
<file path=[Content_Types].xml><?xml version="1.0" encoding="utf-8"?>
<Types xmlns="http://schemas.openxmlformats.org/package/2006/content-types">
  <Default Extension="xml" ContentType="application/vnd.openxmlformats-package.core-properties+xml"/>
  <Default Extension="rels" ContentType="application/vnd.openxmlformats-package.relationships+xml"/>
  <Override PartName="/docProps/app.xml" ContentType="application/vnd.openxmlformats-officedocument.extended-properties+xml"/>
  <Override PartName="/ppt/presentation.xml" ContentType="application/vnd.openxmlformats-officedocument.presentationml.presentation.main+xml"/>
  <Override PartName="/ppt/theme/theme1.xml" ContentType="application/vnd.openxmlformats-officedocument.theme+xml"/>
  <Override PartName="/ppt/slideMasters/slideMaster1.xml" ContentType="application/vnd.openxmlformats-officedocument.presentationml.slideMaster+xml"/>
  <Override PartName="/ppt/slideMasters/theme/theme2.xml" ContentType="application/vnd.openxmlformats-officedocument.theme+xml"/>
  <Override PartName="/ppt/slideLayouts/slideLayout1.xml" ContentType="application/vnd.openxmlformats-officedocument.presentationml.slideLayout+xml"/>
  <Override PartName="/ppt/notesMasters/notesMaster1.xml" ContentType="application/vnd.openxmlformats-officedocument.presentationml.notesMaster+xml"/>
  <Override PartName="/ppt/notesMasters/theme/theme3.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slides/slide1.xml" ContentType="application/vnd.openxmlformats-officedocument.presentationml.slide+xml"/>
  <Override PartName="/ppt/notesSlides/notesSlide1.xml" ContentType="application/vnd.openxmlformats-officedocument.presentationml.notesSlide+xml"/>
  <Override PartName="/ppt/slides/slide2.xml" ContentType="application/vnd.openxmlformats-officedocument.presentationml.slide+xml"/>
  <Override PartName="/ppt/notesSlides/notesSlide2.xml" ContentType="application/vnd.openxmlformats-officedocument.presentationml.notesSlide+xml"/>
  <Override PartName="/ppt/slides/slide3.xml" ContentType="application/vnd.openxmlformats-officedocument.presentationml.slide+xml"/>
  <Override PartName="/ppt/notesSlides/notesSlide3.xml" ContentType="application/vnd.openxmlformats-officedocument.presentationml.notesSlide+xml"/>
  <Override PartName="/ppt/slides/slide4.xml" ContentType="application/vnd.openxmlformats-officedocument.presentationml.slide+xml"/>
  <Override PartName="/ppt/notesSlides/notesSlide4.xml" ContentType="application/vnd.openxmlformats-officedocument.presentationml.notesSlide+xml"/>
  <Override PartName="/ppt/slides/slide5.xml" ContentType="application/vnd.openxmlformats-officedocument.presentationml.slide+xml"/>
  <Override PartName="/ppt/notesSlides/notesSlide5.xml" ContentType="application/vnd.openxmlformats-officedocument.presentationml.notesSlide+xml"/>
  <Override PartName="/ppt/slides/slide6.xml" ContentType="application/vnd.openxmlformats-officedocument.presentationml.slide+xml"/>
  <Override PartName="/ppt/notesSlides/notesSlide6.xml" ContentType="application/vnd.openxmlformats-officedocument.presentationml.notesSlide+xml"/>
  <Override PartName="/ppt/slides/slide7.xml" ContentType="application/vnd.openxmlformats-officedocument.presentationml.slide+xml"/>
  <Override PartName="/ppt/notesSlides/notesSlide7.xml" ContentType="application/vnd.openxmlformats-officedocument.presentationml.notesSlide+xml"/>
  <Override PartName="/ppt/slides/slide8.xml" ContentType="application/vnd.openxmlformats-officedocument.presentationml.slide+xml"/>
  <Override PartName="/ppt/notesSlides/notesSlide8.xml" ContentType="application/vnd.openxmlformats-officedocument.presentationml.notesSlide+xml"/>
  <Override PartName="/ppt/slides/slide9.xml" ContentType="application/vnd.openxmlformats-officedocument.presentationml.slide+xml"/>
  <Override PartName="/ppt/notesSlides/notesSlide9.xml" ContentType="application/vnd.openxmlformats-officedocument.presentationml.notesSlide+xml"/>
  <Override PartName="/ppt/slides/slide10.xml" ContentType="application/vnd.openxmlformats-officedocument.presentationml.slide+xml"/>
  <Override PartName="/ppt/notesSlides/notesSlide10.xml" ContentType="application/vnd.openxmlformats-officedocument.presentationml.notesSlide+xml"/>
  <Override PartName="/ppt/slides/slide11.xml" ContentType="application/vnd.openxmlformats-officedocument.presentationml.slide+xml"/>
  <Override PartName="/ppt/notesSlides/notesSlide11.xml" ContentType="application/vnd.openxmlformats-officedocument.presentationml.notesSlide+xml"/>
  <Override PartName="/ppt/slides/slide12.xml" ContentType="application/vnd.openxmlformats-officedocument.presentationml.slide+xml"/>
  <Override PartName="/ppt/notesSlides/notesSlide12.xml" ContentType="application/vnd.openxmlformats-officedocument.presentationml.notesSlide+xml"/>
</Types>
</file>

<file path=_rels/.rels>&#65279;<?xml version="1.0" encoding="utf-8"?><Relationships xmlns="http://schemas.openxmlformats.org/package/2006/relationships"><Relationship Type="http://schemas.openxmlformats.org/package/2006/relationships/metadata/core-properties" Target="/docProps/core.xml" Id="Rbd481eda1c814eb0" /><Relationship Type="http://schemas.openxmlformats.org/officeDocument/2006/relationships/extended-properties" Target="/docProps/app.xml" Id="R303861947fc94e64" /><Relationship Type="http://schemas.openxmlformats.org/officeDocument/2006/relationships/officeDocument" Target="/ppt/presentation.xml" Id="R56738fbe55ae46f5" /></Relationships>
</file>

<file path=ppt/presentation.xml><?xml version="1.0" encoding="utf-8"?>
<p:presentation xmlns:p="http://schemas.openxmlformats.org/presentationml/2006/main">
  <p:sldMasterIdLst>
    <p:sldMasterId xmlns:r="http://schemas.openxmlformats.org/officeDocument/2006/relationships" id="2147483648" r:id="Rafed08c9889b4480"/>
  </p:sldMasterIdLst>
  <p:notesMasterIdLst>
    <p:notesMasterId xmlns:r="http://schemas.openxmlformats.org/officeDocument/2006/relationships" r:id="Reafa104c303c4469"/>
  </p:notesMasterIdLst>
  <p:sldIdLst>
    <p:sldId xmlns:r="http://schemas.openxmlformats.org/officeDocument/2006/relationships" id="256" r:id="Ra588ffbaaa234561"/>
    <p:sldId xmlns:r="http://schemas.openxmlformats.org/officeDocument/2006/relationships" id="257" r:id="R90213d2765d7478f"/>
    <p:sldId xmlns:r="http://schemas.openxmlformats.org/officeDocument/2006/relationships" id="258" r:id="Rdca7035b0aea46cf"/>
    <p:sldId xmlns:r="http://schemas.openxmlformats.org/officeDocument/2006/relationships" id="259" r:id="R3815bead0c0e4027"/>
    <p:sldId xmlns:r="http://schemas.openxmlformats.org/officeDocument/2006/relationships" id="260" r:id="R3b6428333b184067"/>
    <p:sldId xmlns:r="http://schemas.openxmlformats.org/officeDocument/2006/relationships" id="261" r:id="R96db306204de4c81"/>
    <p:sldId xmlns:r="http://schemas.openxmlformats.org/officeDocument/2006/relationships" id="262" r:id="Rdeda32fdb0524a55"/>
    <p:sldId xmlns:r="http://schemas.openxmlformats.org/officeDocument/2006/relationships" id="263" r:id="R2e6b011b26214189"/>
    <p:sldId xmlns:r="http://schemas.openxmlformats.org/officeDocument/2006/relationships" id="264" r:id="Ra9401f2a5084400c"/>
    <p:sldId xmlns:r="http://schemas.openxmlformats.org/officeDocument/2006/relationships" id="265" r:id="R561f3c8156e0464d"/>
    <p:sldId xmlns:r="http://schemas.openxmlformats.org/officeDocument/2006/relationships" id="266" r:id="Rb276d14d94084d48"/>
    <p:sldId xmlns:r="http://schemas.openxmlformats.org/officeDocument/2006/relationships" id="267" r:id="Re054fd7799904176"/>
  </p:sldIdLst>
  <p:sldSz cx="12192000" cy="6858000"/>
  <p:notesSz cx="6858000" cy="9144000"/>
</p:presentation>
</file>

<file path=ppt/presProps.xml><?xml version="1.0" encoding="utf-8"?>
<p:presentationPr xmlns:p="http://schemas.openxmlformats.org/presentationml/2006/main">
  <p:extLst>
    <p:ext xmlns:p14="http://schemas.microsoft.com/office/powerpoint/2010/main" uri="{E76CE94A-603C-4142-B9EB-6D1370010A27}">
      <p14:discardImageEditData val="0"/>
    </p:ext>
    <p:ext xmlns:p14="http://schemas.microsoft.com/office/powerpoint/2010/main" uri="{D31A062A-798A-4329-ABDD-BBA856620510}">
      <p14:defaultImageDpi val="32767"/>
    </p:ext>
    <p:ext xmlns:p15="http://schemas.microsoft.com/office/powerpoint/2012/main" uri="{FD5EFAAD-0ECE-453E-9831-46B23BE46B34}">
      <p15:chartTrackingRefBased val="1"/>
    </p:ext>
  </p:extLst>
</p:presentationPr>
</file>

<file path=ppt/tableStyles.xml><?xml version="1.0" encoding="utf-8"?>
<a:tblStyleLst xmlns:a="http://schemas.openxmlformats.org/drawingml/2006/main" def="{5C22544A-7EE6-4342-B048-85BDC9FD1C3A}"/>
</file>

<file path=ppt/_rels/presentation.xml.rels>&#65279;<?xml version="1.0" encoding="utf-8"?><Relationships xmlns="http://schemas.openxmlformats.org/package/2006/relationships"><Relationship Type="http://schemas.openxmlformats.org/officeDocument/2006/relationships/theme" Target="/ppt/theme/theme1.xml" Id="R541f7ec35ade407c" /><Relationship Type="http://schemas.openxmlformats.org/officeDocument/2006/relationships/slideMaster" Target="/ppt/slideMasters/slideMaster1.xml" Id="Rafed08c9889b4480" /><Relationship Type="http://schemas.openxmlformats.org/officeDocument/2006/relationships/notesMaster" Target="/ppt/notesMasters/notesMaster1.xml" Id="Reafa104c303c4469" /><Relationship Type="http://schemas.openxmlformats.org/officeDocument/2006/relationships/presProps" Target="/ppt/presProps.xml" Id="R0ec039e40c47499d" /><Relationship Type="http://schemas.openxmlformats.org/officeDocument/2006/relationships/tableStyles" Target="/ppt/tableStyles.xml" Id="R0dacafecbfc5420c" /><Relationship Type="http://schemas.openxmlformats.org/officeDocument/2006/relationships/slide" Target="/ppt/slides/slide1.xml" Id="Ra588ffbaaa234561" /><Relationship Type="http://schemas.openxmlformats.org/officeDocument/2006/relationships/slide" Target="/ppt/slides/slide2.xml" Id="R90213d2765d7478f" /><Relationship Type="http://schemas.openxmlformats.org/officeDocument/2006/relationships/slide" Target="/ppt/slides/slide3.xml" Id="Rdca7035b0aea46cf" /><Relationship Type="http://schemas.openxmlformats.org/officeDocument/2006/relationships/slide" Target="/ppt/slides/slide4.xml" Id="R3815bead0c0e4027" /><Relationship Type="http://schemas.openxmlformats.org/officeDocument/2006/relationships/slide" Target="/ppt/slides/slide5.xml" Id="R3b6428333b184067" /><Relationship Type="http://schemas.openxmlformats.org/officeDocument/2006/relationships/slide" Target="/ppt/slides/slide6.xml" Id="R96db306204de4c81" /><Relationship Type="http://schemas.openxmlformats.org/officeDocument/2006/relationships/slide" Target="/ppt/slides/slide7.xml" Id="Rdeda32fdb0524a55" /><Relationship Type="http://schemas.openxmlformats.org/officeDocument/2006/relationships/slide" Target="/ppt/slides/slide8.xml" Id="R2e6b011b26214189" /><Relationship Type="http://schemas.openxmlformats.org/officeDocument/2006/relationships/slide" Target="/ppt/slides/slide9.xml" Id="Ra9401f2a5084400c" /><Relationship Type="http://schemas.openxmlformats.org/officeDocument/2006/relationships/slide" Target="/ppt/slides/slide10.xml" Id="R561f3c8156e0464d" /><Relationship Type="http://schemas.openxmlformats.org/officeDocument/2006/relationships/slide" Target="/ppt/slides/slide11.xml" Id="Rb276d14d94084d48" /><Relationship Type="http://schemas.openxmlformats.org/officeDocument/2006/relationships/slide" Target="/ppt/slides/slide12.xml" Id="Re054fd7799904176" /></Relationships>
</file>

<file path=ppt/notesMasters/_rels/notesMaster1.xml.rels>&#65279;<?xml version="1.0" encoding="utf-8"?><Relationships xmlns="http://schemas.openxmlformats.org/package/2006/relationships"><Relationship Type="http://schemas.openxmlformats.org/officeDocument/2006/relationships/theme" Target="/ppt/notesMasters/theme/theme3.xml" Id="R586ba53e9b6547f5" /></Relationships>
</file>

<file path=ppt/notesMasters/notesMaster1.xml><?xml version="1.0" encoding="utf-8"?>
<p:notesMaster xmlns:p="http://schemas.openxmlformats.org/presentationml/2006/main">
  <p:cSld>
    <p:bg>
      <p:bgRef idx="1001">
        <a:schemeClr xmlns:a="http://schemas.openxmlformats.org/drawingml/2006/main" val="bg1"/>
      </p:bgRef>
    </p:bg>
    <p:spTree>
      <p:nvGrpSpPr>
        <p:cNvPr id="1" name=""/>
        <p:cNvGrpSpPr/>
        <p:nvPr/>
      </p:nvGrpSpPr>
      <p:grpSpPr>
        <a:xfrm xmlns:a="http://schemas.openxmlformats.org/drawingml/2006/main"/>
      </p:grpSpPr>
      <p:sp>
        <p:nvSpPr>
          <p:cNvPr id="2" name="Header Placeholder"/>
          <p:cNvSpPr/>
          <p:nvPr>
            <p:ph type="hdr" sz="quarter"/>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3" name="Date Placeholder"/>
          <p:cNvSpPr/>
          <p:nvPr>
            <p:ph type="dt" sz="quarter" idx="1"/>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4" name="Slide Image Placeholder"/>
          <p:cNvSpPr/>
          <p:nvPr>
            <p:ph type="sldImg" idx="2"/>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5" name="Notes Placeholder"/>
          <p:cNvSpPr/>
          <p:nvPr>
            <p:ph type="body" sz="quarter" idx="3"/>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6" name="Footer Placeholder"/>
          <p:cNvSpPr/>
          <p:nvPr>
            <p:ph type="ftr" sz="quarter" idx="4"/>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7" name="Slide Number Placeholder"/>
          <p:cNvSpPr/>
          <p:nvPr>
            <p:ph type="sldNum" sz="quarter" idx="5"/>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Tree>
  </p:cSld>
  <p:clrMap bg1="lt1" tx1="dk1" bg2="lt2" tx2="dk2" accent1="accent1" accent2="accent2" accent3="accent3" accent4="accent4" accent5="accent5" accent6="accent6" hlink="hlink" folHlink="folHlink"/>
  <p:notesStyle>
    <a:lvl1pPr xmlns:a="http://schemas.openxmlformats.org/drawingml/2006/main" marL="0" algn="l" defTabSz="914400" rtl="0" eaLnBrk="1" latinLnBrk="0" hangingPunct="1">
      <a:defRPr sz="1200" kern="1200"/>
    </a:lvl1pPr>
  </p:notesStyle>
</p:notesMaster>
</file>

<file path=ppt/notesMasters/theme/theme3.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ppt/notesSlides/_rels/notesSlide1.xml.rels>&#65279;<?xml version="1.0" encoding="utf-8"?><Relationships xmlns="http://schemas.openxmlformats.org/package/2006/relationships"><Relationship Type="http://schemas.openxmlformats.org/officeDocument/2006/relationships/slide" Target="/ppt/slides/slide1.xml" Id="R636323823e2b4c3d" /><Relationship Type="http://schemas.openxmlformats.org/officeDocument/2006/relationships/notesMaster" Target="/ppt/notesMasters/notesMaster1.xml" Id="R3e4c7781c5844390" /></Relationships>
</file>

<file path=ppt/notesSlides/_rels/notesSlide2.xml.rels>&#65279;<?xml version="1.0" encoding="utf-8"?><Relationships xmlns="http://schemas.openxmlformats.org/package/2006/relationships"><Relationship Type="http://schemas.openxmlformats.org/officeDocument/2006/relationships/slide" Target="/ppt/slides/slide2.xml" Id="Re6d7651d74a44520" /><Relationship Type="http://schemas.openxmlformats.org/officeDocument/2006/relationships/notesMaster" Target="/ppt/notesMasters/notesMaster1.xml" Id="R32c7474d1c1f4fb1" /></Relationships>
</file>

<file path=ppt/notesSlides/_rels/notesSlide3.xml.rels>&#65279;<?xml version="1.0" encoding="utf-8"?><Relationships xmlns="http://schemas.openxmlformats.org/package/2006/relationships"><Relationship Type="http://schemas.openxmlformats.org/officeDocument/2006/relationships/slide" Target="/ppt/slides/slide3.xml" Id="R10540870082e4aa0" /><Relationship Type="http://schemas.openxmlformats.org/officeDocument/2006/relationships/notesMaster" Target="/ppt/notesMasters/notesMaster1.xml" Id="Rdb1c0cc7eb4f4cdf" /></Relationships>
</file>

<file path=ppt/notesSlides/_rels/notesSlide4.xml.rels>&#65279;<?xml version="1.0" encoding="utf-8"?><Relationships xmlns="http://schemas.openxmlformats.org/package/2006/relationships"><Relationship Type="http://schemas.openxmlformats.org/officeDocument/2006/relationships/slide" Target="/ppt/slides/slide4.xml" Id="R908e4c202d6543cb" /><Relationship Type="http://schemas.openxmlformats.org/officeDocument/2006/relationships/notesMaster" Target="/ppt/notesMasters/notesMaster1.xml" Id="R88bc61699411409a" /></Relationships>
</file>

<file path=ppt/notesSlides/_rels/notesSlide5.xml.rels>&#65279;<?xml version="1.0" encoding="utf-8"?><Relationships xmlns="http://schemas.openxmlformats.org/package/2006/relationships"><Relationship Type="http://schemas.openxmlformats.org/officeDocument/2006/relationships/slide" Target="/ppt/slides/slide5.xml" Id="R17587cc2a5c34851" /><Relationship Type="http://schemas.openxmlformats.org/officeDocument/2006/relationships/notesMaster" Target="/ppt/notesMasters/notesMaster1.xml" Id="Recdfffb893024eb0" /></Relationships>
</file>

<file path=ppt/notesSlides/_rels/notesSlide6.xml.rels>&#65279;<?xml version="1.0" encoding="utf-8"?><Relationships xmlns="http://schemas.openxmlformats.org/package/2006/relationships"><Relationship Type="http://schemas.openxmlformats.org/officeDocument/2006/relationships/slide" Target="/ppt/slides/slide6.xml" Id="R7c3016bec5ca4765" /><Relationship Type="http://schemas.openxmlformats.org/officeDocument/2006/relationships/notesMaster" Target="/ppt/notesMasters/notesMaster1.xml" Id="R39841af7c4d64d49" /></Relationships>
</file>

<file path=ppt/notesSlides/_rels/notesSlide7.xml.rels>&#65279;<?xml version="1.0" encoding="utf-8"?><Relationships xmlns="http://schemas.openxmlformats.org/package/2006/relationships"><Relationship Type="http://schemas.openxmlformats.org/officeDocument/2006/relationships/slide" Target="/ppt/slides/slide7.xml" Id="R1f133cedd2f2417b" /><Relationship Type="http://schemas.openxmlformats.org/officeDocument/2006/relationships/notesMaster" Target="/ppt/notesMasters/notesMaster1.xml" Id="R0a8563de020e497f" /></Relationships>
</file>

<file path=ppt/notesSlides/_rels/notesSlide8.xml.rels>&#65279;<?xml version="1.0" encoding="utf-8"?><Relationships xmlns="http://schemas.openxmlformats.org/package/2006/relationships"><Relationship Type="http://schemas.openxmlformats.org/officeDocument/2006/relationships/slide" Target="/ppt/slides/slide8.xml" Id="R9b23efe134f64a35" /><Relationship Type="http://schemas.openxmlformats.org/officeDocument/2006/relationships/notesMaster" Target="/ppt/notesMasters/notesMaster1.xml" Id="R5c194a8e527644b8" /></Relationships>
</file>

<file path=ppt/notesSlides/_rels/notesSlide9.xml.rels>&#65279;<?xml version="1.0" encoding="utf-8"?><Relationships xmlns="http://schemas.openxmlformats.org/package/2006/relationships"><Relationship Type="http://schemas.openxmlformats.org/officeDocument/2006/relationships/slide" Target="/ppt/slides/slide9.xml" Id="R4645eba416ea4900" /><Relationship Type="http://schemas.openxmlformats.org/officeDocument/2006/relationships/notesMaster" Target="/ppt/notesMasters/notesMaster1.xml" Id="R855fccdb9caa4ba4" /></Relationships>
</file>

<file path=ppt/notesSlides/_rels/notesSlide10.xml.rels>&#65279;<?xml version="1.0" encoding="utf-8"?><Relationships xmlns="http://schemas.openxmlformats.org/package/2006/relationships"><Relationship Type="http://schemas.openxmlformats.org/officeDocument/2006/relationships/slide" Target="/ppt/slides/slide10.xml" Id="R4b7c23cee418490b" /><Relationship Type="http://schemas.openxmlformats.org/officeDocument/2006/relationships/notesMaster" Target="/ppt/notesMasters/notesMaster1.xml" Id="R7ebe872a62a24fa3" /></Relationships>
</file>

<file path=ppt/notesSlides/_rels/notesSlide11.xml.rels>&#65279;<?xml version="1.0" encoding="utf-8"?><Relationships xmlns="http://schemas.openxmlformats.org/package/2006/relationships"><Relationship Type="http://schemas.openxmlformats.org/officeDocument/2006/relationships/slide" Target="/ppt/slides/slide11.xml" Id="Rdd23bae17cee4aa5" /><Relationship Type="http://schemas.openxmlformats.org/officeDocument/2006/relationships/notesMaster" Target="/ppt/notesMasters/notesMaster1.xml" Id="R6cfc6faa893f465f" /></Relationships>
</file>

<file path=ppt/notesSlides/_rels/notesSlide12.xml.rels>&#65279;<?xml version="1.0" encoding="utf-8"?><Relationships xmlns="http://schemas.openxmlformats.org/package/2006/relationships"><Relationship Type="http://schemas.openxmlformats.org/officeDocument/2006/relationships/slide" Target="/ppt/slides/slide12.xml" Id="R62d911102d7145e0" /><Relationship Type="http://schemas.openxmlformats.org/officeDocument/2006/relationships/notesMaster" Target="/ppt/notesMasters/notesMaster1.xml" Id="Rf84137c8a83b4952" /></Relationships>
</file>

<file path=ppt/notesSlides/notesSlide1.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time: 0:45</a:t>
            </a:r>
          </a:p>
          <a:p xmlns:a="http://schemas.openxmlformats.org/drawingml/2006/main">
            <a:r>
              <a:t/>
            </a:r>
          </a:p>
          <a:p xmlns:a="http://schemas.openxmlformats.org/drawingml/2006/main">
            <a:r>
              <a:t>Good morning. My presentation looks at how HealthConnect UK can recruit the people it needs and help them develop, perform well and stay with the organisation.</a:t>
            </a:r>
          </a:p>
          <a:p xmlns:a="http://schemas.openxmlformats.org/drawingml/2006/main">
            <a:r>
              <a:t/>
            </a:r>
          </a:p>
          <a:p xmlns:a="http://schemas.openxmlformats.org/drawingml/2006/main">
            <a:r>
              <a:t>The company provides online consultations and remote patient monitoring. It has grown quickly, but the brief describes staff shortages, employee turnover and concerns about burnout. These problems need a joined-up response.</a:t>
            </a:r>
          </a:p>
          <a:p xmlns:a="http://schemas.openxmlformats.org/drawingml/2006/main">
            <a:r>
              <a:t/>
            </a:r>
          </a:p>
          <a:p xmlns:a="http://schemas.openxmlformats.org/drawingml/2006/main">
            <a:r>
              <a:t>I recommend combining better workforce planning with fair recruitment, training and stronger support from managers. I will compare the available options and explain why I think this approach suits HealthConnect. The targets I suggest are proposals, because the brief does not give us the company’s staffing figures or current results.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2.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time: 1:30</a:t>
            </a:r>
          </a:p>
          <a:p xmlns:a="http://schemas.openxmlformats.org/drawingml/2006/main">
            <a:r>
              <a:t/>
            </a:r>
          </a:p>
          <a:p xmlns:a="http://schemas.openxmlformats.org/drawingml/2006/main">
            <a:r>
              <a:t>HealthConnect brings healthcare and technology staff together to deliver digital health services across the UK. Its work depends on clinical judgement, reliable systems and clear communication between different professions.</a:t>
            </a:r>
          </a:p>
          <a:p xmlns:a="http://schemas.openxmlformats.org/drawingml/2006/main">
            <a:r>
              <a:t/>
            </a:r>
          </a:p>
          <a:p xmlns:a="http://schemas.openxmlformats.org/drawingml/2006/main">
            <a:r>
              <a:t>The brief describes several problems: difficulty recruiting skilled staff, rising turnover, digital skills shortages, lower engagement and concerns about burnout. It also points to gaps in leadership and teamwork. We need company data to establish how serious each problem is.</a:t>
            </a:r>
          </a:p>
          <a:p xmlns:a="http://schemas.openxmlformats.org/drawingml/2006/main">
            <a:r>
              <a:t/>
            </a:r>
          </a:p>
          <a:p xmlns:a="http://schemas.openxmlformats.org/drawingml/2006/main">
            <a:r>
              <a:t>The diagram shows how these problems could feed into each other. Vacancies can leave the remaining team with more work. If that pressure continues, more employees may decide to leave. Job demands–resources theory helps explain why high demands and a lack of support can contribute to burnout (Bakker et al., 2023). The brief does not prove this cycle is happening.</a:t>
            </a:r>
          </a:p>
          <a:p xmlns:a="http://schemas.openxmlformats.org/drawingml/2006/main">
            <a:r>
              <a:t/>
            </a:r>
          </a:p>
          <a:p xmlns:a="http://schemas.openxmlformats.org/drawingml/2006/main">
            <a:r>
              <a:t>HR should connect staffing decisions with the organisation’s service plans. Workforce planning provides a basis for deciding which people and skills are needed (CIPD, 2025c). Hiring more staff may help, but it will not fix unclear responsibilities, poor supervision or inefficient systems. I would review workforce data and speak to employees before deciding where to spend the budget.</a:t>
            </a:r>
          </a:p>
          <a:p xmlns:a="http://schemas.openxmlformats.org/drawingml/2006/main">
            <a:r>
              <a:t/>
            </a:r>
          </a:p>
          <a:p xmlns:a="http://schemas.openxmlformats.org/drawingml/2006/main">
            <a:r>
              <a:t>Sources</a:t>
            </a:r>
          </a:p>
          <a:p xmlns:a="http://schemas.openxmlformats.org/drawingml/2006/main">
            <a:r>
              <a:t>CIPD (2025c) Workforce planning. Factsheet, 29 July. Available at: https://www.cipd.org/en/knowledge/factsheets/workforce-planning-factsheet/ (Accessed: 6 October 2026).</a:t>
            </a:r>
          </a:p>
          <a:p xmlns:a="http://schemas.openxmlformats.org/drawingml/2006/main">
            <a:r>
              <a:t/>
            </a:r>
          </a:p>
          <a:p xmlns:a="http://schemas.openxmlformats.org/drawingml/2006/main">
            <a:r>
              <a:t>Bakker, A.B., Demerouti, E. and Sanz-Vergel, A. (2023) 'Job demands–resources theory: Ten years later', Annual Review of Organizational Psychology and Organizational Behavior, 10, pp. 25–53. Available at: https://doi.org/10.1146/annurev-orgpsych-120920-053933 (Accessed: 6 October 2026).</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3.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time: 2:00</a:t>
            </a:r>
          </a:p>
          <a:p xmlns:a="http://schemas.openxmlformats.org/drawingml/2006/main">
            <a:r>
              <a:t/>
            </a:r>
          </a:p>
          <a:p xmlns:a="http://schemas.openxmlformats.org/drawingml/2006/main">
            <a:r>
              <a:t>The resource-based view is useful here because it links an organisation’s skills and resources with its ability to compete. Barney (1991) argues that resources may support a lasting advantage when they are valuable, rare and difficult to copy or replace. HealthConnect’s strength could be how its clinical and technology teams work together. Qualifications alone do not prove a lasting advantage.</a:t>
            </a:r>
          </a:p>
          <a:p xmlns:a="http://schemas.openxmlformats.org/drawingml/2006/main">
            <a:r>
              <a:t/>
            </a:r>
          </a:p>
          <a:p xmlns:a="http://schemas.openxmlformats.org/drawingml/2006/main">
            <a:r>
              <a:t>I would use this idea to support investment in staff development and retention. Recruiting someone with the right clinical experience is only the beginning. They also need to learn the systems and receive useful feedback.</a:t>
            </a:r>
          </a:p>
          <a:p xmlns:a="http://schemas.openxmlformats.org/drawingml/2006/main">
            <a:r>
              <a:t/>
            </a:r>
          </a:p>
          <a:p xmlns:a="http://schemas.openxmlformats.org/drawingml/2006/main">
            <a:r>
              <a:t>The employee value proposition, or EVP, is what the organisation offers employees in return for their work. My recommendation is fair pay, worthwhile healthcare work, time to learn and a clear route for progression. The brief gives no salary comparisons, so we should not assume HealthConnect cannot match the NHS or technology employers.</a:t>
            </a:r>
          </a:p>
          <a:p xmlns:a="http://schemas.openxmlformats.org/drawingml/2006/main">
            <a:r>
              <a:t/>
            </a:r>
          </a:p>
          <a:p xmlns:a="http://schemas.openxmlformats.org/drawingml/2006/main">
            <a:r>
              <a:t>Self-determination theory helps explain why pay is only part of the picture. Ryan and Deci (2000) identify autonomy, competence and relatedness as important needs. At HealthConnect, this means appropriate freedom within clinical rules, help to build skills and supportive working relationships. Development means little without time to attend training.</a:t>
            </a:r>
          </a:p>
          <a:p xmlns:a="http://schemas.openxmlformats.org/drawingml/2006/main">
            <a:r>
              <a:t/>
            </a:r>
          </a:p>
          <a:p xmlns:a="http://schemas.openxmlformats.org/drawingml/2006/main">
            <a:r>
              <a:t>Leadership also matters. Bass (1990) distinguishes transformational leadership, which supports change and development, from transactional leadership, which sets expectations and links performance with rewards. I would combine encouragement and coaching with clear standards. Staff need development opportunities across the organisation, with extra preparation for roles that are difficult to replace (CIPD, 2025b). The main limitation is managers’ time and ability to deliver this consistently.</a:t>
            </a:r>
          </a:p>
          <a:p xmlns:a="http://schemas.openxmlformats.org/drawingml/2006/main">
            <a:r>
              <a:t/>
            </a:r>
          </a:p>
          <a:p xmlns:a="http://schemas.openxmlformats.org/drawingml/2006/main">
            <a:r>
              <a:t>Sources</a:t>
            </a:r>
          </a:p>
          <a:p xmlns:a="http://schemas.openxmlformats.org/drawingml/2006/main">
            <a:r>
              <a:t>Barney, J. (1991) 'Firm resources and sustained competitive advantage', Journal of Management, 17(1), pp. 99–120. Available at: https://doi.org/10.1177/014920639101700108 (Accessed: 6 October 2026).</a:t>
            </a:r>
          </a:p>
          <a:p xmlns:a="http://schemas.openxmlformats.org/drawingml/2006/main">
            <a:r>
              <a:t/>
            </a:r>
          </a:p>
          <a:p xmlns:a="http://schemas.openxmlformats.org/drawingml/2006/main">
            <a:r>
              <a:t>Ryan, R.M. and Deci, E.L. (2000) 'Self-determination theory and the facilitation of intrinsic motivation, social development, and well-being', American Psychologist, 55(1), pp. 68–78. Available at: https://doi.org/10.1037/0003-066X.55.1.68 (Accessed: 6 October 2026).</a:t>
            </a:r>
          </a:p>
          <a:p xmlns:a="http://schemas.openxmlformats.org/drawingml/2006/main">
            <a:r>
              <a:t/>
            </a:r>
          </a:p>
          <a:p xmlns:a="http://schemas.openxmlformats.org/drawingml/2006/main">
            <a:r>
              <a:t>CIPD (2025b) Talent management: Guidance for people professionals. Guide, 26 June. Available at: https://www.cipd.org/en/knowledge/guides/talent-management/ (Accessed: 6 October 2026).</a:t>
            </a:r>
          </a:p>
          <a:p xmlns:a="http://schemas.openxmlformats.org/drawingml/2006/main">
            <a:r>
              <a:t/>
            </a:r>
          </a:p>
          <a:p xmlns:a="http://schemas.openxmlformats.org/drawingml/2006/main">
            <a:r>
              <a:t>Bass, B.M. (1990) 'From transactional to transformational leadership: Learning to share the vision', Organizational Dynamics, 18(3), pp. 19–31. Available at: https://doi.org/10.1016/0090-2616(90)90061-S (Accessed: 6 October 2026).</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4.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time: 1:45</a:t>
            </a:r>
          </a:p>
          <a:p xmlns:a="http://schemas.openxmlformats.org/drawingml/2006/main">
            <a:r>
              <a:t/>
            </a:r>
          </a:p>
          <a:p xmlns:a="http://schemas.openxmlformats.org/drawingml/2006/main">
            <a:r>
              <a:t>Workforce planning compares the people and skills available with the work the organisation expects to deliver. It should follow the business plan, rather than start with a decision to recruit a fixed number of people (CIPD, 2025c).</a:t>
            </a:r>
          </a:p>
          <a:p xmlns:a="http://schemas.openxmlformats.org/drawingml/2006/main">
            <a:r>
              <a:t/>
            </a:r>
          </a:p>
          <a:p xmlns:a="http://schemas.openxmlformats.org/drawingml/2006/main">
            <a:r>
              <a:t>For HealthConnect, I would prepare a twelve-month plan and review it every quarter. Operations should estimate future consultations, monitoring alerts and technology projects. Low, expected and high demand estimates would help prepare for change.</a:t>
            </a:r>
          </a:p>
          <a:p xmlns:a="http://schemas.openxmlformats.org/drawingml/2006/main">
            <a:r>
              <a:t/>
            </a:r>
          </a:p>
          <a:p xmlns:a="http://schemas.openxmlformats.org/drawingml/2006/main">
            <a:r>
              <a:t>HR should then check the current workforce. This includes skills, working hours, leave, training time and likely vacancies. Teams with the same headcount can have different experience and availability.</a:t>
            </a:r>
          </a:p>
          <a:p xmlns:a="http://schemas.openxmlformats.org/drawingml/2006/main">
            <a:r>
              <a:t/>
            </a:r>
          </a:p>
          <a:p xmlns:a="http://schemas.openxmlformats.org/drawingml/2006/main">
            <a:r>
              <a:t>The difference between demand and supply shows where action is needed. We can train existing employees, recruit, move people between suitable roles or bring in temporary support. Internal development protects knowledge, but takes time. External hiring may add a missing skill, but costs money and requires onboarding. Temporary support can cover a short peak, although repeated use may become expensive.</a:t>
            </a:r>
          </a:p>
          <a:p xmlns:a="http://schemas.openxmlformats.org/drawingml/2006/main">
            <a:r>
              <a:t/>
            </a:r>
          </a:p>
          <a:p xmlns:a="http://schemas.openxmlformats.org/drawingml/2006/main">
            <a:r>
              <a:t>A simple starting calculation is required service hours divided by productive hours per employee. We cannot calculate a result without company data. We must also allow for patient complexity and the right mix of skills. I would deal with gaps that affect safe service delivery first, and update the plan when demand or staff availability changes.</a:t>
            </a:r>
          </a:p>
          <a:p xmlns:a="http://schemas.openxmlformats.org/drawingml/2006/main">
            <a:r>
              <a:t/>
            </a:r>
          </a:p>
          <a:p xmlns:a="http://schemas.openxmlformats.org/drawingml/2006/main">
            <a:r>
              <a:t>Sources</a:t>
            </a:r>
          </a:p>
          <a:p xmlns:a="http://schemas.openxmlformats.org/drawingml/2006/main">
            <a:r>
              <a:t>CIPD (2025c) Workforce planning. Factsheet, 29 July. Available at: https://www.cipd.org/en/knowledge/factsheets/workforce-planning-factsheet/ (Accessed: 6 October 2026).</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5.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time: 1:30</a:t>
            </a:r>
          </a:p>
          <a:p xmlns:a="http://schemas.openxmlformats.org/drawingml/2006/main">
            <a:r>
              <a:t/>
            </a:r>
          </a:p>
          <a:p xmlns:a="http://schemas.openxmlformats.org/drawingml/2006/main">
            <a:r>
              <a:t>A skills gap is the difference between what a job requires and what the employee or team can currently do. A learning needs analysis helps identify that difference at organisation, team and individual level (CIPD, 2025a).</a:t>
            </a:r>
          </a:p>
          <a:p xmlns:a="http://schemas.openxmlformats.org/drawingml/2006/main">
            <a:r>
              <a:t/>
            </a:r>
          </a:p>
          <a:p xmlns:a="http://schemas.openxmlformats.org/drawingml/2006/main">
            <a:r>
              <a:t>The table shows areas I would assess at HealthConnect. It does not present confirmed weaknesses. For clinicians, I would review use of the monitoring platform and decisions about escalation. For technology staff, I would check knowledge of the system and the clinical workflow. For mixed teams, I would look at handovers and responsibility for decisions. For managers, I would review coaching and workload conversations.</a:t>
            </a:r>
          </a:p>
          <a:p xmlns:a="http://schemas.openxmlformats.org/drawingml/2006/main">
            <a:r>
              <a:t/>
            </a:r>
          </a:p>
          <a:p xmlns:a="http://schemas.openxmlformats.org/drawingml/2006/main">
            <a:r>
              <a:t>Staff self-assessment can help start the discussion, but confidence is not the same as competence. I would combine it with observation, work samples and role-appropriate simulations. Clinical and technology leads should agree the standard before anyone is assessed.</a:t>
            </a:r>
          </a:p>
          <a:p xmlns:a="http://schemas.openxmlformats.org/drawingml/2006/main">
            <a:r>
              <a:t/>
            </a:r>
          </a:p>
          <a:p xmlns:a="http://schemas.openxmlformats.org/drawingml/2006/main">
            <a:r>
              <a:t>The next decision is whether to develop the skill internally or recruit it. A nurse with strong clinical experience may be able to learn the platform through supervised practice. An urgent technical gap may require an external appointment if nobody in the company can provide suitable supervision.</a:t>
            </a:r>
          </a:p>
          <a:p xmlns:a="http://schemas.openxmlformats.org/drawingml/2006/main">
            <a:r>
              <a:t/>
            </a:r>
          </a:p>
          <a:p xmlns:a="http://schemas.openxmlformats.org/drawingml/2006/main">
            <a:r>
              <a:t>Employees also need to feel able to ask questions and raise concerns. Edmondson (1999) found a relationship between psychological safety and team learning. Her study involved manufacturing teams, so it cannot predict a specific result for HealthConnect. Still, it supports trying constructive case reviews alongside clear accountability. I would begin with the most important roles because assessment and mentoring both take time.</a:t>
            </a:r>
          </a:p>
          <a:p xmlns:a="http://schemas.openxmlformats.org/drawingml/2006/main">
            <a:r>
              <a:t/>
            </a:r>
          </a:p>
          <a:p xmlns:a="http://schemas.openxmlformats.org/drawingml/2006/main">
            <a:r>
              <a:t>Sources</a:t>
            </a:r>
          </a:p>
          <a:p xmlns:a="http://schemas.openxmlformats.org/drawingml/2006/main">
            <a:r>
              <a:t>CIPD (2025a) Learning needs analysis. Factsheet, 20 August. Available at: https://www.cipd.org/en/knowledge/factsheets/learning-needs-factsheet/ (Accessed: 6 October 2026).</a:t>
            </a:r>
          </a:p>
          <a:p xmlns:a="http://schemas.openxmlformats.org/drawingml/2006/main">
            <a:r>
              <a:t/>
            </a:r>
          </a:p>
          <a:p xmlns:a="http://schemas.openxmlformats.org/drawingml/2006/main">
            <a:r>
              <a:t>Edmondson, A. (1999) 'Psychological safety and learning behavior in work teams', Administrative Science Quarterly, 44(2), pp. 350–383. Available at: https://doi.org/10.2307/2666999 (Accessed: 6 October 2026).</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6.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time: 1:30</a:t>
            </a:r>
          </a:p>
          <a:p xmlns:a="http://schemas.openxmlformats.org/drawingml/2006/main">
            <a:r>
              <a:t/>
            </a:r>
          </a:p>
          <a:p xmlns:a="http://schemas.openxmlformats.org/drawingml/2006/main">
            <a:r>
              <a:t>HealthConnect is recruiting in a market where some employers still struggle to find suitable staff. The September 2026 CIPD report found that 53% of organisations that had attempted to recruit had difficulty attracting candidates (Hogarth and McCartney, 2026, p. 4). The recruiting group had 791 respondents. This UK survey result is not specific to HealthConnect or digital healthcare.</a:t>
            </a:r>
          </a:p>
          <a:p xmlns:a="http://schemas.openxmlformats.org/drawingml/2006/main">
            <a:r>
              <a:t/>
            </a:r>
          </a:p>
          <a:p xmlns:a="http://schemas.openxmlformats.org/drawingml/2006/main">
            <a:r>
              <a:t>I would avoid assuming that every profession wants the same offer. Clinicians may value supervision, safe workloads and predictable rotas. Technology staff may be interested in project responsibilities, learning and flexibility. Test these assumptions through candidate feedback and declined offers.</a:t>
            </a:r>
          </a:p>
          <a:p xmlns:a="http://schemas.openxmlformats.org/drawingml/2006/main">
            <a:r>
              <a:t/>
            </a:r>
          </a:p>
          <a:p xmlns:a="http://schemas.openxmlformats.org/drawingml/2006/main">
            <a:r>
              <a:t>The organisation also needs to look at its own working conditions. Advertising a vacancy more widely will have limited value if people leave soon after joining. Job demands–resources theory suggests looking at the balance between pressure and support (Bakker et al., 2023). Current CIPD guidance also recommends addressing work-related health risks as part of normal people management (CIPD, 2026a).</a:t>
            </a:r>
          </a:p>
          <a:p xmlns:a="http://schemas.openxmlformats.org/drawingml/2006/main">
            <a:r>
              <a:t/>
            </a:r>
          </a:p>
          <a:p xmlns:a="http://schemas.openxmlformats.org/drawingml/2006/main">
            <a:r>
              <a:t>My recommendation is an honest recruitment offer: clear pay, a realistic description of the job, useful training and support that employees can actually access. Raising pay might help recruitment, but could leave poor supervision or heavy workload unchanged. Purpose cannot make up for poor working conditions.</a:t>
            </a:r>
          </a:p>
          <a:p xmlns:a="http://schemas.openxmlformats.org/drawingml/2006/main">
            <a:r>
              <a:t/>
            </a:r>
          </a:p>
          <a:p xmlns:a="http://schemas.openxmlformats.org/drawingml/2006/main">
            <a:r>
              <a:t>I would track suitable applications, offer acceptance, reasons for declining and retention after joining. Review results by role before increasing campaign spending.</a:t>
            </a:r>
          </a:p>
          <a:p xmlns:a="http://schemas.openxmlformats.org/drawingml/2006/main">
            <a:r>
              <a:t/>
            </a:r>
          </a:p>
          <a:p xmlns:a="http://schemas.openxmlformats.org/drawingml/2006/main">
            <a:r>
              <a:t>Sources</a:t>
            </a:r>
          </a:p>
          <a:p xmlns:a="http://schemas.openxmlformats.org/drawingml/2006/main">
            <a:r>
              <a:t>Hogarth, A. and McCartney, C. (2026) Resourcing and talent planning report 2026. London: Chartered Institute of Personnel and Development. Available at: https://www.cipd.org/globalassets/media/knowledge/knowledge-hub/reports/2026-pdfs/9218-resource-and-talent-planning-2026-report-web.pdf (Accessed: 6 October 2026).</a:t>
            </a:r>
          </a:p>
          <a:p xmlns:a="http://schemas.openxmlformats.org/drawingml/2006/main">
            <a:r>
              <a:t/>
            </a:r>
          </a:p>
          <a:p xmlns:a="http://schemas.openxmlformats.org/drawingml/2006/main">
            <a:r>
              <a:t>Bakker, A.B., Demerouti, E. and Sanz-Vergel, A. (2023) 'Job demands–resources theory: Ten years later', Annual Review of Organizational Psychology and Organizational Behavior, 10, pp. 25–53. Available at: https://doi.org/10.1146/annurev-orgpsych-120920-053933 (Accessed: 6 October 2026).</a:t>
            </a:r>
          </a:p>
          <a:p xmlns:a="http://schemas.openxmlformats.org/drawingml/2006/main">
            <a:r>
              <a:t/>
            </a:r>
          </a:p>
          <a:p xmlns:a="http://schemas.openxmlformats.org/drawingml/2006/main">
            <a:r>
              <a:t>CIPD (2026a) Health and wellbeing at work. Factsheet, 23 July. Available at: https://www.cipd.org/en/knowledge/factsheets/well-being-factsheet/ (Accessed: 6 October 2026).</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7.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time: 1:30</a:t>
            </a:r>
          </a:p>
          <a:p xmlns:a="http://schemas.openxmlformats.org/drawingml/2006/main">
            <a:r>
              <a:t/>
            </a:r>
          </a:p>
          <a:p xmlns:a="http://schemas.openxmlformats.org/drawingml/2006/main">
            <a:r>
              <a:t>Internal recruitment gives existing employees a chance to move into another role or progress. For example, an experienced monitoring nurse could apply for a team-lead position if they meet the criteria or can complete an agreed development plan. This supports career growth and makes use of knowledge the organisation already has (CIPD, 2025b).</a:t>
            </a:r>
          </a:p>
          <a:p xmlns:a="http://schemas.openxmlformats.org/drawingml/2006/main">
            <a:r>
              <a:t/>
            </a:r>
          </a:p>
          <a:p xmlns:a="http://schemas.openxmlformats.org/drawingml/2006/main">
            <a:r>
              <a:t>There are limits. Moving one employee creates a vacancy elsewhere, and the current workforce may not have the skills needed for a new service. Selection should therefore use published criteria rather than assume that the longest-serving employee is the best choice.</a:t>
            </a:r>
          </a:p>
          <a:p xmlns:a="http://schemas.openxmlformats.org/drawingml/2006/main">
            <a:r>
              <a:t/>
            </a:r>
          </a:p>
          <a:p xmlns:a="http://schemas.openxmlformats.org/drawingml/2006/main">
            <a:r>
              <a:t>External recruitment can bring in experience that HealthConnect does not yet have. An experienced digital-health engineer is one possible example. Specialist networks, university contacts and selected recruitment agencies could help reach suitable applicants. The costs include advertising or fees, assessment time and helping the new employee understand the organisation.</a:t>
            </a:r>
          </a:p>
          <a:p xmlns:a="http://schemas.openxmlformats.org/drawingml/2006/main">
            <a:r>
              <a:t/>
            </a:r>
          </a:p>
          <a:p xmlns:a="http://schemas.openxmlformats.org/drawingml/2006/main">
            <a:r>
              <a:t>The grow-or-buy diagram asks a practical question: can we develop the skill safely before it is needed? If there is enough time and suitable supervision, internal development may be the better option. If the need is urgent or nobody can teach the skill, external recruitment becomes more convincing. The 2026 report supports internal development alongside recruitment, but HealthConnect must decide its own balance (Hogarth and McCartney, 2026).</a:t>
            </a:r>
          </a:p>
          <a:p xmlns:a="http://schemas.openxmlformats.org/drawingml/2006/main">
            <a:r>
              <a:t/>
            </a:r>
          </a:p>
          <a:p xmlns:a="http://schemas.openxmlformats.org/drawingml/2006/main">
            <a:r>
              <a:t>I recommend a mix of internal progression and external appointments. Compare total cost, time to competence and retention. Choosing only the quickest route could create problems later.</a:t>
            </a:r>
          </a:p>
          <a:p xmlns:a="http://schemas.openxmlformats.org/drawingml/2006/main">
            <a:r>
              <a:t/>
            </a:r>
          </a:p>
          <a:p xmlns:a="http://schemas.openxmlformats.org/drawingml/2006/main">
            <a:r>
              <a:t>Sources</a:t>
            </a:r>
          </a:p>
          <a:p xmlns:a="http://schemas.openxmlformats.org/drawingml/2006/main">
            <a:r>
              <a:t>Hogarth, A. and McCartney, C. (2026) Resourcing and talent planning report 2026. London: Chartered Institute of Personnel and Development. Available at: https://www.cipd.org/globalassets/media/knowledge/knowledge-hub/reports/2026-pdfs/9218-resource-and-talent-planning-2026-report-web.pdf (Accessed: 6 October 2026).</a:t>
            </a:r>
          </a:p>
          <a:p xmlns:a="http://schemas.openxmlformats.org/drawingml/2006/main">
            <a:r>
              <a:t/>
            </a:r>
          </a:p>
          <a:p xmlns:a="http://schemas.openxmlformats.org/drawingml/2006/main">
            <a:r>
              <a:t>CIPD (2025b) Talent management: Guidance for people professionals. Guide, 26 June. Available at: https://www.cipd.org/en/knowledge/guides/talent-management/ (Accessed: 6 October 2026).</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8.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time: 1:30</a:t>
            </a:r>
          </a:p>
          <a:p xmlns:a="http://schemas.openxmlformats.org/drawingml/2006/main">
            <a:r>
              <a:t/>
            </a:r>
          </a:p>
          <a:p xmlns:a="http://schemas.openxmlformats.org/drawingml/2006/main">
            <a:r>
              <a:t>Online and social media recruitment are channels for reaching applicants. They can support either internal or external recruitment. One vacancy could use a job board and LinkedIn.</a:t>
            </a:r>
          </a:p>
          <a:p xmlns:a="http://schemas.openxmlformats.org/drawingml/2006/main">
            <a:r>
              <a:t/>
            </a:r>
          </a:p>
          <a:p xmlns:a="http://schemas.openxmlformats.org/drawingml/2006/main">
            <a:r>
              <a:t>I would start with a clear careers page giving the responsibilities, salary range, working pattern and selection process. Selected job boards can help candidates find the vacancy. Their reach is useful, but receiving more applications does not necessarily give the company more suitable applicants. The 2026 resourcing report highlights this difference between application numbers and suitability (Hogarth and McCartney, 2026).</a:t>
            </a:r>
          </a:p>
          <a:p xmlns:a="http://schemas.openxmlformats.org/drawingml/2006/main">
            <a:r>
              <a:t/>
            </a:r>
          </a:p>
          <a:p xmlns:a="http://schemas.openxmlformats.org/drawingml/2006/main">
            <a:r>
              <a:t>LinkedIn and relevant professional groups could support outreach for specialist roles. Broader social media could show what it is like to work at HealthConnect and explain its employee offer. This takes time, and some applicants do not use those platforms. Social media should not be the only route.</a:t>
            </a:r>
          </a:p>
          <a:p xmlns:a="http://schemas.openxmlformats.org/drawingml/2006/main">
            <a:r>
              <a:t/>
            </a:r>
          </a:p>
          <a:p xmlns:a="http://schemas.openxmlformats.org/drawingml/2006/main">
            <a:r>
              <a:t>Each channel should lead to the same accessible application process. Candidates should know what the assessment involves and have a way to request adjustments. CIPD (2026c) recommends checking that recruitment technology is fair, inclusive and suitable for its purpose. I would not introduce automatic rejection simply because application numbers rise.</a:t>
            </a:r>
          </a:p>
          <a:p xmlns:a="http://schemas.openxmlformats.org/drawingml/2006/main">
            <a:r>
              <a:t/>
            </a:r>
          </a:p>
          <a:p xmlns:a="http://schemas.openxmlformats.org/drawingml/2006/main">
            <a:r>
              <a:t>My recommendation is selected job boards supported by professional outreach. HR should compare cost per suitable applicant, progress through selection and the quality of appointments. Review channels that produce unsuitable applicants. The extra coordination helps show where recruitment spending works.</a:t>
            </a:r>
          </a:p>
          <a:p xmlns:a="http://schemas.openxmlformats.org/drawingml/2006/main">
            <a:r>
              <a:t/>
            </a:r>
          </a:p>
          <a:p xmlns:a="http://schemas.openxmlformats.org/drawingml/2006/main">
            <a:r>
              <a:t>Sources</a:t>
            </a:r>
          </a:p>
          <a:p xmlns:a="http://schemas.openxmlformats.org/drawingml/2006/main">
            <a:r>
              <a:t>Hogarth, A. and McCartney, C. (2026) Resourcing and talent planning report 2026. London: Chartered Institute of Personnel and Development. Available at: https://www.cipd.org/globalassets/media/knowledge/knowledge-hub/reports/2026-pdfs/9218-resource-and-talent-planning-2026-report-web.pdf (Accessed: 6 October 2026).</a:t>
            </a:r>
          </a:p>
          <a:p xmlns:a="http://schemas.openxmlformats.org/drawingml/2006/main">
            <a:r>
              <a:t/>
            </a:r>
          </a:p>
          <a:p xmlns:a="http://schemas.openxmlformats.org/drawingml/2006/main">
            <a:r>
              <a:t>CIPD (2026c) Selection methods. Factsheet, 22 September. Available at: https://www.cipd.org/en/knowledge/factsheets/selection-factsheet/ (Accessed: 6 October 2026).</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9.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time: 2:00</a:t>
            </a:r>
          </a:p>
          <a:p xmlns:a="http://schemas.openxmlformats.org/drawingml/2006/main">
            <a:r>
              <a:t/>
            </a:r>
          </a:p>
          <a:p xmlns:a="http://schemas.openxmlformats.org/drawingml/2006/main">
            <a:r>
              <a:t>My worked example is a remote-monitoring nurse. The job description should explain reviewing monitoring information, contacting patients, recording decisions and escalating concerns. The person specification should separate essential clinical experience from platform skills that the organisation can teach.</a:t>
            </a:r>
          </a:p>
          <a:p xmlns:a="http://schemas.openxmlformats.org/drawingml/2006/main">
            <a:r>
              <a:t/>
            </a:r>
          </a:p>
          <a:p xmlns:a="http://schemas.openxmlformats.org/drawingml/2006/main">
            <a:r>
              <a:t>First, shortlist against criteria agreed before reviewing applications. Asking for unnecessary qualifications or very specific software experience could exclude a capable nurse who would learn the platform quickly.</a:t>
            </a:r>
          </a:p>
          <a:p xmlns:a="http://schemas.openxmlformats.org/drawingml/2006/main">
            <a:r>
              <a:t/>
            </a:r>
          </a:p>
          <a:p xmlns:a="http://schemas.openxmlformats.org/drawingml/2006/main">
            <a:r>
              <a:t>Second, use a realistic simulation with fictional patient information. The applicant would review an alert, explain their decision and prepare a short handover. This tests relevant work, but takes assessor time. A safety requirement should apply separately, so a good communication score cannot cancel out unsafe judgement.</a:t>
            </a:r>
          </a:p>
          <a:p xmlns:a="http://schemas.openxmlformats.org/drawingml/2006/main">
            <a:r>
              <a:t/>
            </a:r>
          </a:p>
          <a:p xmlns:a="http://schemas.openxmlformats.org/drawingml/2006/main">
            <a:r>
              <a:t>Third, use a structured interview with the same main questions and scoring criteria. HR and clinical assessors should score independently before discussing the result. CIPD (2026c) recommends clear, structured assessment and choosing methods according to their usefulness, resources and candidate experience. An informal conversation may feel easier, but makes comparisons more dependent on personal impressions.</a:t>
            </a:r>
          </a:p>
          <a:p xmlns:a="http://schemas.openxmlformats.org/drawingml/2006/main">
            <a:r>
              <a:t/>
            </a:r>
          </a:p>
          <a:p xmlns:a="http://schemas.openxmlformats.org/drawingml/2006/main">
            <a:r>
              <a:t>Before appointment, verify professional registration, credentials and the employment checks appropriate to the role. Offer accessible alternatives and reasonable adjustments throughout selection, and investigate unexplained differences in outcomes.</a:t>
            </a:r>
          </a:p>
          <a:p xmlns:a="http://schemas.openxmlformats.org/drawingml/2006/main">
            <a:r>
              <a:t/>
            </a:r>
          </a:p>
          <a:p xmlns:a="http://schemas.openxmlformats.org/drawingml/2006/main">
            <a:r>
              <a:t>Finally, give an honest preview of workload, supervision and scheduling. This helps applicants make an informed decision. This takes extra effort but gives a clearer basis for a fair appointment.</a:t>
            </a:r>
          </a:p>
          <a:p xmlns:a="http://schemas.openxmlformats.org/drawingml/2006/main">
            <a:r>
              <a:t/>
            </a:r>
          </a:p>
          <a:p xmlns:a="http://schemas.openxmlformats.org/drawingml/2006/main">
            <a:r>
              <a:t>Sources</a:t>
            </a:r>
          </a:p>
          <a:p xmlns:a="http://schemas.openxmlformats.org/drawingml/2006/main">
            <a:r>
              <a:t>CIPD (2026c) Selection methods. Factsheet, 22 September. Available at: https://www.cipd.org/en/knowledge/factsheets/selection-factsheet/ (Accessed: 6 October 2026).</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0.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time: 2:00</a:t>
            </a:r>
          </a:p>
          <a:p xmlns:a="http://schemas.openxmlformats.org/drawingml/2006/main">
            <a:r>
              <a:t/>
            </a:r>
          </a:p>
          <a:p xmlns:a="http://schemas.openxmlformats.org/drawingml/2006/main">
            <a:r>
              <a:t>The example continues with a newly appointed nurse who has the right clinical experience but has not used HealthConnect’s monitoring platform. This is an illustrative employee.</a:t>
            </a:r>
          </a:p>
          <a:p xmlns:a="http://schemas.openxmlformats.org/drawingml/2006/main">
            <a:r>
              <a:t/>
            </a:r>
          </a:p>
          <a:p xmlns:a="http://schemas.openxmlformats.org/drawingml/2006/main">
            <a:r>
              <a:t>A learning needs analysis compares the job standard with the employee’s current skills (CIPD, 2025a). I would use a short diagnostic exercise, a development conversation and observation during supervised work. The likely needs are platform use, escalation and digital handover. Before booking a course, I would check whether the problem comes from a lack of skill, an unclear procedure or the system itself.</a:t>
            </a:r>
          </a:p>
          <a:p xmlns:a="http://schemas.openxmlformats.org/drawingml/2006/main">
            <a:r>
              <a:t/>
            </a:r>
          </a:p>
          <a:p xmlns:a="http://schemas.openxmlformats.org/drawingml/2006/main">
            <a:r>
              <a:t>During weeks one and two, the nurse would practise in a sandbox environment with guidance. During weeks three to six, a named mentor would supervise alert simulations and handovers. In weeks seven to twelve, the manager reviews work and progress.</a:t>
            </a:r>
          </a:p>
          <a:p xmlns:a="http://schemas.openxmlformats.org/drawingml/2006/main">
            <a:r>
              <a:t/>
            </a:r>
          </a:p>
          <a:p xmlns:a="http://schemas.openxmlformats.org/drawingml/2006/main">
            <a:r>
              <a:t>The proposed objective is to demonstrate safe platform use and escalation by week six, followed by a workplace review by week twelve. The clinical lead sets the standard. Both employee and mentor need time for learning.</a:t>
            </a:r>
          </a:p>
          <a:p xmlns:a="http://schemas.openxmlformats.org/drawingml/2006/main">
            <a:r>
              <a:t/>
            </a:r>
          </a:p>
          <a:p xmlns:a="http://schemas.openxmlformats.org/drawingml/2006/main">
            <a:r>
              <a:t>Online modules are flexible and consistent, but finishing a module does not prove that someone can apply it. Simulation allows practice without risking patient care, although it costs more to organise. Mentoring depends on the mentor’s skills and time. I recommend combining these methods.</a:t>
            </a:r>
          </a:p>
          <a:p xmlns:a="http://schemas.openxmlformats.org/drawingml/2006/main">
            <a:r>
              <a:t/>
            </a:r>
          </a:p>
          <a:p xmlns:a="http://schemas.openxmlformats.org/drawingml/2006/main">
            <a:r>
              <a:t>Evaluation should check what the employee learned, how they use it at work and whether relevant service measures improve. Other changes can affect results, so improvement alone does not prove training caused it.</a:t>
            </a:r>
          </a:p>
          <a:p xmlns:a="http://schemas.openxmlformats.org/drawingml/2006/main">
            <a:r>
              <a:t/>
            </a:r>
          </a:p>
          <a:p xmlns:a="http://schemas.openxmlformats.org/drawingml/2006/main">
            <a:r>
              <a:t>Learning helps the nurse do the current job. Development also prepares them for future responsibilities. Regular performance conversations can connect both (CIPD, 2026b). Goal-setting theory supports clear objectives and feedback, but an unfamiliar task may need a learning goal before a demanding output target (Locke and Latham, 2002). Rewards based only on volume could encourage rushing, so quality and safe practice must remain part of the assessment.</a:t>
            </a:r>
          </a:p>
          <a:p xmlns:a="http://schemas.openxmlformats.org/drawingml/2006/main">
            <a:r>
              <a:t/>
            </a:r>
          </a:p>
          <a:p xmlns:a="http://schemas.openxmlformats.org/drawingml/2006/main">
            <a:r>
              <a:t>Sources</a:t>
            </a:r>
          </a:p>
          <a:p xmlns:a="http://schemas.openxmlformats.org/drawingml/2006/main">
            <a:r>
              <a:t>CIPD (2025a) Learning needs analysis. Factsheet, 20 August. Available at: https://www.cipd.org/en/knowledge/factsheets/learning-needs-factsheet/ (Accessed: 6 October 2026).</a:t>
            </a:r>
          </a:p>
          <a:p xmlns:a="http://schemas.openxmlformats.org/drawingml/2006/main">
            <a:r>
              <a:t/>
            </a:r>
          </a:p>
          <a:p xmlns:a="http://schemas.openxmlformats.org/drawingml/2006/main">
            <a:r>
              <a:t>CIPD (2025b) Talent management: Guidance for people professionals. Guide, 26 June. Available at: https://www.cipd.org/en/knowledge/guides/talent-management/ (Accessed: 6 October 2026).</a:t>
            </a:r>
          </a:p>
          <a:p xmlns:a="http://schemas.openxmlformats.org/drawingml/2006/main">
            <a:r>
              <a:t/>
            </a:r>
          </a:p>
          <a:p xmlns:a="http://schemas.openxmlformats.org/drawingml/2006/main">
            <a:r>
              <a:t>CIPD (2026b) Performance management: An introduction. Factsheet, 29 January. Available at: https://www.cipd.org/en/knowledge/factsheets/performance-factsheet/ (Accessed: 6 October 2026).</a:t>
            </a:r>
          </a:p>
          <a:p xmlns:a="http://schemas.openxmlformats.org/drawingml/2006/main">
            <a:r>
              <a:t/>
            </a:r>
          </a:p>
          <a:p xmlns:a="http://schemas.openxmlformats.org/drawingml/2006/main">
            <a:r>
              <a:t>Locke, E.A. and Latham, G.P. (2002) 'Building a practically useful theory of goal setting and task motivation: A 35-year odyssey', American Psychologist, 57(9), pp. 705–717. Available at: https://doi.org/10.1037/0003-066X.57.9.705 (Accessed: 6 October 2026).</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1.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time: 1:45</a:t>
            </a:r>
          </a:p>
          <a:p xmlns:a="http://schemas.openxmlformats.org/drawingml/2006/main">
            <a:r>
              <a:t/>
            </a:r>
          </a:p>
          <a:p xmlns:a="http://schemas.openxmlformats.org/drawingml/2006/main">
            <a:r>
              <a:t>My main recommendation is to connect the HR decisions rather than treat recruitment, training and retention as separate problems. Workforce planning shows where people are needed. A mix of recruitment routes helps find them. Fair selection and relevant training then help them settle into the job and perform well.</a:t>
            </a:r>
          </a:p>
          <a:p xmlns:a="http://schemas.openxmlformats.org/drawingml/2006/main">
            <a:r>
              <a:t/>
            </a:r>
          </a:p>
          <a:p xmlns:a="http://schemas.openxmlformats.org/drawingml/2006/main">
            <a:r>
              <a:t>I would begin with a ninety-day pilot in one remote-monitoring team. During the first thirty days, HR and service leaders would establish the staffing, recruitment and workload baseline. During days thirty-one to sixty, they would try the selection process, nurse development plan and regular manager check-ins. During days sixty-one to ninety, the board would review early results and decide what to change before extending the approach.</a:t>
            </a:r>
          </a:p>
          <a:p xmlns:a="http://schemas.openxmlformats.org/drawingml/2006/main">
            <a:r>
              <a:t/>
            </a:r>
          </a:p>
          <a:p xmlns:a="http://schemas.openxmlformats.org/drawingml/2006/main">
            <a:r>
              <a:t>The diagram adapts the Balanced Scorecard, which combines financial and non-financial measures (Kaplan and Norton, 1992). For HealthConnect, I would review recruitment and learning costs alongside patient experience, operational quality and staff development. Looking only at hiring speed could hide problems with quality or workload.</a:t>
            </a:r>
          </a:p>
          <a:p xmlns:a="http://schemas.openxmlformats.org/drawingml/2006/main">
            <a:r>
              <a:t/>
            </a:r>
          </a:p>
          <a:p xmlns:a="http://schemas.openxmlformats.org/drawingml/2006/main">
            <a:r>
              <a:t>The proposed targets are a 10% relative reduction in median hiring time and a five-percentage-point improvement in new-starter retention after six months. Each nurse should meet the agreed competence standard before working independently. Check these proposed targets against the baseline. Six-month retention needs later follow-up.</a:t>
            </a:r>
          </a:p>
          <a:p xmlns:a="http://schemas.openxmlformats.org/drawingml/2006/main">
            <a:r>
              <a:t/>
            </a:r>
          </a:p>
          <a:p xmlns:a="http://schemas.openxmlformats.org/drawingml/2006/main">
            <a:r>
              <a:t>The expected benefits are better staffing decisions, staff who feel more prepared for their work and fewer avoidable reasons for leaving. The main risk is insufficient manager and mentor time. I would fund that time first, review quality and workload together, and expand only when the evidence supports it. Thank you. I welcome your questions.</a:t>
            </a:r>
          </a:p>
          <a:p xmlns:a="http://schemas.openxmlformats.org/drawingml/2006/main">
            <a:r>
              <a:t/>
            </a:r>
          </a:p>
          <a:p xmlns:a="http://schemas.openxmlformats.org/drawingml/2006/main">
            <a:r>
              <a:t>Sources</a:t>
            </a:r>
          </a:p>
          <a:p xmlns:a="http://schemas.openxmlformats.org/drawingml/2006/main">
            <a:r>
              <a:t>Kaplan, R.S. and Norton, D.P. (1992) 'The balanced scorecard: Measures that drive performance', Harvard Business Review, 70(1), pp. 71–79. Available at: https://hbr.org/1992/01/the-balanced-scorecard-measures-that-drive-performance-2 (Accessed: 6 October 2026).</a:t>
            </a:r>
          </a:p>
          <a:p xmlns:a="http://schemas.openxmlformats.org/drawingml/2006/main">
            <a:r>
              <a:t/>
            </a:r>
          </a:p>
          <a:p xmlns:a="http://schemas.openxmlformats.org/drawingml/2006/main">
            <a:r>
              <a:t>CIPD (2026b) Performance management: An introduction. Factsheet, 29 January. Available at: https://www.cipd.org/en/knowledge/factsheets/performance-factsheet/ (Accessed: 6 October 2026).</a:t>
            </a:r>
          </a:p>
          <a:p xmlns:a="http://schemas.openxmlformats.org/drawingml/2006/main">
            <a:r>
              <a:t/>
            </a:r>
          </a:p>
          <a:p xmlns:a="http://schemas.openxmlformats.org/drawingml/2006/main">
            <a:r>
              <a:t>CIPD (2025c) Workforce planning. Factsheet, 29 July. Available at: https://www.cipd.org/en/knowledge/factsheets/workforce-planning-factsheet/ (Accessed: 6 October 2026).</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2.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Suggested delivery time: 0:15</a:t>
            </a:r>
          </a:p>
          <a:p xmlns:a="http://schemas.openxmlformats.org/drawingml/2006/main">
            <a:r>
              <a:t/>
            </a:r>
          </a:p>
          <a:p xmlns:a="http://schemas.openxmlformats.org/drawingml/2006/main">
            <a:r>
              <a:t>This reference list contains the sources used in the presentation. Recent CIPD guidance and the September 2026 resourcing report support the practical recommendations. The older academic studies explain the theories and their limits. Each online reference has a link, and all sources were accessed on 6 October 2026.</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slideLayouts/_rels/slideLayout1.xml.rels>&#65279;<?xml version="1.0" encoding="utf-8"?><Relationships xmlns="http://schemas.openxmlformats.org/package/2006/relationships"><Relationship Type="http://schemas.openxmlformats.org/officeDocument/2006/relationships/slideMaster" Target="/ppt/slideMasters/slideMaster1.xml" Id="Re9a53a2acfce4582" /></Relationships>
</file>

<file path=ppt/slideLayouts/slideLayout1.xml><?xml version="1.0" encoding="utf-8"?>
<p:sldLayout xmlns:p="http://schemas.openxmlformats.org/presentationml/2006/main" type="title">
  <p:cSld name="Title Slide">
    <p:spTree>
      <p:nvGrpSpPr>
        <p:cNvPr id="1" name=""/>
        <p:cNvGrpSpPr/>
        <p:nvPr/>
      </p:nvGrpSpPr>
      <p:grpSpPr>
        <a:xfrm xmlns:a="http://schemas.openxmlformats.org/drawingml/2006/main"/>
      </p:grpSpPr>
    </p:spTree>
  </p:cSld>
</p:sldLayout>
</file>

<file path=ppt/slideMasters/_rels/slideMaster1.xml.rels>&#65279;<?xml version="1.0" encoding="utf-8"?><Relationships xmlns="http://schemas.openxmlformats.org/package/2006/relationships"><Relationship Type="http://schemas.openxmlformats.org/officeDocument/2006/relationships/theme" Target="/ppt/slideMasters/theme/theme2.xml" Id="R5eff6ce01d774c63" /><Relationship Type="http://schemas.openxmlformats.org/officeDocument/2006/relationships/slideLayout" Target="/ppt/slideLayouts/slideLayout1.xml" Id="R358b389e1d02411a" /></Relationships>
</file>

<file path=ppt/slideMasters/slideMaster1.xml><?xml version="1.0" encoding="utf-8"?>
<p:sldMaster xmlns:p="http://schemas.openxmlformats.org/presentationml/2006/main">
  <p:cSld name="Master">
    <p:bg>
      <p:bgRef idx="1001">
        <a:schemeClr xmlns:a="http://schemas.openxmlformats.org/drawingml/2006/main" val="bg1"/>
      </p:bgRef>
    </p:bg>
    <p:spTree>
      <p:nvGrpSpPr>
        <p:cNvPr id="1" name=""/>
        <p:cNvGrpSpPr/>
        <p:nvPr/>
      </p:nvGrpSpPr>
      <p:grpSpPr>
        <a:xfrm xmlns:a="http://schemas.openxmlformats.org/drawingml/2006/main"/>
      </p:grpSpPr>
    </p:spTree>
  </p:cSld>
  <p:clrMap bg1="lt1" tx1="dk1" bg2="lt2" tx2="dk2" accent1="accent1" accent2="accent2" accent3="accent3" accent4="accent4" accent5="accent5" accent6="accent6" hlink="hlink" folHlink="folHlink"/>
  <p:sldLayoutIdLst>
    <p:sldLayoutId xmlns:r="http://schemas.openxmlformats.org/officeDocument/2006/relationships" id="2147483649" r:id="R358b389e1d02411a"/>
  </p:sldLayoutIdLst>
  <p:txStyles>
    <p:titleStyle>
      <a:lvl1pPr xmlns:a="http://schemas.openxmlformats.org/drawingml/2006/main" algn="l">
        <a:lnSpc>
          <a:spcPct val="90000"/>
        </a:lnSpc>
        <a:spcBef>
          <a:spcPts val="0"/>
        </a:spcBef>
        <a:buNone/>
        <a:defRPr sz="4400">
          <a:solidFill>
            <a:schemeClr val="tx1"/>
          </a:solidFill>
          <a:latin typeface="+mj-lt"/>
          <a:ea typeface="+mj-lt"/>
          <a:cs typeface="+mj-lt"/>
        </a:defRPr>
      </a:lvl1pPr>
    </p:titleStyle>
    <p:bodyStyle>
      <a:lvl1pPr xmlns:a="http://schemas.openxmlformats.org/drawingml/2006/main" marL="228600" indent="-228600" algn="l">
        <a:lnSpc>
          <a:spcPct val="90000"/>
        </a:lnSpc>
        <a:spcBef>
          <a:spcPts val="1000"/>
        </a:spcBef>
        <a:buChar char="•"/>
        <a:defRPr sz="2800">
          <a:solidFill>
            <a:schemeClr val="tx1"/>
          </a:solidFill>
          <a:latin typeface="+mn-lt"/>
          <a:ea typeface="+mn-lt"/>
          <a:cs typeface="+mn-lt"/>
        </a:defRPr>
      </a:lvl1pPr>
      <a:lvl2pPr xmlns:a="http://schemas.openxmlformats.org/drawingml/2006/main" marL="685800" indent="-228600" algn="l">
        <a:lnSpc>
          <a:spcPct val="90000"/>
        </a:lnSpc>
        <a:spcBef>
          <a:spcPts val="500"/>
        </a:spcBef>
        <a:buChar char="•"/>
        <a:defRPr sz="2400">
          <a:solidFill>
            <a:schemeClr val="tx1"/>
          </a:solidFill>
          <a:latin typeface="+mn-lt"/>
          <a:ea typeface="+mn-lt"/>
          <a:cs typeface="+mn-lt"/>
        </a:defRPr>
      </a:lvl2pPr>
      <a:lvl3pPr xmlns:a="http://schemas.openxmlformats.org/drawingml/2006/main" marL="1143000" indent="-228600" algn="l">
        <a:lnSpc>
          <a:spcPct val="90000"/>
        </a:lnSpc>
        <a:spcBef>
          <a:spcPts val="500"/>
        </a:spcBef>
        <a:buChar char="•"/>
        <a:defRPr sz="2000">
          <a:solidFill>
            <a:schemeClr val="tx1"/>
          </a:solidFill>
          <a:latin typeface="+mn-lt"/>
          <a:ea typeface="+mn-lt"/>
          <a:cs typeface="+mn-lt"/>
        </a:defRPr>
      </a:lvl3pPr>
      <a:lvl4pPr xmlns:a="http://schemas.openxmlformats.org/drawingml/2006/main" marL="1600200" indent="-228600" algn="l">
        <a:lnSpc>
          <a:spcPct val="90000"/>
        </a:lnSpc>
        <a:spcBef>
          <a:spcPts val="500"/>
        </a:spcBef>
        <a:buChar char="•"/>
        <a:defRPr sz="1800">
          <a:solidFill>
            <a:schemeClr val="tx1"/>
          </a:solidFill>
          <a:latin typeface="+mn-lt"/>
          <a:ea typeface="+mn-lt"/>
          <a:cs typeface="+mn-lt"/>
        </a:defRPr>
      </a:lvl4pPr>
      <a:lvl5pPr xmlns:a="http://schemas.openxmlformats.org/drawingml/2006/main" marL="2057400" indent="-228600" algn="l">
        <a:lnSpc>
          <a:spcPct val="90000"/>
        </a:lnSpc>
        <a:spcBef>
          <a:spcPts val="500"/>
        </a:spcBef>
        <a:buChar char="•"/>
        <a:defRPr sz="1800">
          <a:solidFill>
            <a:schemeClr val="tx1"/>
          </a:solidFill>
          <a:latin typeface="+mn-lt"/>
          <a:ea typeface="+mn-lt"/>
          <a:cs typeface="+mn-lt"/>
        </a:defRPr>
      </a:lvl5pPr>
      <a:lvl6pPr xmlns:a="http://schemas.openxmlformats.org/drawingml/2006/main" marL="2514600" indent="-228600" algn="l">
        <a:lnSpc>
          <a:spcPct val="90000"/>
        </a:lnSpc>
        <a:spcBef>
          <a:spcPts val="500"/>
        </a:spcBef>
        <a:buChar char="•"/>
        <a:defRPr sz="1800">
          <a:solidFill>
            <a:schemeClr val="tx1"/>
          </a:solidFill>
          <a:latin typeface="+mn-lt"/>
          <a:ea typeface="+mn-lt"/>
          <a:cs typeface="+mn-lt"/>
        </a:defRPr>
      </a:lvl6pPr>
      <a:lvl7pPr xmlns:a="http://schemas.openxmlformats.org/drawingml/2006/main" marL="2971800" indent="-228600" algn="l">
        <a:lnSpc>
          <a:spcPct val="90000"/>
        </a:lnSpc>
        <a:spcBef>
          <a:spcPts val="500"/>
        </a:spcBef>
        <a:buChar char="•"/>
        <a:defRPr sz="1800">
          <a:solidFill>
            <a:schemeClr val="tx1"/>
          </a:solidFill>
          <a:latin typeface="+mn-lt"/>
          <a:ea typeface="+mn-lt"/>
          <a:cs typeface="+mn-lt"/>
        </a:defRPr>
      </a:lvl7pPr>
      <a:lvl8pPr xmlns:a="http://schemas.openxmlformats.org/drawingml/2006/main" marL="3429000" indent="-228600" algn="l">
        <a:lnSpc>
          <a:spcPct val="90000"/>
        </a:lnSpc>
        <a:spcBef>
          <a:spcPts val="500"/>
        </a:spcBef>
        <a:buChar char="•"/>
        <a:defRPr sz="1800">
          <a:solidFill>
            <a:schemeClr val="tx1"/>
          </a:solidFill>
          <a:latin typeface="+mn-lt"/>
          <a:ea typeface="+mn-lt"/>
          <a:cs typeface="+mn-lt"/>
        </a:defRPr>
      </a:lvl8pPr>
      <a:lvl9pPr xmlns:a="http://schemas.openxmlformats.org/drawingml/2006/main" marL="3886200" indent="-228600" algn="l">
        <a:lnSpc>
          <a:spcPct val="90000"/>
        </a:lnSpc>
        <a:spcBef>
          <a:spcPts val="500"/>
        </a:spcBef>
        <a:buChar char="•"/>
        <a:defRPr sz="1800">
          <a:solidFill>
            <a:schemeClr val="tx1"/>
          </a:solidFill>
          <a:latin typeface="+mn-lt"/>
          <a:ea typeface="+mn-lt"/>
          <a:cs typeface="+mn-lt"/>
        </a:defRPr>
      </a:lvl9pPr>
    </p:bodyStyle>
    <p:otherStyle>
      <a:lvl1pPr xmlns:a="http://schemas.openxmlformats.org/drawingml/2006/main" marL="0" algn="l">
        <a:buNone/>
        <a:defRPr sz="1800">
          <a:solidFill>
            <a:schemeClr val="tx1"/>
          </a:solidFill>
          <a:latin typeface="+mn-lt"/>
          <a:ea typeface="+mn-lt"/>
          <a:cs typeface="+mn-lt"/>
        </a:defRPr>
      </a:lvl1pPr>
      <a:lvl2pPr xmlns:a="http://schemas.openxmlformats.org/drawingml/2006/main" marL="457200" algn="l">
        <a:buNone/>
        <a:defRPr sz="1800">
          <a:solidFill>
            <a:schemeClr val="tx1"/>
          </a:solidFill>
          <a:latin typeface="+mn-lt"/>
          <a:ea typeface="+mn-lt"/>
          <a:cs typeface="+mn-lt"/>
        </a:defRPr>
      </a:lvl2pPr>
      <a:lvl3pPr xmlns:a="http://schemas.openxmlformats.org/drawingml/2006/main" marL="914400" algn="l">
        <a:buNone/>
        <a:defRPr sz="1800">
          <a:solidFill>
            <a:schemeClr val="tx1"/>
          </a:solidFill>
          <a:latin typeface="+mn-lt"/>
          <a:ea typeface="+mn-lt"/>
          <a:cs typeface="+mn-lt"/>
        </a:defRPr>
      </a:lvl3pPr>
      <a:lvl4pPr xmlns:a="http://schemas.openxmlformats.org/drawingml/2006/main" marL="1371600" algn="l">
        <a:buNone/>
        <a:defRPr sz="1800">
          <a:solidFill>
            <a:schemeClr val="tx1"/>
          </a:solidFill>
          <a:latin typeface="+mn-lt"/>
          <a:ea typeface="+mn-lt"/>
          <a:cs typeface="+mn-lt"/>
        </a:defRPr>
      </a:lvl4pPr>
      <a:lvl5pPr xmlns:a="http://schemas.openxmlformats.org/drawingml/2006/main" marL="1828800" algn="l">
        <a:buNone/>
        <a:defRPr sz="1800">
          <a:solidFill>
            <a:schemeClr val="tx1"/>
          </a:solidFill>
          <a:latin typeface="+mn-lt"/>
          <a:ea typeface="+mn-lt"/>
          <a:cs typeface="+mn-lt"/>
        </a:defRPr>
      </a:lvl5pPr>
      <a:lvl6pPr xmlns:a="http://schemas.openxmlformats.org/drawingml/2006/main" marL="2286000" algn="l">
        <a:buNone/>
        <a:defRPr sz="1800">
          <a:solidFill>
            <a:schemeClr val="tx1"/>
          </a:solidFill>
          <a:latin typeface="+mn-lt"/>
          <a:ea typeface="+mn-lt"/>
          <a:cs typeface="+mn-lt"/>
        </a:defRPr>
      </a:lvl6pPr>
      <a:lvl7pPr xmlns:a="http://schemas.openxmlformats.org/drawingml/2006/main" marL="2743200" algn="l">
        <a:buNone/>
        <a:defRPr sz="1800">
          <a:solidFill>
            <a:schemeClr val="tx1"/>
          </a:solidFill>
          <a:latin typeface="+mn-lt"/>
          <a:ea typeface="+mn-lt"/>
          <a:cs typeface="+mn-lt"/>
        </a:defRPr>
      </a:lvl7pPr>
      <a:lvl8pPr xmlns:a="http://schemas.openxmlformats.org/drawingml/2006/main" marL="3200400" algn="l">
        <a:buNone/>
        <a:defRPr sz="1800">
          <a:solidFill>
            <a:schemeClr val="tx1"/>
          </a:solidFill>
          <a:latin typeface="+mn-lt"/>
          <a:ea typeface="+mn-lt"/>
          <a:cs typeface="+mn-lt"/>
        </a:defRPr>
      </a:lvl8pPr>
      <a:lvl9pPr xmlns:a="http://schemas.openxmlformats.org/drawingml/2006/main" marL="3657600" algn="l">
        <a:buNone/>
        <a:defRPr sz="1800">
          <a:solidFill>
            <a:schemeClr val="tx1"/>
          </a:solidFill>
          <a:latin typeface="+mn-lt"/>
          <a:ea typeface="+mn-lt"/>
          <a:cs typeface="+mn-lt"/>
        </a:defRPr>
      </a:lvl9pPr>
    </p:otherStyle>
  </p:txStyles>
</p:sldMaster>
</file>

<file path=ppt/slideMasters/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ppt/slides/_rels/slide1.xml.rels>&#65279;<?xml version="1.0" encoding="utf-8"?><Relationships xmlns="http://schemas.openxmlformats.org/package/2006/relationships"><Relationship Type="http://schemas.openxmlformats.org/officeDocument/2006/relationships/slideLayout" Target="/ppt/slideLayouts/slideLayout1.xml" Id="R1efda615b301427a" /><Relationship Type="http://schemas.openxmlformats.org/officeDocument/2006/relationships/notesSlide" Target="/ppt/notesSlides/notesSlide1.xml" Id="Rb21f9e13e6074f8e" /></Relationships>
</file>

<file path=ppt/slides/_rels/slide2.xml.rels>&#65279;<?xml version="1.0" encoding="utf-8"?><Relationships xmlns="http://schemas.openxmlformats.org/package/2006/relationships"><Relationship Type="http://schemas.openxmlformats.org/officeDocument/2006/relationships/slideLayout" Target="/ppt/slideLayouts/slideLayout1.xml" Id="Rea237a4fdb874d3a" /><Relationship Type="http://schemas.openxmlformats.org/officeDocument/2006/relationships/notesSlide" Target="/ppt/notesSlides/notesSlide2.xml" Id="Rfe99c7cd833c43cf" /></Relationships>
</file>

<file path=ppt/slides/_rels/slide3.xml.rels>&#65279;<?xml version="1.0" encoding="utf-8"?><Relationships xmlns="http://schemas.openxmlformats.org/package/2006/relationships"><Relationship Type="http://schemas.openxmlformats.org/officeDocument/2006/relationships/slideLayout" Target="/ppt/slideLayouts/slideLayout1.xml" Id="R8077f861091f4027" /><Relationship Type="http://schemas.openxmlformats.org/officeDocument/2006/relationships/notesSlide" Target="/ppt/notesSlides/notesSlide3.xml" Id="Re0f1db8be1a044e3" /></Relationships>
</file>

<file path=ppt/slides/_rels/slide4.xml.rels>&#65279;<?xml version="1.0" encoding="utf-8"?><Relationships xmlns="http://schemas.openxmlformats.org/package/2006/relationships"><Relationship Type="http://schemas.openxmlformats.org/officeDocument/2006/relationships/slideLayout" Target="/ppt/slideLayouts/slideLayout1.xml" Id="R46af846f1066403b" /><Relationship Type="http://schemas.openxmlformats.org/officeDocument/2006/relationships/notesSlide" Target="/ppt/notesSlides/notesSlide4.xml" Id="R5dcba9f10a5b4350" /></Relationships>
</file>

<file path=ppt/slides/_rels/slide5.xml.rels>&#65279;<?xml version="1.0" encoding="utf-8"?><Relationships xmlns="http://schemas.openxmlformats.org/package/2006/relationships"><Relationship Type="http://schemas.openxmlformats.org/officeDocument/2006/relationships/slideLayout" Target="/ppt/slideLayouts/slideLayout1.xml" Id="R426835667fc44c08" /><Relationship Type="http://schemas.openxmlformats.org/officeDocument/2006/relationships/notesSlide" Target="/ppt/notesSlides/notesSlide5.xml" Id="R695942ec3c8d4036" /></Relationships>
</file>

<file path=ppt/slides/_rels/slide6.xml.rels>&#65279;<?xml version="1.0" encoding="utf-8"?><Relationships xmlns="http://schemas.openxmlformats.org/package/2006/relationships"><Relationship Type="http://schemas.openxmlformats.org/officeDocument/2006/relationships/slideLayout" Target="/ppt/slideLayouts/slideLayout1.xml" Id="R312ee22b748a4b11" /><Relationship Type="http://schemas.openxmlformats.org/officeDocument/2006/relationships/notesSlide" Target="/ppt/notesSlides/notesSlide6.xml" Id="R726449c2dd39422a" /></Relationships>
</file>

<file path=ppt/slides/_rels/slide7.xml.rels>&#65279;<?xml version="1.0" encoding="utf-8"?><Relationships xmlns="http://schemas.openxmlformats.org/package/2006/relationships"><Relationship Type="http://schemas.openxmlformats.org/officeDocument/2006/relationships/slideLayout" Target="/ppt/slideLayouts/slideLayout1.xml" Id="R3de80d242ea64b56" /><Relationship Type="http://schemas.openxmlformats.org/officeDocument/2006/relationships/notesSlide" Target="/ppt/notesSlides/notesSlide7.xml" Id="Rd843cf66c2c844ab" /></Relationships>
</file>

<file path=ppt/slides/_rels/slide8.xml.rels>&#65279;<?xml version="1.0" encoding="utf-8"?><Relationships xmlns="http://schemas.openxmlformats.org/package/2006/relationships"><Relationship Type="http://schemas.openxmlformats.org/officeDocument/2006/relationships/slideLayout" Target="/ppt/slideLayouts/slideLayout1.xml" Id="Rb606a1c165d747ff" /><Relationship Type="http://schemas.openxmlformats.org/officeDocument/2006/relationships/notesSlide" Target="/ppt/notesSlides/notesSlide8.xml" Id="R22744cbbfe0a42dd" /></Relationships>
</file>

<file path=ppt/slides/_rels/slide9.xml.rels>&#65279;<?xml version="1.0" encoding="utf-8"?><Relationships xmlns="http://schemas.openxmlformats.org/package/2006/relationships"><Relationship Type="http://schemas.openxmlformats.org/officeDocument/2006/relationships/slideLayout" Target="/ppt/slideLayouts/slideLayout1.xml" Id="Rc3a5ce37a8494fbb" /><Relationship Type="http://schemas.openxmlformats.org/officeDocument/2006/relationships/notesSlide" Target="/ppt/notesSlides/notesSlide9.xml" Id="R29d5580e81d54f45" /></Relationships>
</file>

<file path=ppt/slides/_rels/slide10.xml.rels>&#65279;<?xml version="1.0" encoding="utf-8"?><Relationships xmlns="http://schemas.openxmlformats.org/package/2006/relationships"><Relationship Type="http://schemas.openxmlformats.org/officeDocument/2006/relationships/slideLayout" Target="/ppt/slideLayouts/slideLayout1.xml" Id="R1464f1233e1f4309" /><Relationship Type="http://schemas.openxmlformats.org/officeDocument/2006/relationships/notesSlide" Target="/ppt/notesSlides/notesSlide10.xml" Id="Rb0b99a8bf25246a9" /></Relationships>
</file>

<file path=ppt/slides/_rels/slide11.xml.rels>&#65279;<?xml version="1.0" encoding="utf-8"?><Relationships xmlns="http://schemas.openxmlformats.org/package/2006/relationships"><Relationship Type="http://schemas.openxmlformats.org/officeDocument/2006/relationships/slideLayout" Target="/ppt/slideLayouts/slideLayout1.xml" Id="R4fcf0d381d3949d2" /><Relationship Type="http://schemas.openxmlformats.org/officeDocument/2006/relationships/notesSlide" Target="/ppt/notesSlides/notesSlide11.xml" Id="R8190df99097743c9" /></Relationships>
</file>

<file path=ppt/slides/_rels/slide12.xml.rels>&#65279;<?xml version="1.0" encoding="utf-8"?><Relationships xmlns="http://schemas.openxmlformats.org/package/2006/relationships"><Relationship Type="http://schemas.openxmlformats.org/officeDocument/2006/relationships/slideLayout" Target="/ppt/slideLayouts/slideLayout1.xml" Id="R536639ccfe8443cb" /><Relationship Type="http://schemas.openxmlformats.org/officeDocument/2006/relationships/hyperlink" Target="https://doi.org/10.1146/annurev-orgpsych-120920-053933" TargetMode="External" Id="Rec5d97ab8c414af3" /><Relationship Type="http://schemas.openxmlformats.org/officeDocument/2006/relationships/hyperlink" Target="https://doi.org/10.1177/014920639101700108" TargetMode="External" Id="R8ca02abcbd5643af" /><Relationship Type="http://schemas.openxmlformats.org/officeDocument/2006/relationships/hyperlink" Target="https://doi.org/10.1016/0090-2616(90)90061-S" TargetMode="External" Id="Rec9aa16c97074b0f" /><Relationship Type="http://schemas.openxmlformats.org/officeDocument/2006/relationships/hyperlink" Target="https://www.cipd.org/en/knowledge/factsheets/learning-needs-factsheet/" TargetMode="External" Id="R3d70413ceaa94e95" /><Relationship Type="http://schemas.openxmlformats.org/officeDocument/2006/relationships/hyperlink" Target="https://www.cipd.org/en/knowledge/guides/talent-management/" TargetMode="External" Id="Ra5fdc848df1f406f" /><Relationship Type="http://schemas.openxmlformats.org/officeDocument/2006/relationships/hyperlink" Target="https://www.cipd.org/en/knowledge/factsheets/workforce-planning-factsheet/" TargetMode="External" Id="R1f61ab836b4846fa" /><Relationship Type="http://schemas.openxmlformats.org/officeDocument/2006/relationships/hyperlink" Target="https://www.cipd.org/en/knowledge/factsheets/well-being-factsheet/" TargetMode="External" Id="Rba583c228f6a4c51" /><Relationship Type="http://schemas.openxmlformats.org/officeDocument/2006/relationships/hyperlink" Target="https://www.cipd.org/en/knowledge/factsheets/performance-factsheet/" TargetMode="External" Id="R69b68e8470f1402b" /><Relationship Type="http://schemas.openxmlformats.org/officeDocument/2006/relationships/hyperlink" Target="https://www.cipd.org/en/knowledge/factsheets/selection-factsheet/" TargetMode="External" Id="R4e3d403ffb7e4969" /><Relationship Type="http://schemas.openxmlformats.org/officeDocument/2006/relationships/hyperlink" Target="https://doi.org/10.2307/2666999" TargetMode="External" Id="Rdf813abc37b44b4c" /><Relationship Type="http://schemas.openxmlformats.org/officeDocument/2006/relationships/hyperlink" Target="https://www.cipd.org/globalassets/media/knowledge/knowledge-hub/reports/2026-pdfs/9218-resource-and-talent-planning-2026-report-web.pdf" TargetMode="External" Id="R005941fd594c471d" /><Relationship Type="http://schemas.openxmlformats.org/officeDocument/2006/relationships/hyperlink" Target="https://hbr.org/1992/01/the-balanced-scorecard-measures-that-drive-performance-2" TargetMode="External" Id="R2d7d572924d14b64" /><Relationship Type="http://schemas.openxmlformats.org/officeDocument/2006/relationships/hyperlink" Target="https://doi.org/10.1037/0003-066X.57.9.705" TargetMode="External" Id="R45e83bd9fc3848a9" /><Relationship Type="http://schemas.openxmlformats.org/officeDocument/2006/relationships/hyperlink" Target="https://doi.org/10.1037/0003-066X.55.1.68" TargetMode="External" Id="R5eea2843ec484001" /><Relationship Type="http://schemas.openxmlformats.org/officeDocument/2006/relationships/notesSlide" Target="/ppt/notesSlides/notesSlide12.xml" Id="R797c03dd75094afc" /></Relationships>
</file>

<file path=ppt/slides/slide1.xml><?xml version="1.0" encoding="utf-8"?>
<p:sld xmlns:p="http://schemas.openxmlformats.org/presentationml/2006/main">
  <p:cSld>
    <p:bg>
      <p:bgPr>
        <a:solidFill xmlns:a="http://schemas.openxmlformats.org/drawingml/2006/main">
          <a:srgbClr val="122D3C"/>
        </a:solidFill>
      </p:bgPr>
    </p:bg>
    <p:spTree>
      <p:nvGrpSpPr>
        <p:cNvPr id="1" name=""/>
        <p:cNvGrpSpPr/>
        <p:nvPr/>
      </p:nvGrpSpPr>
      <p:grpSpPr>
        <a:xfrm xmlns:a="http://schemas.openxmlformats.org/drawingml/2006/main"/>
      </p:grpSpPr>
      <p:sp>
        <p:nvSpPr>
          <p:cNvPr id="9" name="university">
            <a:extLst xmlns:a="http://schemas.openxmlformats.org/drawingml/2006/main">
              <a:ext uri="{FF2B5EF4-FFF2-40B4-BE49-F238E27FC236}">
                <a16:creationId xmlns:a16="http://schemas.microsoft.com/office/drawing/2014/main" id="{98420304-DE6B-4E58-9F36-630F91E34DE4}"/>
              </a:ext>
            </a:extLst>
          </p:cNvPr>
          <p:cNvSpPr>
            <a:spLocks xmlns:a="http://schemas.openxmlformats.org/drawingml/2006/main" noGrp="1"/>
          </p:cNvSpPr>
          <p:nvPr/>
        </p:nvSpPr>
        <p:spPr>
          <a:xfrm xmlns:a="http://schemas.openxmlformats.org/drawingml/2006/main">
            <a:off x="609600" y="361950"/>
            <a:ext cx="2381250" cy="3429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875" b="1">
                <a:solidFill>
                  <a:srgbClr val="8DD3D7"/>
                </a:solidFill>
                <a:latin typeface="Arial"/>
                <a:ea typeface="Arial"/>
                <a:cs typeface="Arial"/>
              </a:defRPr>
            </a:pPr>
            <a:r>
              <a:rPr sz="1875" b="1">
                <a:solidFill>
                  <a:srgbClr val="8DD3D7"/>
                </a:solidFill>
                <a:latin typeface="Arial"/>
                <a:ea typeface="Arial"/>
                <a:cs typeface="Arial"/>
              </a:rPr>
              <a:t>UWTSD</a:t>
            </a:r>
          </a:p>
        </p:txBody>
      </p:sp>
      <p:sp>
        <p:nvSpPr>
          <p:cNvPr id="2" name="main title">
            <a:extLst xmlns:a="http://schemas.openxmlformats.org/drawingml/2006/main">
              <a:ext uri="{FF2B5EF4-FFF2-40B4-BE49-F238E27FC236}">
                <a16:creationId xmlns:a16="http://schemas.microsoft.com/office/drawing/2014/main" id="{D298A1EE-7441-43EF-AF62-11C57DEE9063}"/>
              </a:ext>
            </a:extLst>
          </p:cNvPr>
          <p:cNvSpPr>
            <a:spLocks xmlns:a="http://schemas.openxmlformats.org/drawingml/2006/main" noGrp="1"/>
          </p:cNvSpPr>
          <p:nvPr/>
        </p:nvSpPr>
        <p:spPr>
          <a:xfrm xmlns:a="http://schemas.openxmlformats.org/drawingml/2006/main">
            <a:off x="609600" y="1190625"/>
            <a:ext cx="10858500" cy="1476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4350" b="1">
                <a:solidFill>
                  <a:srgbClr val="FFFFFF"/>
                </a:solidFill>
                <a:latin typeface="Arial"/>
                <a:ea typeface="Arial"/>
                <a:cs typeface="Arial"/>
              </a:defRPr>
            </a:pPr>
            <a:r>
              <a:rPr sz="4350" b="1">
                <a:solidFill>
                  <a:srgbClr val="FFFFFF"/>
                </a:solidFill>
                <a:latin typeface="Arial"/>
                <a:ea typeface="Arial"/>
                <a:cs typeface="Arial"/>
              </a:rPr>
              <a:t>Developing and managing</a:t>
            </a:r>
          </a:p>
          <a:p xmlns:a="http://schemas.openxmlformats.org/drawingml/2006/main">
            <a:pPr algn="l">
              <a:defRPr sz="4350" b="1">
                <a:solidFill>
                  <a:srgbClr val="FFFFFF"/>
                </a:solidFill>
                <a:latin typeface="Arial"/>
                <a:ea typeface="Arial"/>
                <a:cs typeface="Arial"/>
              </a:defRPr>
            </a:pPr>
            <a:r>
              <a:rPr sz="4350" b="1">
                <a:solidFill>
                  <a:srgbClr val="FFFFFF"/>
                </a:solidFill>
                <a:latin typeface="Arial"/>
                <a:ea typeface="Arial"/>
                <a:cs typeface="Arial"/>
              </a:rPr>
              <a:t>individuals and teams</a:t>
            </a:r>
          </a:p>
        </p:txBody>
      </p:sp>
      <p:sp>
        <p:nvSpPr>
          <p:cNvPr id="3" name="case">
            <a:extLst xmlns:a="http://schemas.openxmlformats.org/drawingml/2006/main">
              <a:ext uri="{FF2B5EF4-FFF2-40B4-BE49-F238E27FC236}">
                <a16:creationId xmlns:a16="http://schemas.microsoft.com/office/drawing/2014/main" id="{5FBA3666-5263-4FA7-AB30-29DAF0A2A6CD}"/>
              </a:ext>
            </a:extLst>
          </p:cNvPr>
          <p:cNvSpPr>
            <a:spLocks xmlns:a="http://schemas.openxmlformats.org/drawingml/2006/main" noGrp="1"/>
          </p:cNvSpPr>
          <p:nvPr/>
        </p:nvSpPr>
        <p:spPr>
          <a:xfrm xmlns:a="http://schemas.openxmlformats.org/drawingml/2006/main">
            <a:off x="609600" y="2990850"/>
            <a:ext cx="10668000" cy="4476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2400" b="0">
                <a:solidFill>
                  <a:srgbClr val="8DD3D7"/>
                </a:solidFill>
                <a:latin typeface="Arial"/>
                <a:ea typeface="Arial"/>
                <a:cs typeface="Arial"/>
              </a:defRPr>
            </a:pPr>
            <a:r>
              <a:rPr sz="2400" b="0">
                <a:solidFill>
                  <a:srgbClr val="8DD3D7"/>
                </a:solidFill>
                <a:latin typeface="Arial"/>
                <a:ea typeface="Arial"/>
                <a:cs typeface="Arial"/>
              </a:rPr>
              <a:t>HR recommendations for HealthConnect UK</a:t>
            </a:r>
          </a:p>
        </p:txBody>
      </p:sp>
      <p:sp>
        <p:nvSpPr>
          <p:cNvPr id="4" name="assignment">
            <a:extLst xmlns:a="http://schemas.openxmlformats.org/drawingml/2006/main">
              <a:ext uri="{FF2B5EF4-FFF2-40B4-BE49-F238E27FC236}">
                <a16:creationId xmlns:a16="http://schemas.microsoft.com/office/drawing/2014/main" id="{A00DB10E-4BE7-4497-81CF-1ED545198E63}"/>
              </a:ext>
            </a:extLst>
          </p:cNvPr>
          <p:cNvSpPr>
            <a:spLocks xmlns:a="http://schemas.openxmlformats.org/drawingml/2006/main" noGrp="1"/>
          </p:cNvSpPr>
          <p:nvPr/>
        </p:nvSpPr>
        <p:spPr>
          <a:xfrm xmlns:a="http://schemas.openxmlformats.org/drawingml/2006/main">
            <a:off x="609600" y="3533775"/>
            <a:ext cx="10477500" cy="3048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725" b="0">
                <a:solidFill>
                  <a:srgbClr val="FFFFFF"/>
                </a:solidFill>
                <a:latin typeface="Arial"/>
                <a:ea typeface="Arial"/>
                <a:cs typeface="Arial"/>
              </a:defRPr>
            </a:pPr>
            <a:r>
              <a:rPr sz="1725" b="0">
                <a:solidFill>
                  <a:srgbClr val="FFFFFF"/>
                </a:solidFill>
                <a:latin typeface="Arial"/>
                <a:ea typeface="Arial"/>
                <a:cs typeface="Arial"/>
              </a:rPr>
              <a:t>Component 1  Individual Presentation</a:t>
            </a:r>
          </a:p>
        </p:txBody>
      </p:sp>
      <p:sp>
        <p:nvSpPr>
          <p:cNvPr id="5" name="student">
            <a:extLst xmlns:a="http://schemas.openxmlformats.org/drawingml/2006/main">
              <a:ext uri="{FF2B5EF4-FFF2-40B4-BE49-F238E27FC236}">
                <a16:creationId xmlns:a16="http://schemas.microsoft.com/office/drawing/2014/main" id="{D43C5CA7-28D7-44EB-B28F-33349CBC9631}"/>
              </a:ext>
            </a:extLst>
          </p:cNvPr>
          <p:cNvSpPr>
            <a:spLocks xmlns:a="http://schemas.openxmlformats.org/drawingml/2006/main" noGrp="1"/>
          </p:cNvSpPr>
          <p:nvPr/>
        </p:nvSpPr>
        <p:spPr>
          <a:xfrm xmlns:a="http://schemas.openxmlformats.org/drawingml/2006/main">
            <a:off x="609600" y="4600575"/>
            <a:ext cx="5191125" cy="7810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875" b="0">
                <a:solidFill>
                  <a:srgbClr val="FFFFFF"/>
                </a:solidFill>
                <a:latin typeface="Arial"/>
                <a:ea typeface="Arial"/>
                <a:cs typeface="Arial"/>
              </a:defRPr>
            </a:pPr>
            <a:r>
              <a:rPr sz="1875" b="0">
                <a:solidFill>
                  <a:srgbClr val="FFFFFF"/>
                </a:solidFill>
                <a:latin typeface="Arial"/>
                <a:ea typeface="Arial"/>
                <a:cs typeface="Arial"/>
              </a:rPr>
              <a:t>Valentin Alexandru Florea</a:t>
            </a:r>
          </a:p>
          <a:p xmlns:a="http://schemas.openxmlformats.org/drawingml/2006/main">
            <a:pPr algn="l">
              <a:defRPr sz="1875" b="0">
                <a:solidFill>
                  <a:srgbClr val="FFFFFF"/>
                </a:solidFill>
                <a:latin typeface="Arial"/>
                <a:ea typeface="Arial"/>
                <a:cs typeface="Arial"/>
              </a:defRPr>
            </a:pPr>
            <a:r>
              <a:rPr sz="1875" b="0">
                <a:solidFill>
                  <a:srgbClr val="FFFFFF"/>
                </a:solidFill>
                <a:latin typeface="Arial"/>
                <a:ea typeface="Arial"/>
                <a:cs typeface="Arial"/>
              </a:rPr>
              <a:t>Student number 2321150</a:t>
            </a:r>
          </a:p>
        </p:txBody>
      </p:sp>
      <p:sp>
        <p:nvSpPr>
          <p:cNvPr id="6" name="lecturer">
            <a:extLst xmlns:a="http://schemas.openxmlformats.org/drawingml/2006/main">
              <a:ext uri="{FF2B5EF4-FFF2-40B4-BE49-F238E27FC236}">
                <a16:creationId xmlns:a16="http://schemas.microsoft.com/office/drawing/2014/main" id="{34D481DA-EE51-48C6-B21C-0CF356957886}"/>
              </a:ext>
            </a:extLst>
          </p:cNvPr>
          <p:cNvSpPr>
            <a:spLocks xmlns:a="http://schemas.openxmlformats.org/drawingml/2006/main" noGrp="1"/>
          </p:cNvSpPr>
          <p:nvPr/>
        </p:nvSpPr>
        <p:spPr>
          <a:xfrm xmlns:a="http://schemas.openxmlformats.org/drawingml/2006/main">
            <a:off x="6524625" y="4600575"/>
            <a:ext cx="4905375" cy="7810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875" b="0">
                <a:solidFill>
                  <a:srgbClr val="FFFFFF"/>
                </a:solidFill>
                <a:latin typeface="Arial"/>
                <a:ea typeface="Arial"/>
                <a:cs typeface="Arial"/>
              </a:defRPr>
            </a:pPr>
            <a:r>
              <a:rPr sz="1875" b="0">
                <a:solidFill>
                  <a:srgbClr val="FFFFFF"/>
                </a:solidFill>
                <a:latin typeface="Arial"/>
                <a:ea typeface="Arial"/>
                <a:cs typeface="Arial"/>
              </a:rPr>
              <a:t>Dr Shujun Xiao</a:t>
            </a:r>
          </a:p>
          <a:p xmlns:a="http://schemas.openxmlformats.org/drawingml/2006/main">
            <a:pPr algn="l">
              <a:defRPr sz="1875" b="0">
                <a:solidFill>
                  <a:srgbClr val="FFFFFF"/>
                </a:solidFill>
                <a:latin typeface="Arial"/>
                <a:ea typeface="Arial"/>
                <a:cs typeface="Arial"/>
              </a:defRPr>
            </a:pPr>
            <a:r>
              <a:rPr sz="1875" b="0">
                <a:solidFill>
                  <a:srgbClr val="FFFFFF"/>
                </a:solidFill>
                <a:latin typeface="Arial"/>
                <a:ea typeface="Arial"/>
                <a:cs typeface="Arial"/>
              </a:rPr>
              <a:t>s.xiao@uwtsd.ac.uk</a:t>
            </a:r>
          </a:p>
        </p:txBody>
      </p:sp>
      <p:sp>
        <p:nvSpPr>
          <p:cNvPr id="7" name="module">
            <a:extLst xmlns:a="http://schemas.openxmlformats.org/drawingml/2006/main">
              <a:ext uri="{FF2B5EF4-FFF2-40B4-BE49-F238E27FC236}">
                <a16:creationId xmlns:a16="http://schemas.microsoft.com/office/drawing/2014/main" id="{CD0B171C-80E8-4CE6-9F28-372DAD9B7DCB}"/>
              </a:ext>
            </a:extLst>
          </p:cNvPr>
          <p:cNvSpPr>
            <a:spLocks xmlns:a="http://schemas.openxmlformats.org/drawingml/2006/main" noGrp="1"/>
          </p:cNvSpPr>
          <p:nvPr/>
        </p:nvSpPr>
        <p:spPr>
          <a:xfrm xmlns:a="http://schemas.openxmlformats.org/drawingml/2006/main">
            <a:off x="609600" y="5915025"/>
            <a:ext cx="10572750" cy="3714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725" b="0">
                <a:solidFill>
                  <a:srgbClr val="FFFFFF"/>
                </a:solidFill>
                <a:latin typeface="Arial"/>
                <a:ea typeface="Arial"/>
                <a:cs typeface="Arial"/>
              </a:defRPr>
            </a:pPr>
            <a:r>
              <a:rPr sz="1725" b="0">
                <a:solidFill>
                  <a:srgbClr val="FFFFFF"/>
                </a:solidFill>
                <a:latin typeface="Arial"/>
                <a:ea typeface="Arial"/>
                <a:cs typeface="Arial"/>
              </a:rPr>
              <a:t>LCLM5002  Developing and Managing Individuals and Teams</a:t>
            </a:r>
          </a:p>
        </p:txBody>
      </p:sp>
      <p:sp>
        <p:nvSpPr>
          <p:cNvPr id="8" name="slide number">
            <a:extLst xmlns:a="http://schemas.openxmlformats.org/drawingml/2006/main">
              <a:ext uri="{FF2B5EF4-FFF2-40B4-BE49-F238E27FC236}">
                <a16:creationId xmlns:a16="http://schemas.microsoft.com/office/drawing/2014/main" id="{588F1E68-197F-4F65-9716-6A870A638FF4}"/>
              </a:ext>
            </a:extLst>
          </p:cNvPr>
          <p:cNvSpPr>
            <a:spLocks xmlns:a="http://schemas.openxmlformats.org/drawingml/2006/main" noGrp="1"/>
          </p:cNvSpPr>
          <p:nvPr/>
        </p:nvSpPr>
        <p:spPr>
          <a:xfrm xmlns:a="http://schemas.openxmlformats.org/drawingml/2006/main">
            <a:off x="11163300" y="6381750"/>
            <a:ext cx="41910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r">
              <a:defRPr sz="1275" b="1">
                <a:solidFill>
                  <a:srgbClr val="8DD3D7"/>
                </a:solidFill>
                <a:latin typeface="Arial"/>
                <a:ea typeface="Arial"/>
                <a:cs typeface="Arial"/>
              </a:defRPr>
            </a:pPr>
            <a:r>
              <a:rPr sz="1275" b="1">
                <a:solidFill>
                  <a:srgbClr val="8DD3D7"/>
                </a:solidFill>
                <a:latin typeface="Arial"/>
                <a:ea typeface="Arial"/>
                <a:cs typeface="Arial"/>
              </a:rPr>
              <a:t>01</a:t>
            </a:r>
          </a:p>
        </p:txBody>
      </p:sp>
    </p:spTree>
    <p:extLst>
      <p:ext uri="{BB962C8B-B14F-4D97-AF65-F5344CB8AC3E}">
        <p14:creationId xmlns:p14="http://schemas.microsoft.com/office/powerpoint/2010/main" val="1614581781"/>
      </p:ext>
    </p:extLst>
  </p:cSld>
</p:sld>
</file>

<file path=ppt/slides/slide2.xml><?xml version="1.0" encoding="utf-8"?>
<p:sld xmlns:p="http://schemas.openxmlformats.org/presentationml/2006/main">
  <p:cSld>
    <p:bg>
      <p:bgPr>
        <a:solidFill xmlns:a="http://schemas.openxmlformats.org/drawingml/2006/main">
          <a:srgbClr val="FFFFFF"/>
        </a:solidFill>
      </p:bgPr>
    </p:bg>
    <p:spTree>
      <p:nvGrpSpPr>
        <p:cNvPr id="1" name=""/>
        <p:cNvGrpSpPr/>
        <p:nvPr/>
      </p:nvGrpSpPr>
      <p:grpSpPr>
        <a:xfrm xmlns:a="http://schemas.openxmlformats.org/drawingml/2006/main"/>
      </p:grpSpPr>
      <p:sp>
        <p:nvSpPr>
          <p:cNvPr id="15" name="title">
            <a:extLst xmlns:a="http://schemas.openxmlformats.org/drawingml/2006/main">
              <a:ext uri="{FF2B5EF4-FFF2-40B4-BE49-F238E27FC236}">
                <a16:creationId xmlns:a16="http://schemas.microsoft.com/office/drawing/2014/main" id="{85A073CC-607B-48F8-8D0C-D5DC04655741}"/>
              </a:ext>
            </a:extLst>
          </p:cNvPr>
          <p:cNvSpPr>
            <a:spLocks xmlns:a="http://schemas.openxmlformats.org/drawingml/2006/main" noGrp="1"/>
          </p:cNvSpPr>
          <p:nvPr/>
        </p:nvSpPr>
        <p:spPr>
          <a:xfrm xmlns:a="http://schemas.openxmlformats.org/drawingml/2006/main">
            <a:off x="609600" y="409575"/>
            <a:ext cx="10972800" cy="619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3150" b="1">
                <a:solidFill>
                  <a:srgbClr val="122D3C"/>
                </a:solidFill>
                <a:latin typeface="Arial"/>
                <a:ea typeface="Arial"/>
                <a:cs typeface="Arial"/>
              </a:defRPr>
            </a:pPr>
            <a:r>
              <a:rPr sz="3150" b="1">
                <a:solidFill>
                  <a:srgbClr val="122D3C"/>
                </a:solidFill>
                <a:latin typeface="Arial"/>
                <a:ea typeface="Arial"/>
                <a:cs typeface="Arial"/>
              </a:rPr>
              <a:t>HealthConnect UK and its workforce</a:t>
            </a:r>
          </a:p>
        </p:txBody>
      </p:sp>
      <p:sp>
        <p:nvSpPr>
          <p:cNvPr id="2" name="source">
            <a:extLst xmlns:a="http://schemas.openxmlformats.org/drawingml/2006/main">
              <a:ext uri="{FF2B5EF4-FFF2-40B4-BE49-F238E27FC236}">
                <a16:creationId xmlns:a16="http://schemas.microsoft.com/office/drawing/2014/main" id="{390D75B0-11B6-4C2B-B03D-F601C6F33A47}"/>
              </a:ext>
            </a:extLst>
          </p:cNvPr>
          <p:cNvSpPr>
            <a:spLocks xmlns:a="http://schemas.openxmlformats.org/drawingml/2006/main" noGrp="1"/>
          </p:cNvSpPr>
          <p:nvPr/>
        </p:nvSpPr>
        <p:spPr>
          <a:xfrm xmlns:a="http://schemas.openxmlformats.org/drawingml/2006/main">
            <a:off x="609600" y="6286500"/>
            <a:ext cx="10477500" cy="3429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200" b="0">
                <a:solidFill>
                  <a:srgbClr val="536773"/>
                </a:solidFill>
                <a:latin typeface="Arial"/>
                <a:ea typeface="Arial"/>
                <a:cs typeface="Arial"/>
              </a:defRPr>
            </a:pPr>
            <a:r>
              <a:rPr sz="1200" b="0">
                <a:solidFill>
                  <a:srgbClr val="536773"/>
                </a:solidFill>
                <a:latin typeface="Arial"/>
                <a:ea typeface="Arial"/>
                <a:cs typeface="Arial"/>
              </a:rPr>
              <a:t>(CIPD, 2025c; Bakker et al., 2023)</a:t>
            </a:r>
          </a:p>
        </p:txBody>
      </p:sp>
      <p:sp>
        <p:nvSpPr>
          <p:cNvPr id="3" name="slide number">
            <a:extLst xmlns:a="http://schemas.openxmlformats.org/drawingml/2006/main">
              <a:ext uri="{FF2B5EF4-FFF2-40B4-BE49-F238E27FC236}">
                <a16:creationId xmlns:a16="http://schemas.microsoft.com/office/drawing/2014/main" id="{8CAD0F85-8274-47B2-BECF-352152FDBB0A}"/>
              </a:ext>
            </a:extLst>
          </p:cNvPr>
          <p:cNvSpPr>
            <a:spLocks xmlns:a="http://schemas.openxmlformats.org/drawingml/2006/main" noGrp="1"/>
          </p:cNvSpPr>
          <p:nvPr/>
        </p:nvSpPr>
        <p:spPr>
          <a:xfrm xmlns:a="http://schemas.openxmlformats.org/drawingml/2006/main">
            <a:off x="11163300" y="6286500"/>
            <a:ext cx="41910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r">
              <a:defRPr sz="1275" b="1">
                <a:solidFill>
                  <a:srgbClr val="007D88"/>
                </a:solidFill>
                <a:latin typeface="Arial"/>
                <a:ea typeface="Arial"/>
                <a:cs typeface="Arial"/>
              </a:defRPr>
            </a:pPr>
            <a:r>
              <a:rPr sz="1275" b="1">
                <a:solidFill>
                  <a:srgbClr val="007D88"/>
                </a:solidFill>
                <a:latin typeface="Arial"/>
                <a:ea typeface="Arial"/>
                <a:cs typeface="Arial"/>
              </a:rPr>
              <a:t>02</a:t>
            </a:r>
          </a:p>
        </p:txBody>
      </p:sp>
      <p:sp>
        <p:nvSpPr>
          <p:cNvPr id="4" name="organisation">
            <a:extLst xmlns:a="http://schemas.openxmlformats.org/drawingml/2006/main">
              <a:ext uri="{FF2B5EF4-FFF2-40B4-BE49-F238E27FC236}">
                <a16:creationId xmlns:a16="http://schemas.microsoft.com/office/drawing/2014/main" id="{9361FFBF-1AB9-4E70-849F-FFBF32FE7B15}"/>
              </a:ext>
            </a:extLst>
          </p:cNvPr>
          <p:cNvSpPr>
            <a:spLocks xmlns:a="http://schemas.openxmlformats.org/drawingml/2006/main" noGrp="1"/>
          </p:cNvSpPr>
          <p:nvPr/>
        </p:nvSpPr>
        <p:spPr>
          <a:xfrm xmlns:a="http://schemas.openxmlformats.org/drawingml/2006/main">
            <a:off x="609600" y="1276350"/>
            <a:ext cx="10763250" cy="7620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2025" b="0">
                <a:solidFill>
                  <a:srgbClr val="17313D"/>
                </a:solidFill>
                <a:latin typeface="Arial"/>
                <a:ea typeface="Arial"/>
                <a:cs typeface="Arial"/>
              </a:defRPr>
            </a:pPr>
            <a:r>
              <a:rPr sz="2025" b="0">
                <a:solidFill>
                  <a:srgbClr val="17313D"/>
                </a:solidFill>
                <a:latin typeface="Arial"/>
                <a:ea typeface="Arial"/>
                <a:cs typeface="Arial"/>
              </a:rPr>
              <a:t>Virtual consultations and remote monitoring</a:t>
            </a:r>
          </a:p>
          <a:p xmlns:a="http://schemas.openxmlformats.org/drawingml/2006/main">
            <a:pPr algn="l">
              <a:defRPr sz="2025" b="0">
                <a:solidFill>
                  <a:srgbClr val="17313D"/>
                </a:solidFill>
                <a:latin typeface="Arial"/>
                <a:ea typeface="Arial"/>
                <a:cs typeface="Arial"/>
              </a:defRPr>
            </a:pPr>
            <a:r>
              <a:rPr sz="2025" b="0">
                <a:solidFill>
                  <a:srgbClr val="17313D"/>
                </a:solidFill>
                <a:latin typeface="Arial"/>
                <a:ea typeface="Arial"/>
                <a:cs typeface="Arial"/>
              </a:rPr>
              <a:t>Healthcare and technology teams across the UK</a:t>
            </a:r>
          </a:p>
        </p:txBody>
      </p:sp>
      <p:sp>
        <p:nvSpPr>
          <p:cNvPr id="5" name="Challenges in the scenario">
            <a:extLst xmlns:a="http://schemas.openxmlformats.org/drawingml/2006/main">
              <a:ext uri="{FF2B5EF4-FFF2-40B4-BE49-F238E27FC236}">
                <a16:creationId xmlns:a16="http://schemas.microsoft.com/office/drawing/2014/main" id="{700C16D1-5B5D-455F-B412-2F7FF20FBE7B}"/>
              </a:ext>
            </a:extLst>
          </p:cNvPr>
          <p:cNvSpPr>
            <a:spLocks xmlns:a="http://schemas.openxmlformats.org/drawingml/2006/main" noGrp="1"/>
          </p:cNvSpPr>
          <p:nvPr/>
        </p:nvSpPr>
        <p:spPr>
          <a:xfrm xmlns:a="http://schemas.openxmlformats.org/drawingml/2006/main">
            <a:off x="609600" y="2457450"/>
            <a:ext cx="5143500"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725" b="1">
                <a:solidFill>
                  <a:srgbClr val="007D88"/>
                </a:solidFill>
                <a:latin typeface="Arial"/>
                <a:ea typeface="Arial"/>
                <a:cs typeface="Arial"/>
              </a:defRPr>
            </a:pPr>
            <a:r>
              <a:rPr sz="1725" b="1">
                <a:solidFill>
                  <a:srgbClr val="007D88"/>
                </a:solidFill>
                <a:latin typeface="Arial"/>
                <a:ea typeface="Arial"/>
                <a:cs typeface="Arial"/>
              </a:rPr>
              <a:t>Challenges in the scenario</a:t>
            </a:r>
          </a:p>
        </p:txBody>
      </p:sp>
      <p:sp>
        <p:nvSpPr>
          <p:cNvPr id="6" name="challenges">
            <a:extLst xmlns:a="http://schemas.openxmlformats.org/drawingml/2006/main">
              <a:ext uri="{FF2B5EF4-FFF2-40B4-BE49-F238E27FC236}">
                <a16:creationId xmlns:a16="http://schemas.microsoft.com/office/drawing/2014/main" id="{26A1A884-4736-42F7-95F7-7005A480A3C5}"/>
              </a:ext>
            </a:extLst>
          </p:cNvPr>
          <p:cNvSpPr>
            <a:spLocks xmlns:a="http://schemas.openxmlformats.org/drawingml/2006/main" noGrp="1"/>
          </p:cNvSpPr>
          <p:nvPr/>
        </p:nvSpPr>
        <p:spPr>
          <a:xfrm xmlns:a="http://schemas.openxmlformats.org/drawingml/2006/main">
            <a:off x="609600" y="2914650"/>
            <a:ext cx="5257800" cy="1752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2025" b="0">
                <a:solidFill>
                  <a:srgbClr val="17313D"/>
                </a:solidFill>
                <a:latin typeface="Arial"/>
                <a:ea typeface="Arial"/>
                <a:cs typeface="Arial"/>
              </a:defRPr>
            </a:pPr>
            <a:r>
              <a:rPr sz="2025" b="0">
                <a:solidFill>
                  <a:srgbClr val="17313D"/>
                </a:solidFill>
                <a:latin typeface="Arial"/>
                <a:ea typeface="Arial"/>
                <a:cs typeface="Arial"/>
              </a:rPr>
              <a:t>Clinical and digital skills shortages</a:t>
            </a:r>
          </a:p>
          <a:p xmlns:a="http://schemas.openxmlformats.org/drawingml/2006/main">
            <a:pPr algn="l">
              <a:defRPr sz="2025" b="0">
                <a:solidFill>
                  <a:srgbClr val="17313D"/>
                </a:solidFill>
                <a:latin typeface="Arial"/>
                <a:ea typeface="Arial"/>
                <a:cs typeface="Arial"/>
              </a:defRPr>
            </a:pPr>
            <a:r>
              <a:rPr sz="2025" b="0">
                <a:solidFill>
                  <a:srgbClr val="17313D"/>
                </a:solidFill>
                <a:latin typeface="Arial"/>
                <a:ea typeface="Arial"/>
                <a:cs typeface="Arial"/>
              </a:rPr>
              <a:t>Staff turnover and burnout concerns</a:t>
            </a:r>
          </a:p>
          <a:p xmlns:a="http://schemas.openxmlformats.org/drawingml/2006/main">
            <a:pPr algn="l">
              <a:defRPr sz="2025" b="0">
                <a:solidFill>
                  <a:srgbClr val="17313D"/>
                </a:solidFill>
                <a:latin typeface="Arial"/>
                <a:ea typeface="Arial"/>
                <a:cs typeface="Arial"/>
              </a:defRPr>
            </a:pPr>
            <a:r>
              <a:rPr sz="2025" b="0">
                <a:solidFill>
                  <a:srgbClr val="17313D"/>
                </a:solidFill>
                <a:latin typeface="Arial"/>
                <a:ea typeface="Arial"/>
                <a:cs typeface="Arial"/>
              </a:rPr>
              <a:t>Lower engagement and leadership gaps</a:t>
            </a:r>
          </a:p>
          <a:p xmlns:a="http://schemas.openxmlformats.org/drawingml/2006/main">
            <a:pPr algn="l">
              <a:defRPr sz="2025" b="0">
                <a:solidFill>
                  <a:srgbClr val="17313D"/>
                </a:solidFill>
                <a:latin typeface="Arial"/>
                <a:ea typeface="Arial"/>
                <a:cs typeface="Arial"/>
              </a:defRPr>
            </a:pPr>
            <a:r>
              <a:rPr sz="2025" b="0">
                <a:solidFill>
                  <a:srgbClr val="17313D"/>
                </a:solidFill>
                <a:latin typeface="Arial"/>
                <a:ea typeface="Arial"/>
                <a:cs typeface="Arial"/>
              </a:rPr>
              <a:t>Difficulties working across professions</a:t>
            </a:r>
          </a:p>
        </p:txBody>
      </p:sp>
      <p:sp>
        <p:nvSpPr>
          <p:cNvPr id="7" name="A potential reinforcing cycle">
            <a:extLst xmlns:a="http://schemas.openxmlformats.org/drawingml/2006/main">
              <a:ext uri="{FF2B5EF4-FFF2-40B4-BE49-F238E27FC236}">
                <a16:creationId xmlns:a16="http://schemas.microsoft.com/office/drawing/2014/main" id="{27CB5C70-71D9-4DBC-8755-48A31CA75306}"/>
              </a:ext>
            </a:extLst>
          </p:cNvPr>
          <p:cNvSpPr>
            <a:spLocks xmlns:a="http://schemas.openxmlformats.org/drawingml/2006/main" noGrp="1"/>
          </p:cNvSpPr>
          <p:nvPr/>
        </p:nvSpPr>
        <p:spPr>
          <a:xfrm xmlns:a="http://schemas.openxmlformats.org/drawingml/2006/main">
            <a:off x="6705600" y="2457450"/>
            <a:ext cx="4810125"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725" b="1">
                <a:solidFill>
                  <a:srgbClr val="007D88"/>
                </a:solidFill>
                <a:latin typeface="Arial"/>
                <a:ea typeface="Arial"/>
                <a:cs typeface="Arial"/>
              </a:defRPr>
            </a:pPr>
            <a:r>
              <a:rPr sz="1725" b="1">
                <a:solidFill>
                  <a:srgbClr val="007D88"/>
                </a:solidFill>
                <a:latin typeface="Arial"/>
                <a:ea typeface="Arial"/>
                <a:cs typeface="Arial"/>
              </a:rPr>
              <a:t>A potential reinforcing cycle</a:t>
            </a:r>
          </a:p>
        </p:txBody>
      </p:sp>
      <p:sp>
        <p:nvSpPr>
          <p:cNvPr id="8" name="vacancies">
            <a:extLst xmlns:a="http://schemas.openxmlformats.org/drawingml/2006/main">
              <a:ext uri="{FF2B5EF4-FFF2-40B4-BE49-F238E27FC236}">
                <a16:creationId xmlns:a16="http://schemas.microsoft.com/office/drawing/2014/main" id="{B61C470F-53E5-401C-B52C-AB722FACA088}"/>
              </a:ext>
            </a:extLst>
          </p:cNvPr>
          <p:cNvSpPr>
            <a:spLocks xmlns:a="http://schemas.openxmlformats.org/drawingml/2006/main" noGrp="1"/>
          </p:cNvSpPr>
          <p:nvPr/>
        </p:nvSpPr>
        <p:spPr>
          <a:xfrm xmlns:a="http://schemas.openxmlformats.org/drawingml/2006/main">
            <a:off x="7000875" y="2981325"/>
            <a:ext cx="1857375" cy="609600"/>
          </a:xfrm>
          <a:prstGeom xmlns:a="http://schemas.openxmlformats.org/drawingml/2006/main" prst="rect">
            <a:avLst/>
          </a:prstGeom>
          <a:solidFill xmlns:a="http://schemas.openxmlformats.org/drawingml/2006/main">
            <a:srgbClr val="EAF4F4"/>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Vacancies</a:t>
            </a:r>
          </a:p>
        </p:txBody>
      </p:sp>
      <p:sp>
        <p:nvSpPr>
          <p:cNvPr id="9" name="pressure">
            <a:extLst xmlns:a="http://schemas.openxmlformats.org/drawingml/2006/main">
              <a:ext uri="{FF2B5EF4-FFF2-40B4-BE49-F238E27FC236}">
                <a16:creationId xmlns:a16="http://schemas.microsoft.com/office/drawing/2014/main" id="{F0D6544F-4A6A-4EAF-82E7-8DFB0F3D5999}"/>
              </a:ext>
            </a:extLst>
          </p:cNvPr>
          <p:cNvSpPr>
            <a:spLocks xmlns:a="http://schemas.openxmlformats.org/drawingml/2006/main" noGrp="1"/>
          </p:cNvSpPr>
          <p:nvPr/>
        </p:nvSpPr>
        <p:spPr>
          <a:xfrm xmlns:a="http://schemas.openxmlformats.org/drawingml/2006/main">
            <a:off x="9353550" y="2981325"/>
            <a:ext cx="2105025" cy="828675"/>
          </a:xfrm>
          <a:prstGeom xmlns:a="http://schemas.openxmlformats.org/drawingml/2006/main" prst="rect">
            <a:avLst/>
          </a:prstGeom>
          <a:solidFill xmlns:a="http://schemas.openxmlformats.org/drawingml/2006/main">
            <a:srgbClr val="EAF4F4"/>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Workload</a:t>
            </a:r>
          </a:p>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pressure</a:t>
            </a:r>
          </a:p>
        </p:txBody>
      </p:sp>
      <p:sp>
        <p:nvSpPr>
          <p:cNvPr id="10" name="departures">
            <a:extLst xmlns:a="http://schemas.openxmlformats.org/drawingml/2006/main">
              <a:ext uri="{FF2B5EF4-FFF2-40B4-BE49-F238E27FC236}">
                <a16:creationId xmlns:a16="http://schemas.microsoft.com/office/drawing/2014/main" id="{7BA758AA-874F-4678-9E2B-C88E4C991A48}"/>
              </a:ext>
            </a:extLst>
          </p:cNvPr>
          <p:cNvSpPr>
            <a:spLocks xmlns:a="http://schemas.openxmlformats.org/drawingml/2006/main" noGrp="1"/>
          </p:cNvSpPr>
          <p:nvPr/>
        </p:nvSpPr>
        <p:spPr>
          <a:xfrm xmlns:a="http://schemas.openxmlformats.org/drawingml/2006/main">
            <a:off x="8201025" y="4524375"/>
            <a:ext cx="2105025" cy="828675"/>
          </a:xfrm>
          <a:prstGeom xmlns:a="http://schemas.openxmlformats.org/drawingml/2006/main" prst="rect">
            <a:avLst/>
          </a:prstGeom>
          <a:solidFill xmlns:a="http://schemas.openxmlformats.org/drawingml/2006/main">
            <a:srgbClr val="EAF4F4"/>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Further</a:t>
            </a:r>
          </a:p>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departures</a:t>
            </a:r>
          </a:p>
        </p:txBody>
      </p:sp>
      <p:cxnSp>
        <p:nvCxnSpPr>
          <p:cNvPr id="25" name=""/>
          <p:cNvCxnSpPr>
            <a:stCxn xmlns:a="http://schemas.openxmlformats.org/drawingml/2006/main" id="8" idx="3"/>
            <a:endCxn xmlns:a="http://schemas.openxmlformats.org/drawingml/2006/main" id="9" idx="1"/>
          </p:cNvCxnSpPr>
          <p:nvPr/>
        </p:nvCxnSpPr>
        <p:spPr>
          <a:xfrm xmlns:a="http://schemas.openxmlformats.org/drawingml/2006/main">
            <a:off x="8858250" y="3286125"/>
            <a:ext cx="495300" cy="109538"/>
          </a:xfrm>
          <a:prstGeom xmlns:a="http://schemas.openxmlformats.org/drawingml/2006/main" prst="straightConnector1">
            <a:avLst/>
          </a:prstGeom>
          <a:ln xmlns:a="http://schemas.openxmlformats.org/drawingml/2006/main" w="19050">
            <a:solidFill>
              <a:srgbClr val="007D88"/>
            </a:solidFill>
            <a:tailEnd type="triangle" w="sm" len="sm"/>
          </a:ln>
        </p:spPr>
      </p:cxnSp>
      <p:cxnSp>
        <p:nvCxnSpPr>
          <p:cNvPr id="26" name=""/>
          <p:cNvCxnSpPr>
            <a:stCxn xmlns:a="http://schemas.openxmlformats.org/drawingml/2006/main" id="9" idx="2"/>
            <a:endCxn xmlns:a="http://schemas.openxmlformats.org/drawingml/2006/main" id="10" idx="3"/>
          </p:cNvCxnSpPr>
          <p:nvPr/>
        </p:nvCxnSpPr>
        <p:spPr>
          <a:xfrm xmlns:a="http://schemas.openxmlformats.org/drawingml/2006/main" flipH="1">
            <a:off x="10306050" y="3810000"/>
            <a:ext cx="228600" cy="1128713"/>
          </a:xfrm>
          <a:prstGeom xmlns:a="http://schemas.openxmlformats.org/drawingml/2006/main" prst="bentConnector4">
            <a:avLst/>
          </a:prstGeom>
          <a:ln xmlns:a="http://schemas.openxmlformats.org/drawingml/2006/main" w="19050">
            <a:solidFill>
              <a:srgbClr val="007D88"/>
            </a:solidFill>
            <a:tailEnd type="triangle" w="sm" len="sm"/>
          </a:ln>
        </p:spPr>
      </p:cxnSp>
      <p:cxnSp>
        <p:nvCxnSpPr>
          <p:cNvPr id="27" name=""/>
          <p:cNvCxnSpPr>
            <a:stCxn xmlns:a="http://schemas.openxmlformats.org/drawingml/2006/main" id="10" idx="1"/>
            <a:endCxn xmlns:a="http://schemas.openxmlformats.org/drawingml/2006/main" id="8" idx="2"/>
          </p:cNvCxnSpPr>
          <p:nvPr/>
        </p:nvCxnSpPr>
        <p:spPr>
          <a:xfrm xmlns:a="http://schemas.openxmlformats.org/drawingml/2006/main" flipH="1" flipV="1">
            <a:off x="7929563" y="3590925"/>
            <a:ext cx="271463" cy="1347788"/>
          </a:xfrm>
          <a:prstGeom xmlns:a="http://schemas.openxmlformats.org/drawingml/2006/main" prst="bentConnector2">
            <a:avLst/>
          </a:prstGeom>
          <a:ln xmlns:a="http://schemas.openxmlformats.org/drawingml/2006/main" w="19050">
            <a:solidFill>
              <a:srgbClr val="007D88"/>
            </a:solidFill>
            <a:tailEnd type="triangle" w="sm" len="sm"/>
          </a:ln>
        </p:spPr>
      </p:cxnSp>
      <p:sp>
        <p:nvSpPr>
          <p:cNvPr id="14" name="interpretation">
            <a:extLst xmlns:a="http://schemas.openxmlformats.org/drawingml/2006/main">
              <a:ext uri="{FF2B5EF4-FFF2-40B4-BE49-F238E27FC236}">
                <a16:creationId xmlns:a16="http://schemas.microsoft.com/office/drawing/2014/main" id="{0117A680-2DCA-4AAF-BB05-F545C3040803}"/>
              </a:ext>
            </a:extLst>
          </p:cNvPr>
          <p:cNvSpPr>
            <a:spLocks xmlns:a="http://schemas.openxmlformats.org/drawingml/2006/main" noGrp="1"/>
          </p:cNvSpPr>
          <p:nvPr/>
        </p:nvSpPr>
        <p:spPr>
          <a:xfrm xmlns:a="http://schemas.openxmlformats.org/drawingml/2006/main">
            <a:off x="6705600" y="5572125"/>
            <a:ext cx="4829175" cy="5524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500" b="0">
                <a:solidFill>
                  <a:srgbClr val="536773"/>
                </a:solidFill>
                <a:latin typeface="Arial"/>
                <a:ea typeface="Arial"/>
                <a:cs typeface="Arial"/>
              </a:defRPr>
            </a:pPr>
            <a:r>
              <a:rPr sz="1500" b="0">
                <a:solidFill>
                  <a:srgbClr val="536773"/>
                </a:solidFill>
                <a:latin typeface="Arial"/>
                <a:ea typeface="Arial"/>
                <a:cs typeface="Arial"/>
              </a:rPr>
              <a:t>Diagram: presenter’s scenario interpretation</a:t>
            </a:r>
          </a:p>
          <a:p xmlns:a="http://schemas.openxmlformats.org/drawingml/2006/main">
            <a:pPr algn="l">
              <a:defRPr sz="1500" b="0">
                <a:solidFill>
                  <a:srgbClr val="536773"/>
                </a:solidFill>
                <a:latin typeface="Arial"/>
                <a:ea typeface="Arial"/>
                <a:cs typeface="Arial"/>
              </a:defRPr>
            </a:pPr>
            <a:r>
              <a:rPr sz="1500" b="0">
                <a:solidFill>
                  <a:srgbClr val="536773"/>
                </a:solidFill>
                <a:latin typeface="Arial"/>
                <a:ea typeface="Arial"/>
                <a:cs typeface="Arial"/>
              </a:rPr>
              <a:t>Not measured company data</a:t>
            </a:r>
          </a:p>
        </p:txBody>
      </p:sp>
    </p:spTree>
    <p:extLst>
      <p:ext uri="{BB962C8B-B14F-4D97-AF65-F5344CB8AC3E}">
        <p14:creationId xmlns:p14="http://schemas.microsoft.com/office/powerpoint/2010/main" val="1973882609"/>
      </p:ext>
    </p:extLst>
  </p:cSld>
</p:sld>
</file>

<file path=ppt/slides/slide3.xml><?xml version="1.0" encoding="utf-8"?>
<p:sld xmlns:p="http://schemas.openxmlformats.org/presentationml/2006/main">
  <p:cSld>
    <p:bg>
      <p:bgPr>
        <a:solidFill xmlns:a="http://schemas.openxmlformats.org/drawingml/2006/main">
          <a:srgbClr val="FFFFFF"/>
        </a:solidFill>
      </p:bgPr>
    </p:bg>
    <p:spTree>
      <p:nvGrpSpPr>
        <p:cNvPr id="1" name=""/>
        <p:cNvGrpSpPr/>
        <p:nvPr/>
      </p:nvGrpSpPr>
      <p:grpSpPr>
        <a:xfrm xmlns:a="http://schemas.openxmlformats.org/drawingml/2006/main"/>
      </p:grpSpPr>
      <p:sp>
        <p:nvSpPr>
          <p:cNvPr id="15" name="title">
            <a:extLst xmlns:a="http://schemas.openxmlformats.org/drawingml/2006/main">
              <a:ext uri="{FF2B5EF4-FFF2-40B4-BE49-F238E27FC236}">
                <a16:creationId xmlns:a16="http://schemas.microsoft.com/office/drawing/2014/main" id="{A66935C6-44F4-44FE-AFF0-3AB7EBC7DCB4}"/>
              </a:ext>
            </a:extLst>
          </p:cNvPr>
          <p:cNvSpPr>
            <a:spLocks xmlns:a="http://schemas.openxmlformats.org/drawingml/2006/main" noGrp="1"/>
          </p:cNvSpPr>
          <p:nvPr/>
        </p:nvSpPr>
        <p:spPr>
          <a:xfrm xmlns:a="http://schemas.openxmlformats.org/drawingml/2006/main">
            <a:off x="609600" y="409575"/>
            <a:ext cx="10972800" cy="619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3150" b="1">
                <a:solidFill>
                  <a:srgbClr val="122D3C"/>
                </a:solidFill>
                <a:latin typeface="Arial"/>
                <a:ea typeface="Arial"/>
                <a:cs typeface="Arial"/>
              </a:defRPr>
            </a:pPr>
            <a:r>
              <a:rPr sz="3150" b="1">
                <a:solidFill>
                  <a:srgbClr val="122D3C"/>
                </a:solidFill>
                <a:latin typeface="Arial"/>
                <a:ea typeface="Arial"/>
                <a:cs typeface="Arial"/>
              </a:rPr>
              <a:t>How HR supports HealthConnect</a:t>
            </a:r>
          </a:p>
        </p:txBody>
      </p:sp>
      <p:sp>
        <p:nvSpPr>
          <p:cNvPr id="2" name="source">
            <a:extLst xmlns:a="http://schemas.openxmlformats.org/drawingml/2006/main">
              <a:ext uri="{FF2B5EF4-FFF2-40B4-BE49-F238E27FC236}">
                <a16:creationId xmlns:a16="http://schemas.microsoft.com/office/drawing/2014/main" id="{A8071D16-8067-4AEB-A9D9-7DAE70815B88}"/>
              </a:ext>
            </a:extLst>
          </p:cNvPr>
          <p:cNvSpPr>
            <a:spLocks xmlns:a="http://schemas.openxmlformats.org/drawingml/2006/main" noGrp="1"/>
          </p:cNvSpPr>
          <p:nvPr/>
        </p:nvSpPr>
        <p:spPr>
          <a:xfrm xmlns:a="http://schemas.openxmlformats.org/drawingml/2006/main">
            <a:off x="609600" y="6286500"/>
            <a:ext cx="10477500" cy="3429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200" b="0">
                <a:solidFill>
                  <a:srgbClr val="536773"/>
                </a:solidFill>
                <a:latin typeface="Arial"/>
                <a:ea typeface="Arial"/>
                <a:cs typeface="Arial"/>
              </a:defRPr>
            </a:pPr>
            <a:r>
              <a:rPr sz="1200" b="0">
                <a:solidFill>
                  <a:srgbClr val="536773"/>
                </a:solidFill>
                <a:latin typeface="Arial"/>
                <a:ea typeface="Arial"/>
                <a:cs typeface="Arial"/>
              </a:rPr>
              <a:t>(Barney, 1991; Ryan and Deci, 2000; CIPD, 2025b; Bass, 1990)</a:t>
            </a:r>
          </a:p>
        </p:txBody>
      </p:sp>
      <p:sp>
        <p:nvSpPr>
          <p:cNvPr id="3" name="slide number">
            <a:extLst xmlns:a="http://schemas.openxmlformats.org/drawingml/2006/main">
              <a:ext uri="{FF2B5EF4-FFF2-40B4-BE49-F238E27FC236}">
                <a16:creationId xmlns:a16="http://schemas.microsoft.com/office/drawing/2014/main" id="{97F236C4-636A-4261-8CD5-5341B5C8258F}"/>
              </a:ext>
            </a:extLst>
          </p:cNvPr>
          <p:cNvSpPr>
            <a:spLocks xmlns:a="http://schemas.openxmlformats.org/drawingml/2006/main" noGrp="1"/>
          </p:cNvSpPr>
          <p:nvPr/>
        </p:nvSpPr>
        <p:spPr>
          <a:xfrm xmlns:a="http://schemas.openxmlformats.org/drawingml/2006/main">
            <a:off x="11163300" y="6286500"/>
            <a:ext cx="41910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r">
              <a:defRPr sz="1275" b="1">
                <a:solidFill>
                  <a:srgbClr val="007D88"/>
                </a:solidFill>
                <a:latin typeface="Arial"/>
                <a:ea typeface="Arial"/>
                <a:cs typeface="Arial"/>
              </a:defRPr>
            </a:pPr>
            <a:r>
              <a:rPr sz="1275" b="1">
                <a:solidFill>
                  <a:srgbClr val="007D88"/>
                </a:solidFill>
                <a:latin typeface="Arial"/>
                <a:ea typeface="Arial"/>
                <a:cs typeface="Arial"/>
              </a:rPr>
              <a:t>03</a:t>
            </a:r>
          </a:p>
        </p:txBody>
      </p:sp>
      <p:sp>
        <p:nvSpPr>
          <p:cNvPr id="4" name="Resource-based view (Barney, 1991)">
            <a:extLst xmlns:a="http://schemas.openxmlformats.org/drawingml/2006/main">
              <a:ext uri="{FF2B5EF4-FFF2-40B4-BE49-F238E27FC236}">
                <a16:creationId xmlns:a16="http://schemas.microsoft.com/office/drawing/2014/main" id="{16C183E1-46E3-44C6-AB14-3AB953085CBC}"/>
              </a:ext>
            </a:extLst>
          </p:cNvPr>
          <p:cNvSpPr>
            <a:spLocks xmlns:a="http://schemas.openxmlformats.org/drawingml/2006/main" noGrp="1"/>
          </p:cNvSpPr>
          <p:nvPr/>
        </p:nvSpPr>
        <p:spPr>
          <a:xfrm xmlns:a="http://schemas.openxmlformats.org/drawingml/2006/main">
            <a:off x="609600" y="1314450"/>
            <a:ext cx="7620000"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725" b="1">
                <a:solidFill>
                  <a:srgbClr val="007D88"/>
                </a:solidFill>
                <a:latin typeface="Arial"/>
                <a:ea typeface="Arial"/>
                <a:cs typeface="Arial"/>
              </a:defRPr>
            </a:pPr>
            <a:r>
              <a:rPr sz="1725" b="1">
                <a:solidFill>
                  <a:srgbClr val="007D88"/>
                </a:solidFill>
                <a:latin typeface="Arial"/>
                <a:ea typeface="Arial"/>
                <a:cs typeface="Arial"/>
              </a:rPr>
              <a:t>Resource-based view (Barney, 1991)</a:t>
            </a:r>
          </a:p>
        </p:txBody>
      </p:sp>
      <p:sp>
        <p:nvSpPr>
          <p:cNvPr id="5" name="clinical">
            <a:extLst xmlns:a="http://schemas.openxmlformats.org/drawingml/2006/main">
              <a:ext uri="{FF2B5EF4-FFF2-40B4-BE49-F238E27FC236}">
                <a16:creationId xmlns:a16="http://schemas.microsoft.com/office/drawing/2014/main" id="{607BDFAC-8F74-4268-B9EC-E29E05B06CEE}"/>
              </a:ext>
            </a:extLst>
          </p:cNvPr>
          <p:cNvSpPr>
            <a:spLocks xmlns:a="http://schemas.openxmlformats.org/drawingml/2006/main" noGrp="1"/>
          </p:cNvSpPr>
          <p:nvPr/>
        </p:nvSpPr>
        <p:spPr>
          <a:xfrm xmlns:a="http://schemas.openxmlformats.org/drawingml/2006/main">
            <a:off x="609600" y="1819275"/>
            <a:ext cx="2571750" cy="895350"/>
          </a:xfrm>
          <a:prstGeom xmlns:a="http://schemas.openxmlformats.org/drawingml/2006/main" prst="rect">
            <a:avLst/>
          </a:prstGeom>
          <a:solidFill xmlns:a="http://schemas.openxmlformats.org/drawingml/2006/main">
            <a:srgbClr val="EAF4F4"/>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Clinical</a:t>
            </a:r>
          </a:p>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judgement</a:t>
            </a:r>
          </a:p>
        </p:txBody>
      </p:sp>
      <p:sp>
        <p:nvSpPr>
          <p:cNvPr id="6" name="digital">
            <a:extLst xmlns:a="http://schemas.openxmlformats.org/drawingml/2006/main">
              <a:ext uri="{FF2B5EF4-FFF2-40B4-BE49-F238E27FC236}">
                <a16:creationId xmlns:a16="http://schemas.microsoft.com/office/drawing/2014/main" id="{A7912A3C-64F9-4C9D-AA19-AC34344754BF}"/>
              </a:ext>
            </a:extLst>
          </p:cNvPr>
          <p:cNvSpPr>
            <a:spLocks xmlns:a="http://schemas.openxmlformats.org/drawingml/2006/main" noGrp="1"/>
          </p:cNvSpPr>
          <p:nvPr/>
        </p:nvSpPr>
        <p:spPr>
          <a:xfrm xmlns:a="http://schemas.openxmlformats.org/drawingml/2006/main">
            <a:off x="4810125" y="1819275"/>
            <a:ext cx="2571750" cy="895350"/>
          </a:xfrm>
          <a:prstGeom xmlns:a="http://schemas.openxmlformats.org/drawingml/2006/main" prst="rect">
            <a:avLst/>
          </a:prstGeom>
          <a:solidFill xmlns:a="http://schemas.openxmlformats.org/drawingml/2006/main">
            <a:srgbClr val="EAF4F4"/>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Digital</a:t>
            </a:r>
          </a:p>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skills</a:t>
            </a:r>
          </a:p>
        </p:txBody>
      </p:sp>
      <p:sp>
        <p:nvSpPr>
          <p:cNvPr id="7" name="teamwork">
            <a:extLst xmlns:a="http://schemas.openxmlformats.org/drawingml/2006/main">
              <a:ext uri="{FF2B5EF4-FFF2-40B4-BE49-F238E27FC236}">
                <a16:creationId xmlns:a16="http://schemas.microsoft.com/office/drawing/2014/main" id="{7EF39100-E2ED-401B-A800-079F8090E585}"/>
              </a:ext>
            </a:extLst>
          </p:cNvPr>
          <p:cNvSpPr>
            <a:spLocks xmlns:a="http://schemas.openxmlformats.org/drawingml/2006/main" noGrp="1"/>
          </p:cNvSpPr>
          <p:nvPr/>
        </p:nvSpPr>
        <p:spPr>
          <a:xfrm xmlns:a="http://schemas.openxmlformats.org/drawingml/2006/main">
            <a:off x="9010650" y="1819275"/>
            <a:ext cx="2571750" cy="895350"/>
          </a:xfrm>
          <a:prstGeom xmlns:a="http://schemas.openxmlformats.org/drawingml/2006/main" prst="rect">
            <a:avLst/>
          </a:prstGeom>
          <a:solidFill xmlns:a="http://schemas.openxmlformats.org/drawingml/2006/main">
            <a:srgbClr val="EAF4F4"/>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Effective</a:t>
            </a:r>
          </a:p>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teamwork</a:t>
            </a:r>
          </a:p>
        </p:txBody>
      </p:sp>
      <p:cxnSp>
        <p:nvCxnSpPr>
          <p:cNvPr id="22" name=""/>
          <p:cNvCxnSpPr>
            <a:stCxn xmlns:a="http://schemas.openxmlformats.org/drawingml/2006/main" id="5" idx="3"/>
            <a:endCxn xmlns:a="http://schemas.openxmlformats.org/drawingml/2006/main" id="6" idx="1"/>
          </p:cNvCxnSpPr>
          <p:nvPr/>
        </p:nvCxnSpPr>
        <p:spPr>
          <a:xfrm xmlns:a="http://schemas.openxmlformats.org/drawingml/2006/main">
            <a:off x="3181350" y="2266950"/>
            <a:ext cx="1628775" cy="0"/>
          </a:xfrm>
          <a:prstGeom xmlns:a="http://schemas.openxmlformats.org/drawingml/2006/main" prst="straightConnector1">
            <a:avLst/>
          </a:prstGeom>
          <a:ln xmlns:a="http://schemas.openxmlformats.org/drawingml/2006/main" w="19050">
            <a:solidFill>
              <a:srgbClr val="007D88"/>
            </a:solidFill>
            <a:tailEnd type="none" w="sm" len="sm"/>
          </a:ln>
        </p:spPr>
      </p:cxnSp>
      <p:cxnSp>
        <p:nvCxnSpPr>
          <p:cNvPr id="23" name=""/>
          <p:cNvCxnSpPr>
            <a:stCxn xmlns:a="http://schemas.openxmlformats.org/drawingml/2006/main" id="6" idx="3"/>
            <a:endCxn xmlns:a="http://schemas.openxmlformats.org/drawingml/2006/main" id="7" idx="1"/>
          </p:cNvCxnSpPr>
          <p:nvPr/>
        </p:nvCxnSpPr>
        <p:spPr>
          <a:xfrm xmlns:a="http://schemas.openxmlformats.org/drawingml/2006/main">
            <a:off x="7381875" y="2266950"/>
            <a:ext cx="1628775" cy="0"/>
          </a:xfrm>
          <a:prstGeom xmlns:a="http://schemas.openxmlformats.org/drawingml/2006/main" prst="straightConnector1">
            <a:avLst/>
          </a:prstGeom>
          <a:ln xmlns:a="http://schemas.openxmlformats.org/drawingml/2006/main" w="19050">
            <a:solidFill>
              <a:srgbClr val="007D88"/>
            </a:solidFill>
            <a:tailEnd type="none" w="sm" len="sm"/>
          </a:ln>
        </p:spPr>
      </p:cxnSp>
      <p:sp>
        <p:nvSpPr>
          <p:cNvPr id="10" name="application">
            <a:extLst xmlns:a="http://schemas.openxmlformats.org/drawingml/2006/main">
              <a:ext uri="{FF2B5EF4-FFF2-40B4-BE49-F238E27FC236}">
                <a16:creationId xmlns:a16="http://schemas.microsoft.com/office/drawing/2014/main" id="{DCB88112-6D63-4231-9B6E-D24ED29A4E48}"/>
              </a:ext>
            </a:extLst>
          </p:cNvPr>
          <p:cNvSpPr>
            <a:spLocks xmlns:a="http://schemas.openxmlformats.org/drawingml/2006/main" noGrp="1"/>
          </p:cNvSpPr>
          <p:nvPr/>
        </p:nvSpPr>
        <p:spPr>
          <a:xfrm xmlns:a="http://schemas.openxmlformats.org/drawingml/2006/main">
            <a:off x="609600" y="3038475"/>
            <a:ext cx="10858500" cy="6572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2175" b="1">
                <a:solidFill>
                  <a:srgbClr val="17313D"/>
                </a:solidFill>
                <a:latin typeface="Arial"/>
                <a:ea typeface="Arial"/>
                <a:cs typeface="Arial"/>
              </a:defRPr>
            </a:pPr>
            <a:r>
              <a:rPr sz="2175" b="1">
                <a:solidFill>
                  <a:srgbClr val="17313D"/>
                </a:solidFill>
                <a:latin typeface="Arial"/>
                <a:ea typeface="Arial"/>
                <a:cs typeface="Arial"/>
              </a:rPr>
              <a:t>Recommendation: develop the skills teams need and give staff reasons to stay.</a:t>
            </a:r>
          </a:p>
        </p:txBody>
      </p:sp>
      <p:sp>
        <p:nvSpPr>
          <p:cNvPr id="11" name="What employees can expect (CIPD, 2025b)">
            <a:extLst xmlns:a="http://schemas.openxmlformats.org/drawingml/2006/main">
              <a:ext uri="{FF2B5EF4-FFF2-40B4-BE49-F238E27FC236}">
                <a16:creationId xmlns:a16="http://schemas.microsoft.com/office/drawing/2014/main" id="{0777C918-8EAC-4AFB-BBCD-EA2F852F2D77}"/>
              </a:ext>
            </a:extLst>
          </p:cNvPr>
          <p:cNvSpPr>
            <a:spLocks xmlns:a="http://schemas.openxmlformats.org/drawingml/2006/main" noGrp="1"/>
          </p:cNvSpPr>
          <p:nvPr/>
        </p:nvSpPr>
        <p:spPr>
          <a:xfrm xmlns:a="http://schemas.openxmlformats.org/drawingml/2006/main">
            <a:off x="609600" y="4000500"/>
            <a:ext cx="10763250"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725" b="1">
                <a:solidFill>
                  <a:srgbClr val="007D88"/>
                </a:solidFill>
                <a:latin typeface="Arial"/>
                <a:ea typeface="Arial"/>
                <a:cs typeface="Arial"/>
              </a:defRPr>
            </a:pPr>
            <a:r>
              <a:rPr sz="1725" b="1">
                <a:solidFill>
                  <a:srgbClr val="007D88"/>
                </a:solidFill>
                <a:latin typeface="Arial"/>
                <a:ea typeface="Arial"/>
                <a:cs typeface="Arial"/>
              </a:rPr>
              <a:t>What employees can expect (CIPD, 2025b)</a:t>
            </a:r>
          </a:p>
        </p:txBody>
      </p:sp>
      <p:sp>
        <p:nvSpPr>
          <p:cNvPr id="12" name="evp">
            <a:extLst xmlns:a="http://schemas.openxmlformats.org/drawingml/2006/main">
              <a:ext uri="{FF2B5EF4-FFF2-40B4-BE49-F238E27FC236}">
                <a16:creationId xmlns:a16="http://schemas.microsoft.com/office/drawing/2014/main" id="{537EBD5F-8B89-49F4-9280-1F1772ADE9A8}"/>
              </a:ext>
            </a:extLst>
          </p:cNvPr>
          <p:cNvSpPr>
            <a:spLocks xmlns:a="http://schemas.openxmlformats.org/drawingml/2006/main" noGrp="1"/>
          </p:cNvSpPr>
          <p:nvPr/>
        </p:nvSpPr>
        <p:spPr>
          <a:xfrm xmlns:a="http://schemas.openxmlformats.org/drawingml/2006/main">
            <a:off x="609600" y="4457700"/>
            <a:ext cx="10858500" cy="1047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2025" b="0">
                <a:solidFill>
                  <a:srgbClr val="17313D"/>
                </a:solidFill>
                <a:latin typeface="Arial"/>
                <a:ea typeface="Arial"/>
                <a:cs typeface="Arial"/>
              </a:defRPr>
            </a:pPr>
            <a:r>
              <a:rPr sz="2025" b="0">
                <a:solidFill>
                  <a:srgbClr val="17313D"/>
                </a:solidFill>
                <a:latin typeface="Arial"/>
                <a:ea typeface="Arial"/>
                <a:cs typeface="Arial"/>
              </a:rPr>
              <a:t>Fair pay and worthwhile work</a:t>
            </a:r>
          </a:p>
          <a:p xmlns:a="http://schemas.openxmlformats.org/drawingml/2006/main">
            <a:pPr algn="l">
              <a:defRPr sz="2025" b="0">
                <a:solidFill>
                  <a:srgbClr val="17313D"/>
                </a:solidFill>
                <a:latin typeface="Arial"/>
                <a:ea typeface="Arial"/>
                <a:cs typeface="Arial"/>
              </a:defRPr>
            </a:pPr>
            <a:r>
              <a:rPr sz="2025" b="0">
                <a:solidFill>
                  <a:srgbClr val="17313D"/>
                </a:solidFill>
                <a:latin typeface="Arial"/>
                <a:ea typeface="Arial"/>
                <a:cs typeface="Arial"/>
              </a:rPr>
              <a:t>Time to learn and a clear route for progression</a:t>
            </a:r>
          </a:p>
          <a:p xmlns:a="http://schemas.openxmlformats.org/drawingml/2006/main">
            <a:pPr algn="l">
              <a:defRPr sz="2025" b="0">
                <a:solidFill>
                  <a:srgbClr val="17313D"/>
                </a:solidFill>
                <a:latin typeface="Arial"/>
                <a:ea typeface="Arial"/>
                <a:cs typeface="Arial"/>
              </a:defRPr>
            </a:pPr>
            <a:r>
              <a:rPr sz="2025" b="0">
                <a:solidFill>
                  <a:srgbClr val="17313D"/>
                </a:solidFill>
                <a:latin typeface="Arial"/>
                <a:ea typeface="Arial"/>
                <a:cs typeface="Arial"/>
              </a:rPr>
              <a:t>Supportive working relationships (Ryan and Deci, 2000)</a:t>
            </a:r>
          </a:p>
        </p:txBody>
      </p:sp>
      <p:sp>
        <p:nvSpPr>
          <p:cNvPr id="13" name="limitation">
            <a:extLst xmlns:a="http://schemas.openxmlformats.org/drawingml/2006/main">
              <a:ext uri="{FF2B5EF4-FFF2-40B4-BE49-F238E27FC236}">
                <a16:creationId xmlns:a16="http://schemas.microsoft.com/office/drawing/2014/main" id="{B445A1BC-4CD1-4F5E-953E-05ACCEECB84A}"/>
              </a:ext>
            </a:extLst>
          </p:cNvPr>
          <p:cNvSpPr>
            <a:spLocks xmlns:a="http://schemas.openxmlformats.org/drawingml/2006/main" noGrp="1"/>
          </p:cNvSpPr>
          <p:nvPr/>
        </p:nvSpPr>
        <p:spPr>
          <a:xfrm xmlns:a="http://schemas.openxmlformats.org/drawingml/2006/main">
            <a:off x="609600" y="5610225"/>
            <a:ext cx="10858500" cy="3429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725" b="0">
                <a:solidFill>
                  <a:srgbClr val="B26924"/>
                </a:solidFill>
                <a:latin typeface="Arial"/>
                <a:ea typeface="Arial"/>
                <a:cs typeface="Arial"/>
              </a:defRPr>
            </a:pPr>
            <a:r>
              <a:rPr sz="1725" b="0">
                <a:solidFill>
                  <a:srgbClr val="B26924"/>
                </a:solidFill>
                <a:latin typeface="Arial"/>
                <a:ea typeface="Arial"/>
                <a:cs typeface="Arial"/>
              </a:rPr>
              <a:t>Training and support need time and budget.</a:t>
            </a:r>
          </a:p>
        </p:txBody>
      </p:sp>
      <p:sp>
        <p:nvSpPr>
          <p:cNvPr id="14" name="diagram source">
            <a:extLst xmlns:a="http://schemas.openxmlformats.org/drawingml/2006/main">
              <a:ext uri="{FF2B5EF4-FFF2-40B4-BE49-F238E27FC236}">
                <a16:creationId xmlns:a16="http://schemas.microsoft.com/office/drawing/2014/main" id="{2B78656B-A211-4482-80CA-AD787D04C113}"/>
              </a:ext>
            </a:extLst>
          </p:cNvPr>
          <p:cNvSpPr>
            <a:spLocks xmlns:a="http://schemas.openxmlformats.org/drawingml/2006/main" noGrp="1"/>
          </p:cNvSpPr>
          <p:nvPr/>
        </p:nvSpPr>
        <p:spPr>
          <a:xfrm xmlns:a="http://schemas.openxmlformats.org/drawingml/2006/main">
            <a:off x="609600" y="5962650"/>
            <a:ext cx="10858500" cy="2667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275" b="0">
                <a:solidFill>
                  <a:srgbClr val="536773"/>
                </a:solidFill>
                <a:latin typeface="Arial"/>
                <a:ea typeface="Arial"/>
                <a:cs typeface="Arial"/>
              </a:defRPr>
            </a:pPr>
            <a:r>
              <a:rPr sz="1275" b="0">
                <a:solidFill>
                  <a:srgbClr val="536773"/>
                </a:solidFill>
                <a:latin typeface="Arial"/>
                <a:ea typeface="Arial"/>
                <a:cs typeface="Arial"/>
              </a:rPr>
              <a:t>Diagram: presenter’s application of Barney (1991)</a:t>
            </a:r>
          </a:p>
        </p:txBody>
      </p:sp>
    </p:spTree>
    <p:extLst>
      <p:ext uri="{BB962C8B-B14F-4D97-AF65-F5344CB8AC3E}">
        <p14:creationId xmlns:p14="http://schemas.microsoft.com/office/powerpoint/2010/main" val="1235373751"/>
      </p:ext>
    </p:extLst>
  </p:cSld>
</p:sld>
</file>

<file path=ppt/slides/slide4.xml><?xml version="1.0" encoding="utf-8"?>
<p:sld xmlns:p="http://schemas.openxmlformats.org/presentationml/2006/main">
  <p:cSld>
    <p:bg>
      <p:bgPr>
        <a:solidFill xmlns:a="http://schemas.openxmlformats.org/drawingml/2006/main">
          <a:srgbClr val="FFFFFF"/>
        </a:solidFill>
      </p:bgPr>
    </p:bg>
    <p:spTree>
      <p:nvGrpSpPr>
        <p:cNvPr id="1" name=""/>
        <p:cNvGrpSpPr/>
        <p:nvPr/>
      </p:nvGrpSpPr>
      <p:grpSpPr>
        <a:xfrm xmlns:a="http://schemas.openxmlformats.org/drawingml/2006/main"/>
      </p:grpSpPr>
      <p:sp>
        <p:nvSpPr>
          <p:cNvPr id="13" name="title">
            <a:extLst xmlns:a="http://schemas.openxmlformats.org/drawingml/2006/main">
              <a:ext uri="{FF2B5EF4-FFF2-40B4-BE49-F238E27FC236}">
                <a16:creationId xmlns:a16="http://schemas.microsoft.com/office/drawing/2014/main" id="{09236367-195B-4397-9641-FDD48F9EF610}"/>
              </a:ext>
            </a:extLst>
          </p:cNvPr>
          <p:cNvSpPr>
            <a:spLocks xmlns:a="http://schemas.openxmlformats.org/drawingml/2006/main" noGrp="1"/>
          </p:cNvSpPr>
          <p:nvPr/>
        </p:nvSpPr>
        <p:spPr>
          <a:xfrm xmlns:a="http://schemas.openxmlformats.org/drawingml/2006/main">
            <a:off x="609600" y="409575"/>
            <a:ext cx="10972800" cy="619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3150" b="1">
                <a:solidFill>
                  <a:srgbClr val="122D3C"/>
                </a:solidFill>
                <a:latin typeface="Arial"/>
                <a:ea typeface="Arial"/>
                <a:cs typeface="Arial"/>
              </a:defRPr>
            </a:pPr>
            <a:r>
              <a:rPr sz="3150" b="1">
                <a:solidFill>
                  <a:srgbClr val="122D3C"/>
                </a:solidFill>
                <a:latin typeface="Arial"/>
                <a:ea typeface="Arial"/>
                <a:cs typeface="Arial"/>
              </a:rPr>
              <a:t>Workforce supply and demand</a:t>
            </a:r>
          </a:p>
        </p:txBody>
      </p:sp>
      <p:sp>
        <p:nvSpPr>
          <p:cNvPr id="2" name="source">
            <a:extLst xmlns:a="http://schemas.openxmlformats.org/drawingml/2006/main">
              <a:ext uri="{FF2B5EF4-FFF2-40B4-BE49-F238E27FC236}">
                <a16:creationId xmlns:a16="http://schemas.microsoft.com/office/drawing/2014/main" id="{6B81F9EA-EEC7-4A62-B8E8-D703F04BBFD6}"/>
              </a:ext>
            </a:extLst>
          </p:cNvPr>
          <p:cNvSpPr>
            <a:spLocks xmlns:a="http://schemas.openxmlformats.org/drawingml/2006/main" noGrp="1"/>
          </p:cNvSpPr>
          <p:nvPr/>
        </p:nvSpPr>
        <p:spPr>
          <a:xfrm xmlns:a="http://schemas.openxmlformats.org/drawingml/2006/main">
            <a:off x="609600" y="6286500"/>
            <a:ext cx="10477500" cy="3429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200" b="0">
                <a:solidFill>
                  <a:srgbClr val="536773"/>
                </a:solidFill>
                <a:latin typeface="Arial"/>
                <a:ea typeface="Arial"/>
                <a:cs typeface="Arial"/>
              </a:defRPr>
            </a:pPr>
            <a:r>
              <a:rPr sz="1200" b="0">
                <a:solidFill>
                  <a:srgbClr val="536773"/>
                </a:solidFill>
                <a:latin typeface="Arial"/>
                <a:ea typeface="Arial"/>
                <a:cs typeface="Arial"/>
              </a:rPr>
              <a:t>(CIPD, 2025c)</a:t>
            </a:r>
          </a:p>
        </p:txBody>
      </p:sp>
      <p:sp>
        <p:nvSpPr>
          <p:cNvPr id="3" name="slide number">
            <a:extLst xmlns:a="http://schemas.openxmlformats.org/drawingml/2006/main">
              <a:ext uri="{FF2B5EF4-FFF2-40B4-BE49-F238E27FC236}">
                <a16:creationId xmlns:a16="http://schemas.microsoft.com/office/drawing/2014/main" id="{3CC9B476-AA47-4433-B467-1DA7633D1FE5}"/>
              </a:ext>
            </a:extLst>
          </p:cNvPr>
          <p:cNvSpPr>
            <a:spLocks xmlns:a="http://schemas.openxmlformats.org/drawingml/2006/main" noGrp="1"/>
          </p:cNvSpPr>
          <p:nvPr/>
        </p:nvSpPr>
        <p:spPr>
          <a:xfrm xmlns:a="http://schemas.openxmlformats.org/drawingml/2006/main">
            <a:off x="11163300" y="6286500"/>
            <a:ext cx="41910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r">
              <a:defRPr sz="1275" b="1">
                <a:solidFill>
                  <a:srgbClr val="007D88"/>
                </a:solidFill>
                <a:latin typeface="Arial"/>
                <a:ea typeface="Arial"/>
                <a:cs typeface="Arial"/>
              </a:defRPr>
            </a:pPr>
            <a:r>
              <a:rPr sz="1275" b="1">
                <a:solidFill>
                  <a:srgbClr val="007D88"/>
                </a:solidFill>
                <a:latin typeface="Arial"/>
                <a:ea typeface="Arial"/>
                <a:cs typeface="Arial"/>
              </a:rPr>
              <a:t>04</a:t>
            </a:r>
          </a:p>
        </p:txBody>
      </p:sp>
      <p:sp>
        <p:nvSpPr>
          <p:cNvPr id="4" name="demand">
            <a:extLst xmlns:a="http://schemas.openxmlformats.org/drawingml/2006/main">
              <a:ext uri="{FF2B5EF4-FFF2-40B4-BE49-F238E27FC236}">
                <a16:creationId xmlns:a16="http://schemas.microsoft.com/office/drawing/2014/main" id="{DBB438AD-1712-437A-BBE3-CEEAE2D63024}"/>
              </a:ext>
            </a:extLst>
          </p:cNvPr>
          <p:cNvSpPr>
            <a:spLocks xmlns:a="http://schemas.openxmlformats.org/drawingml/2006/main" noGrp="1"/>
          </p:cNvSpPr>
          <p:nvPr/>
        </p:nvSpPr>
        <p:spPr>
          <a:xfrm xmlns:a="http://schemas.openxmlformats.org/drawingml/2006/main">
            <a:off x="609600" y="1562100"/>
            <a:ext cx="3219450" cy="1419225"/>
          </a:xfrm>
          <a:prstGeom xmlns:a="http://schemas.openxmlformats.org/drawingml/2006/main" prst="rect">
            <a:avLst/>
          </a:prstGeom>
          <a:solidFill xmlns:a="http://schemas.openxmlformats.org/drawingml/2006/main">
            <a:srgbClr val="EAF4F4"/>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Work to deliver</a:t>
            </a:r>
          </a:p>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Consultations, alerts</a:t>
            </a:r>
          </a:p>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and technology projects</a:t>
            </a:r>
          </a:p>
        </p:txBody>
      </p:sp>
      <p:sp>
        <p:nvSpPr>
          <p:cNvPr id="5" name="supply">
            <a:extLst xmlns:a="http://schemas.openxmlformats.org/drawingml/2006/main">
              <a:ext uri="{FF2B5EF4-FFF2-40B4-BE49-F238E27FC236}">
                <a16:creationId xmlns:a16="http://schemas.microsoft.com/office/drawing/2014/main" id="{0767EA19-3E64-421F-BBF4-2B8E58AFFE33}"/>
              </a:ext>
            </a:extLst>
          </p:cNvPr>
          <p:cNvSpPr>
            <a:spLocks xmlns:a="http://schemas.openxmlformats.org/drawingml/2006/main" noGrp="1"/>
          </p:cNvSpPr>
          <p:nvPr/>
        </p:nvSpPr>
        <p:spPr>
          <a:xfrm xmlns:a="http://schemas.openxmlformats.org/drawingml/2006/main">
            <a:off x="8362950" y="1562100"/>
            <a:ext cx="3219450" cy="1419225"/>
          </a:xfrm>
          <a:prstGeom xmlns:a="http://schemas.openxmlformats.org/drawingml/2006/main" prst="rect">
            <a:avLst/>
          </a:prstGeom>
          <a:solidFill xmlns:a="http://schemas.openxmlformats.org/drawingml/2006/main">
            <a:srgbClr val="EAF4F4"/>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Staff available</a:t>
            </a:r>
          </a:p>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Working hours</a:t>
            </a:r>
          </a:p>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and current skills</a:t>
            </a:r>
          </a:p>
        </p:txBody>
      </p:sp>
      <p:sp>
        <p:nvSpPr>
          <p:cNvPr id="6" name="gap">
            <a:extLst xmlns:a="http://schemas.openxmlformats.org/drawingml/2006/main">
              <a:ext uri="{FF2B5EF4-FFF2-40B4-BE49-F238E27FC236}">
                <a16:creationId xmlns:a16="http://schemas.microsoft.com/office/drawing/2014/main" id="{FFEF187A-FD6D-4A53-8DC8-C30EAABC4068}"/>
              </a:ext>
            </a:extLst>
          </p:cNvPr>
          <p:cNvSpPr>
            <a:spLocks xmlns:a="http://schemas.openxmlformats.org/drawingml/2006/main" noGrp="1"/>
          </p:cNvSpPr>
          <p:nvPr/>
        </p:nvSpPr>
        <p:spPr>
          <a:xfrm xmlns:a="http://schemas.openxmlformats.org/drawingml/2006/main">
            <a:off x="4619625" y="1809750"/>
            <a:ext cx="2952750" cy="933450"/>
          </a:xfrm>
          <a:prstGeom xmlns:a="http://schemas.openxmlformats.org/drawingml/2006/main" prst="rect">
            <a:avLst/>
          </a:prstGeom>
          <a:solidFill xmlns:a="http://schemas.openxmlformats.org/drawingml/2006/main">
            <a:srgbClr val="122D3C"/>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800" b="0">
                <a:solidFill>
                  <a:srgbClr val="FFFFFF"/>
                </a:solidFill>
                <a:latin typeface="Arial"/>
                <a:ea typeface="Arial"/>
                <a:cs typeface="Arial"/>
              </a:defRPr>
            </a:pPr>
            <a:r>
              <a:rPr sz="1800" b="0">
                <a:solidFill>
                  <a:srgbClr val="FFFFFF"/>
                </a:solidFill>
                <a:latin typeface="Arial"/>
                <a:ea typeface="Arial"/>
                <a:cs typeface="Arial"/>
              </a:rPr>
              <a:t>Staffing and</a:t>
            </a:r>
          </a:p>
          <a:p xmlns:a="http://schemas.openxmlformats.org/drawingml/2006/main">
            <a:pPr algn="ctr">
              <a:defRPr sz="1800" b="0">
                <a:solidFill>
                  <a:srgbClr val="FFFFFF"/>
                </a:solidFill>
                <a:latin typeface="Arial"/>
                <a:ea typeface="Arial"/>
                <a:cs typeface="Arial"/>
              </a:defRPr>
            </a:pPr>
            <a:r>
              <a:rPr sz="1800" b="0">
                <a:solidFill>
                  <a:srgbClr val="FFFFFF"/>
                </a:solidFill>
                <a:latin typeface="Arial"/>
                <a:ea typeface="Arial"/>
                <a:cs typeface="Arial"/>
              </a:rPr>
              <a:t>skills gap</a:t>
            </a:r>
          </a:p>
        </p:txBody>
      </p:sp>
      <p:cxnSp>
        <p:nvCxnSpPr>
          <p:cNvPr id="19" name=""/>
          <p:cNvCxnSpPr>
            <a:stCxn xmlns:a="http://schemas.openxmlformats.org/drawingml/2006/main" id="4" idx="3"/>
            <a:endCxn xmlns:a="http://schemas.openxmlformats.org/drawingml/2006/main" id="6" idx="1"/>
          </p:cNvCxnSpPr>
          <p:nvPr/>
        </p:nvCxnSpPr>
        <p:spPr>
          <a:xfrm xmlns:a="http://schemas.openxmlformats.org/drawingml/2006/main">
            <a:off x="3829050" y="2271713"/>
            <a:ext cx="790575" cy="4763"/>
          </a:xfrm>
          <a:prstGeom xmlns:a="http://schemas.openxmlformats.org/drawingml/2006/main" prst="straightConnector1">
            <a:avLst/>
          </a:prstGeom>
          <a:ln xmlns:a="http://schemas.openxmlformats.org/drawingml/2006/main" w="19050">
            <a:solidFill>
              <a:srgbClr val="007D88"/>
            </a:solidFill>
            <a:tailEnd type="triangle" w="sm" len="sm"/>
          </a:ln>
        </p:spPr>
      </p:cxnSp>
      <p:cxnSp>
        <p:nvCxnSpPr>
          <p:cNvPr id="20" name=""/>
          <p:cNvCxnSpPr>
            <a:stCxn xmlns:a="http://schemas.openxmlformats.org/drawingml/2006/main" id="5" idx="1"/>
            <a:endCxn xmlns:a="http://schemas.openxmlformats.org/drawingml/2006/main" id="6" idx="3"/>
          </p:cNvCxnSpPr>
          <p:nvPr/>
        </p:nvCxnSpPr>
        <p:spPr>
          <a:xfrm xmlns:a="http://schemas.openxmlformats.org/drawingml/2006/main" flipH="1">
            <a:off x="7572375" y="2271713"/>
            <a:ext cx="790575" cy="4763"/>
          </a:xfrm>
          <a:prstGeom xmlns:a="http://schemas.openxmlformats.org/drawingml/2006/main" prst="straightConnector1">
            <a:avLst/>
          </a:prstGeom>
          <a:ln xmlns:a="http://schemas.openxmlformats.org/drawingml/2006/main" w="19050">
            <a:solidFill>
              <a:srgbClr val="007D88"/>
            </a:solidFill>
            <a:tailEnd type="triangle" w="sm" len="sm"/>
          </a:ln>
        </p:spPr>
      </p:cxnSp>
      <p:sp>
        <p:nvSpPr>
          <p:cNvPr id="9" name="Training, recruitment, redeployment or temporary help">
            <a:extLst xmlns:a="http://schemas.openxmlformats.org/drawingml/2006/main">
              <a:ext uri="{FF2B5EF4-FFF2-40B4-BE49-F238E27FC236}">
                <a16:creationId xmlns:a16="http://schemas.microsoft.com/office/drawing/2014/main" id="{492AEDEE-949F-44ED-952F-54E719C32F7F}"/>
              </a:ext>
            </a:extLst>
          </p:cNvPr>
          <p:cNvSpPr>
            <a:spLocks xmlns:a="http://schemas.openxmlformats.org/drawingml/2006/main" noGrp="1"/>
          </p:cNvSpPr>
          <p:nvPr/>
        </p:nvSpPr>
        <p:spPr>
          <a:xfrm xmlns:a="http://schemas.openxmlformats.org/drawingml/2006/main">
            <a:off x="609600" y="3609975"/>
            <a:ext cx="10763250"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725" b="1">
                <a:solidFill>
                  <a:srgbClr val="007D88"/>
                </a:solidFill>
                <a:latin typeface="Arial"/>
                <a:ea typeface="Arial"/>
                <a:cs typeface="Arial"/>
              </a:defRPr>
            </a:pPr>
            <a:r>
              <a:rPr sz="1725" b="1">
                <a:solidFill>
                  <a:srgbClr val="007D88"/>
                </a:solidFill>
                <a:latin typeface="Arial"/>
                <a:ea typeface="Arial"/>
                <a:cs typeface="Arial"/>
              </a:rPr>
              <a:t>Training, recruitment, redeployment or temporary help</a:t>
            </a:r>
          </a:p>
        </p:txBody>
      </p:sp>
      <p:sp>
        <p:nvSpPr>
          <p:cNvPr id="10" name="tradeoffs">
            <a:extLst xmlns:a="http://schemas.openxmlformats.org/drawingml/2006/main">
              <a:ext uri="{FF2B5EF4-FFF2-40B4-BE49-F238E27FC236}">
                <a16:creationId xmlns:a16="http://schemas.microsoft.com/office/drawing/2014/main" id="{A31922F3-C291-4B4B-AFCA-56D35E374D65}"/>
              </a:ext>
            </a:extLst>
          </p:cNvPr>
          <p:cNvSpPr>
            <a:spLocks xmlns:a="http://schemas.openxmlformats.org/drawingml/2006/main" noGrp="1"/>
          </p:cNvSpPr>
          <p:nvPr/>
        </p:nvSpPr>
        <p:spPr>
          <a:xfrm xmlns:a="http://schemas.openxmlformats.org/drawingml/2006/main">
            <a:off x="609600" y="4095750"/>
            <a:ext cx="10858500" cy="12858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2100" b="0">
                <a:solidFill>
                  <a:srgbClr val="17313D"/>
                </a:solidFill>
                <a:latin typeface="Arial"/>
                <a:ea typeface="Arial"/>
                <a:cs typeface="Arial"/>
              </a:defRPr>
            </a:pPr>
            <a:r>
              <a:rPr sz="2100" b="0">
                <a:solidFill>
                  <a:srgbClr val="17313D"/>
                </a:solidFill>
                <a:latin typeface="Arial"/>
                <a:ea typeface="Arial"/>
                <a:cs typeface="Arial"/>
              </a:rPr>
              <a:t>Train existing staff when time and supervision allow.</a:t>
            </a:r>
          </a:p>
          <a:p xmlns:a="http://schemas.openxmlformats.org/drawingml/2006/main">
            <a:pPr algn="l">
              <a:defRPr sz="2100" b="0">
                <a:solidFill>
                  <a:srgbClr val="17313D"/>
                </a:solidFill>
                <a:latin typeface="Arial"/>
                <a:ea typeface="Arial"/>
                <a:cs typeface="Arial"/>
              </a:defRPr>
            </a:pPr>
            <a:r>
              <a:rPr sz="2100" b="0">
                <a:solidFill>
                  <a:srgbClr val="17313D"/>
                </a:solidFill>
                <a:latin typeface="Arial"/>
                <a:ea typeface="Arial"/>
                <a:cs typeface="Arial"/>
              </a:rPr>
              <a:t>Recruit for skills the team cannot develop in time.</a:t>
            </a:r>
          </a:p>
          <a:p xmlns:a="http://schemas.openxmlformats.org/drawingml/2006/main">
            <a:pPr algn="l">
              <a:defRPr sz="2100" b="0">
                <a:solidFill>
                  <a:srgbClr val="17313D"/>
                </a:solidFill>
                <a:latin typeface="Arial"/>
                <a:ea typeface="Arial"/>
                <a:cs typeface="Arial"/>
              </a:defRPr>
            </a:pPr>
            <a:r>
              <a:rPr sz="2100" b="0">
                <a:solidFill>
                  <a:srgbClr val="17313D"/>
                </a:solidFill>
                <a:latin typeface="Arial"/>
                <a:ea typeface="Arial"/>
                <a:cs typeface="Arial"/>
              </a:rPr>
              <a:t>Review the plan every quarter (CIPD, 2025c).</a:t>
            </a:r>
          </a:p>
        </p:txBody>
      </p:sp>
      <p:sp>
        <p:nvSpPr>
          <p:cNvPr id="11" name="formula">
            <a:extLst xmlns:a="http://schemas.openxmlformats.org/drawingml/2006/main">
              <a:ext uri="{FF2B5EF4-FFF2-40B4-BE49-F238E27FC236}">
                <a16:creationId xmlns:a16="http://schemas.microsoft.com/office/drawing/2014/main" id="{32AA643A-1906-4698-816E-76DBF84134DF}"/>
              </a:ext>
            </a:extLst>
          </p:cNvPr>
          <p:cNvSpPr>
            <a:spLocks xmlns:a="http://schemas.openxmlformats.org/drawingml/2006/main" noGrp="1"/>
          </p:cNvSpPr>
          <p:nvPr/>
        </p:nvSpPr>
        <p:spPr>
          <a:xfrm xmlns:a="http://schemas.openxmlformats.org/drawingml/2006/main">
            <a:off x="609600" y="5505450"/>
            <a:ext cx="10858500" cy="3714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875" b="1">
                <a:solidFill>
                  <a:srgbClr val="007D88"/>
                </a:solidFill>
                <a:latin typeface="Arial"/>
                <a:ea typeface="Arial"/>
                <a:cs typeface="Arial"/>
              </a:defRPr>
            </a:pPr>
            <a:r>
              <a:rPr sz="1875" b="1">
                <a:solidFill>
                  <a:srgbClr val="007D88"/>
                </a:solidFill>
                <a:latin typeface="Arial"/>
                <a:ea typeface="Arial"/>
                <a:cs typeface="Arial"/>
              </a:rPr>
              <a:t>Capacity check: required service hours ÷ productive hours per employee</a:t>
            </a:r>
          </a:p>
        </p:txBody>
      </p:sp>
      <p:sp>
        <p:nvSpPr>
          <p:cNvPr id="12" name="diagram source">
            <a:extLst xmlns:a="http://schemas.openxmlformats.org/drawingml/2006/main">
              <a:ext uri="{FF2B5EF4-FFF2-40B4-BE49-F238E27FC236}">
                <a16:creationId xmlns:a16="http://schemas.microsoft.com/office/drawing/2014/main" id="{E5B0BD87-0603-4944-A855-2C1D1D9E0E41}"/>
              </a:ext>
            </a:extLst>
          </p:cNvPr>
          <p:cNvSpPr>
            <a:spLocks xmlns:a="http://schemas.openxmlformats.org/drawingml/2006/main" noGrp="1"/>
          </p:cNvSpPr>
          <p:nvPr/>
        </p:nvSpPr>
        <p:spPr>
          <a:xfrm xmlns:a="http://schemas.openxmlformats.org/drawingml/2006/main">
            <a:off x="609600" y="5962650"/>
            <a:ext cx="10858500" cy="2667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275" b="0">
                <a:solidFill>
                  <a:srgbClr val="536773"/>
                </a:solidFill>
                <a:latin typeface="Arial"/>
                <a:ea typeface="Arial"/>
                <a:cs typeface="Arial"/>
              </a:defRPr>
            </a:pPr>
            <a:r>
              <a:rPr sz="1275" b="0">
                <a:solidFill>
                  <a:srgbClr val="536773"/>
                </a:solidFill>
                <a:latin typeface="Arial"/>
                <a:ea typeface="Arial"/>
                <a:cs typeface="Arial"/>
              </a:rPr>
              <a:t>Diagram adapted from CIPD (2025c)</a:t>
            </a:r>
          </a:p>
        </p:txBody>
      </p:sp>
    </p:spTree>
    <p:extLst>
      <p:ext uri="{BB962C8B-B14F-4D97-AF65-F5344CB8AC3E}">
        <p14:creationId xmlns:p14="http://schemas.microsoft.com/office/powerpoint/2010/main" val="616125745"/>
      </p:ext>
    </p:extLst>
  </p:cSld>
</p:sld>
</file>

<file path=ppt/slides/slide5.xml><?xml version="1.0" encoding="utf-8"?>
<p:sld xmlns:p="http://schemas.openxmlformats.org/presentationml/2006/main">
  <p:cSld>
    <p:bg>
      <p:bgPr>
        <a:solidFill xmlns:a="http://schemas.openxmlformats.org/drawingml/2006/main">
          <a:srgbClr val="FFFFFF"/>
        </a:solidFill>
      </p:bgPr>
    </p:bg>
    <p:spTree>
      <p:nvGrpSpPr>
        <p:cNvPr id="1" name=""/>
        <p:cNvGrpSpPr/>
        <p:nvPr/>
      </p:nvGrpSpPr>
      <p:grpSpPr>
        <a:xfrm xmlns:a="http://schemas.openxmlformats.org/drawingml/2006/main"/>
      </p:grpSpPr>
      <p:sp>
        <p:nvSpPr>
          <p:cNvPr id="7" name="title">
            <a:extLst xmlns:a="http://schemas.openxmlformats.org/drawingml/2006/main">
              <a:ext uri="{FF2B5EF4-FFF2-40B4-BE49-F238E27FC236}">
                <a16:creationId xmlns:a16="http://schemas.microsoft.com/office/drawing/2014/main" id="{8CB159BD-A12F-49FE-91DC-40D359659031}"/>
              </a:ext>
            </a:extLst>
          </p:cNvPr>
          <p:cNvSpPr>
            <a:spLocks xmlns:a="http://schemas.openxmlformats.org/drawingml/2006/main" noGrp="1"/>
          </p:cNvSpPr>
          <p:nvPr/>
        </p:nvSpPr>
        <p:spPr>
          <a:xfrm xmlns:a="http://schemas.openxmlformats.org/drawingml/2006/main">
            <a:off x="609600" y="409575"/>
            <a:ext cx="10972800" cy="619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3150" b="1">
                <a:solidFill>
                  <a:srgbClr val="122D3C"/>
                </a:solidFill>
                <a:latin typeface="Arial"/>
                <a:ea typeface="Arial"/>
                <a:cs typeface="Arial"/>
              </a:defRPr>
            </a:pPr>
            <a:r>
              <a:rPr sz="3150" b="1">
                <a:solidFill>
                  <a:srgbClr val="122D3C"/>
                </a:solidFill>
                <a:latin typeface="Arial"/>
                <a:ea typeface="Arial"/>
                <a:cs typeface="Arial"/>
              </a:rPr>
              <a:t>Skills gaps and development priorities</a:t>
            </a:r>
          </a:p>
        </p:txBody>
      </p:sp>
      <p:sp>
        <p:nvSpPr>
          <p:cNvPr id="2" name="source">
            <a:extLst xmlns:a="http://schemas.openxmlformats.org/drawingml/2006/main">
              <a:ext uri="{FF2B5EF4-FFF2-40B4-BE49-F238E27FC236}">
                <a16:creationId xmlns:a16="http://schemas.microsoft.com/office/drawing/2014/main" id="{BE308F31-B027-4252-9B84-74EC3C165714}"/>
              </a:ext>
            </a:extLst>
          </p:cNvPr>
          <p:cNvSpPr>
            <a:spLocks xmlns:a="http://schemas.openxmlformats.org/drawingml/2006/main" noGrp="1"/>
          </p:cNvSpPr>
          <p:nvPr/>
        </p:nvSpPr>
        <p:spPr>
          <a:xfrm xmlns:a="http://schemas.openxmlformats.org/drawingml/2006/main">
            <a:off x="609600" y="6286500"/>
            <a:ext cx="10477500" cy="3429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200" b="0">
                <a:solidFill>
                  <a:srgbClr val="536773"/>
                </a:solidFill>
                <a:latin typeface="Arial"/>
                <a:ea typeface="Arial"/>
                <a:cs typeface="Arial"/>
              </a:defRPr>
            </a:pPr>
            <a:r>
              <a:rPr sz="1200" b="0">
                <a:solidFill>
                  <a:srgbClr val="536773"/>
                </a:solidFill>
                <a:latin typeface="Arial"/>
                <a:ea typeface="Arial"/>
                <a:cs typeface="Arial"/>
              </a:rPr>
              <a:t>(CIPD, 2025a; Edmondson, 1999)</a:t>
            </a:r>
          </a:p>
        </p:txBody>
      </p:sp>
      <p:sp>
        <p:nvSpPr>
          <p:cNvPr id="3" name="slide number">
            <a:extLst xmlns:a="http://schemas.openxmlformats.org/drawingml/2006/main">
              <a:ext uri="{FF2B5EF4-FFF2-40B4-BE49-F238E27FC236}">
                <a16:creationId xmlns:a16="http://schemas.microsoft.com/office/drawing/2014/main" id="{86552347-43AA-47B3-B780-5199C1387FF0}"/>
              </a:ext>
            </a:extLst>
          </p:cNvPr>
          <p:cNvSpPr>
            <a:spLocks xmlns:a="http://schemas.openxmlformats.org/drawingml/2006/main" noGrp="1"/>
          </p:cNvSpPr>
          <p:nvPr/>
        </p:nvSpPr>
        <p:spPr>
          <a:xfrm xmlns:a="http://schemas.openxmlformats.org/drawingml/2006/main">
            <a:off x="11163300" y="6286500"/>
            <a:ext cx="41910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r">
              <a:defRPr sz="1275" b="1">
                <a:solidFill>
                  <a:srgbClr val="007D88"/>
                </a:solidFill>
                <a:latin typeface="Arial"/>
                <a:ea typeface="Arial"/>
                <a:cs typeface="Arial"/>
              </a:defRPr>
            </a:pPr>
            <a:r>
              <a:rPr sz="1275" b="1">
                <a:solidFill>
                  <a:srgbClr val="007D88"/>
                </a:solidFill>
                <a:latin typeface="Arial"/>
                <a:ea typeface="Arial"/>
                <a:cs typeface="Arial"/>
              </a:rPr>
              <a:t>05</a:t>
            </a:r>
          </a:p>
        </p:txBody>
      </p:sp>
      <p:graphicFrame>
        <p:nvGraphicFramePr>
          <p:cNvPr id="10" name=""/>
          <p:cNvGraphicFramePr/>
          <p:nvPr/>
        </p:nvGraphicFramePr>
        <p:xfrm>
          <a:off xmlns:a="http://schemas.openxmlformats.org/drawingml/2006/main" x="609600" y="1371600"/>
          <a:ext xmlns:a="http://schemas.openxmlformats.org/drawingml/2006/main" cx="10972800" cy="3409950"/>
        </p:xfrm>
        <a:graphic xmlns:a="http://schemas.openxmlformats.org/drawingml/2006/main">
          <a:graphicData uri="http://schemas.openxmlformats.org/drawingml/2006/table">
            <a:tbl>
              <a:tblPr/>
              <a:tblGrid>
                <a:gridCol w="2324100"/>
                <a:gridCol w="3971925"/>
                <a:gridCol w="4676775"/>
              </a:tblGrid>
              <a:tr h="681990">
                <a:tc>
                  <a:txBody>
                    <a:bodyPr lIns="133350" tIns="95250" rIns="133350" bIns="95250"/>
                    <a:lstStyle/>
                    <a:p>
                      <a:r>
                        <a:rPr sz="1800" b="1">
                          <a:solidFill>
                            <a:srgbClr val="FFFFFF"/>
                          </a:solidFill>
                          <a:latin typeface="Arial"/>
                          <a:ea typeface="Arial"/>
                          <a:cs typeface="Arial"/>
                        </a:rPr>
                        <a:t>Role group</a:t>
                      </a:r>
                    </a:p>
                  </a:txBody>
                  <a:tcPr marL="133350" marR="133350" marT="95250" marB="95250" anchor="ctr">
                    <a:solidFill>
                      <a:srgbClr val="122D3C"/>
                    </a:solidFill>
                  </a:tcPr>
                </a:tc>
                <a:tc>
                  <a:txBody>
                    <a:bodyPr lIns="133350" tIns="95250" rIns="133350" bIns="95250"/>
                    <a:lstStyle/>
                    <a:p>
                      <a:r>
                        <a:rPr sz="1800" b="1">
                          <a:solidFill>
                            <a:srgbClr val="FFFFFF"/>
                          </a:solidFill>
                          <a:latin typeface="Arial"/>
                          <a:ea typeface="Arial"/>
                          <a:cs typeface="Arial"/>
                        </a:rPr>
                        <a:t>Skills to assess</a:t>
                      </a:r>
                    </a:p>
                  </a:txBody>
                  <a:tcPr marL="133350" marR="133350" marT="95250" marB="95250" anchor="ctr">
                    <a:solidFill>
                      <a:srgbClr val="122D3C"/>
                    </a:solidFill>
                  </a:tcPr>
                </a:tc>
                <a:tc>
                  <a:txBody>
                    <a:bodyPr lIns="133350" tIns="95250" rIns="133350" bIns="95250"/>
                    <a:lstStyle/>
                    <a:p>
                      <a:r>
                        <a:rPr sz="1800" b="1">
                          <a:solidFill>
                            <a:srgbClr val="FFFFFF"/>
                          </a:solidFill>
                          <a:latin typeface="Arial"/>
                          <a:ea typeface="Arial"/>
                          <a:cs typeface="Arial"/>
                        </a:rPr>
                        <a:t>How to check and improve</a:t>
                      </a:r>
                    </a:p>
                  </a:txBody>
                  <a:tcPr marL="133350" marR="133350" marT="95250" marB="95250" anchor="ctr">
                    <a:solidFill>
                      <a:srgbClr val="122D3C"/>
                    </a:solidFill>
                  </a:tcPr>
                </a:tc>
              </a:tr>
              <a:tr h="681990">
                <a:tc>
                  <a:txBody>
                    <a:bodyPr lIns="133350" tIns="95250" rIns="133350" bIns="95250"/>
                    <a:lstStyle/>
                    <a:p>
                      <a:r>
                        <a:rPr sz="1800" b="0">
                          <a:solidFill>
                            <a:srgbClr val="17313D"/>
                          </a:solidFill>
                          <a:latin typeface="Arial"/>
                          <a:ea typeface="Arial"/>
                          <a:cs typeface="Arial"/>
                        </a:rPr>
                        <a:t>Clinicians</a:t>
                      </a:r>
                    </a:p>
                  </a:txBody>
                  <a:tcPr marL="133350" marR="133350" marT="95250" marB="95250" anchor="ctr">
                    <a:solidFill>
                      <a:srgbClr val="FFFFFF"/>
                    </a:solidFill>
                  </a:tcPr>
                </a:tc>
                <a:tc>
                  <a:txBody>
                    <a:bodyPr lIns="133350" tIns="95250" rIns="133350" bIns="95250"/>
                    <a:lstStyle/>
                    <a:p>
                      <a:r>
                        <a:rPr sz="1800" b="0">
                          <a:solidFill>
                            <a:srgbClr val="17313D"/>
                          </a:solidFill>
                          <a:latin typeface="Arial"/>
                          <a:ea typeface="Arial"/>
                          <a:cs typeface="Arial"/>
                        </a:rPr>
                        <a:t>Platform use and escalation</a:t>
                      </a:r>
                    </a:p>
                  </a:txBody>
                  <a:tcPr marL="133350" marR="133350" marT="95250" marB="95250" anchor="ctr">
                    <a:solidFill>
                      <a:srgbClr val="FFFFFF"/>
                    </a:solidFill>
                  </a:tcPr>
                </a:tc>
                <a:tc>
                  <a:txBody>
                    <a:bodyPr lIns="133350" tIns="95250" rIns="133350" bIns="95250"/>
                    <a:lstStyle/>
                    <a:p>
                      <a:r>
                        <a:rPr sz="1800" b="0">
                          <a:solidFill>
                            <a:srgbClr val="17313D"/>
                          </a:solidFill>
                          <a:latin typeface="Arial"/>
                          <a:ea typeface="Arial"/>
                          <a:cs typeface="Arial"/>
                        </a:rPr>
                        <a:t>Simulation and supervised practice</a:t>
                      </a:r>
                    </a:p>
                  </a:txBody>
                  <a:tcPr marL="133350" marR="133350" marT="95250" marB="95250" anchor="ctr">
                    <a:solidFill>
                      <a:srgbClr val="FFFFFF"/>
                    </a:solidFill>
                  </a:tcPr>
                </a:tc>
              </a:tr>
              <a:tr h="681990">
                <a:tc>
                  <a:txBody>
                    <a:bodyPr lIns="133350" tIns="95250" rIns="133350" bIns="95250"/>
                    <a:lstStyle/>
                    <a:p>
                      <a:r>
                        <a:rPr sz="1800" b="0">
                          <a:solidFill>
                            <a:srgbClr val="17313D"/>
                          </a:solidFill>
                          <a:latin typeface="Arial"/>
                          <a:ea typeface="Arial"/>
                          <a:cs typeface="Arial"/>
                        </a:rPr>
                        <a:t>Technology staff</a:t>
                      </a:r>
                    </a:p>
                  </a:txBody>
                  <a:tcPr marL="133350" marR="133350" marT="95250" marB="95250" anchor="ctr">
                    <a:solidFill>
                      <a:srgbClr val="EAF4F4"/>
                    </a:solidFill>
                  </a:tcPr>
                </a:tc>
                <a:tc>
                  <a:txBody>
                    <a:bodyPr lIns="133350" tIns="95250" rIns="133350" bIns="95250"/>
                    <a:lstStyle/>
                    <a:p>
                      <a:r>
                        <a:rPr sz="1800" b="0">
                          <a:solidFill>
                            <a:srgbClr val="17313D"/>
                          </a:solidFill>
                          <a:latin typeface="Arial"/>
                          <a:ea typeface="Arial"/>
                          <a:cs typeface="Arial"/>
                        </a:rPr>
                        <a:t>Platform and clinical workflow</a:t>
                      </a:r>
                    </a:p>
                  </a:txBody>
                  <a:tcPr marL="133350" marR="133350" marT="95250" marB="95250" anchor="ctr">
                    <a:solidFill>
                      <a:srgbClr val="EAF4F4"/>
                    </a:solidFill>
                  </a:tcPr>
                </a:tc>
                <a:tc>
                  <a:txBody>
                    <a:bodyPr lIns="133350" tIns="95250" rIns="133350" bIns="95250"/>
                    <a:lstStyle/>
                    <a:p>
                      <a:r>
                        <a:rPr sz="1800" b="0">
                          <a:solidFill>
                            <a:srgbClr val="17313D"/>
                          </a:solidFill>
                          <a:latin typeface="Arial"/>
                          <a:ea typeface="Arial"/>
                          <a:cs typeface="Arial"/>
                        </a:rPr>
                        <a:t>Work sample and targeted hiring</a:t>
                      </a:r>
                    </a:p>
                  </a:txBody>
                  <a:tcPr marL="133350" marR="133350" marT="95250" marB="95250" anchor="ctr">
                    <a:solidFill>
                      <a:srgbClr val="EAF4F4"/>
                    </a:solidFill>
                  </a:tcPr>
                </a:tc>
              </a:tr>
              <a:tr h="681990">
                <a:tc>
                  <a:txBody>
                    <a:bodyPr lIns="133350" tIns="95250" rIns="133350" bIns="95250"/>
                    <a:lstStyle/>
                    <a:p>
                      <a:r>
                        <a:rPr sz="1800" b="0">
                          <a:solidFill>
                            <a:srgbClr val="17313D"/>
                          </a:solidFill>
                          <a:latin typeface="Arial"/>
                          <a:ea typeface="Arial"/>
                          <a:cs typeface="Arial"/>
                        </a:rPr>
                        <a:t>Mixed teams</a:t>
                      </a:r>
                    </a:p>
                  </a:txBody>
                  <a:tcPr marL="133350" marR="133350" marT="95250" marB="95250" anchor="ctr">
                    <a:solidFill>
                      <a:srgbClr val="FFFFFF"/>
                    </a:solidFill>
                  </a:tcPr>
                </a:tc>
                <a:tc>
                  <a:txBody>
                    <a:bodyPr lIns="133350" tIns="95250" rIns="133350" bIns="95250"/>
                    <a:lstStyle/>
                    <a:p>
                      <a:r>
                        <a:rPr sz="1800" b="0">
                          <a:solidFill>
                            <a:srgbClr val="17313D"/>
                          </a:solidFill>
                          <a:latin typeface="Arial"/>
                          <a:ea typeface="Arial"/>
                          <a:cs typeface="Arial"/>
                        </a:rPr>
                        <a:t>Handover and coordination</a:t>
                      </a:r>
                    </a:p>
                  </a:txBody>
                  <a:tcPr marL="133350" marR="133350" marT="95250" marB="95250" anchor="ctr">
                    <a:solidFill>
                      <a:srgbClr val="FFFFFF"/>
                    </a:solidFill>
                  </a:tcPr>
                </a:tc>
                <a:tc>
                  <a:txBody>
                    <a:bodyPr lIns="133350" tIns="95250" rIns="133350" bIns="95250"/>
                    <a:lstStyle/>
                    <a:p>
                      <a:r>
                        <a:rPr sz="1800" b="0">
                          <a:solidFill>
                            <a:srgbClr val="17313D"/>
                          </a:solidFill>
                          <a:latin typeface="Arial"/>
                          <a:ea typeface="Arial"/>
                          <a:cs typeface="Arial"/>
                        </a:rPr>
                        <a:t>Case review and shared protocols</a:t>
                      </a:r>
                    </a:p>
                  </a:txBody>
                  <a:tcPr marL="133350" marR="133350" marT="95250" marB="95250" anchor="ctr">
                    <a:solidFill>
                      <a:srgbClr val="FFFFFF"/>
                    </a:solidFill>
                  </a:tcPr>
                </a:tc>
              </a:tr>
              <a:tr h="681990">
                <a:tc>
                  <a:txBody>
                    <a:bodyPr lIns="133350" tIns="95250" rIns="133350" bIns="95250"/>
                    <a:lstStyle/>
                    <a:p>
                      <a:r>
                        <a:rPr sz="1800" b="0">
                          <a:solidFill>
                            <a:srgbClr val="17313D"/>
                          </a:solidFill>
                          <a:latin typeface="Arial"/>
                          <a:ea typeface="Arial"/>
                          <a:cs typeface="Arial"/>
                        </a:rPr>
                        <a:t>Managers</a:t>
                      </a:r>
                    </a:p>
                  </a:txBody>
                  <a:tcPr marL="133350" marR="133350" marT="95250" marB="95250" anchor="ctr">
                    <a:solidFill>
                      <a:srgbClr val="EAF4F4"/>
                    </a:solidFill>
                  </a:tcPr>
                </a:tc>
                <a:tc>
                  <a:txBody>
                    <a:bodyPr lIns="133350" tIns="95250" rIns="133350" bIns="95250"/>
                    <a:lstStyle/>
                    <a:p>
                      <a:r>
                        <a:rPr sz="1800" b="0">
                          <a:solidFill>
                            <a:srgbClr val="17313D"/>
                          </a:solidFill>
                          <a:latin typeface="Arial"/>
                          <a:ea typeface="Arial"/>
                          <a:cs typeface="Arial"/>
                        </a:rPr>
                        <a:t>Coaching and workload judgement</a:t>
                      </a:r>
                    </a:p>
                  </a:txBody>
                  <a:tcPr marL="133350" marR="133350" marT="95250" marB="95250" anchor="ctr">
                    <a:solidFill>
                      <a:srgbClr val="EAF4F4"/>
                    </a:solidFill>
                  </a:tcPr>
                </a:tc>
                <a:tc>
                  <a:txBody>
                    <a:bodyPr lIns="133350" tIns="95250" rIns="133350" bIns="95250"/>
                    <a:lstStyle/>
                    <a:p>
                      <a:r>
                        <a:rPr sz="1800" b="0">
                          <a:solidFill>
                            <a:srgbClr val="17313D"/>
                          </a:solidFill>
                          <a:latin typeface="Arial"/>
                          <a:ea typeface="Arial"/>
                          <a:cs typeface="Arial"/>
                        </a:rPr>
                        <a:t>Observation and manager development</a:t>
                      </a:r>
                    </a:p>
                  </a:txBody>
                  <a:tcPr marL="133350" marR="133350" marT="95250" marB="95250" anchor="ctr">
                    <a:solidFill>
                      <a:srgbClr val="EAF4F4"/>
                    </a:solidFill>
                  </a:tcPr>
                </a:tc>
              </a:tr>
            </a:tbl>
          </a:graphicData>
        </a:graphic>
      </p:graphicFrame>
      <p:sp>
        <p:nvSpPr>
          <p:cNvPr id="5" name="priority">
            <a:extLst xmlns:a="http://schemas.openxmlformats.org/drawingml/2006/main">
              <a:ext uri="{FF2B5EF4-FFF2-40B4-BE49-F238E27FC236}">
                <a16:creationId xmlns:a16="http://schemas.microsoft.com/office/drawing/2014/main" id="{1409E8A8-2F51-47FD-8EF6-573B0E79378D}"/>
              </a:ext>
            </a:extLst>
          </p:cNvPr>
          <p:cNvSpPr>
            <a:spLocks xmlns:a="http://schemas.openxmlformats.org/drawingml/2006/main" noGrp="1"/>
          </p:cNvSpPr>
          <p:nvPr/>
        </p:nvSpPr>
        <p:spPr>
          <a:xfrm xmlns:a="http://schemas.openxmlformats.org/drawingml/2006/main">
            <a:off x="609600" y="5172075"/>
            <a:ext cx="10858500" cy="4572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2100" b="1">
                <a:solidFill>
                  <a:srgbClr val="007D88"/>
                </a:solidFill>
                <a:latin typeface="Arial"/>
                <a:ea typeface="Arial"/>
                <a:cs typeface="Arial"/>
              </a:defRPr>
            </a:pPr>
            <a:r>
              <a:rPr sz="2100" b="1">
                <a:solidFill>
                  <a:srgbClr val="007D88"/>
                </a:solidFill>
                <a:latin typeface="Arial"/>
                <a:ea typeface="Arial"/>
                <a:cs typeface="Arial"/>
              </a:rPr>
              <a:t>Learning needs analysis informs the plan (CIPD, 2025a).</a:t>
            </a:r>
          </a:p>
        </p:txBody>
      </p:sp>
      <p:sp>
        <p:nvSpPr>
          <p:cNvPr id="6" name="hypothesis">
            <a:extLst xmlns:a="http://schemas.openxmlformats.org/drawingml/2006/main">
              <a:ext uri="{FF2B5EF4-FFF2-40B4-BE49-F238E27FC236}">
                <a16:creationId xmlns:a16="http://schemas.microsoft.com/office/drawing/2014/main" id="{044C5BF8-ADE1-472D-91B6-449C09AA8C48}"/>
              </a:ext>
            </a:extLst>
          </p:cNvPr>
          <p:cNvSpPr>
            <a:spLocks xmlns:a="http://schemas.openxmlformats.org/drawingml/2006/main" noGrp="1"/>
          </p:cNvSpPr>
          <p:nvPr/>
        </p:nvSpPr>
        <p:spPr>
          <a:xfrm xmlns:a="http://schemas.openxmlformats.org/drawingml/2006/main">
            <a:off x="609600" y="5743575"/>
            <a:ext cx="10858500" cy="3810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725" b="0">
                <a:solidFill>
                  <a:srgbClr val="536773"/>
                </a:solidFill>
                <a:latin typeface="Arial"/>
                <a:ea typeface="Arial"/>
                <a:cs typeface="Arial"/>
              </a:defRPr>
            </a:pPr>
            <a:r>
              <a:rPr sz="1725" b="0">
                <a:solidFill>
                  <a:srgbClr val="536773"/>
                </a:solidFill>
                <a:latin typeface="Arial"/>
                <a:ea typeface="Arial"/>
                <a:cs typeface="Arial"/>
              </a:rPr>
              <a:t>Assess service risk and urgency first. The brief gives no measured skills scores.</a:t>
            </a:r>
          </a:p>
        </p:txBody>
      </p:sp>
    </p:spTree>
    <p:extLst>
      <p:ext uri="{BB962C8B-B14F-4D97-AF65-F5344CB8AC3E}">
        <p14:creationId xmlns:p14="http://schemas.microsoft.com/office/powerpoint/2010/main" val="2094970146"/>
      </p:ext>
    </p:extLst>
  </p:cSld>
</p:sld>
</file>

<file path=ppt/slides/slide6.xml><?xml version="1.0" encoding="utf-8"?>
<p:sld xmlns:p="http://schemas.openxmlformats.org/presentationml/2006/main">
  <p:cSld>
    <p:bg>
      <p:bgPr>
        <a:solidFill xmlns:a="http://schemas.openxmlformats.org/drawingml/2006/main">
          <a:srgbClr val="FFFFFF"/>
        </a:solidFill>
      </p:bgPr>
    </p:bg>
    <p:spTree>
      <p:nvGrpSpPr>
        <p:cNvPr id="1" name=""/>
        <p:cNvGrpSpPr/>
        <p:nvPr/>
      </p:nvGrpSpPr>
      <p:grpSpPr>
        <a:xfrm xmlns:a="http://schemas.openxmlformats.org/drawingml/2006/main"/>
      </p:grpSpPr>
      <p:sp>
        <p:nvSpPr>
          <p:cNvPr id="12" name="title">
            <a:extLst xmlns:a="http://schemas.openxmlformats.org/drawingml/2006/main">
              <a:ext uri="{FF2B5EF4-FFF2-40B4-BE49-F238E27FC236}">
                <a16:creationId xmlns:a16="http://schemas.microsoft.com/office/drawing/2014/main" id="{8474A286-96E0-4401-90F1-5C3F2B887675}"/>
              </a:ext>
            </a:extLst>
          </p:cNvPr>
          <p:cNvSpPr>
            <a:spLocks xmlns:a="http://schemas.openxmlformats.org/drawingml/2006/main" noGrp="1"/>
          </p:cNvSpPr>
          <p:nvPr/>
        </p:nvSpPr>
        <p:spPr>
          <a:xfrm xmlns:a="http://schemas.openxmlformats.org/drawingml/2006/main">
            <a:off x="609600" y="409575"/>
            <a:ext cx="10972800" cy="619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3150" b="1">
                <a:solidFill>
                  <a:srgbClr val="122D3C"/>
                </a:solidFill>
                <a:latin typeface="Arial"/>
                <a:ea typeface="Arial"/>
                <a:cs typeface="Arial"/>
              </a:defRPr>
            </a:pPr>
            <a:r>
              <a:rPr sz="3150" b="1">
                <a:solidFill>
                  <a:srgbClr val="122D3C"/>
                </a:solidFill>
                <a:latin typeface="Arial"/>
                <a:ea typeface="Arial"/>
                <a:cs typeface="Arial"/>
              </a:rPr>
              <a:t>Recruitment challenges and the EVP</a:t>
            </a:r>
          </a:p>
        </p:txBody>
      </p:sp>
      <p:sp>
        <p:nvSpPr>
          <p:cNvPr id="2" name="source">
            <a:extLst xmlns:a="http://schemas.openxmlformats.org/drawingml/2006/main">
              <a:ext uri="{FF2B5EF4-FFF2-40B4-BE49-F238E27FC236}">
                <a16:creationId xmlns:a16="http://schemas.microsoft.com/office/drawing/2014/main" id="{3E11DCF8-2546-4328-892C-FB8F604AB8CE}"/>
              </a:ext>
            </a:extLst>
          </p:cNvPr>
          <p:cNvSpPr>
            <a:spLocks xmlns:a="http://schemas.openxmlformats.org/drawingml/2006/main" noGrp="1"/>
          </p:cNvSpPr>
          <p:nvPr/>
        </p:nvSpPr>
        <p:spPr>
          <a:xfrm xmlns:a="http://schemas.openxmlformats.org/drawingml/2006/main">
            <a:off x="609600" y="6286500"/>
            <a:ext cx="10477500" cy="3429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200" b="0">
                <a:solidFill>
                  <a:srgbClr val="536773"/>
                </a:solidFill>
                <a:latin typeface="Arial"/>
                <a:ea typeface="Arial"/>
                <a:cs typeface="Arial"/>
              </a:defRPr>
            </a:pPr>
            <a:r>
              <a:rPr sz="1200" b="0">
                <a:solidFill>
                  <a:srgbClr val="536773"/>
                </a:solidFill>
                <a:latin typeface="Arial"/>
                <a:ea typeface="Arial"/>
                <a:cs typeface="Arial"/>
              </a:rPr>
              <a:t>(Hogarth and McCartney, 2026; Bakker et al., 2023; CIPD, 2026a)</a:t>
            </a:r>
          </a:p>
        </p:txBody>
      </p:sp>
      <p:sp>
        <p:nvSpPr>
          <p:cNvPr id="3" name="slide number">
            <a:extLst xmlns:a="http://schemas.openxmlformats.org/drawingml/2006/main">
              <a:ext uri="{FF2B5EF4-FFF2-40B4-BE49-F238E27FC236}">
                <a16:creationId xmlns:a16="http://schemas.microsoft.com/office/drawing/2014/main" id="{356B7752-394F-40F0-9E44-755117911363}"/>
              </a:ext>
            </a:extLst>
          </p:cNvPr>
          <p:cNvSpPr>
            <a:spLocks xmlns:a="http://schemas.openxmlformats.org/drawingml/2006/main" noGrp="1"/>
          </p:cNvSpPr>
          <p:nvPr/>
        </p:nvSpPr>
        <p:spPr>
          <a:xfrm xmlns:a="http://schemas.openxmlformats.org/drawingml/2006/main">
            <a:off x="11163300" y="6286500"/>
            <a:ext cx="41910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r">
              <a:defRPr sz="1275" b="1">
                <a:solidFill>
                  <a:srgbClr val="007D88"/>
                </a:solidFill>
                <a:latin typeface="Arial"/>
                <a:ea typeface="Arial"/>
                <a:cs typeface="Arial"/>
              </a:defRPr>
            </a:pPr>
            <a:r>
              <a:rPr sz="1275" b="1">
                <a:solidFill>
                  <a:srgbClr val="007D88"/>
                </a:solidFill>
                <a:latin typeface="Arial"/>
                <a:ea typeface="Arial"/>
                <a:cs typeface="Arial"/>
              </a:rPr>
              <a:t>06</a:t>
            </a:r>
          </a:p>
        </p:txBody>
      </p:sp>
      <p:sp>
        <p:nvSpPr>
          <p:cNvPr id="4" name="benchmark">
            <a:extLst xmlns:a="http://schemas.openxmlformats.org/drawingml/2006/main">
              <a:ext uri="{FF2B5EF4-FFF2-40B4-BE49-F238E27FC236}">
                <a16:creationId xmlns:a16="http://schemas.microsoft.com/office/drawing/2014/main" id="{6683F649-458B-49F9-988D-38EF112FAD29}"/>
              </a:ext>
            </a:extLst>
          </p:cNvPr>
          <p:cNvSpPr>
            <a:spLocks xmlns:a="http://schemas.openxmlformats.org/drawingml/2006/main" noGrp="1"/>
          </p:cNvSpPr>
          <p:nvPr/>
        </p:nvSpPr>
        <p:spPr>
          <a:xfrm xmlns:a="http://schemas.openxmlformats.org/drawingml/2006/main">
            <a:off x="609600" y="1428750"/>
            <a:ext cx="2876550" cy="11906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7050" b="1">
                <a:solidFill>
                  <a:srgbClr val="007D88"/>
                </a:solidFill>
                <a:latin typeface="Arial"/>
                <a:ea typeface="Arial"/>
                <a:cs typeface="Arial"/>
              </a:defRPr>
            </a:pPr>
            <a:r>
              <a:rPr sz="7050" b="1">
                <a:solidFill>
                  <a:srgbClr val="007D88"/>
                </a:solidFill>
                <a:latin typeface="Arial"/>
                <a:ea typeface="Arial"/>
                <a:cs typeface="Arial"/>
              </a:rPr>
              <a:t>53%</a:t>
            </a:r>
          </a:p>
        </p:txBody>
      </p:sp>
      <p:sp>
        <p:nvSpPr>
          <p:cNvPr id="5" name="benchmark text">
            <a:extLst xmlns:a="http://schemas.openxmlformats.org/drawingml/2006/main">
              <a:ext uri="{FF2B5EF4-FFF2-40B4-BE49-F238E27FC236}">
                <a16:creationId xmlns:a16="http://schemas.microsoft.com/office/drawing/2014/main" id="{B06579AB-518D-465D-88BD-10E812ABE061}"/>
              </a:ext>
            </a:extLst>
          </p:cNvPr>
          <p:cNvSpPr>
            <a:spLocks xmlns:a="http://schemas.openxmlformats.org/drawingml/2006/main" noGrp="1"/>
          </p:cNvSpPr>
          <p:nvPr/>
        </p:nvSpPr>
        <p:spPr>
          <a:xfrm xmlns:a="http://schemas.openxmlformats.org/drawingml/2006/main">
            <a:off x="3600450" y="1638300"/>
            <a:ext cx="7800975" cy="8572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2250" b="0">
                <a:solidFill>
                  <a:srgbClr val="17313D"/>
                </a:solidFill>
                <a:latin typeface="Arial"/>
                <a:ea typeface="Arial"/>
                <a:cs typeface="Arial"/>
              </a:defRPr>
            </a:pPr>
            <a:r>
              <a:rPr sz="2250" b="0">
                <a:solidFill>
                  <a:srgbClr val="17313D"/>
                </a:solidFill>
                <a:latin typeface="Arial"/>
                <a:ea typeface="Arial"/>
                <a:cs typeface="Arial"/>
              </a:rPr>
              <a:t>of surveyed organisations that attempted to recruit</a:t>
            </a:r>
          </a:p>
          <a:p xmlns:a="http://schemas.openxmlformats.org/drawingml/2006/main">
            <a:pPr algn="l">
              <a:defRPr sz="2250" b="0">
                <a:solidFill>
                  <a:srgbClr val="17313D"/>
                </a:solidFill>
                <a:latin typeface="Arial"/>
                <a:ea typeface="Arial"/>
                <a:cs typeface="Arial"/>
              </a:defRPr>
            </a:pPr>
            <a:r>
              <a:rPr sz="2250" b="0">
                <a:solidFill>
                  <a:srgbClr val="17313D"/>
                </a:solidFill>
                <a:latin typeface="Arial"/>
                <a:ea typeface="Arial"/>
                <a:cs typeface="Arial"/>
              </a:rPr>
              <a:t>had difficulty attracting candidates in 2026</a:t>
            </a:r>
          </a:p>
        </p:txBody>
      </p:sp>
      <p:sp>
        <p:nvSpPr>
          <p:cNvPr id="6" name="claim citation">
            <a:extLst xmlns:a="http://schemas.openxmlformats.org/drawingml/2006/main">
              <a:ext uri="{FF2B5EF4-FFF2-40B4-BE49-F238E27FC236}">
                <a16:creationId xmlns:a16="http://schemas.microsoft.com/office/drawing/2014/main" id="{4EF2BEA0-B870-45C8-8B09-CEBA1A11C842}"/>
              </a:ext>
            </a:extLst>
          </p:cNvPr>
          <p:cNvSpPr>
            <a:spLocks xmlns:a="http://schemas.openxmlformats.org/drawingml/2006/main" noGrp="1"/>
          </p:cNvSpPr>
          <p:nvPr/>
        </p:nvSpPr>
        <p:spPr>
          <a:xfrm xmlns:a="http://schemas.openxmlformats.org/drawingml/2006/main">
            <a:off x="3600450" y="2571750"/>
            <a:ext cx="7800975" cy="238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500" b="0">
                <a:solidFill>
                  <a:srgbClr val="536773"/>
                </a:solidFill>
                <a:latin typeface="Arial"/>
                <a:ea typeface="Arial"/>
                <a:cs typeface="Arial"/>
              </a:defRPr>
            </a:pPr>
            <a:r>
              <a:rPr sz="1500" b="0">
                <a:solidFill>
                  <a:srgbClr val="536773"/>
                </a:solidFill>
                <a:latin typeface="Arial"/>
                <a:ea typeface="Arial"/>
                <a:cs typeface="Arial"/>
              </a:rPr>
              <a:t>(Hogarth and McCartney, 2026, p. 4)</a:t>
            </a:r>
          </a:p>
        </p:txBody>
      </p:sp>
      <p:sp>
        <p:nvSpPr>
          <p:cNvPr id="7" name="benchmark qualification">
            <a:extLst xmlns:a="http://schemas.openxmlformats.org/drawingml/2006/main">
              <a:ext uri="{FF2B5EF4-FFF2-40B4-BE49-F238E27FC236}">
                <a16:creationId xmlns:a16="http://schemas.microsoft.com/office/drawing/2014/main" id="{7FB33E3A-A5C1-46E7-AC4D-7D256366E3B3}"/>
              </a:ext>
            </a:extLst>
          </p:cNvPr>
          <p:cNvSpPr>
            <a:spLocks xmlns:a="http://schemas.openxmlformats.org/drawingml/2006/main" noGrp="1"/>
          </p:cNvSpPr>
          <p:nvPr/>
        </p:nvSpPr>
        <p:spPr>
          <a:xfrm xmlns:a="http://schemas.openxmlformats.org/drawingml/2006/main">
            <a:off x="609600" y="2952750"/>
            <a:ext cx="10906125" cy="3429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575" b="0">
                <a:solidFill>
                  <a:srgbClr val="536773"/>
                </a:solidFill>
                <a:latin typeface="Arial"/>
                <a:ea typeface="Arial"/>
                <a:cs typeface="Arial"/>
              </a:defRPr>
            </a:pPr>
            <a:r>
              <a:rPr sz="1575" b="0">
                <a:solidFill>
                  <a:srgbClr val="536773"/>
                </a:solidFill>
                <a:latin typeface="Arial"/>
                <a:ea typeface="Arial"/>
                <a:cs typeface="Arial"/>
              </a:rPr>
              <a:t>UK survey across sectors. Recruiting organisations: n = 791. Not company data.</a:t>
            </a:r>
          </a:p>
        </p:txBody>
      </p:sp>
      <p:sp>
        <p:nvSpPr>
          <p:cNvPr id="8" name="Role-specific recruitment offer">
            <a:extLst xmlns:a="http://schemas.openxmlformats.org/drawingml/2006/main">
              <a:ext uri="{FF2B5EF4-FFF2-40B4-BE49-F238E27FC236}">
                <a16:creationId xmlns:a16="http://schemas.microsoft.com/office/drawing/2014/main" id="{7D0A7DB2-4239-444A-BE8E-62465E0255D0}"/>
              </a:ext>
            </a:extLst>
          </p:cNvPr>
          <p:cNvSpPr>
            <a:spLocks xmlns:a="http://schemas.openxmlformats.org/drawingml/2006/main" noGrp="1"/>
          </p:cNvSpPr>
          <p:nvPr/>
        </p:nvSpPr>
        <p:spPr>
          <a:xfrm xmlns:a="http://schemas.openxmlformats.org/drawingml/2006/main">
            <a:off x="609600" y="3638550"/>
            <a:ext cx="10477500"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725" b="1">
                <a:solidFill>
                  <a:srgbClr val="007D88"/>
                </a:solidFill>
                <a:latin typeface="Arial"/>
                <a:ea typeface="Arial"/>
                <a:cs typeface="Arial"/>
              </a:defRPr>
            </a:pPr>
            <a:r>
              <a:rPr sz="1725" b="1">
                <a:solidFill>
                  <a:srgbClr val="007D88"/>
                </a:solidFill>
                <a:latin typeface="Arial"/>
                <a:ea typeface="Arial"/>
                <a:cs typeface="Arial"/>
              </a:rPr>
              <a:t>Role-specific recruitment offer</a:t>
            </a:r>
          </a:p>
        </p:txBody>
      </p:sp>
      <p:sp>
        <p:nvSpPr>
          <p:cNvPr id="9" name="clinical offer">
            <a:extLst xmlns:a="http://schemas.openxmlformats.org/drawingml/2006/main">
              <a:ext uri="{FF2B5EF4-FFF2-40B4-BE49-F238E27FC236}">
                <a16:creationId xmlns:a16="http://schemas.microsoft.com/office/drawing/2014/main" id="{74C63602-8C04-4B7D-9E03-FD71BD770A98}"/>
              </a:ext>
            </a:extLst>
          </p:cNvPr>
          <p:cNvSpPr>
            <a:spLocks xmlns:a="http://schemas.openxmlformats.org/drawingml/2006/main" noGrp="1"/>
          </p:cNvSpPr>
          <p:nvPr/>
        </p:nvSpPr>
        <p:spPr>
          <a:xfrm xmlns:a="http://schemas.openxmlformats.org/drawingml/2006/main">
            <a:off x="609600" y="4114800"/>
            <a:ext cx="4762500" cy="1095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2175" b="0">
                <a:solidFill>
                  <a:srgbClr val="17313D"/>
                </a:solidFill>
                <a:latin typeface="Arial"/>
                <a:ea typeface="Arial"/>
                <a:cs typeface="Arial"/>
              </a:defRPr>
            </a:pPr>
            <a:r>
              <a:rPr sz="2175" b="0">
                <a:solidFill>
                  <a:srgbClr val="17313D"/>
                </a:solidFill>
                <a:latin typeface="Arial"/>
                <a:ea typeface="Arial"/>
                <a:cs typeface="Arial"/>
              </a:rPr>
              <a:t>Clinical staff</a:t>
            </a:r>
          </a:p>
          <a:p xmlns:a="http://schemas.openxmlformats.org/drawingml/2006/main">
            <a:pPr algn="l">
              <a:defRPr sz="2175" b="0">
                <a:solidFill>
                  <a:srgbClr val="17313D"/>
                </a:solidFill>
                <a:latin typeface="Arial"/>
                <a:ea typeface="Arial"/>
                <a:cs typeface="Arial"/>
              </a:defRPr>
            </a:pPr>
            <a:r>
              <a:rPr sz="2175" b="0">
                <a:solidFill>
                  <a:srgbClr val="17313D"/>
                </a:solidFill>
                <a:latin typeface="Arial"/>
                <a:ea typeface="Arial"/>
                <a:cs typeface="Arial"/>
              </a:rPr>
              <a:t>Safe workloads, support</a:t>
            </a:r>
          </a:p>
          <a:p xmlns:a="http://schemas.openxmlformats.org/drawingml/2006/main">
            <a:pPr algn="l">
              <a:defRPr sz="2175" b="0">
                <a:solidFill>
                  <a:srgbClr val="17313D"/>
                </a:solidFill>
                <a:latin typeface="Arial"/>
                <a:ea typeface="Arial"/>
                <a:cs typeface="Arial"/>
              </a:defRPr>
            </a:pPr>
            <a:r>
              <a:rPr sz="2175" b="0">
                <a:solidFill>
                  <a:srgbClr val="17313D"/>
                </a:solidFill>
                <a:latin typeface="Arial"/>
                <a:ea typeface="Arial"/>
                <a:cs typeface="Arial"/>
              </a:rPr>
              <a:t>and training</a:t>
            </a:r>
          </a:p>
        </p:txBody>
      </p:sp>
      <p:sp>
        <p:nvSpPr>
          <p:cNvPr id="10" name="technical offer">
            <a:extLst xmlns:a="http://schemas.openxmlformats.org/drawingml/2006/main">
              <a:ext uri="{FF2B5EF4-FFF2-40B4-BE49-F238E27FC236}">
                <a16:creationId xmlns:a16="http://schemas.microsoft.com/office/drawing/2014/main" id="{D560AE70-C084-4FCC-900C-02A52D47BB2F}"/>
              </a:ext>
            </a:extLst>
          </p:cNvPr>
          <p:cNvSpPr>
            <a:spLocks xmlns:a="http://schemas.openxmlformats.org/drawingml/2006/main" noGrp="1"/>
          </p:cNvSpPr>
          <p:nvPr/>
        </p:nvSpPr>
        <p:spPr>
          <a:xfrm xmlns:a="http://schemas.openxmlformats.org/drawingml/2006/main">
            <a:off x="6705600" y="4114800"/>
            <a:ext cx="4762500" cy="1095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2175" b="0">
                <a:solidFill>
                  <a:srgbClr val="17313D"/>
                </a:solidFill>
                <a:latin typeface="Arial"/>
                <a:ea typeface="Arial"/>
                <a:cs typeface="Arial"/>
              </a:defRPr>
            </a:pPr>
            <a:r>
              <a:rPr sz="2175" b="0">
                <a:solidFill>
                  <a:srgbClr val="17313D"/>
                </a:solidFill>
                <a:latin typeface="Arial"/>
                <a:ea typeface="Arial"/>
                <a:cs typeface="Arial"/>
              </a:rPr>
              <a:t>Technology staff</a:t>
            </a:r>
          </a:p>
          <a:p xmlns:a="http://schemas.openxmlformats.org/drawingml/2006/main">
            <a:pPr algn="l">
              <a:defRPr sz="2175" b="0">
                <a:solidFill>
                  <a:srgbClr val="17313D"/>
                </a:solidFill>
                <a:latin typeface="Arial"/>
                <a:ea typeface="Arial"/>
                <a:cs typeface="Arial"/>
              </a:defRPr>
            </a:pPr>
            <a:r>
              <a:rPr sz="2175" b="0">
                <a:solidFill>
                  <a:srgbClr val="17313D"/>
                </a:solidFill>
                <a:latin typeface="Arial"/>
                <a:ea typeface="Arial"/>
                <a:cs typeface="Arial"/>
              </a:rPr>
              <a:t>Useful projects, learning</a:t>
            </a:r>
          </a:p>
          <a:p xmlns:a="http://schemas.openxmlformats.org/drawingml/2006/main">
            <a:pPr algn="l">
              <a:defRPr sz="2175" b="0">
                <a:solidFill>
                  <a:srgbClr val="17313D"/>
                </a:solidFill>
                <a:latin typeface="Arial"/>
                <a:ea typeface="Arial"/>
                <a:cs typeface="Arial"/>
              </a:defRPr>
            </a:pPr>
            <a:r>
              <a:rPr sz="2175" b="0">
                <a:solidFill>
                  <a:srgbClr val="17313D"/>
                </a:solidFill>
                <a:latin typeface="Arial"/>
                <a:ea typeface="Arial"/>
                <a:cs typeface="Arial"/>
              </a:rPr>
              <a:t>and flexibility</a:t>
            </a:r>
          </a:p>
        </p:txBody>
      </p:sp>
      <p:sp>
        <p:nvSpPr>
          <p:cNvPr id="11" name="test">
            <a:extLst xmlns:a="http://schemas.openxmlformats.org/drawingml/2006/main">
              <a:ext uri="{FF2B5EF4-FFF2-40B4-BE49-F238E27FC236}">
                <a16:creationId xmlns:a16="http://schemas.microsoft.com/office/drawing/2014/main" id="{3D1B461E-6372-4762-BB14-CAF2EAD60D6B}"/>
              </a:ext>
            </a:extLst>
          </p:cNvPr>
          <p:cNvSpPr>
            <a:spLocks xmlns:a="http://schemas.openxmlformats.org/drawingml/2006/main" noGrp="1"/>
          </p:cNvSpPr>
          <p:nvPr/>
        </p:nvSpPr>
        <p:spPr>
          <a:xfrm xmlns:a="http://schemas.openxmlformats.org/drawingml/2006/main">
            <a:off x="609600" y="5705475"/>
            <a:ext cx="10763250" cy="4381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800" b="0">
                <a:solidFill>
                  <a:srgbClr val="B26924"/>
                </a:solidFill>
                <a:latin typeface="Arial"/>
                <a:ea typeface="Arial"/>
                <a:cs typeface="Arial"/>
              </a:defRPr>
            </a:pPr>
            <a:r>
              <a:rPr sz="1800" b="0">
                <a:solidFill>
                  <a:srgbClr val="B26924"/>
                </a:solidFill>
                <a:latin typeface="Arial"/>
                <a:ea typeface="Arial"/>
                <a:cs typeface="Arial"/>
              </a:rPr>
              <a:t>Test what candidates want. Higher pay alone may leave other reasons for leaving.</a:t>
            </a:r>
          </a:p>
        </p:txBody>
      </p:sp>
    </p:spTree>
    <p:extLst>
      <p:ext uri="{BB962C8B-B14F-4D97-AF65-F5344CB8AC3E}">
        <p14:creationId xmlns:p14="http://schemas.microsoft.com/office/powerpoint/2010/main" val="1914267220"/>
      </p:ext>
    </p:extLst>
  </p:cSld>
</p:sld>
</file>

<file path=ppt/slides/slide7.xml><?xml version="1.0" encoding="utf-8"?>
<p:sld xmlns:p="http://schemas.openxmlformats.org/presentationml/2006/main">
  <p:cSld>
    <p:bg>
      <p:bgPr>
        <a:solidFill xmlns:a="http://schemas.openxmlformats.org/drawingml/2006/main">
          <a:srgbClr val="FFFFFF"/>
        </a:solidFill>
      </p:bgPr>
    </p:bg>
    <p:spTree>
      <p:nvGrpSpPr>
        <p:cNvPr id="1" name=""/>
        <p:cNvGrpSpPr/>
        <p:nvPr/>
      </p:nvGrpSpPr>
      <p:grpSpPr>
        <a:xfrm xmlns:a="http://schemas.openxmlformats.org/drawingml/2006/main"/>
      </p:grpSpPr>
      <p:sp>
        <p:nvSpPr>
          <p:cNvPr id="13" name="title">
            <a:extLst xmlns:a="http://schemas.openxmlformats.org/drawingml/2006/main">
              <a:ext uri="{FF2B5EF4-FFF2-40B4-BE49-F238E27FC236}">
                <a16:creationId xmlns:a16="http://schemas.microsoft.com/office/drawing/2014/main" id="{9FA12677-0928-45FA-A274-85E2C83DD23D}"/>
              </a:ext>
            </a:extLst>
          </p:cNvPr>
          <p:cNvSpPr>
            <a:spLocks xmlns:a="http://schemas.openxmlformats.org/drawingml/2006/main" noGrp="1"/>
          </p:cNvSpPr>
          <p:nvPr/>
        </p:nvSpPr>
        <p:spPr>
          <a:xfrm xmlns:a="http://schemas.openxmlformats.org/drawingml/2006/main">
            <a:off x="609600" y="409575"/>
            <a:ext cx="10972800" cy="619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3150" b="1">
                <a:solidFill>
                  <a:srgbClr val="122D3C"/>
                </a:solidFill>
                <a:latin typeface="Arial"/>
                <a:ea typeface="Arial"/>
                <a:cs typeface="Arial"/>
              </a:defRPr>
            </a:pPr>
            <a:r>
              <a:rPr sz="3150" b="1">
                <a:solidFill>
                  <a:srgbClr val="122D3C"/>
                </a:solidFill>
                <a:latin typeface="Arial"/>
                <a:ea typeface="Arial"/>
                <a:cs typeface="Arial"/>
              </a:rPr>
              <a:t>Internal and external recruitment</a:t>
            </a:r>
          </a:p>
        </p:txBody>
      </p:sp>
      <p:sp>
        <p:nvSpPr>
          <p:cNvPr id="2" name="source">
            <a:extLst xmlns:a="http://schemas.openxmlformats.org/drawingml/2006/main">
              <a:ext uri="{FF2B5EF4-FFF2-40B4-BE49-F238E27FC236}">
                <a16:creationId xmlns:a16="http://schemas.microsoft.com/office/drawing/2014/main" id="{984E1E09-1826-490E-B55A-14045D86A8AD}"/>
              </a:ext>
            </a:extLst>
          </p:cNvPr>
          <p:cNvSpPr>
            <a:spLocks xmlns:a="http://schemas.openxmlformats.org/drawingml/2006/main" noGrp="1"/>
          </p:cNvSpPr>
          <p:nvPr/>
        </p:nvSpPr>
        <p:spPr>
          <a:xfrm xmlns:a="http://schemas.openxmlformats.org/drawingml/2006/main">
            <a:off x="609600" y="6286500"/>
            <a:ext cx="10477500" cy="3429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200" b="0">
                <a:solidFill>
                  <a:srgbClr val="536773"/>
                </a:solidFill>
                <a:latin typeface="Arial"/>
                <a:ea typeface="Arial"/>
                <a:cs typeface="Arial"/>
              </a:defRPr>
            </a:pPr>
            <a:r>
              <a:rPr sz="1200" b="0">
                <a:solidFill>
                  <a:srgbClr val="536773"/>
                </a:solidFill>
                <a:latin typeface="Arial"/>
                <a:ea typeface="Arial"/>
                <a:cs typeface="Arial"/>
              </a:rPr>
              <a:t>(Hogarth and McCartney, 2026; CIPD, 2025b)</a:t>
            </a:r>
          </a:p>
        </p:txBody>
      </p:sp>
      <p:sp>
        <p:nvSpPr>
          <p:cNvPr id="3" name="slide number">
            <a:extLst xmlns:a="http://schemas.openxmlformats.org/drawingml/2006/main">
              <a:ext uri="{FF2B5EF4-FFF2-40B4-BE49-F238E27FC236}">
                <a16:creationId xmlns:a16="http://schemas.microsoft.com/office/drawing/2014/main" id="{5FFE849E-429D-4E3E-80F2-B4719440BABE}"/>
              </a:ext>
            </a:extLst>
          </p:cNvPr>
          <p:cNvSpPr>
            <a:spLocks xmlns:a="http://schemas.openxmlformats.org/drawingml/2006/main" noGrp="1"/>
          </p:cNvSpPr>
          <p:nvPr/>
        </p:nvSpPr>
        <p:spPr>
          <a:xfrm xmlns:a="http://schemas.openxmlformats.org/drawingml/2006/main">
            <a:off x="11163300" y="6286500"/>
            <a:ext cx="41910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r">
              <a:defRPr sz="1275" b="1">
                <a:solidFill>
                  <a:srgbClr val="007D88"/>
                </a:solidFill>
                <a:latin typeface="Arial"/>
                <a:ea typeface="Arial"/>
                <a:cs typeface="Arial"/>
              </a:defRPr>
            </a:pPr>
            <a:r>
              <a:rPr sz="1275" b="1">
                <a:solidFill>
                  <a:srgbClr val="007D88"/>
                </a:solidFill>
                <a:latin typeface="Arial"/>
                <a:ea typeface="Arial"/>
                <a:cs typeface="Arial"/>
              </a:rPr>
              <a:t>07</a:t>
            </a:r>
          </a:p>
        </p:txBody>
      </p:sp>
      <p:graphicFrame>
        <p:nvGraphicFramePr>
          <p:cNvPr id="16" name=""/>
          <p:cNvGraphicFramePr/>
          <p:nvPr/>
        </p:nvGraphicFramePr>
        <p:xfrm>
          <a:off xmlns:a="http://schemas.openxmlformats.org/drawingml/2006/main" x="609600" y="1409700"/>
          <a:ext xmlns:a="http://schemas.openxmlformats.org/drawingml/2006/main" cx="10972800" cy="2362200"/>
        </p:xfrm>
        <a:graphic xmlns:a="http://schemas.openxmlformats.org/drawingml/2006/main">
          <a:graphicData uri="http://schemas.openxmlformats.org/drawingml/2006/table">
            <a:tbl>
              <a:tblPr/>
              <a:tblGrid>
                <a:gridCol w="2190750"/>
                <a:gridCol w="4238625"/>
                <a:gridCol w="4543425"/>
              </a:tblGrid>
              <a:tr h="787400">
                <a:tc>
                  <a:txBody>
                    <a:bodyPr lIns="133350" tIns="95250" rIns="133350" bIns="95250"/>
                    <a:lstStyle/>
                    <a:p>
                      <a:r>
                        <a:rPr sz="1950" b="1">
                          <a:solidFill>
                            <a:srgbClr val="FFFFFF"/>
                          </a:solidFill>
                          <a:latin typeface="Arial"/>
                          <a:ea typeface="Arial"/>
                          <a:cs typeface="Arial"/>
                        </a:rPr>
                        <a:t>Approach</a:t>
                      </a:r>
                    </a:p>
                  </a:txBody>
                  <a:tcPr marL="133350" marR="133350" marT="95250" marB="95250" anchor="ctr">
                    <a:solidFill>
                      <a:srgbClr val="122D3C"/>
                    </a:solidFill>
                  </a:tcPr>
                </a:tc>
                <a:tc>
                  <a:txBody>
                    <a:bodyPr lIns="133350" tIns="95250" rIns="133350" bIns="95250"/>
                    <a:lstStyle/>
                    <a:p>
                      <a:r>
                        <a:rPr sz="1950" b="1">
                          <a:solidFill>
                            <a:srgbClr val="FFFFFF"/>
                          </a:solidFill>
                          <a:latin typeface="Arial"/>
                          <a:ea typeface="Arial"/>
                          <a:cs typeface="Arial"/>
                        </a:rPr>
                        <a:t>Benefits</a:t>
                      </a:r>
                    </a:p>
                  </a:txBody>
                  <a:tcPr marL="133350" marR="133350" marT="95250" marB="95250" anchor="ctr">
                    <a:solidFill>
                      <a:srgbClr val="122D3C"/>
                    </a:solidFill>
                  </a:tcPr>
                </a:tc>
                <a:tc>
                  <a:txBody>
                    <a:bodyPr lIns="133350" tIns="95250" rIns="133350" bIns="95250"/>
                    <a:lstStyle/>
                    <a:p>
                      <a:r>
                        <a:rPr sz="1950" b="1">
                          <a:solidFill>
                            <a:srgbClr val="FFFFFF"/>
                          </a:solidFill>
                          <a:latin typeface="Arial"/>
                          <a:ea typeface="Arial"/>
                          <a:cs typeface="Arial"/>
                        </a:rPr>
                        <a:t>Limits</a:t>
                      </a:r>
                    </a:p>
                  </a:txBody>
                  <a:tcPr marL="133350" marR="133350" marT="95250" marB="95250" anchor="ctr">
                    <a:solidFill>
                      <a:srgbClr val="122D3C"/>
                    </a:solidFill>
                  </a:tcPr>
                </a:tc>
              </a:tr>
              <a:tr h="787400">
                <a:tc>
                  <a:txBody>
                    <a:bodyPr lIns="133350" tIns="95250" rIns="133350" bIns="95250"/>
                    <a:lstStyle/>
                    <a:p>
                      <a:r>
                        <a:rPr sz="1950" b="0">
                          <a:solidFill>
                            <a:srgbClr val="17313D"/>
                          </a:solidFill>
                          <a:latin typeface="Arial"/>
                          <a:ea typeface="Arial"/>
                          <a:cs typeface="Arial"/>
                        </a:rPr>
                        <a:t>Internal</a:t>
                      </a:r>
                    </a:p>
                  </a:txBody>
                  <a:tcPr marL="133350" marR="133350" marT="95250" marB="95250" anchor="ctr">
                    <a:solidFill>
                      <a:srgbClr val="FFFFFF"/>
                    </a:solidFill>
                  </a:tcPr>
                </a:tc>
                <a:tc>
                  <a:txBody>
                    <a:bodyPr lIns="133350" tIns="95250" rIns="133350" bIns="95250"/>
                    <a:lstStyle/>
                    <a:p>
                      <a:r>
                        <a:rPr sz="1950" b="0">
                          <a:solidFill>
                            <a:srgbClr val="17313D"/>
                          </a:solidFill>
                          <a:latin typeface="Arial"/>
                          <a:ea typeface="Arial"/>
                          <a:cs typeface="Arial"/>
                        </a:rPr>
                        <a:t>Career progression</a:t>
                      </a:r>
                    </a:p>
                    <a:p>
                      <a:r>
                        <a:rPr sz="1950" b="0">
                          <a:solidFill>
                            <a:srgbClr val="17313D"/>
                          </a:solidFill>
                          <a:latin typeface="Arial"/>
                          <a:ea typeface="Arial"/>
                          <a:cs typeface="Arial"/>
                        </a:rPr>
                        <a:t>Existing knowledge</a:t>
                      </a:r>
                    </a:p>
                  </a:txBody>
                  <a:tcPr marL="133350" marR="133350" marT="95250" marB="95250" anchor="ctr">
                    <a:solidFill>
                      <a:srgbClr val="FFFFFF"/>
                    </a:solidFill>
                  </a:tcPr>
                </a:tc>
                <a:tc>
                  <a:txBody>
                    <a:bodyPr lIns="133350" tIns="95250" rIns="133350" bIns="95250"/>
                    <a:lstStyle/>
                    <a:p>
                      <a:r>
                        <a:rPr sz="1950" b="0">
                          <a:solidFill>
                            <a:srgbClr val="17313D"/>
                          </a:solidFill>
                          <a:latin typeface="Arial"/>
                          <a:ea typeface="Arial"/>
                          <a:cs typeface="Arial"/>
                        </a:rPr>
                        <a:t>Creates another vacancy</a:t>
                      </a:r>
                    </a:p>
                    <a:p>
                      <a:r>
                        <a:rPr sz="1950" b="0">
                          <a:solidFill>
                            <a:srgbClr val="17313D"/>
                          </a:solidFill>
                          <a:latin typeface="Arial"/>
                          <a:ea typeface="Arial"/>
                          <a:cs typeface="Arial"/>
                        </a:rPr>
                        <a:t>Limited new capability</a:t>
                      </a:r>
                    </a:p>
                  </a:txBody>
                  <a:tcPr marL="133350" marR="133350" marT="95250" marB="95250" anchor="ctr">
                    <a:solidFill>
                      <a:srgbClr val="FFFFFF"/>
                    </a:solidFill>
                  </a:tcPr>
                </a:tc>
              </a:tr>
              <a:tr h="787400">
                <a:tc>
                  <a:txBody>
                    <a:bodyPr lIns="133350" tIns="95250" rIns="133350" bIns="95250"/>
                    <a:lstStyle/>
                    <a:p>
                      <a:r>
                        <a:rPr sz="1950" b="0">
                          <a:solidFill>
                            <a:srgbClr val="17313D"/>
                          </a:solidFill>
                          <a:latin typeface="Arial"/>
                          <a:ea typeface="Arial"/>
                          <a:cs typeface="Arial"/>
                        </a:rPr>
                        <a:t>External</a:t>
                      </a:r>
                    </a:p>
                  </a:txBody>
                  <a:tcPr marL="133350" marR="133350" marT="95250" marB="95250" anchor="ctr">
                    <a:solidFill>
                      <a:srgbClr val="EAF4F4"/>
                    </a:solidFill>
                  </a:tcPr>
                </a:tc>
                <a:tc>
                  <a:txBody>
                    <a:bodyPr lIns="133350" tIns="95250" rIns="133350" bIns="95250"/>
                    <a:lstStyle/>
                    <a:p>
                      <a:r>
                        <a:rPr sz="1950" b="0">
                          <a:solidFill>
                            <a:srgbClr val="17313D"/>
                          </a:solidFill>
                          <a:latin typeface="Arial"/>
                          <a:ea typeface="Arial"/>
                          <a:cs typeface="Arial"/>
                        </a:rPr>
                        <a:t>Adds scarce expertise</a:t>
                      </a:r>
                    </a:p>
                    <a:p>
                      <a:r>
                        <a:rPr sz="1950" b="0">
                          <a:solidFill>
                            <a:srgbClr val="17313D"/>
                          </a:solidFill>
                          <a:latin typeface="Arial"/>
                          <a:ea typeface="Arial"/>
                          <a:cs typeface="Arial"/>
                        </a:rPr>
                        <a:t>Widens the candidate pool</a:t>
                      </a:r>
                    </a:p>
                  </a:txBody>
                  <a:tcPr marL="133350" marR="133350" marT="95250" marB="95250" anchor="ctr">
                    <a:solidFill>
                      <a:srgbClr val="EAF4F4"/>
                    </a:solidFill>
                  </a:tcPr>
                </a:tc>
                <a:tc>
                  <a:txBody>
                    <a:bodyPr lIns="133350" tIns="95250" rIns="133350" bIns="95250"/>
                    <a:lstStyle/>
                    <a:p>
                      <a:r>
                        <a:rPr sz="1950" b="0">
                          <a:solidFill>
                            <a:srgbClr val="17313D"/>
                          </a:solidFill>
                          <a:latin typeface="Arial"/>
                          <a:ea typeface="Arial"/>
                          <a:cs typeface="Arial"/>
                        </a:rPr>
                        <a:t>Hiring and onboarding cost</a:t>
                      </a:r>
                    </a:p>
                    <a:p>
                      <a:r>
                        <a:rPr sz="1950" b="0">
                          <a:solidFill>
                            <a:srgbClr val="17313D"/>
                          </a:solidFill>
                          <a:latin typeface="Arial"/>
                          <a:ea typeface="Arial"/>
                          <a:cs typeface="Arial"/>
                        </a:rPr>
                        <a:t>Time to familiarisation</a:t>
                      </a:r>
                    </a:p>
                  </a:txBody>
                  <a:tcPr marL="133350" marR="133350" marT="95250" marB="95250" anchor="ctr">
                    <a:solidFill>
                      <a:srgbClr val="EAF4F4"/>
                    </a:solidFill>
                  </a:tcPr>
                </a:tc>
              </a:tr>
            </a:tbl>
          </a:graphicData>
        </a:graphic>
      </p:graphicFrame>
      <p:sp>
        <p:nvSpPr>
          <p:cNvPr id="5" name="Develop internally or recruit?">
            <a:extLst xmlns:a="http://schemas.openxmlformats.org/drawingml/2006/main">
              <a:ext uri="{FF2B5EF4-FFF2-40B4-BE49-F238E27FC236}">
                <a16:creationId xmlns:a16="http://schemas.microsoft.com/office/drawing/2014/main" id="{C9B4476D-9B47-4340-A9B2-C8DDB50A2676}"/>
              </a:ext>
            </a:extLst>
          </p:cNvPr>
          <p:cNvSpPr>
            <a:spLocks xmlns:a="http://schemas.openxmlformats.org/drawingml/2006/main" noGrp="1"/>
          </p:cNvSpPr>
          <p:nvPr/>
        </p:nvSpPr>
        <p:spPr>
          <a:xfrm xmlns:a="http://schemas.openxmlformats.org/drawingml/2006/main">
            <a:off x="609600" y="4181475"/>
            <a:ext cx="10763250"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725" b="1">
                <a:solidFill>
                  <a:srgbClr val="007D88"/>
                </a:solidFill>
                <a:latin typeface="Arial"/>
                <a:ea typeface="Arial"/>
                <a:cs typeface="Arial"/>
              </a:defRPr>
            </a:pPr>
            <a:r>
              <a:rPr sz="1725" b="1">
                <a:solidFill>
                  <a:srgbClr val="007D88"/>
                </a:solidFill>
                <a:latin typeface="Arial"/>
                <a:ea typeface="Arial"/>
                <a:cs typeface="Arial"/>
              </a:rPr>
              <a:t>Develop internally or recruit?</a:t>
            </a:r>
          </a:p>
        </p:txBody>
      </p:sp>
      <p:sp>
        <p:nvSpPr>
          <p:cNvPr id="6" name="assess urgency">
            <a:extLst xmlns:a="http://schemas.openxmlformats.org/drawingml/2006/main">
              <a:ext uri="{FF2B5EF4-FFF2-40B4-BE49-F238E27FC236}">
                <a16:creationId xmlns:a16="http://schemas.microsoft.com/office/drawing/2014/main" id="{7AAD0829-EA52-4966-9BC1-DA621E33B72C}"/>
              </a:ext>
            </a:extLst>
          </p:cNvPr>
          <p:cNvSpPr>
            <a:spLocks xmlns:a="http://schemas.openxmlformats.org/drawingml/2006/main" noGrp="1"/>
          </p:cNvSpPr>
          <p:nvPr/>
        </p:nvSpPr>
        <p:spPr>
          <a:xfrm xmlns:a="http://schemas.openxmlformats.org/drawingml/2006/main">
            <a:off x="609600" y="4610100"/>
            <a:ext cx="4114800" cy="885825"/>
          </a:xfrm>
          <a:prstGeom xmlns:a="http://schemas.openxmlformats.org/drawingml/2006/main" prst="rect">
            <a:avLst/>
          </a:prstGeom>
          <a:solidFill xmlns:a="http://schemas.openxmlformats.org/drawingml/2006/main">
            <a:srgbClr val="122D3C"/>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800" b="0">
                <a:solidFill>
                  <a:srgbClr val="FFFFFF"/>
                </a:solidFill>
                <a:latin typeface="Arial"/>
                <a:ea typeface="Arial"/>
                <a:cs typeface="Arial"/>
              </a:defRPr>
            </a:pPr>
            <a:r>
              <a:rPr sz="1800" b="0">
                <a:solidFill>
                  <a:srgbClr val="FFFFFF"/>
                </a:solidFill>
                <a:latin typeface="Arial"/>
                <a:ea typeface="Arial"/>
                <a:cs typeface="Arial"/>
              </a:rPr>
              <a:t>Can we teach the skill safely</a:t>
            </a:r>
          </a:p>
          <a:p xmlns:a="http://schemas.openxmlformats.org/drawingml/2006/main">
            <a:pPr algn="ctr">
              <a:defRPr sz="1800" b="0">
                <a:solidFill>
                  <a:srgbClr val="FFFFFF"/>
                </a:solidFill>
                <a:latin typeface="Arial"/>
                <a:ea typeface="Arial"/>
                <a:cs typeface="Arial"/>
              </a:defRPr>
            </a:pPr>
            <a:r>
              <a:rPr sz="1800" b="0">
                <a:solidFill>
                  <a:srgbClr val="FFFFFF"/>
                </a:solidFill>
                <a:latin typeface="Arial"/>
                <a:ea typeface="Arial"/>
                <a:cs typeface="Arial"/>
              </a:rPr>
              <a:t>before we need it?</a:t>
            </a:r>
          </a:p>
        </p:txBody>
      </p:sp>
      <p:sp>
        <p:nvSpPr>
          <p:cNvPr id="7" name="grow">
            <a:extLst xmlns:a="http://schemas.openxmlformats.org/drawingml/2006/main">
              <a:ext uri="{FF2B5EF4-FFF2-40B4-BE49-F238E27FC236}">
                <a16:creationId xmlns:a16="http://schemas.microsoft.com/office/drawing/2014/main" id="{21BF22F2-3402-4ABE-A33C-DB40665CBC0F}"/>
              </a:ext>
            </a:extLst>
          </p:cNvPr>
          <p:cNvSpPr>
            <a:spLocks xmlns:a="http://schemas.openxmlformats.org/drawingml/2006/main" noGrp="1"/>
          </p:cNvSpPr>
          <p:nvPr/>
        </p:nvSpPr>
        <p:spPr>
          <a:xfrm xmlns:a="http://schemas.openxmlformats.org/drawingml/2006/main">
            <a:off x="5600700" y="4429125"/>
            <a:ext cx="5981700" cy="533400"/>
          </a:xfrm>
          <a:prstGeom xmlns:a="http://schemas.openxmlformats.org/drawingml/2006/main" prst="rect">
            <a:avLst/>
          </a:prstGeom>
          <a:solidFill xmlns:a="http://schemas.openxmlformats.org/drawingml/2006/main">
            <a:srgbClr val="EAF4F4"/>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Yes: develop existing staff</a:t>
            </a:r>
          </a:p>
        </p:txBody>
      </p:sp>
      <p:sp>
        <p:nvSpPr>
          <p:cNvPr id="8" name="buy">
            <a:extLst xmlns:a="http://schemas.openxmlformats.org/drawingml/2006/main">
              <a:ext uri="{FF2B5EF4-FFF2-40B4-BE49-F238E27FC236}">
                <a16:creationId xmlns:a16="http://schemas.microsoft.com/office/drawing/2014/main" id="{E9768860-EF29-4440-8DF3-C691967FCB0E}"/>
              </a:ext>
            </a:extLst>
          </p:cNvPr>
          <p:cNvSpPr>
            <a:spLocks xmlns:a="http://schemas.openxmlformats.org/drawingml/2006/main" noGrp="1"/>
          </p:cNvSpPr>
          <p:nvPr/>
        </p:nvSpPr>
        <p:spPr>
          <a:xfrm xmlns:a="http://schemas.openxmlformats.org/drawingml/2006/main">
            <a:off x="5600700" y="5143500"/>
            <a:ext cx="5981700" cy="514350"/>
          </a:xfrm>
          <a:prstGeom xmlns:a="http://schemas.openxmlformats.org/drawingml/2006/main" prst="rect">
            <a:avLst/>
          </a:prstGeom>
          <a:solidFill xmlns:a="http://schemas.openxmlformats.org/drawingml/2006/main">
            <a:srgbClr val="EAF4F4"/>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No: recruit the missing skill</a:t>
            </a:r>
          </a:p>
        </p:txBody>
      </p:sp>
      <p:cxnSp>
        <p:nvCxnSpPr>
          <p:cNvPr id="21" name=""/>
          <p:cNvCxnSpPr>
            <a:stCxn xmlns:a="http://schemas.openxmlformats.org/drawingml/2006/main" id="6" idx="3"/>
            <a:endCxn xmlns:a="http://schemas.openxmlformats.org/drawingml/2006/main" id="7" idx="1"/>
          </p:cNvCxnSpPr>
          <p:nvPr/>
        </p:nvCxnSpPr>
        <p:spPr>
          <a:xfrm xmlns:a="http://schemas.openxmlformats.org/drawingml/2006/main" flipV="1">
            <a:off x="4724400" y="4695825"/>
            <a:ext cx="876300" cy="357188"/>
          </a:xfrm>
          <a:prstGeom xmlns:a="http://schemas.openxmlformats.org/drawingml/2006/main" prst="bentConnector3">
            <a:avLst>
              <a:gd name="adj1" fmla="val 50000"/>
            </a:avLst>
          </a:prstGeom>
          <a:ln xmlns:a="http://schemas.openxmlformats.org/drawingml/2006/main" w="19050">
            <a:solidFill>
              <a:srgbClr val="007D88"/>
            </a:solidFill>
            <a:tailEnd type="triangle" w="sm" len="sm"/>
          </a:ln>
        </p:spPr>
      </p:cxnSp>
      <p:cxnSp>
        <p:nvCxnSpPr>
          <p:cNvPr id="22" name=""/>
          <p:cNvCxnSpPr>
            <a:stCxn xmlns:a="http://schemas.openxmlformats.org/drawingml/2006/main" id="6" idx="3"/>
            <a:endCxn xmlns:a="http://schemas.openxmlformats.org/drawingml/2006/main" id="8" idx="1"/>
          </p:cNvCxnSpPr>
          <p:nvPr/>
        </p:nvCxnSpPr>
        <p:spPr>
          <a:xfrm xmlns:a="http://schemas.openxmlformats.org/drawingml/2006/main">
            <a:off x="4724400" y="5053013"/>
            <a:ext cx="876300" cy="347663"/>
          </a:xfrm>
          <a:prstGeom xmlns:a="http://schemas.openxmlformats.org/drawingml/2006/main" prst="bentConnector3">
            <a:avLst>
              <a:gd name="adj1" fmla="val 50000"/>
            </a:avLst>
          </a:prstGeom>
          <a:ln xmlns:a="http://schemas.openxmlformats.org/drawingml/2006/main" w="19050">
            <a:solidFill>
              <a:srgbClr val="007D88"/>
            </a:solidFill>
            <a:tailEnd type="triangle" w="sm" len="sm"/>
          </a:ln>
        </p:spPr>
      </p:cxnSp>
      <p:sp>
        <p:nvSpPr>
          <p:cNvPr id="11" name="choice">
            <a:extLst xmlns:a="http://schemas.openxmlformats.org/drawingml/2006/main">
              <a:ext uri="{FF2B5EF4-FFF2-40B4-BE49-F238E27FC236}">
                <a16:creationId xmlns:a16="http://schemas.microsoft.com/office/drawing/2014/main" id="{4695CD87-8200-4DE0-A615-0EC08C704060}"/>
              </a:ext>
            </a:extLst>
          </p:cNvPr>
          <p:cNvSpPr>
            <a:spLocks xmlns:a="http://schemas.openxmlformats.org/drawingml/2006/main" noGrp="1"/>
          </p:cNvSpPr>
          <p:nvPr/>
        </p:nvSpPr>
        <p:spPr>
          <a:xfrm xmlns:a="http://schemas.openxmlformats.org/drawingml/2006/main">
            <a:off x="609600" y="5762625"/>
            <a:ext cx="10858500"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725" b="1">
                <a:solidFill>
                  <a:srgbClr val="007D88"/>
                </a:solidFill>
                <a:latin typeface="Arial"/>
                <a:ea typeface="Arial"/>
                <a:cs typeface="Arial"/>
              </a:defRPr>
            </a:pPr>
            <a:r>
              <a:rPr sz="1725" b="1">
                <a:solidFill>
                  <a:srgbClr val="007D88"/>
                </a:solidFill>
                <a:latin typeface="Arial"/>
                <a:ea typeface="Arial"/>
                <a:cs typeface="Arial"/>
              </a:rPr>
              <a:t>Recommendation: offer internal progression and recruit missing skills.</a:t>
            </a:r>
          </a:p>
        </p:txBody>
      </p:sp>
      <p:sp>
        <p:nvSpPr>
          <p:cNvPr id="12" name="diagram source">
            <a:extLst xmlns:a="http://schemas.openxmlformats.org/drawingml/2006/main">
              <a:ext uri="{FF2B5EF4-FFF2-40B4-BE49-F238E27FC236}">
                <a16:creationId xmlns:a16="http://schemas.microsoft.com/office/drawing/2014/main" id="{26A8CCB9-D69D-48DC-B561-2363B94399BB}"/>
              </a:ext>
            </a:extLst>
          </p:cNvPr>
          <p:cNvSpPr>
            <a:spLocks xmlns:a="http://schemas.openxmlformats.org/drawingml/2006/main" noGrp="1"/>
          </p:cNvSpPr>
          <p:nvPr/>
        </p:nvSpPr>
        <p:spPr>
          <a:xfrm xmlns:a="http://schemas.openxmlformats.org/drawingml/2006/main">
            <a:off x="609600" y="6076950"/>
            <a:ext cx="10858500" cy="1905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200" b="0">
                <a:solidFill>
                  <a:srgbClr val="536773"/>
                </a:solidFill>
                <a:latin typeface="Arial"/>
                <a:ea typeface="Arial"/>
                <a:cs typeface="Arial"/>
              </a:defRPr>
            </a:pPr>
            <a:r>
              <a:rPr sz="1200" b="0">
                <a:solidFill>
                  <a:srgbClr val="536773"/>
                </a:solidFill>
                <a:latin typeface="Arial"/>
                <a:ea typeface="Arial"/>
                <a:cs typeface="Arial"/>
              </a:rPr>
              <a:t>Diagram: presenter’s decision framework, informed by CIPD (2025b)</a:t>
            </a:r>
          </a:p>
        </p:txBody>
      </p:sp>
    </p:spTree>
    <p:extLst>
      <p:ext uri="{BB962C8B-B14F-4D97-AF65-F5344CB8AC3E}">
        <p14:creationId xmlns:p14="http://schemas.microsoft.com/office/powerpoint/2010/main" val="1320282240"/>
      </p:ext>
    </p:extLst>
  </p:cSld>
</p:sld>
</file>

<file path=ppt/slides/slide8.xml><?xml version="1.0" encoding="utf-8"?>
<p:sld xmlns:p="http://schemas.openxmlformats.org/presentationml/2006/main">
  <p:cSld>
    <p:bg>
      <p:bgPr>
        <a:solidFill xmlns:a="http://schemas.openxmlformats.org/drawingml/2006/main">
          <a:srgbClr val="FFFFFF"/>
        </a:solidFill>
      </p:bgPr>
    </p:bg>
    <p:spTree>
      <p:nvGrpSpPr>
        <p:cNvPr id="1" name=""/>
        <p:cNvGrpSpPr/>
        <p:nvPr/>
      </p:nvGrpSpPr>
      <p:grpSpPr>
        <a:xfrm xmlns:a="http://schemas.openxmlformats.org/drawingml/2006/main"/>
      </p:grpSpPr>
      <p:sp>
        <p:nvSpPr>
          <p:cNvPr id="7" name="title">
            <a:extLst xmlns:a="http://schemas.openxmlformats.org/drawingml/2006/main">
              <a:ext uri="{FF2B5EF4-FFF2-40B4-BE49-F238E27FC236}">
                <a16:creationId xmlns:a16="http://schemas.microsoft.com/office/drawing/2014/main" id="{2D4580C3-35FA-4753-8435-1D57F1F03F9C}"/>
              </a:ext>
            </a:extLst>
          </p:cNvPr>
          <p:cNvSpPr>
            <a:spLocks xmlns:a="http://schemas.openxmlformats.org/drawingml/2006/main" noGrp="1"/>
          </p:cNvSpPr>
          <p:nvPr/>
        </p:nvSpPr>
        <p:spPr>
          <a:xfrm xmlns:a="http://schemas.openxmlformats.org/drawingml/2006/main">
            <a:off x="609600" y="409575"/>
            <a:ext cx="10972800" cy="619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3150" b="1">
                <a:solidFill>
                  <a:srgbClr val="122D3C"/>
                </a:solidFill>
                <a:latin typeface="Arial"/>
                <a:ea typeface="Arial"/>
                <a:cs typeface="Arial"/>
              </a:defRPr>
            </a:pPr>
            <a:r>
              <a:rPr sz="3150" b="1">
                <a:solidFill>
                  <a:srgbClr val="122D3C"/>
                </a:solidFill>
                <a:latin typeface="Arial"/>
                <a:ea typeface="Arial"/>
                <a:cs typeface="Arial"/>
              </a:rPr>
              <a:t>Online and social media recruitment</a:t>
            </a:r>
          </a:p>
        </p:txBody>
      </p:sp>
      <p:sp>
        <p:nvSpPr>
          <p:cNvPr id="2" name="source">
            <a:extLst xmlns:a="http://schemas.openxmlformats.org/drawingml/2006/main">
              <a:ext uri="{FF2B5EF4-FFF2-40B4-BE49-F238E27FC236}">
                <a16:creationId xmlns:a16="http://schemas.microsoft.com/office/drawing/2014/main" id="{3CCC2D0A-44FA-468F-9FC3-B7130663F0BC}"/>
              </a:ext>
            </a:extLst>
          </p:cNvPr>
          <p:cNvSpPr>
            <a:spLocks xmlns:a="http://schemas.openxmlformats.org/drawingml/2006/main" noGrp="1"/>
          </p:cNvSpPr>
          <p:nvPr/>
        </p:nvSpPr>
        <p:spPr>
          <a:xfrm xmlns:a="http://schemas.openxmlformats.org/drawingml/2006/main">
            <a:off x="609600" y="6286500"/>
            <a:ext cx="10477500" cy="3429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200" b="0">
                <a:solidFill>
                  <a:srgbClr val="536773"/>
                </a:solidFill>
                <a:latin typeface="Arial"/>
                <a:ea typeface="Arial"/>
                <a:cs typeface="Arial"/>
              </a:defRPr>
            </a:pPr>
            <a:r>
              <a:rPr sz="1200" b="0">
                <a:solidFill>
                  <a:srgbClr val="536773"/>
                </a:solidFill>
                <a:latin typeface="Arial"/>
                <a:ea typeface="Arial"/>
                <a:cs typeface="Arial"/>
              </a:rPr>
              <a:t>(Hogarth and McCartney, 2026; CIPD, 2026c)</a:t>
            </a:r>
          </a:p>
        </p:txBody>
      </p:sp>
      <p:sp>
        <p:nvSpPr>
          <p:cNvPr id="3" name="slide number">
            <a:extLst xmlns:a="http://schemas.openxmlformats.org/drawingml/2006/main">
              <a:ext uri="{FF2B5EF4-FFF2-40B4-BE49-F238E27FC236}">
                <a16:creationId xmlns:a16="http://schemas.microsoft.com/office/drawing/2014/main" id="{978DECBB-9044-4E1C-8634-0A34FA64B2C7}"/>
              </a:ext>
            </a:extLst>
          </p:cNvPr>
          <p:cNvSpPr>
            <a:spLocks xmlns:a="http://schemas.openxmlformats.org/drawingml/2006/main" noGrp="1"/>
          </p:cNvSpPr>
          <p:nvPr/>
        </p:nvSpPr>
        <p:spPr>
          <a:xfrm xmlns:a="http://schemas.openxmlformats.org/drawingml/2006/main">
            <a:off x="11163300" y="6286500"/>
            <a:ext cx="41910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r">
              <a:defRPr sz="1275" b="1">
                <a:solidFill>
                  <a:srgbClr val="007D88"/>
                </a:solidFill>
                <a:latin typeface="Arial"/>
                <a:ea typeface="Arial"/>
                <a:cs typeface="Arial"/>
              </a:defRPr>
            </a:pPr>
            <a:r>
              <a:rPr sz="1275" b="1">
                <a:solidFill>
                  <a:srgbClr val="007D88"/>
                </a:solidFill>
                <a:latin typeface="Arial"/>
                <a:ea typeface="Arial"/>
                <a:cs typeface="Arial"/>
              </a:rPr>
              <a:t>08</a:t>
            </a:r>
          </a:p>
        </p:txBody>
      </p:sp>
      <p:graphicFrame>
        <p:nvGraphicFramePr>
          <p:cNvPr id="10" name=""/>
          <p:cNvGraphicFramePr/>
          <p:nvPr/>
        </p:nvGraphicFramePr>
        <p:xfrm>
          <a:off xmlns:a="http://schemas.openxmlformats.org/drawingml/2006/main" x="609600" y="1371600"/>
          <a:ext xmlns:a="http://schemas.openxmlformats.org/drawingml/2006/main" cx="10972800" cy="3124200"/>
        </p:xfrm>
        <a:graphic xmlns:a="http://schemas.openxmlformats.org/drawingml/2006/main">
          <a:graphicData uri="http://schemas.openxmlformats.org/drawingml/2006/table">
            <a:tbl>
              <a:tblPr/>
              <a:tblGrid>
                <a:gridCol w="2781300"/>
                <a:gridCol w="4286250"/>
                <a:gridCol w="3905250"/>
              </a:tblGrid>
              <a:tr h="781050">
                <a:tc>
                  <a:txBody>
                    <a:bodyPr lIns="133350" tIns="95250" rIns="133350" bIns="95250"/>
                    <a:lstStyle/>
                    <a:p>
                      <a:r>
                        <a:rPr sz="1800" b="1">
                          <a:solidFill>
                            <a:srgbClr val="FFFFFF"/>
                          </a:solidFill>
                          <a:latin typeface="Arial"/>
                          <a:ea typeface="Arial"/>
                          <a:cs typeface="Arial"/>
                        </a:rPr>
                        <a:t>Channel</a:t>
                      </a:r>
                    </a:p>
                  </a:txBody>
                  <a:tcPr marL="133350" marR="133350" marT="95250" marB="95250" anchor="ctr">
                    <a:solidFill>
                      <a:srgbClr val="122D3C"/>
                    </a:solidFill>
                  </a:tcPr>
                </a:tc>
                <a:tc>
                  <a:txBody>
                    <a:bodyPr lIns="133350" tIns="95250" rIns="133350" bIns="95250"/>
                    <a:lstStyle/>
                    <a:p>
                      <a:r>
                        <a:rPr sz="1800" b="1">
                          <a:solidFill>
                            <a:srgbClr val="FFFFFF"/>
                          </a:solidFill>
                          <a:latin typeface="Arial"/>
                          <a:ea typeface="Arial"/>
                          <a:cs typeface="Arial"/>
                        </a:rPr>
                        <a:t>Use at HealthConnect</a:t>
                      </a:r>
                    </a:p>
                  </a:txBody>
                  <a:tcPr marL="133350" marR="133350" marT="95250" marB="95250" anchor="ctr">
                    <a:solidFill>
                      <a:srgbClr val="122D3C"/>
                    </a:solidFill>
                  </a:tcPr>
                </a:tc>
                <a:tc>
                  <a:txBody>
                    <a:bodyPr lIns="133350" tIns="95250" rIns="133350" bIns="95250"/>
                    <a:lstStyle/>
                    <a:p>
                      <a:r>
                        <a:rPr sz="1800" b="1">
                          <a:solidFill>
                            <a:srgbClr val="FFFFFF"/>
                          </a:solidFill>
                          <a:latin typeface="Arial"/>
                          <a:ea typeface="Arial"/>
                          <a:cs typeface="Arial"/>
                        </a:rPr>
                        <a:t>Limitation</a:t>
                      </a:r>
                    </a:p>
                  </a:txBody>
                  <a:tcPr marL="133350" marR="133350" marT="95250" marB="95250" anchor="ctr">
                    <a:solidFill>
                      <a:srgbClr val="122D3C"/>
                    </a:solidFill>
                  </a:tcPr>
                </a:tc>
              </a:tr>
              <a:tr h="781050">
                <a:tc>
                  <a:txBody>
                    <a:bodyPr lIns="133350" tIns="95250" rIns="133350" bIns="95250"/>
                    <a:lstStyle/>
                    <a:p>
                      <a:r>
                        <a:rPr sz="1800" b="0">
                          <a:solidFill>
                            <a:srgbClr val="17313D"/>
                          </a:solidFill>
                          <a:latin typeface="Arial"/>
                          <a:ea typeface="Arial"/>
                          <a:cs typeface="Arial"/>
                        </a:rPr>
                        <a:t>Careers page and job boards</a:t>
                      </a:r>
                    </a:p>
                  </a:txBody>
                  <a:tcPr marL="133350" marR="133350" marT="95250" marB="95250" anchor="ctr">
                    <a:solidFill>
                      <a:srgbClr val="FFFFFF"/>
                    </a:solidFill>
                  </a:tcPr>
                </a:tc>
                <a:tc>
                  <a:txBody>
                    <a:bodyPr lIns="133350" tIns="95250" rIns="133350" bIns="95250"/>
                    <a:lstStyle/>
                    <a:p>
                      <a:r>
                        <a:rPr sz="1800" b="0">
                          <a:solidFill>
                            <a:srgbClr val="17313D"/>
                          </a:solidFill>
                          <a:latin typeface="Arial"/>
                          <a:ea typeface="Arial"/>
                          <a:cs typeface="Arial"/>
                        </a:rPr>
                        <a:t>Advertised clinical and technical roles</a:t>
                      </a:r>
                    </a:p>
                  </a:txBody>
                  <a:tcPr marL="133350" marR="133350" marT="95250" marB="95250" anchor="ctr">
                    <a:solidFill>
                      <a:srgbClr val="FFFFFF"/>
                    </a:solidFill>
                  </a:tcPr>
                </a:tc>
                <a:tc>
                  <a:txBody>
                    <a:bodyPr lIns="133350" tIns="95250" rIns="133350" bIns="95250"/>
                    <a:lstStyle/>
                    <a:p>
                      <a:r>
                        <a:rPr sz="1800" b="0">
                          <a:solidFill>
                            <a:srgbClr val="17313D"/>
                          </a:solidFill>
                          <a:latin typeface="Arial"/>
                          <a:ea typeface="Arial"/>
                          <a:cs typeface="Arial"/>
                        </a:rPr>
                        <a:t>Reach can increase screening work</a:t>
                      </a:r>
                    </a:p>
                  </a:txBody>
                  <a:tcPr marL="133350" marR="133350" marT="95250" marB="95250" anchor="ctr">
                    <a:solidFill>
                      <a:srgbClr val="FFFFFF"/>
                    </a:solidFill>
                  </a:tcPr>
                </a:tc>
              </a:tr>
              <a:tr h="781050">
                <a:tc>
                  <a:txBody>
                    <a:bodyPr lIns="133350" tIns="95250" rIns="133350" bIns="95250"/>
                    <a:lstStyle/>
                    <a:p>
                      <a:r>
                        <a:rPr sz="1800" b="0">
                          <a:solidFill>
                            <a:srgbClr val="17313D"/>
                          </a:solidFill>
                          <a:latin typeface="Arial"/>
                          <a:ea typeface="Arial"/>
                          <a:cs typeface="Arial"/>
                        </a:rPr>
                        <a:t>LinkedIn and professional groups</a:t>
                      </a:r>
                    </a:p>
                  </a:txBody>
                  <a:tcPr marL="133350" marR="133350" marT="95250" marB="95250" anchor="ctr">
                    <a:solidFill>
                      <a:srgbClr val="EAF4F4"/>
                    </a:solidFill>
                  </a:tcPr>
                </a:tc>
                <a:tc>
                  <a:txBody>
                    <a:bodyPr lIns="133350" tIns="95250" rIns="133350" bIns="95250"/>
                    <a:lstStyle/>
                    <a:p>
                      <a:r>
                        <a:rPr sz="1800" b="0">
                          <a:solidFill>
                            <a:srgbClr val="17313D"/>
                          </a:solidFill>
                          <a:latin typeface="Arial"/>
                          <a:ea typeface="Arial"/>
                          <a:cs typeface="Arial"/>
                        </a:rPr>
                        <a:t>Targeted specialist outreach</a:t>
                      </a:r>
                    </a:p>
                  </a:txBody>
                  <a:tcPr marL="133350" marR="133350" marT="95250" marB="95250" anchor="ctr">
                    <a:solidFill>
                      <a:srgbClr val="EAF4F4"/>
                    </a:solidFill>
                  </a:tcPr>
                </a:tc>
                <a:tc>
                  <a:txBody>
                    <a:bodyPr lIns="133350" tIns="95250" rIns="133350" bIns="95250"/>
                    <a:lstStyle/>
                    <a:p>
                      <a:r>
                        <a:rPr sz="1800" b="0">
                          <a:solidFill>
                            <a:srgbClr val="17313D"/>
                          </a:solidFill>
                          <a:latin typeface="Arial"/>
                          <a:ea typeface="Arial"/>
                          <a:cs typeface="Arial"/>
                        </a:rPr>
                        <a:t>Narrow platform participation</a:t>
                      </a:r>
                    </a:p>
                  </a:txBody>
                  <a:tcPr marL="133350" marR="133350" marT="95250" marB="95250" anchor="ctr">
                    <a:solidFill>
                      <a:srgbClr val="EAF4F4"/>
                    </a:solidFill>
                  </a:tcPr>
                </a:tc>
              </a:tr>
              <a:tr h="781050">
                <a:tc>
                  <a:txBody>
                    <a:bodyPr lIns="133350" tIns="95250" rIns="133350" bIns="95250"/>
                    <a:lstStyle/>
                    <a:p>
                      <a:r>
                        <a:rPr sz="1800" b="0">
                          <a:solidFill>
                            <a:srgbClr val="17313D"/>
                          </a:solidFill>
                          <a:latin typeface="Arial"/>
                          <a:ea typeface="Arial"/>
                          <a:cs typeface="Arial"/>
                        </a:rPr>
                        <a:t>Broader social media</a:t>
                      </a:r>
                    </a:p>
                  </a:txBody>
                  <a:tcPr marL="133350" marR="133350" marT="95250" marB="95250" anchor="ctr">
                    <a:solidFill>
                      <a:srgbClr val="FFFFFF"/>
                    </a:solidFill>
                  </a:tcPr>
                </a:tc>
                <a:tc>
                  <a:txBody>
                    <a:bodyPr lIns="133350" tIns="95250" rIns="133350" bIns="95250"/>
                    <a:lstStyle/>
                    <a:p>
                      <a:r>
                        <a:rPr sz="1800" b="0">
                          <a:solidFill>
                            <a:srgbClr val="17313D"/>
                          </a:solidFill>
                          <a:latin typeface="Arial"/>
                          <a:ea typeface="Arial"/>
                          <a:cs typeface="Arial"/>
                        </a:rPr>
                        <a:t>Explain the EVP and employee experience</a:t>
                      </a:r>
                    </a:p>
                  </a:txBody>
                  <a:tcPr marL="133350" marR="133350" marT="95250" marB="95250" anchor="ctr">
                    <a:solidFill>
                      <a:srgbClr val="FFFFFF"/>
                    </a:solidFill>
                  </a:tcPr>
                </a:tc>
                <a:tc>
                  <a:txBody>
                    <a:bodyPr lIns="133350" tIns="95250" rIns="133350" bIns="95250"/>
                    <a:lstStyle/>
                    <a:p>
                      <a:r>
                        <a:rPr sz="1800" b="0">
                          <a:solidFill>
                            <a:srgbClr val="17313D"/>
                          </a:solidFill>
                          <a:latin typeface="Arial"/>
                          <a:ea typeface="Arial"/>
                          <a:cs typeface="Arial"/>
                        </a:rPr>
                        <a:t>Content effort and uncertain conversion</a:t>
                      </a:r>
                    </a:p>
                  </a:txBody>
                  <a:tcPr marL="133350" marR="133350" marT="95250" marB="95250" anchor="ctr">
                    <a:solidFill>
                      <a:srgbClr val="FFFFFF"/>
                    </a:solidFill>
                  </a:tcPr>
                </a:tc>
              </a:tr>
            </a:tbl>
          </a:graphicData>
        </a:graphic>
      </p:graphicFrame>
      <p:sp>
        <p:nvSpPr>
          <p:cNvPr id="5" name="recommendation">
            <a:extLst xmlns:a="http://schemas.openxmlformats.org/drawingml/2006/main">
              <a:ext uri="{FF2B5EF4-FFF2-40B4-BE49-F238E27FC236}">
                <a16:creationId xmlns:a16="http://schemas.microsoft.com/office/drawing/2014/main" id="{4158B35C-D5A9-4BA3-B244-23A6BB118562}"/>
              </a:ext>
            </a:extLst>
          </p:cNvPr>
          <p:cNvSpPr>
            <a:spLocks xmlns:a="http://schemas.openxmlformats.org/drawingml/2006/main" noGrp="1"/>
          </p:cNvSpPr>
          <p:nvPr/>
        </p:nvSpPr>
        <p:spPr>
          <a:xfrm xmlns:a="http://schemas.openxmlformats.org/drawingml/2006/main">
            <a:off x="609600" y="4886325"/>
            <a:ext cx="10858500" cy="619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2175" b="1">
                <a:solidFill>
                  <a:srgbClr val="007D88"/>
                </a:solidFill>
                <a:latin typeface="Arial"/>
                <a:ea typeface="Arial"/>
                <a:cs typeface="Arial"/>
              </a:defRPr>
            </a:pPr>
            <a:r>
              <a:rPr sz="2175" b="1">
                <a:solidFill>
                  <a:srgbClr val="007D88"/>
                </a:solidFill>
                <a:latin typeface="Arial"/>
                <a:ea typeface="Arial"/>
                <a:cs typeface="Arial"/>
              </a:rPr>
              <a:t>Recommendation: suitable job boards and professional networks</a:t>
            </a:r>
          </a:p>
        </p:txBody>
      </p:sp>
      <p:sp>
        <p:nvSpPr>
          <p:cNvPr id="6" name="access">
            <a:extLst xmlns:a="http://schemas.openxmlformats.org/drawingml/2006/main">
              <a:ext uri="{FF2B5EF4-FFF2-40B4-BE49-F238E27FC236}">
                <a16:creationId xmlns:a16="http://schemas.microsoft.com/office/drawing/2014/main" id="{0F731500-920F-41AD-ADBB-04ED5C3C2CF4}"/>
              </a:ext>
            </a:extLst>
          </p:cNvPr>
          <p:cNvSpPr>
            <a:spLocks xmlns:a="http://schemas.openxmlformats.org/drawingml/2006/main" noGrp="1"/>
          </p:cNvSpPr>
          <p:nvPr/>
        </p:nvSpPr>
        <p:spPr>
          <a:xfrm xmlns:a="http://schemas.openxmlformats.org/drawingml/2006/main">
            <a:off x="609600" y="5657850"/>
            <a:ext cx="10858500" cy="4000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875" b="0">
                <a:solidFill>
                  <a:srgbClr val="17313D"/>
                </a:solidFill>
                <a:latin typeface="Arial"/>
                <a:ea typeface="Arial"/>
                <a:cs typeface="Arial"/>
              </a:defRPr>
            </a:pPr>
            <a:r>
              <a:rPr sz="1875" b="0">
                <a:solidFill>
                  <a:srgbClr val="17313D"/>
                </a:solidFill>
                <a:latin typeface="Arial"/>
                <a:ea typeface="Arial"/>
                <a:cs typeface="Arial"/>
              </a:rPr>
              <a:t>Accessible applications (CIPD, 2026c). Track cost per suitable applicant.</a:t>
            </a:r>
          </a:p>
        </p:txBody>
      </p:sp>
    </p:spTree>
    <p:extLst>
      <p:ext uri="{BB962C8B-B14F-4D97-AF65-F5344CB8AC3E}">
        <p14:creationId xmlns:p14="http://schemas.microsoft.com/office/powerpoint/2010/main" val="1928060827"/>
      </p:ext>
    </p:extLst>
  </p:cSld>
</p:sld>
</file>

<file path=ppt/slides/slide9.xml><?xml version="1.0" encoding="utf-8"?>
<p:sld xmlns:p="http://schemas.openxmlformats.org/presentationml/2006/main">
  <p:cSld>
    <p:bg>
      <p:bgPr>
        <a:solidFill xmlns:a="http://schemas.openxmlformats.org/drawingml/2006/main">
          <a:srgbClr val="FFFFFF"/>
        </a:solidFill>
      </p:bgPr>
    </p:bg>
    <p:spTree>
      <p:nvGrpSpPr>
        <p:cNvPr id="1" name=""/>
        <p:cNvGrpSpPr/>
        <p:nvPr/>
      </p:nvGrpSpPr>
      <p:grpSpPr>
        <a:xfrm xmlns:a="http://schemas.openxmlformats.org/drawingml/2006/main"/>
      </p:grpSpPr>
      <p:sp>
        <p:nvSpPr>
          <p:cNvPr id="16" name="title">
            <a:extLst xmlns:a="http://schemas.openxmlformats.org/drawingml/2006/main">
              <a:ext uri="{FF2B5EF4-FFF2-40B4-BE49-F238E27FC236}">
                <a16:creationId xmlns:a16="http://schemas.microsoft.com/office/drawing/2014/main" id="{8C7B1447-2E1A-448A-B68E-F82F20FF1037}"/>
              </a:ext>
            </a:extLst>
          </p:cNvPr>
          <p:cNvSpPr>
            <a:spLocks xmlns:a="http://schemas.openxmlformats.org/drawingml/2006/main" noGrp="1"/>
          </p:cNvSpPr>
          <p:nvPr/>
        </p:nvSpPr>
        <p:spPr>
          <a:xfrm xmlns:a="http://schemas.openxmlformats.org/drawingml/2006/main">
            <a:off x="609600" y="409575"/>
            <a:ext cx="10972800" cy="619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3150" b="1">
                <a:solidFill>
                  <a:srgbClr val="122D3C"/>
                </a:solidFill>
                <a:latin typeface="Arial"/>
                <a:ea typeface="Arial"/>
                <a:cs typeface="Arial"/>
              </a:defRPr>
            </a:pPr>
            <a:r>
              <a:rPr sz="3150" b="1">
                <a:solidFill>
                  <a:srgbClr val="122D3C"/>
                </a:solidFill>
                <a:latin typeface="Arial"/>
                <a:ea typeface="Arial"/>
                <a:cs typeface="Arial"/>
              </a:rPr>
              <a:t>A fair selection process</a:t>
            </a:r>
          </a:p>
        </p:txBody>
      </p:sp>
      <p:sp>
        <p:nvSpPr>
          <p:cNvPr id="2" name="source">
            <a:extLst xmlns:a="http://schemas.openxmlformats.org/drawingml/2006/main">
              <a:ext uri="{FF2B5EF4-FFF2-40B4-BE49-F238E27FC236}">
                <a16:creationId xmlns:a16="http://schemas.microsoft.com/office/drawing/2014/main" id="{B610D2B9-50E9-4549-84BF-CFB9E774EFD0}"/>
              </a:ext>
            </a:extLst>
          </p:cNvPr>
          <p:cNvSpPr>
            <a:spLocks xmlns:a="http://schemas.openxmlformats.org/drawingml/2006/main" noGrp="1"/>
          </p:cNvSpPr>
          <p:nvPr/>
        </p:nvSpPr>
        <p:spPr>
          <a:xfrm xmlns:a="http://schemas.openxmlformats.org/drawingml/2006/main">
            <a:off x="609600" y="6286500"/>
            <a:ext cx="10477500" cy="3429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200" b="0">
                <a:solidFill>
                  <a:srgbClr val="536773"/>
                </a:solidFill>
                <a:latin typeface="Arial"/>
                <a:ea typeface="Arial"/>
                <a:cs typeface="Arial"/>
              </a:defRPr>
            </a:pPr>
            <a:r>
              <a:rPr sz="1200" b="0">
                <a:solidFill>
                  <a:srgbClr val="536773"/>
                </a:solidFill>
                <a:latin typeface="Arial"/>
                <a:ea typeface="Arial"/>
                <a:cs typeface="Arial"/>
              </a:rPr>
              <a:t>(CIPD, 2026c)</a:t>
            </a:r>
          </a:p>
        </p:txBody>
      </p:sp>
      <p:sp>
        <p:nvSpPr>
          <p:cNvPr id="3" name="slide number">
            <a:extLst xmlns:a="http://schemas.openxmlformats.org/drawingml/2006/main">
              <a:ext uri="{FF2B5EF4-FFF2-40B4-BE49-F238E27FC236}">
                <a16:creationId xmlns:a16="http://schemas.microsoft.com/office/drawing/2014/main" id="{CC2F7B01-8BFA-4CA6-A0B7-375BD2B96D10}"/>
              </a:ext>
            </a:extLst>
          </p:cNvPr>
          <p:cNvSpPr>
            <a:spLocks xmlns:a="http://schemas.openxmlformats.org/drawingml/2006/main" noGrp="1"/>
          </p:cNvSpPr>
          <p:nvPr/>
        </p:nvSpPr>
        <p:spPr>
          <a:xfrm xmlns:a="http://schemas.openxmlformats.org/drawingml/2006/main">
            <a:off x="11163300" y="6286500"/>
            <a:ext cx="41910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r">
              <a:defRPr sz="1275" b="1">
                <a:solidFill>
                  <a:srgbClr val="007D88"/>
                </a:solidFill>
                <a:latin typeface="Arial"/>
                <a:ea typeface="Arial"/>
                <a:cs typeface="Arial"/>
              </a:defRPr>
            </a:pPr>
            <a:r>
              <a:rPr sz="1275" b="1">
                <a:solidFill>
                  <a:srgbClr val="007D88"/>
                </a:solidFill>
                <a:latin typeface="Arial"/>
                <a:ea typeface="Arial"/>
                <a:cs typeface="Arial"/>
              </a:rPr>
              <a:t>09</a:t>
            </a:r>
          </a:p>
        </p:txBody>
      </p:sp>
      <p:sp>
        <p:nvSpPr>
          <p:cNvPr id="4" name="role">
            <a:extLst xmlns:a="http://schemas.openxmlformats.org/drawingml/2006/main">
              <a:ext uri="{FF2B5EF4-FFF2-40B4-BE49-F238E27FC236}">
                <a16:creationId xmlns:a16="http://schemas.microsoft.com/office/drawing/2014/main" id="{2F02CCA2-064F-458F-9504-0B7ABCE11FF0}"/>
              </a:ext>
            </a:extLst>
          </p:cNvPr>
          <p:cNvSpPr>
            <a:spLocks xmlns:a="http://schemas.openxmlformats.org/drawingml/2006/main" noGrp="1"/>
          </p:cNvSpPr>
          <p:nvPr/>
        </p:nvSpPr>
        <p:spPr>
          <a:xfrm xmlns:a="http://schemas.openxmlformats.org/drawingml/2006/main">
            <a:off x="609600" y="1295400"/>
            <a:ext cx="10858500" cy="3714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2175" b="1">
                <a:solidFill>
                  <a:srgbClr val="007D88"/>
                </a:solidFill>
                <a:latin typeface="Arial"/>
                <a:ea typeface="Arial"/>
                <a:cs typeface="Arial"/>
              </a:defRPr>
            </a:pPr>
            <a:r>
              <a:rPr sz="2175" b="1">
                <a:solidFill>
                  <a:srgbClr val="007D88"/>
                </a:solidFill>
                <a:latin typeface="Arial"/>
                <a:ea typeface="Arial"/>
                <a:cs typeface="Arial"/>
              </a:rPr>
              <a:t>Worked example: remote-monitoring nurse</a:t>
            </a:r>
          </a:p>
        </p:txBody>
      </p:sp>
      <p:sp>
        <p:nvSpPr>
          <p:cNvPr id="5" name="stage 0">
            <a:extLst xmlns:a="http://schemas.openxmlformats.org/drawingml/2006/main">
              <a:ext uri="{FF2B5EF4-FFF2-40B4-BE49-F238E27FC236}">
                <a16:creationId xmlns:a16="http://schemas.microsoft.com/office/drawing/2014/main" id="{FB4B487F-DAB1-40D9-9AE4-24FD55BC3BE1}"/>
              </a:ext>
            </a:extLst>
          </p:cNvPr>
          <p:cNvSpPr>
            <a:spLocks xmlns:a="http://schemas.openxmlformats.org/drawingml/2006/main" noGrp="1"/>
          </p:cNvSpPr>
          <p:nvPr/>
        </p:nvSpPr>
        <p:spPr>
          <a:xfrm xmlns:a="http://schemas.openxmlformats.org/drawingml/2006/main">
            <a:off x="609600" y="2047875"/>
            <a:ext cx="2371725" cy="1133475"/>
          </a:xfrm>
          <a:prstGeom xmlns:a="http://schemas.openxmlformats.org/drawingml/2006/main" prst="rect">
            <a:avLst/>
          </a:prstGeom>
          <a:solidFill xmlns:a="http://schemas.openxmlformats.org/drawingml/2006/main">
            <a:srgbClr val="122D3C"/>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950" b="0">
                <a:solidFill>
                  <a:srgbClr val="FFFFFF"/>
                </a:solidFill>
                <a:latin typeface="Arial"/>
                <a:ea typeface="Arial"/>
                <a:cs typeface="Arial"/>
              </a:defRPr>
            </a:pPr>
            <a:r>
              <a:rPr sz="1950" b="0">
                <a:solidFill>
                  <a:srgbClr val="FFFFFF"/>
                </a:solidFill>
                <a:latin typeface="Arial"/>
                <a:ea typeface="Arial"/>
                <a:cs typeface="Arial"/>
              </a:rPr>
              <a:t>01</a:t>
            </a:r>
          </a:p>
          <a:p xmlns:a="http://schemas.openxmlformats.org/drawingml/2006/main">
            <a:pPr algn="ctr">
              <a:defRPr sz="1950" b="0">
                <a:solidFill>
                  <a:srgbClr val="FFFFFF"/>
                </a:solidFill>
                <a:latin typeface="Arial"/>
                <a:ea typeface="Arial"/>
                <a:cs typeface="Arial"/>
              </a:defRPr>
            </a:pPr>
            <a:r>
              <a:rPr sz="1950" b="0">
                <a:solidFill>
                  <a:srgbClr val="FFFFFF"/>
                </a:solidFill>
                <a:latin typeface="Arial"/>
                <a:ea typeface="Arial"/>
                <a:cs typeface="Arial"/>
              </a:rPr>
              <a:t>Role criteria</a:t>
            </a:r>
          </a:p>
        </p:txBody>
      </p:sp>
      <p:sp>
        <p:nvSpPr>
          <p:cNvPr id="6" name="stage 1">
            <a:extLst xmlns:a="http://schemas.openxmlformats.org/drawingml/2006/main">
              <a:ext uri="{FF2B5EF4-FFF2-40B4-BE49-F238E27FC236}">
                <a16:creationId xmlns:a16="http://schemas.microsoft.com/office/drawing/2014/main" id="{ABC2376A-1353-423C-BE89-99C12DAFC5A3}"/>
              </a:ext>
            </a:extLst>
          </p:cNvPr>
          <p:cNvSpPr>
            <a:spLocks xmlns:a="http://schemas.openxmlformats.org/drawingml/2006/main" noGrp="1"/>
          </p:cNvSpPr>
          <p:nvPr/>
        </p:nvSpPr>
        <p:spPr>
          <a:xfrm xmlns:a="http://schemas.openxmlformats.org/drawingml/2006/main">
            <a:off x="3476625" y="2047875"/>
            <a:ext cx="2371725" cy="1133475"/>
          </a:xfrm>
          <a:prstGeom xmlns:a="http://schemas.openxmlformats.org/drawingml/2006/main" prst="rect">
            <a:avLst/>
          </a:prstGeom>
          <a:solidFill xmlns:a="http://schemas.openxmlformats.org/drawingml/2006/main">
            <a:srgbClr val="EAF4F4"/>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950" b="0">
                <a:solidFill>
                  <a:srgbClr val="17313D"/>
                </a:solidFill>
                <a:latin typeface="Arial"/>
                <a:ea typeface="Arial"/>
                <a:cs typeface="Arial"/>
              </a:defRPr>
            </a:pPr>
            <a:r>
              <a:rPr sz="1950" b="0">
                <a:solidFill>
                  <a:srgbClr val="17313D"/>
                </a:solidFill>
                <a:latin typeface="Arial"/>
                <a:ea typeface="Arial"/>
                <a:cs typeface="Arial"/>
              </a:rPr>
              <a:t>02</a:t>
            </a:r>
          </a:p>
          <a:p xmlns:a="http://schemas.openxmlformats.org/drawingml/2006/main">
            <a:pPr algn="ctr">
              <a:defRPr sz="1950" b="0">
                <a:solidFill>
                  <a:srgbClr val="17313D"/>
                </a:solidFill>
                <a:latin typeface="Arial"/>
                <a:ea typeface="Arial"/>
                <a:cs typeface="Arial"/>
              </a:defRPr>
            </a:pPr>
            <a:r>
              <a:rPr sz="1950" b="0">
                <a:solidFill>
                  <a:srgbClr val="17313D"/>
                </a:solidFill>
                <a:latin typeface="Arial"/>
                <a:ea typeface="Arial"/>
                <a:cs typeface="Arial"/>
              </a:rPr>
              <a:t>Alert simulation</a:t>
            </a:r>
          </a:p>
        </p:txBody>
      </p:sp>
      <p:sp>
        <p:nvSpPr>
          <p:cNvPr id="7" name="stage 2">
            <a:extLst xmlns:a="http://schemas.openxmlformats.org/drawingml/2006/main">
              <a:ext uri="{FF2B5EF4-FFF2-40B4-BE49-F238E27FC236}">
                <a16:creationId xmlns:a16="http://schemas.microsoft.com/office/drawing/2014/main" id="{B1FAF36A-93C9-4F04-8564-680514A1BF7A}"/>
              </a:ext>
            </a:extLst>
          </p:cNvPr>
          <p:cNvSpPr>
            <a:spLocks xmlns:a="http://schemas.openxmlformats.org/drawingml/2006/main" noGrp="1"/>
          </p:cNvSpPr>
          <p:nvPr/>
        </p:nvSpPr>
        <p:spPr>
          <a:xfrm xmlns:a="http://schemas.openxmlformats.org/drawingml/2006/main">
            <a:off x="6343650" y="2047875"/>
            <a:ext cx="2371725" cy="1133475"/>
          </a:xfrm>
          <a:prstGeom xmlns:a="http://schemas.openxmlformats.org/drawingml/2006/main" prst="rect">
            <a:avLst/>
          </a:prstGeom>
          <a:solidFill xmlns:a="http://schemas.openxmlformats.org/drawingml/2006/main">
            <a:srgbClr val="122D3C"/>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950" b="0">
                <a:solidFill>
                  <a:srgbClr val="FFFFFF"/>
                </a:solidFill>
                <a:latin typeface="Arial"/>
                <a:ea typeface="Arial"/>
                <a:cs typeface="Arial"/>
              </a:defRPr>
            </a:pPr>
            <a:r>
              <a:rPr sz="1950" b="0">
                <a:solidFill>
                  <a:srgbClr val="FFFFFF"/>
                </a:solidFill>
                <a:latin typeface="Arial"/>
                <a:ea typeface="Arial"/>
                <a:cs typeface="Arial"/>
              </a:rPr>
              <a:t>03</a:t>
            </a:r>
          </a:p>
          <a:p xmlns:a="http://schemas.openxmlformats.org/drawingml/2006/main">
            <a:pPr algn="ctr">
              <a:defRPr sz="1950" b="0">
                <a:solidFill>
                  <a:srgbClr val="FFFFFF"/>
                </a:solidFill>
                <a:latin typeface="Arial"/>
                <a:ea typeface="Arial"/>
                <a:cs typeface="Arial"/>
              </a:defRPr>
            </a:pPr>
            <a:r>
              <a:rPr sz="1950" b="0">
                <a:solidFill>
                  <a:srgbClr val="FFFFFF"/>
                </a:solidFill>
                <a:latin typeface="Arial"/>
                <a:ea typeface="Arial"/>
                <a:cs typeface="Arial"/>
              </a:rPr>
              <a:t>Structured interview</a:t>
            </a:r>
          </a:p>
        </p:txBody>
      </p:sp>
      <p:sp>
        <p:nvSpPr>
          <p:cNvPr id="8" name="stage 3">
            <a:extLst xmlns:a="http://schemas.openxmlformats.org/drawingml/2006/main">
              <a:ext uri="{FF2B5EF4-FFF2-40B4-BE49-F238E27FC236}">
                <a16:creationId xmlns:a16="http://schemas.microsoft.com/office/drawing/2014/main" id="{1FA7076C-E5CA-44C1-919A-D100509D8732}"/>
              </a:ext>
            </a:extLst>
          </p:cNvPr>
          <p:cNvSpPr>
            <a:spLocks xmlns:a="http://schemas.openxmlformats.org/drawingml/2006/main" noGrp="1"/>
          </p:cNvSpPr>
          <p:nvPr/>
        </p:nvSpPr>
        <p:spPr>
          <a:xfrm xmlns:a="http://schemas.openxmlformats.org/drawingml/2006/main">
            <a:off x="9210675" y="2047875"/>
            <a:ext cx="2371725" cy="1133475"/>
          </a:xfrm>
          <a:prstGeom xmlns:a="http://schemas.openxmlformats.org/drawingml/2006/main" prst="rect">
            <a:avLst/>
          </a:prstGeom>
          <a:solidFill xmlns:a="http://schemas.openxmlformats.org/drawingml/2006/main">
            <a:srgbClr val="EAF4F4"/>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950" b="0">
                <a:solidFill>
                  <a:srgbClr val="17313D"/>
                </a:solidFill>
                <a:latin typeface="Arial"/>
                <a:ea typeface="Arial"/>
                <a:cs typeface="Arial"/>
              </a:defRPr>
            </a:pPr>
            <a:r>
              <a:rPr sz="1950" b="0">
                <a:solidFill>
                  <a:srgbClr val="17313D"/>
                </a:solidFill>
                <a:latin typeface="Arial"/>
                <a:ea typeface="Arial"/>
                <a:cs typeface="Arial"/>
              </a:rPr>
              <a:t>04</a:t>
            </a:r>
          </a:p>
          <a:p xmlns:a="http://schemas.openxmlformats.org/drawingml/2006/main">
            <a:pPr algn="ctr">
              <a:defRPr sz="1950" b="0">
                <a:solidFill>
                  <a:srgbClr val="17313D"/>
                </a:solidFill>
                <a:latin typeface="Arial"/>
                <a:ea typeface="Arial"/>
                <a:cs typeface="Arial"/>
              </a:defRPr>
            </a:pPr>
            <a:r>
              <a:rPr sz="1950" b="0">
                <a:solidFill>
                  <a:srgbClr val="17313D"/>
                </a:solidFill>
                <a:latin typeface="Arial"/>
                <a:ea typeface="Arial"/>
                <a:cs typeface="Arial"/>
              </a:rPr>
              <a:t>Checks and offer</a:t>
            </a:r>
          </a:p>
        </p:txBody>
      </p:sp>
      <p:cxnSp>
        <p:nvCxnSpPr>
          <p:cNvPr id="24" name=""/>
          <p:cNvCxnSpPr>
            <a:stCxn xmlns:a="http://schemas.openxmlformats.org/drawingml/2006/main" id="5" idx="3"/>
            <a:endCxn xmlns:a="http://schemas.openxmlformats.org/drawingml/2006/main" id="6" idx="1"/>
          </p:cNvCxnSpPr>
          <p:nvPr/>
        </p:nvCxnSpPr>
        <p:spPr>
          <a:xfrm xmlns:a="http://schemas.openxmlformats.org/drawingml/2006/main">
            <a:off x="2981325" y="2614613"/>
            <a:ext cx="495300" cy="0"/>
          </a:xfrm>
          <a:prstGeom xmlns:a="http://schemas.openxmlformats.org/drawingml/2006/main" prst="straightConnector1">
            <a:avLst/>
          </a:prstGeom>
          <a:ln xmlns:a="http://schemas.openxmlformats.org/drawingml/2006/main" w="19050">
            <a:solidFill>
              <a:srgbClr val="007D88"/>
            </a:solidFill>
            <a:tailEnd type="triangle" w="sm" len="sm"/>
          </a:ln>
        </p:spPr>
      </p:cxnSp>
      <p:cxnSp>
        <p:nvCxnSpPr>
          <p:cNvPr id="25" name=""/>
          <p:cNvCxnSpPr>
            <a:stCxn xmlns:a="http://schemas.openxmlformats.org/drawingml/2006/main" id="6" idx="3"/>
            <a:endCxn xmlns:a="http://schemas.openxmlformats.org/drawingml/2006/main" id="7" idx="1"/>
          </p:cNvCxnSpPr>
          <p:nvPr/>
        </p:nvCxnSpPr>
        <p:spPr>
          <a:xfrm xmlns:a="http://schemas.openxmlformats.org/drawingml/2006/main">
            <a:off x="5848350" y="2614613"/>
            <a:ext cx="495300" cy="0"/>
          </a:xfrm>
          <a:prstGeom xmlns:a="http://schemas.openxmlformats.org/drawingml/2006/main" prst="straightConnector1">
            <a:avLst/>
          </a:prstGeom>
          <a:ln xmlns:a="http://schemas.openxmlformats.org/drawingml/2006/main" w="19050">
            <a:solidFill>
              <a:srgbClr val="007D88"/>
            </a:solidFill>
            <a:tailEnd type="triangle" w="sm" len="sm"/>
          </a:ln>
        </p:spPr>
      </p:cxnSp>
      <p:cxnSp>
        <p:nvCxnSpPr>
          <p:cNvPr id="26" name=""/>
          <p:cNvCxnSpPr>
            <a:stCxn xmlns:a="http://schemas.openxmlformats.org/drawingml/2006/main" id="7" idx="3"/>
            <a:endCxn xmlns:a="http://schemas.openxmlformats.org/drawingml/2006/main" id="8" idx="1"/>
          </p:cNvCxnSpPr>
          <p:nvPr/>
        </p:nvCxnSpPr>
        <p:spPr>
          <a:xfrm xmlns:a="http://schemas.openxmlformats.org/drawingml/2006/main">
            <a:off x="8715375" y="2614613"/>
            <a:ext cx="495300" cy="0"/>
          </a:xfrm>
          <a:prstGeom xmlns:a="http://schemas.openxmlformats.org/drawingml/2006/main" prst="straightConnector1">
            <a:avLst/>
          </a:prstGeom>
          <a:ln xmlns:a="http://schemas.openxmlformats.org/drawingml/2006/main" w="19050">
            <a:solidFill>
              <a:srgbClr val="007D88"/>
            </a:solidFill>
            <a:tailEnd type="triangle" w="sm" len="sm"/>
          </a:ln>
        </p:spPr>
      </p:cxnSp>
      <p:sp>
        <p:nvSpPr>
          <p:cNvPr id="12" name="judgement">
            <a:extLst xmlns:a="http://schemas.openxmlformats.org/drawingml/2006/main">
              <a:ext uri="{FF2B5EF4-FFF2-40B4-BE49-F238E27FC236}">
                <a16:creationId xmlns:a16="http://schemas.microsoft.com/office/drawing/2014/main" id="{43170F70-FB96-464B-A4A3-04B1FC149198}"/>
              </a:ext>
            </a:extLst>
          </p:cNvPr>
          <p:cNvSpPr>
            <a:spLocks xmlns:a="http://schemas.openxmlformats.org/drawingml/2006/main" noGrp="1"/>
          </p:cNvSpPr>
          <p:nvPr/>
        </p:nvSpPr>
        <p:spPr>
          <a:xfrm xmlns:a="http://schemas.openxmlformats.org/drawingml/2006/main">
            <a:off x="609600" y="3686175"/>
            <a:ext cx="10858500" cy="9620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2100" b="0">
                <a:solidFill>
                  <a:srgbClr val="17313D"/>
                </a:solidFill>
                <a:latin typeface="Arial"/>
                <a:ea typeface="Arial"/>
                <a:cs typeface="Arial"/>
              </a:defRPr>
            </a:pPr>
            <a:r>
              <a:rPr sz="2100" b="0">
                <a:solidFill>
                  <a:srgbClr val="17313D"/>
                </a:solidFill>
                <a:latin typeface="Arial"/>
                <a:ea typeface="Arial"/>
                <a:cs typeface="Arial"/>
              </a:rPr>
              <a:t>Use fictional alerts to assess clinical decisions.</a:t>
            </a:r>
          </a:p>
          <a:p xmlns:a="http://schemas.openxmlformats.org/drawingml/2006/main">
            <a:pPr algn="l">
              <a:defRPr sz="2100" b="0">
                <a:solidFill>
                  <a:srgbClr val="17313D"/>
                </a:solidFill>
                <a:latin typeface="Arial"/>
                <a:ea typeface="Arial"/>
                <a:cs typeface="Arial"/>
              </a:defRPr>
            </a:pPr>
            <a:r>
              <a:rPr sz="2100" b="0">
                <a:solidFill>
                  <a:srgbClr val="17313D"/>
                </a:solidFill>
                <a:latin typeface="Arial"/>
                <a:ea typeface="Arial"/>
                <a:cs typeface="Arial"/>
              </a:rPr>
              <a:t>Ask the same questions and use agreed scores (CIPD, 2026c).</a:t>
            </a:r>
          </a:p>
        </p:txBody>
      </p:sp>
      <p:sp>
        <p:nvSpPr>
          <p:cNvPr id="13" name="Safety and fairness safeguards">
            <a:extLst xmlns:a="http://schemas.openxmlformats.org/drawingml/2006/main">
              <a:ext uri="{FF2B5EF4-FFF2-40B4-BE49-F238E27FC236}">
                <a16:creationId xmlns:a16="http://schemas.microsoft.com/office/drawing/2014/main" id="{13A66BE4-153F-4F59-AD12-56DD0FF76235}"/>
              </a:ext>
            </a:extLst>
          </p:cNvPr>
          <p:cNvSpPr>
            <a:spLocks xmlns:a="http://schemas.openxmlformats.org/drawingml/2006/main" noGrp="1"/>
          </p:cNvSpPr>
          <p:nvPr/>
        </p:nvSpPr>
        <p:spPr>
          <a:xfrm xmlns:a="http://schemas.openxmlformats.org/drawingml/2006/main">
            <a:off x="609600" y="4953000"/>
            <a:ext cx="10858500"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725" b="1">
                <a:solidFill>
                  <a:srgbClr val="007D88"/>
                </a:solidFill>
                <a:latin typeface="Arial"/>
                <a:ea typeface="Arial"/>
                <a:cs typeface="Arial"/>
              </a:defRPr>
            </a:pPr>
            <a:r>
              <a:rPr sz="1725" b="1">
                <a:solidFill>
                  <a:srgbClr val="007D88"/>
                </a:solidFill>
                <a:latin typeface="Arial"/>
                <a:ea typeface="Arial"/>
                <a:cs typeface="Arial"/>
              </a:rPr>
              <a:t>Safety and fairness safeguards</a:t>
            </a:r>
          </a:p>
        </p:txBody>
      </p:sp>
      <p:sp>
        <p:nvSpPr>
          <p:cNvPr id="14" name="safeguards">
            <a:extLst xmlns:a="http://schemas.openxmlformats.org/drawingml/2006/main">
              <a:ext uri="{FF2B5EF4-FFF2-40B4-BE49-F238E27FC236}">
                <a16:creationId xmlns:a16="http://schemas.microsoft.com/office/drawing/2014/main" id="{02114DF9-11B6-4428-91E0-75A69CB53D0B}"/>
              </a:ext>
            </a:extLst>
          </p:cNvPr>
          <p:cNvSpPr>
            <a:spLocks xmlns:a="http://schemas.openxmlformats.org/drawingml/2006/main" noGrp="1"/>
          </p:cNvSpPr>
          <p:nvPr/>
        </p:nvSpPr>
        <p:spPr>
          <a:xfrm xmlns:a="http://schemas.openxmlformats.org/drawingml/2006/main">
            <a:off x="609600" y="5381625"/>
            <a:ext cx="10858500" cy="619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875" b="0">
                <a:solidFill>
                  <a:srgbClr val="17313D"/>
                </a:solidFill>
                <a:latin typeface="Arial"/>
                <a:ea typeface="Arial"/>
                <a:cs typeface="Arial"/>
              </a:defRPr>
            </a:pPr>
            <a:r>
              <a:rPr sz="1875" b="0">
                <a:solidFill>
                  <a:srgbClr val="17313D"/>
                </a:solidFill>
                <a:latin typeface="Arial"/>
                <a:ea typeface="Arial"/>
                <a:cs typeface="Arial"/>
              </a:rPr>
              <a:t>Agreed safety standard, independent scores and reasonable adjustments.</a:t>
            </a:r>
          </a:p>
          <a:p xmlns:a="http://schemas.openxmlformats.org/drawingml/2006/main">
            <a:pPr algn="l">
              <a:defRPr sz="1875" b="0">
                <a:solidFill>
                  <a:srgbClr val="17313D"/>
                </a:solidFill>
                <a:latin typeface="Arial"/>
                <a:ea typeface="Arial"/>
                <a:cs typeface="Arial"/>
              </a:defRPr>
            </a:pPr>
            <a:r>
              <a:rPr sz="1875" b="0">
                <a:solidFill>
                  <a:srgbClr val="17313D"/>
                </a:solidFill>
                <a:latin typeface="Arial"/>
                <a:ea typeface="Arial"/>
                <a:cs typeface="Arial"/>
              </a:rPr>
              <a:t>Check qualifications and registration before offering the job.</a:t>
            </a:r>
          </a:p>
        </p:txBody>
      </p:sp>
      <p:sp>
        <p:nvSpPr>
          <p:cNvPr id="15" name="diagram source">
            <a:extLst xmlns:a="http://schemas.openxmlformats.org/drawingml/2006/main">
              <a:ext uri="{FF2B5EF4-FFF2-40B4-BE49-F238E27FC236}">
                <a16:creationId xmlns:a16="http://schemas.microsoft.com/office/drawing/2014/main" id="{71E874AC-E290-45EF-BC18-9B382A4A3CF8}"/>
              </a:ext>
            </a:extLst>
          </p:cNvPr>
          <p:cNvSpPr>
            <a:spLocks xmlns:a="http://schemas.openxmlformats.org/drawingml/2006/main" noGrp="1"/>
          </p:cNvSpPr>
          <p:nvPr/>
        </p:nvSpPr>
        <p:spPr>
          <a:xfrm xmlns:a="http://schemas.openxmlformats.org/drawingml/2006/main">
            <a:off x="609600" y="6010275"/>
            <a:ext cx="1085850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275" b="0">
                <a:solidFill>
                  <a:srgbClr val="536773"/>
                </a:solidFill>
                <a:latin typeface="Arial"/>
                <a:ea typeface="Arial"/>
                <a:cs typeface="Arial"/>
              </a:defRPr>
            </a:pPr>
            <a:r>
              <a:rPr sz="1275" b="0">
                <a:solidFill>
                  <a:srgbClr val="536773"/>
                </a:solidFill>
                <a:latin typeface="Arial"/>
                <a:ea typeface="Arial"/>
                <a:cs typeface="Arial"/>
              </a:rPr>
              <a:t>Process adapted from CIPD (2026c), with a proposed role simulation</a:t>
            </a:r>
          </a:p>
        </p:txBody>
      </p:sp>
    </p:spTree>
    <p:extLst>
      <p:ext uri="{BB962C8B-B14F-4D97-AF65-F5344CB8AC3E}">
        <p14:creationId xmlns:p14="http://schemas.microsoft.com/office/powerpoint/2010/main" val="673327656"/>
      </p:ext>
    </p:extLst>
  </p:cSld>
</p:sld>
</file>

<file path=ppt/slides/slide10.xml><?xml version="1.0" encoding="utf-8"?>
<p:sld xmlns:p="http://schemas.openxmlformats.org/presentationml/2006/main">
  <p:cSld>
    <p:bg>
      <p:bgPr>
        <a:solidFill xmlns:a="http://schemas.openxmlformats.org/drawingml/2006/main">
          <a:srgbClr val="FFFFFF"/>
        </a:solidFill>
      </p:bgPr>
    </p:bg>
    <p:spTree>
      <p:nvGrpSpPr>
        <p:cNvPr id="1" name=""/>
        <p:cNvGrpSpPr/>
        <p:nvPr/>
      </p:nvGrpSpPr>
      <p:grpSpPr>
        <a:xfrm xmlns:a="http://schemas.openxmlformats.org/drawingml/2006/main"/>
      </p:grpSpPr>
      <p:sp>
        <p:nvSpPr>
          <p:cNvPr id="12" name="title">
            <a:extLst xmlns:a="http://schemas.openxmlformats.org/drawingml/2006/main">
              <a:ext uri="{FF2B5EF4-FFF2-40B4-BE49-F238E27FC236}">
                <a16:creationId xmlns:a16="http://schemas.microsoft.com/office/drawing/2014/main" id="{E65CF1CD-BE3A-4706-8543-9F57D1F304B3}"/>
              </a:ext>
            </a:extLst>
          </p:cNvPr>
          <p:cNvSpPr>
            <a:spLocks xmlns:a="http://schemas.openxmlformats.org/drawingml/2006/main" noGrp="1"/>
          </p:cNvSpPr>
          <p:nvPr/>
        </p:nvSpPr>
        <p:spPr>
          <a:xfrm xmlns:a="http://schemas.openxmlformats.org/drawingml/2006/main">
            <a:off x="609600" y="409575"/>
            <a:ext cx="10972800" cy="619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3150" b="1">
                <a:solidFill>
                  <a:srgbClr val="122D3C"/>
                </a:solidFill>
                <a:latin typeface="Arial"/>
                <a:ea typeface="Arial"/>
                <a:cs typeface="Arial"/>
              </a:defRPr>
            </a:pPr>
            <a:r>
              <a:rPr sz="3150" b="1">
                <a:solidFill>
                  <a:srgbClr val="122D3C"/>
                </a:solidFill>
                <a:latin typeface="Arial"/>
                <a:ea typeface="Arial"/>
                <a:cs typeface="Arial"/>
              </a:rPr>
              <a:t>Training and career development</a:t>
            </a:r>
          </a:p>
        </p:txBody>
      </p:sp>
      <p:sp>
        <p:nvSpPr>
          <p:cNvPr id="2" name="source">
            <a:extLst xmlns:a="http://schemas.openxmlformats.org/drawingml/2006/main">
              <a:ext uri="{FF2B5EF4-FFF2-40B4-BE49-F238E27FC236}">
                <a16:creationId xmlns:a16="http://schemas.microsoft.com/office/drawing/2014/main" id="{F52E9C93-F807-4881-BE4D-2DDE99D629B2}"/>
              </a:ext>
            </a:extLst>
          </p:cNvPr>
          <p:cNvSpPr>
            <a:spLocks xmlns:a="http://schemas.openxmlformats.org/drawingml/2006/main" noGrp="1"/>
          </p:cNvSpPr>
          <p:nvPr/>
        </p:nvSpPr>
        <p:spPr>
          <a:xfrm xmlns:a="http://schemas.openxmlformats.org/drawingml/2006/main">
            <a:off x="609600" y="6286500"/>
            <a:ext cx="10477500" cy="3429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200" b="0">
                <a:solidFill>
                  <a:srgbClr val="536773"/>
                </a:solidFill>
                <a:latin typeface="Arial"/>
                <a:ea typeface="Arial"/>
                <a:cs typeface="Arial"/>
              </a:defRPr>
            </a:pPr>
            <a:r>
              <a:rPr sz="1200" b="0">
                <a:solidFill>
                  <a:srgbClr val="536773"/>
                </a:solidFill>
                <a:latin typeface="Arial"/>
                <a:ea typeface="Arial"/>
                <a:cs typeface="Arial"/>
              </a:rPr>
              <a:t>(CIPD, 2025a; CIPD, 2025b; CIPD, 2026b; Locke and Latham, 2002)</a:t>
            </a:r>
          </a:p>
        </p:txBody>
      </p:sp>
      <p:sp>
        <p:nvSpPr>
          <p:cNvPr id="3" name="slide number">
            <a:extLst xmlns:a="http://schemas.openxmlformats.org/drawingml/2006/main">
              <a:ext uri="{FF2B5EF4-FFF2-40B4-BE49-F238E27FC236}">
                <a16:creationId xmlns:a16="http://schemas.microsoft.com/office/drawing/2014/main" id="{859C2D11-F6E5-461F-8330-8380CA4AE663}"/>
              </a:ext>
            </a:extLst>
          </p:cNvPr>
          <p:cNvSpPr>
            <a:spLocks xmlns:a="http://schemas.openxmlformats.org/drawingml/2006/main" noGrp="1"/>
          </p:cNvSpPr>
          <p:nvPr/>
        </p:nvSpPr>
        <p:spPr>
          <a:xfrm xmlns:a="http://schemas.openxmlformats.org/drawingml/2006/main">
            <a:off x="11163300" y="6286500"/>
            <a:ext cx="41910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r">
              <a:defRPr sz="1275" b="1">
                <a:solidFill>
                  <a:srgbClr val="007D88"/>
                </a:solidFill>
                <a:latin typeface="Arial"/>
                <a:ea typeface="Arial"/>
                <a:cs typeface="Arial"/>
              </a:defRPr>
            </a:pPr>
            <a:r>
              <a:rPr sz="1275" b="1">
                <a:solidFill>
                  <a:srgbClr val="007D88"/>
                </a:solidFill>
                <a:latin typeface="Arial"/>
                <a:ea typeface="Arial"/>
                <a:cs typeface="Arial"/>
              </a:rPr>
              <a:t>10</a:t>
            </a:r>
          </a:p>
        </p:txBody>
      </p:sp>
      <p:sp>
        <p:nvSpPr>
          <p:cNvPr id="4" name="current capability">
            <a:extLst xmlns:a="http://schemas.openxmlformats.org/drawingml/2006/main">
              <a:ext uri="{FF2B5EF4-FFF2-40B4-BE49-F238E27FC236}">
                <a16:creationId xmlns:a16="http://schemas.microsoft.com/office/drawing/2014/main" id="{7E5BB8CD-5148-4A0B-93DD-CF79D8883520}"/>
              </a:ext>
            </a:extLst>
          </p:cNvPr>
          <p:cNvSpPr>
            <a:spLocks xmlns:a="http://schemas.openxmlformats.org/drawingml/2006/main" noGrp="1"/>
          </p:cNvSpPr>
          <p:nvPr/>
        </p:nvSpPr>
        <p:spPr>
          <a:xfrm xmlns:a="http://schemas.openxmlformats.org/drawingml/2006/main">
            <a:off x="609600" y="1438275"/>
            <a:ext cx="3257550" cy="1171575"/>
          </a:xfrm>
          <a:prstGeom xmlns:a="http://schemas.openxmlformats.org/drawingml/2006/main" prst="rect">
            <a:avLst/>
          </a:prstGeom>
          <a:solidFill xmlns:a="http://schemas.openxmlformats.org/drawingml/2006/main">
            <a:srgbClr val="EAF4F4"/>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Starting point</a:t>
            </a:r>
          </a:p>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Clinical experience</a:t>
            </a:r>
          </a:p>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New to the platform</a:t>
            </a:r>
          </a:p>
        </p:txBody>
      </p:sp>
      <p:sp>
        <p:nvSpPr>
          <p:cNvPr id="5" name="learning need">
            <a:extLst xmlns:a="http://schemas.openxmlformats.org/drawingml/2006/main">
              <a:ext uri="{FF2B5EF4-FFF2-40B4-BE49-F238E27FC236}">
                <a16:creationId xmlns:a16="http://schemas.microsoft.com/office/drawing/2014/main" id="{D724928B-26D0-49E7-BCB3-CACBBFAA341A}"/>
              </a:ext>
            </a:extLst>
          </p:cNvPr>
          <p:cNvSpPr>
            <a:spLocks xmlns:a="http://schemas.openxmlformats.org/drawingml/2006/main" noGrp="1"/>
          </p:cNvSpPr>
          <p:nvPr/>
        </p:nvSpPr>
        <p:spPr>
          <a:xfrm xmlns:a="http://schemas.openxmlformats.org/drawingml/2006/main">
            <a:off x="4467225" y="1438275"/>
            <a:ext cx="3257550" cy="1171575"/>
          </a:xfrm>
          <a:prstGeom xmlns:a="http://schemas.openxmlformats.org/drawingml/2006/main" prst="rect">
            <a:avLst/>
          </a:prstGeom>
          <a:solidFill xmlns:a="http://schemas.openxmlformats.org/drawingml/2006/main">
            <a:srgbClr val="122D3C"/>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800" b="0">
                <a:solidFill>
                  <a:srgbClr val="FFFFFF"/>
                </a:solidFill>
                <a:latin typeface="Arial"/>
                <a:ea typeface="Arial"/>
                <a:cs typeface="Arial"/>
              </a:defRPr>
            </a:pPr>
            <a:r>
              <a:rPr sz="1800" b="0">
                <a:solidFill>
                  <a:srgbClr val="FFFFFF"/>
                </a:solidFill>
                <a:latin typeface="Arial"/>
                <a:ea typeface="Arial"/>
                <a:cs typeface="Arial"/>
              </a:rPr>
              <a:t>Training needed</a:t>
            </a:r>
          </a:p>
          <a:p xmlns:a="http://schemas.openxmlformats.org/drawingml/2006/main">
            <a:pPr algn="ctr">
              <a:defRPr sz="1800" b="0">
                <a:solidFill>
                  <a:srgbClr val="FFFFFF"/>
                </a:solidFill>
                <a:latin typeface="Arial"/>
                <a:ea typeface="Arial"/>
                <a:cs typeface="Arial"/>
              </a:defRPr>
            </a:pPr>
            <a:r>
              <a:rPr sz="1800" b="0">
                <a:solidFill>
                  <a:srgbClr val="FFFFFF"/>
                </a:solidFill>
                <a:latin typeface="Arial"/>
                <a:ea typeface="Arial"/>
                <a:cs typeface="Arial"/>
              </a:rPr>
              <a:t>Platform practice</a:t>
            </a:r>
          </a:p>
          <a:p xmlns:a="http://schemas.openxmlformats.org/drawingml/2006/main">
            <a:pPr algn="ctr">
              <a:defRPr sz="1800" b="0">
                <a:solidFill>
                  <a:srgbClr val="FFFFFF"/>
                </a:solidFill>
                <a:latin typeface="Arial"/>
                <a:ea typeface="Arial"/>
                <a:cs typeface="Arial"/>
              </a:defRPr>
            </a:pPr>
            <a:r>
              <a:rPr sz="1800" b="0">
                <a:solidFill>
                  <a:srgbClr val="FFFFFF"/>
                </a:solidFill>
                <a:latin typeface="Arial"/>
                <a:ea typeface="Arial"/>
                <a:cs typeface="Arial"/>
              </a:rPr>
              <a:t>Escalation and handover</a:t>
            </a:r>
          </a:p>
        </p:txBody>
      </p:sp>
      <p:sp>
        <p:nvSpPr>
          <p:cNvPr id="6" name="required capability">
            <a:extLst xmlns:a="http://schemas.openxmlformats.org/drawingml/2006/main">
              <a:ext uri="{FF2B5EF4-FFF2-40B4-BE49-F238E27FC236}">
                <a16:creationId xmlns:a16="http://schemas.microsoft.com/office/drawing/2014/main" id="{42BC2E09-176C-41C1-B048-BDA9DD9AD8D8}"/>
              </a:ext>
            </a:extLst>
          </p:cNvPr>
          <p:cNvSpPr>
            <a:spLocks xmlns:a="http://schemas.openxmlformats.org/drawingml/2006/main" noGrp="1"/>
          </p:cNvSpPr>
          <p:nvPr/>
        </p:nvSpPr>
        <p:spPr>
          <a:xfrm xmlns:a="http://schemas.openxmlformats.org/drawingml/2006/main">
            <a:off x="8324850" y="1438275"/>
            <a:ext cx="3257550" cy="1171575"/>
          </a:xfrm>
          <a:prstGeom xmlns:a="http://schemas.openxmlformats.org/drawingml/2006/main" prst="rect">
            <a:avLst/>
          </a:prstGeom>
          <a:solidFill xmlns:a="http://schemas.openxmlformats.org/drawingml/2006/main">
            <a:srgbClr val="EAF4F4"/>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Expected standard</a:t>
            </a:r>
          </a:p>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Ready for independent work</a:t>
            </a:r>
          </a:p>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Clinical approval</a:t>
            </a:r>
          </a:p>
        </p:txBody>
      </p:sp>
      <p:cxnSp>
        <p:nvCxnSpPr>
          <p:cNvPr id="18" name=""/>
          <p:cNvCxnSpPr>
            <a:stCxn xmlns:a="http://schemas.openxmlformats.org/drawingml/2006/main" id="4" idx="3"/>
            <a:endCxn xmlns:a="http://schemas.openxmlformats.org/drawingml/2006/main" id="5" idx="1"/>
          </p:cNvCxnSpPr>
          <p:nvPr/>
        </p:nvCxnSpPr>
        <p:spPr>
          <a:xfrm xmlns:a="http://schemas.openxmlformats.org/drawingml/2006/main">
            <a:off x="3867150" y="2024063"/>
            <a:ext cx="600075" cy="0"/>
          </a:xfrm>
          <a:prstGeom xmlns:a="http://schemas.openxmlformats.org/drawingml/2006/main" prst="straightConnector1">
            <a:avLst/>
          </a:prstGeom>
          <a:ln xmlns:a="http://schemas.openxmlformats.org/drawingml/2006/main" w="19050">
            <a:solidFill>
              <a:srgbClr val="007D88"/>
            </a:solidFill>
            <a:tailEnd type="triangle" w="sm" len="sm"/>
          </a:ln>
        </p:spPr>
      </p:cxnSp>
      <p:cxnSp>
        <p:nvCxnSpPr>
          <p:cNvPr id="19" name=""/>
          <p:cNvCxnSpPr>
            <a:stCxn xmlns:a="http://schemas.openxmlformats.org/drawingml/2006/main" id="5" idx="3"/>
            <a:endCxn xmlns:a="http://schemas.openxmlformats.org/drawingml/2006/main" id="6" idx="1"/>
          </p:cNvCxnSpPr>
          <p:nvPr/>
        </p:nvCxnSpPr>
        <p:spPr>
          <a:xfrm xmlns:a="http://schemas.openxmlformats.org/drawingml/2006/main">
            <a:off x="7724775" y="2024063"/>
            <a:ext cx="600075" cy="0"/>
          </a:xfrm>
          <a:prstGeom xmlns:a="http://schemas.openxmlformats.org/drawingml/2006/main" prst="straightConnector1">
            <a:avLst/>
          </a:prstGeom>
          <a:ln xmlns:a="http://schemas.openxmlformats.org/drawingml/2006/main" w="19050">
            <a:solidFill>
              <a:srgbClr val="007D88"/>
            </a:solidFill>
            <a:tailEnd type="triangle" w="sm" len="sm"/>
          </a:ln>
        </p:spPr>
      </p:cxnSp>
      <p:graphicFrame>
        <p:nvGraphicFramePr>
          <p:cNvPr id="20" name=""/>
          <p:cNvGraphicFramePr/>
          <p:nvPr/>
        </p:nvGraphicFramePr>
        <p:xfrm>
          <a:off xmlns:a="http://schemas.openxmlformats.org/drawingml/2006/main" x="609600" y="3105150"/>
          <a:ext xmlns:a="http://schemas.openxmlformats.org/drawingml/2006/main" cx="10972800" cy="2276475"/>
        </p:xfrm>
        <a:graphic xmlns:a="http://schemas.openxmlformats.org/drawingml/2006/main">
          <a:graphicData uri="http://schemas.openxmlformats.org/drawingml/2006/table">
            <a:tbl>
              <a:tblPr/>
              <a:tblGrid>
                <a:gridCol w="1952625"/>
                <a:gridCol w="4191000"/>
                <a:gridCol w="4829175"/>
              </a:tblGrid>
              <a:tr h="569119">
                <a:tc>
                  <a:txBody>
                    <a:bodyPr lIns="133350" tIns="95250" rIns="133350" bIns="95250"/>
                    <a:lstStyle/>
                    <a:p>
                      <a:r>
                        <a:rPr sz="1725" b="1">
                          <a:solidFill>
                            <a:srgbClr val="FFFFFF"/>
                          </a:solidFill>
                          <a:latin typeface="Arial"/>
                          <a:ea typeface="Arial"/>
                          <a:cs typeface="Arial"/>
                        </a:rPr>
                        <a:t>Period</a:t>
                      </a:r>
                    </a:p>
                  </a:txBody>
                  <a:tcPr marL="133350" marR="133350" marT="95250" marB="95250" anchor="ctr">
                    <a:solidFill>
                      <a:srgbClr val="122D3C"/>
                    </a:solidFill>
                  </a:tcPr>
                </a:tc>
                <a:tc>
                  <a:txBody>
                    <a:bodyPr lIns="133350" tIns="95250" rIns="133350" bIns="95250"/>
                    <a:lstStyle/>
                    <a:p>
                      <a:r>
                        <a:rPr sz="1725" b="1">
                          <a:solidFill>
                            <a:srgbClr val="FFFFFF"/>
                          </a:solidFill>
                          <a:latin typeface="Arial"/>
                          <a:ea typeface="Arial"/>
                          <a:cs typeface="Arial"/>
                        </a:rPr>
                        <a:t>Learning method</a:t>
                      </a:r>
                    </a:p>
                  </a:txBody>
                  <a:tcPr marL="133350" marR="133350" marT="95250" marB="95250" anchor="ctr">
                    <a:solidFill>
                      <a:srgbClr val="122D3C"/>
                    </a:solidFill>
                  </a:tcPr>
                </a:tc>
                <a:tc>
                  <a:txBody>
                    <a:bodyPr lIns="133350" tIns="95250" rIns="133350" bIns="95250"/>
                    <a:lstStyle/>
                    <a:p>
                      <a:r>
                        <a:rPr sz="1725" b="1">
                          <a:solidFill>
                            <a:srgbClr val="FFFFFF"/>
                          </a:solidFill>
                          <a:latin typeface="Arial"/>
                          <a:ea typeface="Arial"/>
                          <a:cs typeface="Arial"/>
                        </a:rPr>
                        <a:t>Evidence of progress</a:t>
                      </a:r>
                    </a:p>
                  </a:txBody>
                  <a:tcPr marL="133350" marR="133350" marT="95250" marB="95250" anchor="ctr">
                    <a:solidFill>
                      <a:srgbClr val="122D3C"/>
                    </a:solidFill>
                  </a:tcPr>
                </a:tc>
              </a:tr>
              <a:tr h="569119">
                <a:tc>
                  <a:txBody>
                    <a:bodyPr lIns="133350" tIns="95250" rIns="133350" bIns="95250"/>
                    <a:lstStyle/>
                    <a:p>
                      <a:r>
                        <a:rPr sz="1725" b="0">
                          <a:solidFill>
                            <a:srgbClr val="17313D"/>
                          </a:solidFill>
                          <a:latin typeface="Arial"/>
                          <a:ea typeface="Arial"/>
                          <a:cs typeface="Arial"/>
                        </a:rPr>
                        <a:t>Weeks 1–2</a:t>
                      </a:r>
                    </a:p>
                  </a:txBody>
                  <a:tcPr marL="133350" marR="133350" marT="95250" marB="95250" anchor="ctr">
                    <a:solidFill>
                      <a:srgbClr val="FFFFFF"/>
                    </a:solidFill>
                  </a:tcPr>
                </a:tc>
                <a:tc>
                  <a:txBody>
                    <a:bodyPr lIns="133350" tIns="95250" rIns="133350" bIns="95250"/>
                    <a:lstStyle/>
                    <a:p>
                      <a:r>
                        <a:rPr sz="1725" b="0">
                          <a:solidFill>
                            <a:srgbClr val="17313D"/>
                          </a:solidFill>
                          <a:latin typeface="Arial"/>
                          <a:ea typeface="Arial"/>
                          <a:cs typeface="Arial"/>
                        </a:rPr>
                        <a:t>Guided practice in a sandbox</a:t>
                      </a:r>
                    </a:p>
                  </a:txBody>
                  <a:tcPr marL="133350" marR="133350" marT="95250" marB="95250" anchor="ctr">
                    <a:solidFill>
                      <a:srgbClr val="FFFFFF"/>
                    </a:solidFill>
                  </a:tcPr>
                </a:tc>
                <a:tc>
                  <a:txBody>
                    <a:bodyPr lIns="133350" tIns="95250" rIns="133350" bIns="95250"/>
                    <a:lstStyle/>
                    <a:p>
                      <a:r>
                        <a:rPr sz="1725" b="0">
                          <a:solidFill>
                            <a:srgbClr val="17313D"/>
                          </a:solidFill>
                          <a:latin typeface="Arial"/>
                          <a:ea typeface="Arial"/>
                          <a:cs typeface="Arial"/>
                        </a:rPr>
                        <a:t>Diagnostic and platform demonstration</a:t>
                      </a:r>
                    </a:p>
                  </a:txBody>
                  <a:tcPr marL="133350" marR="133350" marT="95250" marB="95250" anchor="ctr">
                    <a:solidFill>
                      <a:srgbClr val="FFFFFF"/>
                    </a:solidFill>
                  </a:tcPr>
                </a:tc>
              </a:tr>
              <a:tr h="569119">
                <a:tc>
                  <a:txBody>
                    <a:bodyPr lIns="133350" tIns="95250" rIns="133350" bIns="95250"/>
                    <a:lstStyle/>
                    <a:p>
                      <a:r>
                        <a:rPr sz="1725" b="0">
                          <a:solidFill>
                            <a:srgbClr val="17313D"/>
                          </a:solidFill>
                          <a:latin typeface="Arial"/>
                          <a:ea typeface="Arial"/>
                          <a:cs typeface="Arial"/>
                        </a:rPr>
                        <a:t>Weeks 3–6</a:t>
                      </a:r>
                    </a:p>
                  </a:txBody>
                  <a:tcPr marL="133350" marR="133350" marT="95250" marB="95250" anchor="ctr">
                    <a:solidFill>
                      <a:srgbClr val="EAF4F4"/>
                    </a:solidFill>
                  </a:tcPr>
                </a:tc>
                <a:tc>
                  <a:txBody>
                    <a:bodyPr lIns="133350" tIns="95250" rIns="133350" bIns="95250"/>
                    <a:lstStyle/>
                    <a:p>
                      <a:r>
                        <a:rPr sz="1725" b="0">
                          <a:solidFill>
                            <a:srgbClr val="17313D"/>
                          </a:solidFill>
                          <a:latin typeface="Arial"/>
                          <a:ea typeface="Arial"/>
                          <a:cs typeface="Arial"/>
                        </a:rPr>
                        <a:t>Simulation and named mentor</a:t>
                      </a:r>
                    </a:p>
                  </a:txBody>
                  <a:tcPr marL="133350" marR="133350" marT="95250" marB="95250" anchor="ctr">
                    <a:solidFill>
                      <a:srgbClr val="EAF4F4"/>
                    </a:solidFill>
                  </a:tcPr>
                </a:tc>
                <a:tc>
                  <a:txBody>
                    <a:bodyPr lIns="133350" tIns="95250" rIns="133350" bIns="95250"/>
                    <a:lstStyle/>
                    <a:p>
                      <a:r>
                        <a:rPr sz="1725" b="0">
                          <a:solidFill>
                            <a:srgbClr val="17313D"/>
                          </a:solidFill>
                          <a:latin typeface="Arial"/>
                          <a:ea typeface="Arial"/>
                          <a:cs typeface="Arial"/>
                        </a:rPr>
                        <a:t>Observed safe escalation and handover</a:t>
                      </a:r>
                    </a:p>
                  </a:txBody>
                  <a:tcPr marL="133350" marR="133350" marT="95250" marB="95250" anchor="ctr">
                    <a:solidFill>
                      <a:srgbClr val="EAF4F4"/>
                    </a:solidFill>
                  </a:tcPr>
                </a:tc>
              </a:tr>
              <a:tr h="569119">
                <a:tc>
                  <a:txBody>
                    <a:bodyPr lIns="133350" tIns="95250" rIns="133350" bIns="95250"/>
                    <a:lstStyle/>
                    <a:p>
                      <a:r>
                        <a:rPr sz="1725" b="0">
                          <a:solidFill>
                            <a:srgbClr val="17313D"/>
                          </a:solidFill>
                          <a:latin typeface="Arial"/>
                          <a:ea typeface="Arial"/>
                          <a:cs typeface="Arial"/>
                        </a:rPr>
                        <a:t>Weeks 7–12</a:t>
                      </a:r>
                    </a:p>
                  </a:txBody>
                  <a:tcPr marL="133350" marR="133350" marT="95250" marB="95250" anchor="ctr">
                    <a:solidFill>
                      <a:srgbClr val="FFFFFF"/>
                    </a:solidFill>
                  </a:tcPr>
                </a:tc>
                <a:tc>
                  <a:txBody>
                    <a:bodyPr lIns="133350" tIns="95250" rIns="133350" bIns="95250"/>
                    <a:lstStyle/>
                    <a:p>
                      <a:r>
                        <a:rPr sz="1725" b="0">
                          <a:solidFill>
                            <a:srgbClr val="17313D"/>
                          </a:solidFill>
                          <a:latin typeface="Arial"/>
                          <a:ea typeface="Arial"/>
                          <a:cs typeface="Arial"/>
                        </a:rPr>
                        <a:t>Workplace coaching and review</a:t>
                      </a:r>
                    </a:p>
                  </a:txBody>
                  <a:tcPr marL="133350" marR="133350" marT="95250" marB="95250" anchor="ctr">
                    <a:solidFill>
                      <a:srgbClr val="FFFFFF"/>
                    </a:solidFill>
                  </a:tcPr>
                </a:tc>
                <a:tc>
                  <a:txBody>
                    <a:bodyPr lIns="133350" tIns="95250" rIns="133350" bIns="95250"/>
                    <a:lstStyle/>
                    <a:p>
                      <a:r>
                        <a:rPr sz="1725" b="0">
                          <a:solidFill>
                            <a:srgbClr val="17313D"/>
                          </a:solidFill>
                          <a:latin typeface="Arial"/>
                          <a:ea typeface="Arial"/>
                          <a:cs typeface="Arial"/>
                        </a:rPr>
                        <a:t>Sampled work and competence review</a:t>
                      </a:r>
                    </a:p>
                  </a:txBody>
                  <a:tcPr marL="133350" marR="133350" marT="95250" marB="95250" anchor="ctr">
                    <a:solidFill>
                      <a:srgbClr val="FFFFFF"/>
                    </a:solidFill>
                  </a:tcPr>
                </a:tc>
              </a:tr>
            </a:tbl>
          </a:graphicData>
        </a:graphic>
      </p:graphicFrame>
      <p:sp>
        <p:nvSpPr>
          <p:cNvPr id="10" name="transfer">
            <a:extLst xmlns:a="http://schemas.openxmlformats.org/drawingml/2006/main">
              <a:ext uri="{FF2B5EF4-FFF2-40B4-BE49-F238E27FC236}">
                <a16:creationId xmlns:a16="http://schemas.microsoft.com/office/drawing/2014/main" id="{31491C45-C3AF-4080-B6CD-970CCBE64BE8}"/>
              </a:ext>
            </a:extLst>
          </p:cNvPr>
          <p:cNvSpPr>
            <a:spLocks xmlns:a="http://schemas.openxmlformats.org/drawingml/2006/main" noGrp="1"/>
          </p:cNvSpPr>
          <p:nvPr/>
        </p:nvSpPr>
        <p:spPr>
          <a:xfrm xmlns:a="http://schemas.openxmlformats.org/drawingml/2006/main">
            <a:off x="609600" y="5657850"/>
            <a:ext cx="10953750" cy="3619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800" b="1">
                <a:solidFill>
                  <a:srgbClr val="007D88"/>
                </a:solidFill>
                <a:latin typeface="Arial"/>
                <a:ea typeface="Arial"/>
                <a:cs typeface="Arial"/>
              </a:defRPr>
            </a:pPr>
            <a:r>
              <a:rPr sz="1800" b="1">
                <a:solidFill>
                  <a:srgbClr val="007D88"/>
                </a:solidFill>
                <a:latin typeface="Arial"/>
                <a:ea typeface="Arial"/>
                <a:cs typeface="Arial"/>
              </a:rPr>
              <a:t>Regular check-ins support learning and progression (CIPD, 2026b).</a:t>
            </a:r>
          </a:p>
        </p:txBody>
      </p:sp>
      <p:sp>
        <p:nvSpPr>
          <p:cNvPr id="11" name="diagram source">
            <a:extLst xmlns:a="http://schemas.openxmlformats.org/drawingml/2006/main">
              <a:ext uri="{FF2B5EF4-FFF2-40B4-BE49-F238E27FC236}">
                <a16:creationId xmlns:a16="http://schemas.microsoft.com/office/drawing/2014/main" id="{D0DD595E-A4E8-48B4-8BB7-21777C67DCA7}"/>
              </a:ext>
            </a:extLst>
          </p:cNvPr>
          <p:cNvSpPr>
            <a:spLocks xmlns:a="http://schemas.openxmlformats.org/drawingml/2006/main" noGrp="1"/>
          </p:cNvSpPr>
          <p:nvPr/>
        </p:nvSpPr>
        <p:spPr>
          <a:xfrm xmlns:a="http://schemas.openxmlformats.org/drawingml/2006/main">
            <a:off x="609600" y="6048375"/>
            <a:ext cx="10858500" cy="228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275" b="0">
                <a:solidFill>
                  <a:srgbClr val="536773"/>
                </a:solidFill>
                <a:latin typeface="Arial"/>
                <a:ea typeface="Arial"/>
                <a:cs typeface="Arial"/>
              </a:defRPr>
            </a:pPr>
            <a:r>
              <a:rPr sz="1275" b="0">
                <a:solidFill>
                  <a:srgbClr val="536773"/>
                </a:solidFill>
                <a:latin typeface="Arial"/>
                <a:ea typeface="Arial"/>
                <a:cs typeface="Arial"/>
              </a:rPr>
              <a:t>Learning-needs diagram adapted from CIPD (2025a)</a:t>
            </a:r>
          </a:p>
        </p:txBody>
      </p:sp>
    </p:spTree>
    <p:extLst>
      <p:ext uri="{BB962C8B-B14F-4D97-AF65-F5344CB8AC3E}">
        <p14:creationId xmlns:p14="http://schemas.microsoft.com/office/powerpoint/2010/main" val="1113818928"/>
      </p:ext>
    </p:extLst>
  </p:cSld>
</p:sld>
</file>

<file path=ppt/slides/slide11.xml><?xml version="1.0" encoding="utf-8"?>
<p:sld xmlns:p="http://schemas.openxmlformats.org/presentationml/2006/main">
  <p:cSld>
    <p:bg>
      <p:bgPr>
        <a:solidFill xmlns:a="http://schemas.openxmlformats.org/drawingml/2006/main">
          <a:srgbClr val="FFFFFF"/>
        </a:solidFill>
      </p:bgPr>
    </p:bg>
    <p:spTree>
      <p:nvGrpSpPr>
        <p:cNvPr id="1" name=""/>
        <p:cNvGrpSpPr/>
        <p:nvPr/>
      </p:nvGrpSpPr>
      <p:grpSpPr>
        <a:xfrm xmlns:a="http://schemas.openxmlformats.org/drawingml/2006/main"/>
      </p:grpSpPr>
      <p:sp>
        <p:nvSpPr>
          <p:cNvPr id="16" name="title">
            <a:extLst xmlns:a="http://schemas.openxmlformats.org/drawingml/2006/main">
              <a:ext uri="{FF2B5EF4-FFF2-40B4-BE49-F238E27FC236}">
                <a16:creationId xmlns:a16="http://schemas.microsoft.com/office/drawing/2014/main" id="{B17DF743-2D43-45FC-A868-4518657E0A27}"/>
              </a:ext>
            </a:extLst>
          </p:cNvPr>
          <p:cNvSpPr>
            <a:spLocks xmlns:a="http://schemas.openxmlformats.org/drawingml/2006/main" noGrp="1"/>
          </p:cNvSpPr>
          <p:nvPr/>
        </p:nvSpPr>
        <p:spPr>
          <a:xfrm xmlns:a="http://schemas.openxmlformats.org/drawingml/2006/main">
            <a:off x="609600" y="409575"/>
            <a:ext cx="10972800" cy="619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3150" b="1">
                <a:solidFill>
                  <a:srgbClr val="122D3C"/>
                </a:solidFill>
                <a:latin typeface="Arial"/>
                <a:ea typeface="Arial"/>
                <a:cs typeface="Arial"/>
              </a:defRPr>
            </a:pPr>
            <a:r>
              <a:rPr sz="3150" b="1">
                <a:solidFill>
                  <a:srgbClr val="122D3C"/>
                </a:solidFill>
                <a:latin typeface="Arial"/>
                <a:ea typeface="Arial"/>
                <a:cs typeface="Arial"/>
              </a:rPr>
              <a:t>Recommendations and next steps</a:t>
            </a:r>
          </a:p>
        </p:txBody>
      </p:sp>
      <p:sp>
        <p:nvSpPr>
          <p:cNvPr id="2" name="source">
            <a:extLst xmlns:a="http://schemas.openxmlformats.org/drawingml/2006/main">
              <a:ext uri="{FF2B5EF4-FFF2-40B4-BE49-F238E27FC236}">
                <a16:creationId xmlns:a16="http://schemas.microsoft.com/office/drawing/2014/main" id="{CFC18FCF-C054-44A3-A246-A6362ECB51D7}"/>
              </a:ext>
            </a:extLst>
          </p:cNvPr>
          <p:cNvSpPr>
            <a:spLocks xmlns:a="http://schemas.openxmlformats.org/drawingml/2006/main" noGrp="1"/>
          </p:cNvSpPr>
          <p:nvPr/>
        </p:nvSpPr>
        <p:spPr>
          <a:xfrm xmlns:a="http://schemas.openxmlformats.org/drawingml/2006/main">
            <a:off x="609600" y="6286500"/>
            <a:ext cx="10477500" cy="3429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200" b="0">
                <a:solidFill>
                  <a:srgbClr val="536773"/>
                </a:solidFill>
                <a:latin typeface="Arial"/>
                <a:ea typeface="Arial"/>
                <a:cs typeface="Arial"/>
              </a:defRPr>
            </a:pPr>
            <a:r>
              <a:rPr sz="1200" b="0">
                <a:solidFill>
                  <a:srgbClr val="536773"/>
                </a:solidFill>
                <a:latin typeface="Arial"/>
                <a:ea typeface="Arial"/>
                <a:cs typeface="Arial"/>
              </a:rPr>
              <a:t>(Kaplan and Norton, 1992; CIPD, 2026b; CIPD, 2025c)</a:t>
            </a:r>
          </a:p>
        </p:txBody>
      </p:sp>
      <p:sp>
        <p:nvSpPr>
          <p:cNvPr id="3" name="slide number">
            <a:extLst xmlns:a="http://schemas.openxmlformats.org/drawingml/2006/main">
              <a:ext uri="{FF2B5EF4-FFF2-40B4-BE49-F238E27FC236}">
                <a16:creationId xmlns:a16="http://schemas.microsoft.com/office/drawing/2014/main" id="{07F2F808-1DDF-4705-837B-16EB82345466}"/>
              </a:ext>
            </a:extLst>
          </p:cNvPr>
          <p:cNvSpPr>
            <a:spLocks xmlns:a="http://schemas.openxmlformats.org/drawingml/2006/main" noGrp="1"/>
          </p:cNvSpPr>
          <p:nvPr/>
        </p:nvSpPr>
        <p:spPr>
          <a:xfrm xmlns:a="http://schemas.openxmlformats.org/drawingml/2006/main">
            <a:off x="11163300" y="6286500"/>
            <a:ext cx="41910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r">
              <a:defRPr sz="1275" b="1">
                <a:solidFill>
                  <a:srgbClr val="007D88"/>
                </a:solidFill>
                <a:latin typeface="Arial"/>
                <a:ea typeface="Arial"/>
                <a:cs typeface="Arial"/>
              </a:defRPr>
            </a:pPr>
            <a:r>
              <a:rPr sz="1275" b="1">
                <a:solidFill>
                  <a:srgbClr val="007D88"/>
                </a:solidFill>
                <a:latin typeface="Arial"/>
                <a:ea typeface="Arial"/>
                <a:cs typeface="Arial"/>
              </a:rPr>
              <a:t>11</a:t>
            </a:r>
          </a:p>
        </p:txBody>
      </p:sp>
      <p:sp>
        <p:nvSpPr>
          <p:cNvPr id="4" name="Balanced Scorecard adapted from Kaplan and Norton (1992)">
            <a:extLst xmlns:a="http://schemas.openxmlformats.org/drawingml/2006/main">
              <a:ext uri="{FF2B5EF4-FFF2-40B4-BE49-F238E27FC236}">
                <a16:creationId xmlns:a16="http://schemas.microsoft.com/office/drawing/2014/main" id="{7529EBB8-881C-4200-BEEA-343837D4BAE4}"/>
              </a:ext>
            </a:extLst>
          </p:cNvPr>
          <p:cNvSpPr>
            <a:spLocks xmlns:a="http://schemas.openxmlformats.org/drawingml/2006/main" noGrp="1"/>
          </p:cNvSpPr>
          <p:nvPr/>
        </p:nvSpPr>
        <p:spPr>
          <a:xfrm xmlns:a="http://schemas.openxmlformats.org/drawingml/2006/main">
            <a:off x="609600" y="1323975"/>
            <a:ext cx="10972800"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725" b="1">
                <a:solidFill>
                  <a:srgbClr val="007D88"/>
                </a:solidFill>
                <a:latin typeface="Arial"/>
                <a:ea typeface="Arial"/>
                <a:cs typeface="Arial"/>
              </a:defRPr>
            </a:pPr>
            <a:r>
              <a:rPr sz="1725" b="1">
                <a:solidFill>
                  <a:srgbClr val="007D88"/>
                </a:solidFill>
                <a:latin typeface="Arial"/>
                <a:ea typeface="Arial"/>
                <a:cs typeface="Arial"/>
              </a:rPr>
              <a:t>Balanced Scorecard adapted from Kaplan and Norton (1992)</a:t>
            </a:r>
          </a:p>
        </p:txBody>
      </p:sp>
      <p:sp>
        <p:nvSpPr>
          <p:cNvPr id="5" name="financial">
            <a:extLst xmlns:a="http://schemas.openxmlformats.org/drawingml/2006/main">
              <a:ext uri="{FF2B5EF4-FFF2-40B4-BE49-F238E27FC236}">
                <a16:creationId xmlns:a16="http://schemas.microsoft.com/office/drawing/2014/main" id="{F312A166-F263-4553-94FE-AA99DA20FF78}"/>
              </a:ext>
            </a:extLst>
          </p:cNvPr>
          <p:cNvSpPr>
            <a:spLocks xmlns:a="http://schemas.openxmlformats.org/drawingml/2006/main" noGrp="1"/>
          </p:cNvSpPr>
          <p:nvPr/>
        </p:nvSpPr>
        <p:spPr>
          <a:xfrm xmlns:a="http://schemas.openxmlformats.org/drawingml/2006/main">
            <a:off x="609600" y="1838325"/>
            <a:ext cx="3295650" cy="1104900"/>
          </a:xfrm>
          <a:prstGeom xmlns:a="http://schemas.openxmlformats.org/drawingml/2006/main" prst="rect">
            <a:avLst/>
          </a:prstGeom>
          <a:solidFill xmlns:a="http://schemas.openxmlformats.org/drawingml/2006/main">
            <a:srgbClr val="EAF4F4"/>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Financial</a:t>
            </a:r>
          </a:p>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Cost per suitable hire</a:t>
            </a:r>
          </a:p>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Total learning cost</a:t>
            </a:r>
          </a:p>
        </p:txBody>
      </p:sp>
      <p:sp>
        <p:nvSpPr>
          <p:cNvPr id="6" name="patients">
            <a:extLst xmlns:a="http://schemas.openxmlformats.org/drawingml/2006/main">
              <a:ext uri="{FF2B5EF4-FFF2-40B4-BE49-F238E27FC236}">
                <a16:creationId xmlns:a16="http://schemas.microsoft.com/office/drawing/2014/main" id="{0FB68C11-E178-43BF-A309-F137668E4393}"/>
              </a:ext>
            </a:extLst>
          </p:cNvPr>
          <p:cNvSpPr>
            <a:spLocks xmlns:a="http://schemas.openxmlformats.org/drawingml/2006/main" noGrp="1"/>
          </p:cNvSpPr>
          <p:nvPr/>
        </p:nvSpPr>
        <p:spPr>
          <a:xfrm xmlns:a="http://schemas.openxmlformats.org/drawingml/2006/main">
            <a:off x="8286750" y="1838325"/>
            <a:ext cx="3295650" cy="1104900"/>
          </a:xfrm>
          <a:prstGeom xmlns:a="http://schemas.openxmlformats.org/drawingml/2006/main" prst="rect">
            <a:avLst/>
          </a:prstGeom>
          <a:solidFill xmlns:a="http://schemas.openxmlformats.org/drawingml/2006/main">
            <a:srgbClr val="EAF4F4"/>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Patients</a:t>
            </a:r>
          </a:p>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Experience feedback</a:t>
            </a:r>
          </a:p>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Continuity of service</a:t>
            </a:r>
          </a:p>
        </p:txBody>
      </p:sp>
      <p:sp>
        <p:nvSpPr>
          <p:cNvPr id="7" name="process">
            <a:extLst xmlns:a="http://schemas.openxmlformats.org/drawingml/2006/main">
              <a:ext uri="{FF2B5EF4-FFF2-40B4-BE49-F238E27FC236}">
                <a16:creationId xmlns:a16="http://schemas.microsoft.com/office/drawing/2014/main" id="{06542BF3-D8C7-4695-8047-11C7224B1578}"/>
              </a:ext>
            </a:extLst>
          </p:cNvPr>
          <p:cNvSpPr>
            <a:spLocks xmlns:a="http://schemas.openxmlformats.org/drawingml/2006/main" noGrp="1"/>
          </p:cNvSpPr>
          <p:nvPr/>
        </p:nvSpPr>
        <p:spPr>
          <a:xfrm xmlns:a="http://schemas.openxmlformats.org/drawingml/2006/main">
            <a:off x="609600" y="3343275"/>
            <a:ext cx="3295650" cy="1323975"/>
          </a:xfrm>
          <a:prstGeom xmlns:a="http://schemas.openxmlformats.org/drawingml/2006/main" prst="rect">
            <a:avLst/>
          </a:prstGeom>
          <a:solidFill xmlns:a="http://schemas.openxmlformats.org/drawingml/2006/main">
            <a:srgbClr val="EAF4F4"/>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Internal processes</a:t>
            </a:r>
          </a:p>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Time to hire</a:t>
            </a:r>
          </a:p>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Handover and clinical approval</a:t>
            </a:r>
          </a:p>
        </p:txBody>
      </p:sp>
      <p:sp>
        <p:nvSpPr>
          <p:cNvPr id="8" name="learning">
            <a:extLst xmlns:a="http://schemas.openxmlformats.org/drawingml/2006/main">
              <a:ext uri="{FF2B5EF4-FFF2-40B4-BE49-F238E27FC236}">
                <a16:creationId xmlns:a16="http://schemas.microsoft.com/office/drawing/2014/main" id="{42DB8E57-859A-4EC3-A5CA-A3D82AA38E37}"/>
              </a:ext>
            </a:extLst>
          </p:cNvPr>
          <p:cNvSpPr>
            <a:spLocks xmlns:a="http://schemas.openxmlformats.org/drawingml/2006/main" noGrp="1"/>
          </p:cNvSpPr>
          <p:nvPr/>
        </p:nvSpPr>
        <p:spPr>
          <a:xfrm xmlns:a="http://schemas.openxmlformats.org/drawingml/2006/main">
            <a:off x="8286750" y="3343275"/>
            <a:ext cx="3295650" cy="1323975"/>
          </a:xfrm>
          <a:prstGeom xmlns:a="http://schemas.openxmlformats.org/drawingml/2006/main" prst="rect">
            <a:avLst/>
          </a:prstGeom>
          <a:solidFill xmlns:a="http://schemas.openxmlformats.org/drawingml/2006/main">
            <a:srgbClr val="EAF4F4"/>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Learning and growth</a:t>
            </a:r>
          </a:p>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Skills and progression</a:t>
            </a:r>
          </a:p>
          <a:p xmlns:a="http://schemas.openxmlformats.org/drawingml/2006/main">
            <a:pPr algn="ctr">
              <a:defRPr sz="1800" b="0">
                <a:solidFill>
                  <a:srgbClr val="17313D"/>
                </a:solidFill>
                <a:latin typeface="Arial"/>
                <a:ea typeface="Arial"/>
                <a:cs typeface="Arial"/>
              </a:defRPr>
            </a:pPr>
            <a:r>
              <a:rPr sz="1800" b="0">
                <a:solidFill>
                  <a:srgbClr val="17313D"/>
                </a:solidFill>
                <a:latin typeface="Arial"/>
                <a:ea typeface="Arial"/>
                <a:cs typeface="Arial"/>
              </a:rPr>
              <a:t>Retention and workload</a:t>
            </a:r>
          </a:p>
        </p:txBody>
      </p:sp>
      <p:sp>
        <p:nvSpPr>
          <p:cNvPr id="9" name="centre">
            <a:extLst xmlns:a="http://schemas.openxmlformats.org/drawingml/2006/main">
              <a:ext uri="{FF2B5EF4-FFF2-40B4-BE49-F238E27FC236}">
                <a16:creationId xmlns:a16="http://schemas.microsoft.com/office/drawing/2014/main" id="{682E5487-3B8B-4AC6-8C3B-87BB0309F946}"/>
              </a:ext>
            </a:extLst>
          </p:cNvPr>
          <p:cNvSpPr>
            <a:spLocks xmlns:a="http://schemas.openxmlformats.org/drawingml/2006/main" noGrp="1"/>
          </p:cNvSpPr>
          <p:nvPr/>
        </p:nvSpPr>
        <p:spPr>
          <a:xfrm xmlns:a="http://schemas.openxmlformats.org/drawingml/2006/main">
            <a:off x="4543425" y="2667000"/>
            <a:ext cx="3105150" cy="1066800"/>
          </a:xfrm>
          <a:prstGeom xmlns:a="http://schemas.openxmlformats.org/drawingml/2006/main" prst="rect">
            <a:avLst/>
          </a:prstGeom>
          <a:solidFill xmlns:a="http://schemas.openxmlformats.org/drawingml/2006/main">
            <a:srgbClr val="122D3C"/>
          </a:solidFill>
          <a:ln xmlns:a="http://schemas.openxmlformats.org/drawingml/2006/main" w="12383">
            <a:solidFill>
              <a:srgbClr val="007D88"/>
            </a:solidFill>
          </a:ln>
        </p:spPr>
        <p:txBody>
          <a:bodyPr xmlns:a="http://schemas.openxmlformats.org/drawingml/2006/main" lIns="95250" tIns="95250" rIns="95250" bIns="95250" anchor="ctr">
            <a:noAutofit/>
          </a:bodyPr>
          <a:lstStyle xmlns:a="http://schemas.openxmlformats.org/drawingml/2006/main"/>
          <a:p xmlns:a="http://schemas.openxmlformats.org/drawingml/2006/main">
            <a:pPr algn="ctr">
              <a:defRPr sz="2175" b="0">
                <a:solidFill>
                  <a:srgbClr val="FFFFFF"/>
                </a:solidFill>
                <a:latin typeface="Arial"/>
                <a:ea typeface="Arial"/>
                <a:cs typeface="Arial"/>
              </a:defRPr>
            </a:pPr>
            <a:r>
              <a:rPr sz="2175" b="0">
                <a:solidFill>
                  <a:srgbClr val="FFFFFF"/>
                </a:solidFill>
                <a:latin typeface="Arial"/>
                <a:ea typeface="Arial"/>
                <a:cs typeface="Arial"/>
              </a:rPr>
              <a:t>Reliable services</a:t>
            </a:r>
          </a:p>
          <a:p xmlns:a="http://schemas.openxmlformats.org/drawingml/2006/main">
            <a:pPr algn="ctr">
              <a:defRPr sz="2175" b="0">
                <a:solidFill>
                  <a:srgbClr val="FFFFFF"/>
                </a:solidFill>
                <a:latin typeface="Arial"/>
                <a:ea typeface="Arial"/>
                <a:cs typeface="Arial"/>
              </a:defRPr>
            </a:pPr>
            <a:r>
              <a:rPr sz="2175" b="0">
                <a:solidFill>
                  <a:srgbClr val="FFFFFF"/>
                </a:solidFill>
                <a:latin typeface="Arial"/>
                <a:ea typeface="Arial"/>
                <a:cs typeface="Arial"/>
              </a:rPr>
              <a:t>and steady growth</a:t>
            </a:r>
          </a:p>
        </p:txBody>
      </p:sp>
      <p:cxnSp>
        <p:nvCxnSpPr>
          <p:cNvPr id="25" name=""/>
          <p:cNvCxnSpPr>
            <a:stCxn xmlns:a="http://schemas.openxmlformats.org/drawingml/2006/main" id="5" idx="3"/>
            <a:endCxn xmlns:a="http://schemas.openxmlformats.org/drawingml/2006/main" id="9" idx="1"/>
          </p:cNvCxnSpPr>
          <p:nvPr/>
        </p:nvCxnSpPr>
        <p:spPr>
          <a:xfrm xmlns:a="http://schemas.openxmlformats.org/drawingml/2006/main">
            <a:off x="3905250" y="2390775"/>
            <a:ext cx="638175" cy="809625"/>
          </a:xfrm>
          <a:prstGeom xmlns:a="http://schemas.openxmlformats.org/drawingml/2006/main" prst="bentConnector3">
            <a:avLst>
              <a:gd name="adj1" fmla="val 50000"/>
            </a:avLst>
          </a:prstGeom>
          <a:ln xmlns:a="http://schemas.openxmlformats.org/drawingml/2006/main" w="19050">
            <a:solidFill>
              <a:srgbClr val="007D88"/>
            </a:solidFill>
            <a:tailEnd type="triangle" w="sm" len="sm"/>
          </a:ln>
        </p:spPr>
      </p:cxnSp>
      <p:cxnSp>
        <p:nvCxnSpPr>
          <p:cNvPr id="26" name=""/>
          <p:cNvCxnSpPr>
            <a:stCxn xmlns:a="http://schemas.openxmlformats.org/drawingml/2006/main" id="7" idx="3"/>
            <a:endCxn xmlns:a="http://schemas.openxmlformats.org/drawingml/2006/main" id="9" idx="1"/>
          </p:cNvCxnSpPr>
          <p:nvPr/>
        </p:nvCxnSpPr>
        <p:spPr>
          <a:xfrm xmlns:a="http://schemas.openxmlformats.org/drawingml/2006/main" flipV="1">
            <a:off x="3905250" y="3200400"/>
            <a:ext cx="638175" cy="804863"/>
          </a:xfrm>
          <a:prstGeom xmlns:a="http://schemas.openxmlformats.org/drawingml/2006/main" prst="bentConnector3">
            <a:avLst>
              <a:gd name="adj1" fmla="val 50000"/>
            </a:avLst>
          </a:prstGeom>
          <a:ln xmlns:a="http://schemas.openxmlformats.org/drawingml/2006/main" w="19050">
            <a:solidFill>
              <a:srgbClr val="007D88"/>
            </a:solidFill>
            <a:tailEnd type="triangle" w="sm" len="sm"/>
          </a:ln>
        </p:spPr>
      </p:cxnSp>
      <p:cxnSp>
        <p:nvCxnSpPr>
          <p:cNvPr id="27" name=""/>
          <p:cNvCxnSpPr>
            <a:stCxn xmlns:a="http://schemas.openxmlformats.org/drawingml/2006/main" id="6" idx="1"/>
            <a:endCxn xmlns:a="http://schemas.openxmlformats.org/drawingml/2006/main" id="9" idx="3"/>
          </p:cNvCxnSpPr>
          <p:nvPr/>
        </p:nvCxnSpPr>
        <p:spPr>
          <a:xfrm xmlns:a="http://schemas.openxmlformats.org/drawingml/2006/main" flipH="1">
            <a:off x="7648575" y="2390775"/>
            <a:ext cx="638175" cy="809625"/>
          </a:xfrm>
          <a:prstGeom xmlns:a="http://schemas.openxmlformats.org/drawingml/2006/main" prst="bentConnector3">
            <a:avLst>
              <a:gd name="adj1" fmla="val 50000"/>
            </a:avLst>
          </a:prstGeom>
          <a:ln xmlns:a="http://schemas.openxmlformats.org/drawingml/2006/main" w="19050">
            <a:solidFill>
              <a:srgbClr val="007D88"/>
            </a:solidFill>
            <a:tailEnd type="triangle" w="sm" len="sm"/>
          </a:ln>
        </p:spPr>
      </p:cxnSp>
      <p:cxnSp>
        <p:nvCxnSpPr>
          <p:cNvPr id="28" name=""/>
          <p:cNvCxnSpPr>
            <a:stCxn xmlns:a="http://schemas.openxmlformats.org/drawingml/2006/main" id="8" idx="1"/>
            <a:endCxn xmlns:a="http://schemas.openxmlformats.org/drawingml/2006/main" id="9" idx="3"/>
          </p:cNvCxnSpPr>
          <p:nvPr/>
        </p:nvCxnSpPr>
        <p:spPr>
          <a:xfrm xmlns:a="http://schemas.openxmlformats.org/drawingml/2006/main" flipH="1" flipV="1">
            <a:off x="7648575" y="3200400"/>
            <a:ext cx="638175" cy="804863"/>
          </a:xfrm>
          <a:prstGeom xmlns:a="http://schemas.openxmlformats.org/drawingml/2006/main" prst="bentConnector3">
            <a:avLst>
              <a:gd name="adj1" fmla="val 50000"/>
            </a:avLst>
          </a:prstGeom>
          <a:ln xmlns:a="http://schemas.openxmlformats.org/drawingml/2006/main" w="19050">
            <a:solidFill>
              <a:srgbClr val="007D88"/>
            </a:solidFill>
            <a:tailEnd type="triangle" w="sm" len="sm"/>
          </a:ln>
        </p:spPr>
      </p:cxnSp>
      <p:sp>
        <p:nvSpPr>
          <p:cNvPr id="14" name="pilot">
            <a:extLst xmlns:a="http://schemas.openxmlformats.org/drawingml/2006/main">
              <a:ext uri="{FF2B5EF4-FFF2-40B4-BE49-F238E27FC236}">
                <a16:creationId xmlns:a16="http://schemas.microsoft.com/office/drawing/2014/main" id="{98E6C414-3CDF-4BC2-80F7-7CB385B68F02}"/>
              </a:ext>
            </a:extLst>
          </p:cNvPr>
          <p:cNvSpPr>
            <a:spLocks xmlns:a="http://schemas.openxmlformats.org/drawingml/2006/main" noGrp="1"/>
          </p:cNvSpPr>
          <p:nvPr/>
        </p:nvSpPr>
        <p:spPr>
          <a:xfrm xmlns:a="http://schemas.openxmlformats.org/drawingml/2006/main">
            <a:off x="609600" y="4953000"/>
            <a:ext cx="10810875" cy="6000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875" b="1">
                <a:solidFill>
                  <a:srgbClr val="17313D"/>
                </a:solidFill>
                <a:latin typeface="Arial"/>
                <a:ea typeface="Arial"/>
                <a:cs typeface="Arial"/>
              </a:defRPr>
            </a:pPr>
            <a:r>
              <a:rPr sz="1875" b="1">
                <a:solidFill>
                  <a:srgbClr val="17313D"/>
                </a:solidFill>
                <a:latin typeface="Arial"/>
                <a:ea typeface="Arial"/>
                <a:cs typeface="Arial"/>
              </a:rPr>
              <a:t>90-day pilot: check current results, try the plan, review what changes.</a:t>
            </a:r>
          </a:p>
        </p:txBody>
      </p:sp>
      <p:sp>
        <p:nvSpPr>
          <p:cNvPr id="15" name="targets">
            <a:extLst xmlns:a="http://schemas.openxmlformats.org/drawingml/2006/main">
              <a:ext uri="{FF2B5EF4-FFF2-40B4-BE49-F238E27FC236}">
                <a16:creationId xmlns:a16="http://schemas.microsoft.com/office/drawing/2014/main" id="{6DA713EE-3554-4325-B8EA-847C2E29C53A}"/>
              </a:ext>
            </a:extLst>
          </p:cNvPr>
          <p:cNvSpPr>
            <a:spLocks xmlns:a="http://schemas.openxmlformats.org/drawingml/2006/main" noGrp="1"/>
          </p:cNvSpPr>
          <p:nvPr/>
        </p:nvSpPr>
        <p:spPr>
          <a:xfrm xmlns:a="http://schemas.openxmlformats.org/drawingml/2006/main">
            <a:off x="609600" y="5648325"/>
            <a:ext cx="10953750" cy="5524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650" b="0">
                <a:solidFill>
                  <a:srgbClr val="007D88"/>
                </a:solidFill>
                <a:latin typeface="Arial"/>
                <a:ea typeface="Arial"/>
                <a:cs typeface="Arial"/>
              </a:defRPr>
            </a:pPr>
            <a:r>
              <a:rPr sz="1650" b="0">
                <a:solidFill>
                  <a:srgbClr val="007D88"/>
                </a:solidFill>
                <a:latin typeface="Arial"/>
                <a:ea typeface="Arial"/>
                <a:cs typeface="Arial"/>
              </a:rPr>
              <a:t>Suggested targets: hiring time down 10% and six-month retention up 5 percentage points.</a:t>
            </a:r>
          </a:p>
          <a:p xmlns:a="http://schemas.openxmlformats.org/drawingml/2006/main">
            <a:pPr algn="l">
              <a:defRPr sz="1650" b="0">
                <a:solidFill>
                  <a:srgbClr val="007D88"/>
                </a:solidFill>
                <a:latin typeface="Arial"/>
                <a:ea typeface="Arial"/>
                <a:cs typeface="Arial"/>
              </a:defRPr>
            </a:pPr>
            <a:r>
              <a:rPr sz="1650" b="0">
                <a:solidFill>
                  <a:srgbClr val="007D88"/>
                </a:solidFill>
                <a:latin typeface="Arial"/>
                <a:ea typeface="Arial"/>
                <a:cs typeface="Arial"/>
              </a:rPr>
              <a:t>Expected benefits: better staffing and development. Check quality and workload throughout.</a:t>
            </a:r>
          </a:p>
        </p:txBody>
      </p:sp>
    </p:spTree>
    <p:extLst>
      <p:ext uri="{BB962C8B-B14F-4D97-AF65-F5344CB8AC3E}">
        <p14:creationId xmlns:p14="http://schemas.microsoft.com/office/powerpoint/2010/main" val="1155292764"/>
      </p:ext>
    </p:extLst>
  </p:cSld>
</p:sld>
</file>

<file path=ppt/slides/slide12.xml><?xml version="1.0" encoding="utf-8"?>
<p:sld xmlns:p="http://schemas.openxmlformats.org/presentationml/2006/main">
  <p:cSld>
    <p:bg>
      <p:bgPr>
        <a:solidFill xmlns:a="http://schemas.openxmlformats.org/drawingml/2006/main">
          <a:srgbClr val="FFFFFF"/>
        </a:solidFill>
      </p:bgPr>
    </p:bg>
    <p:spTree>
      <p:nvGrpSpPr>
        <p:cNvPr id="1" name=""/>
        <p:cNvGrpSpPr/>
        <p:nvPr/>
      </p:nvGrpSpPr>
      <p:grpSpPr>
        <a:xfrm xmlns:a="http://schemas.openxmlformats.org/drawingml/2006/main"/>
      </p:grpSpPr>
      <p:sp>
        <p:nvSpPr>
          <p:cNvPr id="19" name="title">
            <a:extLst xmlns:a="http://schemas.openxmlformats.org/drawingml/2006/main">
              <a:ext uri="{FF2B5EF4-FFF2-40B4-BE49-F238E27FC236}">
                <a16:creationId xmlns:a16="http://schemas.microsoft.com/office/drawing/2014/main" id="{C00E4766-67B1-43BC-8AE0-DB76BDB439FE}"/>
              </a:ext>
            </a:extLst>
          </p:cNvPr>
          <p:cNvSpPr>
            <a:spLocks xmlns:a="http://schemas.openxmlformats.org/drawingml/2006/main" noGrp="1"/>
          </p:cNvSpPr>
          <p:nvPr/>
        </p:nvSpPr>
        <p:spPr>
          <a:xfrm xmlns:a="http://schemas.openxmlformats.org/drawingml/2006/main">
            <a:off x="609600" y="409575"/>
            <a:ext cx="10972800" cy="619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3150" b="1">
                <a:solidFill>
                  <a:srgbClr val="122D3C"/>
                </a:solidFill>
                <a:latin typeface="Arial"/>
                <a:ea typeface="Arial"/>
                <a:cs typeface="Arial"/>
              </a:defRPr>
            </a:pPr>
            <a:r>
              <a:rPr sz="3150" b="1">
                <a:solidFill>
                  <a:srgbClr val="122D3C"/>
                </a:solidFill>
                <a:latin typeface="Arial"/>
                <a:ea typeface="Arial"/>
                <a:cs typeface="Arial"/>
              </a:rPr>
              <a:t>References</a:t>
            </a:r>
          </a:p>
        </p:txBody>
      </p:sp>
      <p:sp>
        <p:nvSpPr>
          <p:cNvPr id="2" name="source">
            <a:extLst xmlns:a="http://schemas.openxmlformats.org/drawingml/2006/main">
              <a:ext uri="{FF2B5EF4-FFF2-40B4-BE49-F238E27FC236}">
                <a16:creationId xmlns:a16="http://schemas.microsoft.com/office/drawing/2014/main" id="{2144C6C4-5291-4F7F-B07B-5FC58B1258EB}"/>
              </a:ext>
            </a:extLst>
          </p:cNvPr>
          <p:cNvSpPr>
            <a:spLocks xmlns:a="http://schemas.openxmlformats.org/drawingml/2006/main" noGrp="1"/>
          </p:cNvSpPr>
          <p:nvPr/>
        </p:nvSpPr>
        <p:spPr>
          <a:xfrm xmlns:a="http://schemas.openxmlformats.org/drawingml/2006/main">
            <a:off x="609600" y="6286500"/>
            <a:ext cx="10477500" cy="3429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r>
              <a:t/>
            </a:r>
          </a:p>
        </p:txBody>
      </p:sp>
      <p:sp>
        <p:nvSpPr>
          <p:cNvPr id="3" name="slide number">
            <a:extLst xmlns:a="http://schemas.openxmlformats.org/drawingml/2006/main">
              <a:ext uri="{FF2B5EF4-FFF2-40B4-BE49-F238E27FC236}">
                <a16:creationId xmlns:a16="http://schemas.microsoft.com/office/drawing/2014/main" id="{68A2D17E-9073-402A-B8BC-889890B91016}"/>
              </a:ext>
            </a:extLst>
          </p:cNvPr>
          <p:cNvSpPr>
            <a:spLocks xmlns:a="http://schemas.openxmlformats.org/drawingml/2006/main" noGrp="1"/>
          </p:cNvSpPr>
          <p:nvPr/>
        </p:nvSpPr>
        <p:spPr>
          <a:xfrm xmlns:a="http://schemas.openxmlformats.org/drawingml/2006/main">
            <a:off x="11163300" y="6286500"/>
            <a:ext cx="41910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r">
              <a:defRPr sz="1275" b="1">
                <a:solidFill>
                  <a:srgbClr val="007D88"/>
                </a:solidFill>
                <a:latin typeface="Arial"/>
                <a:ea typeface="Arial"/>
                <a:cs typeface="Arial"/>
              </a:defRPr>
            </a:pPr>
            <a:r>
              <a:rPr sz="1275" b="1">
                <a:solidFill>
                  <a:srgbClr val="007D88"/>
                </a:solidFill>
                <a:latin typeface="Arial"/>
                <a:ea typeface="Arial"/>
                <a:cs typeface="Arial"/>
              </a:rPr>
              <a:t>12</a:t>
            </a:r>
          </a:p>
        </p:txBody>
      </p:sp>
      <p:sp>
        <p:nvSpPr>
          <p:cNvPr id="4" name="reference intro">
            <a:extLst xmlns:a="http://schemas.openxmlformats.org/drawingml/2006/main">
              <a:ext uri="{FF2B5EF4-FFF2-40B4-BE49-F238E27FC236}">
                <a16:creationId xmlns:a16="http://schemas.microsoft.com/office/drawing/2014/main" id="{CA3CA4A2-48C2-482C-B31A-859979D007D2}"/>
              </a:ext>
            </a:extLst>
          </p:cNvPr>
          <p:cNvSpPr>
            <a:spLocks xmlns:a="http://schemas.openxmlformats.org/drawingml/2006/main" noGrp="1"/>
          </p:cNvSpPr>
          <p:nvPr/>
        </p:nvSpPr>
        <p:spPr>
          <a:xfrm xmlns:a="http://schemas.openxmlformats.org/drawingml/2006/main">
            <a:off x="609600" y="1143000"/>
            <a:ext cx="10972800"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350" b="0">
                <a:solidFill>
                  <a:srgbClr val="536773"/>
                </a:solidFill>
                <a:latin typeface="Arial"/>
                <a:ea typeface="Arial"/>
                <a:cs typeface="Arial"/>
              </a:defRPr>
            </a:pPr>
            <a:r>
              <a:rPr sz="1350" b="0">
                <a:solidFill>
                  <a:srgbClr val="536773"/>
                </a:solidFill>
                <a:latin typeface="Arial"/>
                <a:ea typeface="Arial"/>
                <a:cs typeface="Arial"/>
              </a:rPr>
              <a:t>Harvard reference list. Online sources accessed 6 October 2026.</a:t>
            </a:r>
          </a:p>
        </p:txBody>
      </p:sp>
      <p:sp>
        <p:nvSpPr>
          <p:cNvPr id="5" name="reference 0">
            <a:extLst xmlns:a="http://schemas.openxmlformats.org/drawingml/2006/main">
              <a:ext uri="{FF2B5EF4-FFF2-40B4-BE49-F238E27FC236}">
                <a16:creationId xmlns:a16="http://schemas.microsoft.com/office/drawing/2014/main" id="{9B47EF0B-DB45-4F84-B055-CA822D1D5A72}"/>
              </a:ext>
            </a:extLst>
          </p:cNvPr>
          <p:cNvSpPr>
            <a:spLocks xmlns:a="http://schemas.openxmlformats.org/drawingml/2006/main" noGrp="1"/>
          </p:cNvSpPr>
          <p:nvPr/>
        </p:nvSpPr>
        <p:spPr>
          <a:xfrm xmlns:a="http://schemas.openxmlformats.org/drawingml/2006/main">
            <a:off x="609600" y="1581150"/>
            <a:ext cx="5267325" cy="609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100" b="0">
                <a:solidFill>
                  <a:srgbClr val="17313D"/>
                </a:solidFill>
                <a:latin typeface="Arial"/>
                <a:ea typeface="Arial"/>
                <a:cs typeface="Arial"/>
              </a:defRPr>
            </a:pPr>
            <a:r>
              <a:rPr sz="1100" b="0">
                <a:solidFill>
                  <a:srgbClr val="17313D"/>
                </a:solidFill>
                <a:latin typeface="Arial"/>
                <a:ea typeface="Arial"/>
                <a:cs typeface="Arial"/>
              </a:rPr>
              <a:t>Bakker, A.B., Demerouti, E. and Sanz-Vergel, A. (2023) 'Job demands–resources theory: Ten years later', Annual Review of Organizational Psychology and Organizational Behavior, 10, pp. 25–53.  </a:t>
            </a:r>
            <a:r>
              <a:rPr sz="1100" b="0">
                <a:solidFill>
                  <a:srgbClr val="17313D"/>
                </a:solidFill>
                <a:latin typeface="Arial"/>
                <a:ea typeface="Arial"/>
                <a:cs typeface="Arial"/>
                <a:hlinkClick xmlns:r="http://schemas.openxmlformats.org/officeDocument/2006/relationships" r:id="Rec5d97ab8c414af3"/>
              </a:rPr>
              <a:t>Online source.</a:t>
            </a:r>
          </a:p>
        </p:txBody>
      </p:sp>
      <p:sp>
        <p:nvSpPr>
          <p:cNvPr id="6" name="reference 1">
            <a:extLst xmlns:a="http://schemas.openxmlformats.org/drawingml/2006/main">
              <a:ext uri="{FF2B5EF4-FFF2-40B4-BE49-F238E27FC236}">
                <a16:creationId xmlns:a16="http://schemas.microsoft.com/office/drawing/2014/main" id="{4F9D4FD2-FFFF-4D60-ABBA-3B80781345C7}"/>
              </a:ext>
            </a:extLst>
          </p:cNvPr>
          <p:cNvSpPr>
            <a:spLocks xmlns:a="http://schemas.openxmlformats.org/drawingml/2006/main" noGrp="1"/>
          </p:cNvSpPr>
          <p:nvPr/>
        </p:nvSpPr>
        <p:spPr>
          <a:xfrm xmlns:a="http://schemas.openxmlformats.org/drawingml/2006/main">
            <a:off x="609600" y="2228850"/>
            <a:ext cx="5267325" cy="609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100" b="0">
                <a:solidFill>
                  <a:srgbClr val="17313D"/>
                </a:solidFill>
                <a:latin typeface="Arial"/>
                <a:ea typeface="Arial"/>
                <a:cs typeface="Arial"/>
              </a:defRPr>
            </a:pPr>
            <a:r>
              <a:rPr sz="1100" b="0">
                <a:solidFill>
                  <a:srgbClr val="17313D"/>
                </a:solidFill>
                <a:latin typeface="Arial"/>
                <a:ea typeface="Arial"/>
                <a:cs typeface="Arial"/>
              </a:rPr>
              <a:t>Barney, J. (1991) 'Firm resources and sustained competitive advantage', Journal of Management, 17(1), pp. 99–120.  </a:t>
            </a:r>
            <a:r>
              <a:rPr sz="1100" b="0">
                <a:solidFill>
                  <a:srgbClr val="17313D"/>
                </a:solidFill>
                <a:latin typeface="Arial"/>
                <a:ea typeface="Arial"/>
                <a:cs typeface="Arial"/>
                <a:hlinkClick xmlns:r="http://schemas.openxmlformats.org/officeDocument/2006/relationships" r:id="R8ca02abcbd5643af"/>
              </a:rPr>
              <a:t>Online source.</a:t>
            </a:r>
          </a:p>
        </p:txBody>
      </p:sp>
      <p:sp>
        <p:nvSpPr>
          <p:cNvPr id="7" name="reference 2">
            <a:extLst xmlns:a="http://schemas.openxmlformats.org/drawingml/2006/main">
              <a:ext uri="{FF2B5EF4-FFF2-40B4-BE49-F238E27FC236}">
                <a16:creationId xmlns:a16="http://schemas.microsoft.com/office/drawing/2014/main" id="{D6A4A852-9683-41B9-B80C-67AC37C126F9}"/>
              </a:ext>
            </a:extLst>
          </p:cNvPr>
          <p:cNvSpPr>
            <a:spLocks xmlns:a="http://schemas.openxmlformats.org/drawingml/2006/main" noGrp="1"/>
          </p:cNvSpPr>
          <p:nvPr/>
        </p:nvSpPr>
        <p:spPr>
          <a:xfrm xmlns:a="http://schemas.openxmlformats.org/drawingml/2006/main">
            <a:off x="609600" y="2876550"/>
            <a:ext cx="5267325" cy="609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100" b="0">
                <a:solidFill>
                  <a:srgbClr val="17313D"/>
                </a:solidFill>
                <a:latin typeface="Arial"/>
                <a:ea typeface="Arial"/>
                <a:cs typeface="Arial"/>
              </a:defRPr>
            </a:pPr>
            <a:r>
              <a:rPr sz="1100" b="0">
                <a:solidFill>
                  <a:srgbClr val="17313D"/>
                </a:solidFill>
                <a:latin typeface="Arial"/>
                <a:ea typeface="Arial"/>
                <a:cs typeface="Arial"/>
              </a:rPr>
              <a:t>Bass, B.M. (1990) 'From transactional to transformational leadership: Learning to share the vision', Organizational Dynamics, 18(3), pp. 19–31.  </a:t>
            </a:r>
            <a:r>
              <a:rPr sz="1100" b="0">
                <a:solidFill>
                  <a:srgbClr val="17313D"/>
                </a:solidFill>
                <a:latin typeface="Arial"/>
                <a:ea typeface="Arial"/>
                <a:cs typeface="Arial"/>
                <a:hlinkClick xmlns:r="http://schemas.openxmlformats.org/officeDocument/2006/relationships" r:id="Rec9aa16c97074b0f"/>
              </a:rPr>
              <a:t>Online source.</a:t>
            </a:r>
          </a:p>
        </p:txBody>
      </p:sp>
      <p:sp>
        <p:nvSpPr>
          <p:cNvPr id="8" name="reference 3">
            <a:extLst xmlns:a="http://schemas.openxmlformats.org/drawingml/2006/main">
              <a:ext uri="{FF2B5EF4-FFF2-40B4-BE49-F238E27FC236}">
                <a16:creationId xmlns:a16="http://schemas.microsoft.com/office/drawing/2014/main" id="{CB74AF68-13BD-408F-A4C2-B56E799C4FD3}"/>
              </a:ext>
            </a:extLst>
          </p:cNvPr>
          <p:cNvSpPr>
            <a:spLocks xmlns:a="http://schemas.openxmlformats.org/drawingml/2006/main" noGrp="1"/>
          </p:cNvSpPr>
          <p:nvPr/>
        </p:nvSpPr>
        <p:spPr>
          <a:xfrm xmlns:a="http://schemas.openxmlformats.org/drawingml/2006/main">
            <a:off x="609600" y="3524250"/>
            <a:ext cx="5267325" cy="609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100" b="0">
                <a:solidFill>
                  <a:srgbClr val="17313D"/>
                </a:solidFill>
                <a:latin typeface="Arial"/>
                <a:ea typeface="Arial"/>
                <a:cs typeface="Arial"/>
              </a:defRPr>
            </a:pPr>
            <a:r>
              <a:rPr sz="1100" b="0">
                <a:solidFill>
                  <a:srgbClr val="17313D"/>
                </a:solidFill>
                <a:latin typeface="Arial"/>
                <a:ea typeface="Arial"/>
                <a:cs typeface="Arial"/>
              </a:rPr>
              <a:t>CIPD (2025a) Learning needs analysis. Factsheet, 20 August.  </a:t>
            </a:r>
            <a:r>
              <a:rPr sz="1100" b="0">
                <a:solidFill>
                  <a:srgbClr val="17313D"/>
                </a:solidFill>
                <a:latin typeface="Arial"/>
                <a:ea typeface="Arial"/>
                <a:cs typeface="Arial"/>
                <a:hlinkClick xmlns:r="http://schemas.openxmlformats.org/officeDocument/2006/relationships" r:id="R3d70413ceaa94e95"/>
              </a:rPr>
              <a:t>Online source.</a:t>
            </a:r>
          </a:p>
        </p:txBody>
      </p:sp>
      <p:sp>
        <p:nvSpPr>
          <p:cNvPr id="9" name="reference 4">
            <a:extLst xmlns:a="http://schemas.openxmlformats.org/drawingml/2006/main">
              <a:ext uri="{FF2B5EF4-FFF2-40B4-BE49-F238E27FC236}">
                <a16:creationId xmlns:a16="http://schemas.microsoft.com/office/drawing/2014/main" id="{5656CC1E-B343-46D7-93CC-D8BC93C84F84}"/>
              </a:ext>
            </a:extLst>
          </p:cNvPr>
          <p:cNvSpPr>
            <a:spLocks xmlns:a="http://schemas.openxmlformats.org/drawingml/2006/main" noGrp="1"/>
          </p:cNvSpPr>
          <p:nvPr/>
        </p:nvSpPr>
        <p:spPr>
          <a:xfrm xmlns:a="http://schemas.openxmlformats.org/drawingml/2006/main">
            <a:off x="609600" y="4171950"/>
            <a:ext cx="5267325" cy="609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100" b="0">
                <a:solidFill>
                  <a:srgbClr val="17313D"/>
                </a:solidFill>
                <a:latin typeface="Arial"/>
                <a:ea typeface="Arial"/>
                <a:cs typeface="Arial"/>
              </a:defRPr>
            </a:pPr>
            <a:r>
              <a:rPr sz="1100" b="0">
                <a:solidFill>
                  <a:srgbClr val="17313D"/>
                </a:solidFill>
                <a:latin typeface="Arial"/>
                <a:ea typeface="Arial"/>
                <a:cs typeface="Arial"/>
              </a:rPr>
              <a:t>CIPD (2025b) Talent management: Guidance for people professionals. Guide, 26 June.  </a:t>
            </a:r>
            <a:r>
              <a:rPr sz="1100" b="0">
                <a:solidFill>
                  <a:srgbClr val="17313D"/>
                </a:solidFill>
                <a:latin typeface="Arial"/>
                <a:ea typeface="Arial"/>
                <a:cs typeface="Arial"/>
                <a:hlinkClick xmlns:r="http://schemas.openxmlformats.org/officeDocument/2006/relationships" r:id="Ra5fdc848df1f406f"/>
              </a:rPr>
              <a:t>Online source.</a:t>
            </a:r>
          </a:p>
        </p:txBody>
      </p:sp>
      <p:sp>
        <p:nvSpPr>
          <p:cNvPr id="10" name="reference 5">
            <a:extLst xmlns:a="http://schemas.openxmlformats.org/drawingml/2006/main">
              <a:ext uri="{FF2B5EF4-FFF2-40B4-BE49-F238E27FC236}">
                <a16:creationId xmlns:a16="http://schemas.microsoft.com/office/drawing/2014/main" id="{E26C17BE-1E47-4588-9D04-C9209F198079}"/>
              </a:ext>
            </a:extLst>
          </p:cNvPr>
          <p:cNvSpPr>
            <a:spLocks xmlns:a="http://schemas.openxmlformats.org/drawingml/2006/main" noGrp="1"/>
          </p:cNvSpPr>
          <p:nvPr/>
        </p:nvSpPr>
        <p:spPr>
          <a:xfrm xmlns:a="http://schemas.openxmlformats.org/drawingml/2006/main">
            <a:off x="609600" y="4819650"/>
            <a:ext cx="5267325" cy="609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100" b="0">
                <a:solidFill>
                  <a:srgbClr val="17313D"/>
                </a:solidFill>
                <a:latin typeface="Arial"/>
                <a:ea typeface="Arial"/>
                <a:cs typeface="Arial"/>
              </a:defRPr>
            </a:pPr>
            <a:r>
              <a:rPr sz="1100" b="0">
                <a:solidFill>
                  <a:srgbClr val="17313D"/>
                </a:solidFill>
                <a:latin typeface="Arial"/>
                <a:ea typeface="Arial"/>
                <a:cs typeface="Arial"/>
              </a:rPr>
              <a:t>CIPD (2025c) Workforce planning. Factsheet, 29 July.  </a:t>
            </a:r>
            <a:r>
              <a:rPr sz="1100" b="0">
                <a:solidFill>
                  <a:srgbClr val="17313D"/>
                </a:solidFill>
                <a:latin typeface="Arial"/>
                <a:ea typeface="Arial"/>
                <a:cs typeface="Arial"/>
                <a:hlinkClick xmlns:r="http://schemas.openxmlformats.org/officeDocument/2006/relationships" r:id="R1f61ab836b4846fa"/>
              </a:rPr>
              <a:t>Online source.</a:t>
            </a:r>
          </a:p>
        </p:txBody>
      </p:sp>
      <p:sp>
        <p:nvSpPr>
          <p:cNvPr id="11" name="reference 6">
            <a:extLst xmlns:a="http://schemas.openxmlformats.org/drawingml/2006/main">
              <a:ext uri="{FF2B5EF4-FFF2-40B4-BE49-F238E27FC236}">
                <a16:creationId xmlns:a16="http://schemas.microsoft.com/office/drawing/2014/main" id="{080A7993-CFAB-4ECB-8FB9-E9D1432E4CF6}"/>
              </a:ext>
            </a:extLst>
          </p:cNvPr>
          <p:cNvSpPr>
            <a:spLocks xmlns:a="http://schemas.openxmlformats.org/drawingml/2006/main" noGrp="1"/>
          </p:cNvSpPr>
          <p:nvPr/>
        </p:nvSpPr>
        <p:spPr>
          <a:xfrm xmlns:a="http://schemas.openxmlformats.org/drawingml/2006/main">
            <a:off x="609600" y="5467350"/>
            <a:ext cx="5267325" cy="609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100" b="0">
                <a:solidFill>
                  <a:srgbClr val="17313D"/>
                </a:solidFill>
                <a:latin typeface="Arial"/>
                <a:ea typeface="Arial"/>
                <a:cs typeface="Arial"/>
              </a:defRPr>
            </a:pPr>
            <a:r>
              <a:rPr sz="1100" b="0">
                <a:solidFill>
                  <a:srgbClr val="17313D"/>
                </a:solidFill>
                <a:latin typeface="Arial"/>
                <a:ea typeface="Arial"/>
                <a:cs typeface="Arial"/>
              </a:rPr>
              <a:t>CIPD (2026a) Health and wellbeing at work. Factsheet, 23 July.  </a:t>
            </a:r>
            <a:r>
              <a:rPr sz="1100" b="0">
                <a:solidFill>
                  <a:srgbClr val="17313D"/>
                </a:solidFill>
                <a:latin typeface="Arial"/>
                <a:ea typeface="Arial"/>
                <a:cs typeface="Arial"/>
                <a:hlinkClick xmlns:r="http://schemas.openxmlformats.org/officeDocument/2006/relationships" r:id="Rba583c228f6a4c51"/>
              </a:rPr>
              <a:t>Online source.</a:t>
            </a:r>
          </a:p>
        </p:txBody>
      </p:sp>
      <p:sp>
        <p:nvSpPr>
          <p:cNvPr id="12" name="reference 7">
            <a:extLst xmlns:a="http://schemas.openxmlformats.org/drawingml/2006/main">
              <a:ext uri="{FF2B5EF4-FFF2-40B4-BE49-F238E27FC236}">
                <a16:creationId xmlns:a16="http://schemas.microsoft.com/office/drawing/2014/main" id="{10B87149-F698-4755-B278-2C477042D28B}"/>
              </a:ext>
            </a:extLst>
          </p:cNvPr>
          <p:cNvSpPr>
            <a:spLocks xmlns:a="http://schemas.openxmlformats.org/drawingml/2006/main" noGrp="1"/>
          </p:cNvSpPr>
          <p:nvPr/>
        </p:nvSpPr>
        <p:spPr>
          <a:xfrm xmlns:a="http://schemas.openxmlformats.org/drawingml/2006/main">
            <a:off x="6334125" y="1581150"/>
            <a:ext cx="5267325" cy="609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100" b="0">
                <a:solidFill>
                  <a:srgbClr val="17313D"/>
                </a:solidFill>
                <a:latin typeface="Arial"/>
                <a:ea typeface="Arial"/>
                <a:cs typeface="Arial"/>
              </a:defRPr>
            </a:pPr>
            <a:r>
              <a:rPr sz="1100" b="0">
                <a:solidFill>
                  <a:srgbClr val="17313D"/>
                </a:solidFill>
                <a:latin typeface="Arial"/>
                <a:ea typeface="Arial"/>
                <a:cs typeface="Arial"/>
              </a:rPr>
              <a:t>CIPD (2026b) Performance management: An introduction. Factsheet, 29 January.  </a:t>
            </a:r>
            <a:r>
              <a:rPr sz="1100" b="0">
                <a:solidFill>
                  <a:srgbClr val="17313D"/>
                </a:solidFill>
                <a:latin typeface="Arial"/>
                <a:ea typeface="Arial"/>
                <a:cs typeface="Arial"/>
                <a:hlinkClick xmlns:r="http://schemas.openxmlformats.org/officeDocument/2006/relationships" r:id="R69b68e8470f1402b"/>
              </a:rPr>
              <a:t>Online source.</a:t>
            </a:r>
          </a:p>
        </p:txBody>
      </p:sp>
      <p:sp>
        <p:nvSpPr>
          <p:cNvPr id="13" name="reference 8">
            <a:extLst xmlns:a="http://schemas.openxmlformats.org/drawingml/2006/main">
              <a:ext uri="{FF2B5EF4-FFF2-40B4-BE49-F238E27FC236}">
                <a16:creationId xmlns:a16="http://schemas.microsoft.com/office/drawing/2014/main" id="{24E3A7DE-0C97-4216-B22A-C8732D057374}"/>
              </a:ext>
            </a:extLst>
          </p:cNvPr>
          <p:cNvSpPr>
            <a:spLocks xmlns:a="http://schemas.openxmlformats.org/drawingml/2006/main" noGrp="1"/>
          </p:cNvSpPr>
          <p:nvPr/>
        </p:nvSpPr>
        <p:spPr>
          <a:xfrm xmlns:a="http://schemas.openxmlformats.org/drawingml/2006/main">
            <a:off x="6334125" y="2228850"/>
            <a:ext cx="5267325" cy="609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100" b="0">
                <a:solidFill>
                  <a:srgbClr val="17313D"/>
                </a:solidFill>
                <a:latin typeface="Arial"/>
                <a:ea typeface="Arial"/>
                <a:cs typeface="Arial"/>
              </a:defRPr>
            </a:pPr>
            <a:r>
              <a:rPr sz="1100" b="0">
                <a:solidFill>
                  <a:srgbClr val="17313D"/>
                </a:solidFill>
                <a:latin typeface="Arial"/>
                <a:ea typeface="Arial"/>
                <a:cs typeface="Arial"/>
              </a:rPr>
              <a:t>CIPD (2026c) Selection methods. Factsheet, 22 September.  </a:t>
            </a:r>
            <a:r>
              <a:rPr sz="1100" b="0">
                <a:solidFill>
                  <a:srgbClr val="17313D"/>
                </a:solidFill>
                <a:latin typeface="Arial"/>
                <a:ea typeface="Arial"/>
                <a:cs typeface="Arial"/>
                <a:hlinkClick xmlns:r="http://schemas.openxmlformats.org/officeDocument/2006/relationships" r:id="R4e3d403ffb7e4969"/>
              </a:rPr>
              <a:t>Online source.</a:t>
            </a:r>
          </a:p>
        </p:txBody>
      </p:sp>
      <p:sp>
        <p:nvSpPr>
          <p:cNvPr id="14" name="reference 9">
            <a:extLst xmlns:a="http://schemas.openxmlformats.org/drawingml/2006/main">
              <a:ext uri="{FF2B5EF4-FFF2-40B4-BE49-F238E27FC236}">
                <a16:creationId xmlns:a16="http://schemas.microsoft.com/office/drawing/2014/main" id="{1BAC0474-BA37-460A-BD2D-0A25CC5D44A4}"/>
              </a:ext>
            </a:extLst>
          </p:cNvPr>
          <p:cNvSpPr>
            <a:spLocks xmlns:a="http://schemas.openxmlformats.org/drawingml/2006/main" noGrp="1"/>
          </p:cNvSpPr>
          <p:nvPr/>
        </p:nvSpPr>
        <p:spPr>
          <a:xfrm xmlns:a="http://schemas.openxmlformats.org/drawingml/2006/main">
            <a:off x="6334125" y="2876550"/>
            <a:ext cx="5267325" cy="609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100" b="0">
                <a:solidFill>
                  <a:srgbClr val="17313D"/>
                </a:solidFill>
                <a:latin typeface="Arial"/>
                <a:ea typeface="Arial"/>
                <a:cs typeface="Arial"/>
              </a:defRPr>
            </a:pPr>
            <a:r>
              <a:rPr sz="1100" b="0">
                <a:solidFill>
                  <a:srgbClr val="17313D"/>
                </a:solidFill>
                <a:latin typeface="Arial"/>
                <a:ea typeface="Arial"/>
                <a:cs typeface="Arial"/>
              </a:rPr>
              <a:t>Edmondson, A. (1999) 'Psychological safety and learning behavior in work teams', Administrative Science Quarterly, 44(2), pp. 350–383.  </a:t>
            </a:r>
            <a:r>
              <a:rPr sz="1100" b="0">
                <a:solidFill>
                  <a:srgbClr val="17313D"/>
                </a:solidFill>
                <a:latin typeface="Arial"/>
                <a:ea typeface="Arial"/>
                <a:cs typeface="Arial"/>
                <a:hlinkClick xmlns:r="http://schemas.openxmlformats.org/officeDocument/2006/relationships" r:id="Rdf813abc37b44b4c"/>
              </a:rPr>
              <a:t>Online source.</a:t>
            </a:r>
          </a:p>
        </p:txBody>
      </p:sp>
      <p:sp>
        <p:nvSpPr>
          <p:cNvPr id="15" name="reference 10">
            <a:extLst xmlns:a="http://schemas.openxmlformats.org/drawingml/2006/main">
              <a:ext uri="{FF2B5EF4-FFF2-40B4-BE49-F238E27FC236}">
                <a16:creationId xmlns:a16="http://schemas.microsoft.com/office/drawing/2014/main" id="{D266BC02-E0B8-45A8-99E4-9703926F07D1}"/>
              </a:ext>
            </a:extLst>
          </p:cNvPr>
          <p:cNvSpPr>
            <a:spLocks xmlns:a="http://schemas.openxmlformats.org/drawingml/2006/main" noGrp="1"/>
          </p:cNvSpPr>
          <p:nvPr/>
        </p:nvSpPr>
        <p:spPr>
          <a:xfrm xmlns:a="http://schemas.openxmlformats.org/drawingml/2006/main">
            <a:off x="6334125" y="3524250"/>
            <a:ext cx="5267325" cy="609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100" b="0">
                <a:solidFill>
                  <a:srgbClr val="17313D"/>
                </a:solidFill>
                <a:latin typeface="Arial"/>
                <a:ea typeface="Arial"/>
                <a:cs typeface="Arial"/>
              </a:defRPr>
            </a:pPr>
            <a:r>
              <a:rPr sz="1100" b="0">
                <a:solidFill>
                  <a:srgbClr val="17313D"/>
                </a:solidFill>
                <a:latin typeface="Arial"/>
                <a:ea typeface="Arial"/>
                <a:cs typeface="Arial"/>
              </a:rPr>
              <a:t>Hogarth, A. and McCartney, C. (2026) Resourcing and talent planning report 2026. London: Chartered Institute of Personnel and Development.  </a:t>
            </a:r>
            <a:r>
              <a:rPr sz="1100" b="0">
                <a:solidFill>
                  <a:srgbClr val="17313D"/>
                </a:solidFill>
                <a:latin typeface="Arial"/>
                <a:ea typeface="Arial"/>
                <a:cs typeface="Arial"/>
                <a:hlinkClick xmlns:r="http://schemas.openxmlformats.org/officeDocument/2006/relationships" r:id="R005941fd594c471d"/>
              </a:rPr>
              <a:t>Online source.</a:t>
            </a:r>
          </a:p>
        </p:txBody>
      </p:sp>
      <p:sp>
        <p:nvSpPr>
          <p:cNvPr id="16" name="reference 11">
            <a:extLst xmlns:a="http://schemas.openxmlformats.org/drawingml/2006/main">
              <a:ext uri="{FF2B5EF4-FFF2-40B4-BE49-F238E27FC236}">
                <a16:creationId xmlns:a16="http://schemas.microsoft.com/office/drawing/2014/main" id="{203366A8-ACDF-450C-950F-F81C188AC185}"/>
              </a:ext>
            </a:extLst>
          </p:cNvPr>
          <p:cNvSpPr>
            <a:spLocks xmlns:a="http://schemas.openxmlformats.org/drawingml/2006/main" noGrp="1"/>
          </p:cNvSpPr>
          <p:nvPr/>
        </p:nvSpPr>
        <p:spPr>
          <a:xfrm xmlns:a="http://schemas.openxmlformats.org/drawingml/2006/main">
            <a:off x="6334125" y="4171950"/>
            <a:ext cx="5267325" cy="609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100" b="0">
                <a:solidFill>
                  <a:srgbClr val="17313D"/>
                </a:solidFill>
                <a:latin typeface="Arial"/>
                <a:ea typeface="Arial"/>
                <a:cs typeface="Arial"/>
              </a:defRPr>
            </a:pPr>
            <a:r>
              <a:rPr sz="1100" b="0">
                <a:solidFill>
                  <a:srgbClr val="17313D"/>
                </a:solidFill>
                <a:latin typeface="Arial"/>
                <a:ea typeface="Arial"/>
                <a:cs typeface="Arial"/>
              </a:rPr>
              <a:t>Kaplan, R.S. and Norton, D.P. (1992) 'The balanced scorecard: Measures that drive performance', Harvard Business Review, 70(1), pp. 71–79.  </a:t>
            </a:r>
            <a:r>
              <a:rPr sz="1100" b="0">
                <a:solidFill>
                  <a:srgbClr val="17313D"/>
                </a:solidFill>
                <a:latin typeface="Arial"/>
                <a:ea typeface="Arial"/>
                <a:cs typeface="Arial"/>
                <a:hlinkClick xmlns:r="http://schemas.openxmlformats.org/officeDocument/2006/relationships" r:id="R2d7d572924d14b64"/>
              </a:rPr>
              <a:t>Online source.</a:t>
            </a:r>
          </a:p>
        </p:txBody>
      </p:sp>
      <p:sp>
        <p:nvSpPr>
          <p:cNvPr id="17" name="reference 12">
            <a:extLst xmlns:a="http://schemas.openxmlformats.org/drawingml/2006/main">
              <a:ext uri="{FF2B5EF4-FFF2-40B4-BE49-F238E27FC236}">
                <a16:creationId xmlns:a16="http://schemas.microsoft.com/office/drawing/2014/main" id="{2A668026-A7F9-4EEF-A31A-4FC50FB45E2A}"/>
              </a:ext>
            </a:extLst>
          </p:cNvPr>
          <p:cNvSpPr>
            <a:spLocks xmlns:a="http://schemas.openxmlformats.org/drawingml/2006/main" noGrp="1"/>
          </p:cNvSpPr>
          <p:nvPr/>
        </p:nvSpPr>
        <p:spPr>
          <a:xfrm xmlns:a="http://schemas.openxmlformats.org/drawingml/2006/main">
            <a:off x="6334125" y="4819650"/>
            <a:ext cx="5267325" cy="609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100" b="0">
                <a:solidFill>
                  <a:srgbClr val="17313D"/>
                </a:solidFill>
                <a:latin typeface="Arial"/>
                <a:ea typeface="Arial"/>
                <a:cs typeface="Arial"/>
              </a:defRPr>
            </a:pPr>
            <a:r>
              <a:rPr sz="1100" b="0">
                <a:solidFill>
                  <a:srgbClr val="17313D"/>
                </a:solidFill>
                <a:latin typeface="Arial"/>
                <a:ea typeface="Arial"/>
                <a:cs typeface="Arial"/>
              </a:rPr>
              <a:t>Locke, E.A. and Latham, G.P. (2002) 'Building a practically useful theory of goal setting and task motivation: A 35-year odyssey', American Psychologist, 57(9), pp. 705–717.  </a:t>
            </a:r>
            <a:r>
              <a:rPr sz="1100" b="0">
                <a:solidFill>
                  <a:srgbClr val="17313D"/>
                </a:solidFill>
                <a:latin typeface="Arial"/>
                <a:ea typeface="Arial"/>
                <a:cs typeface="Arial"/>
                <a:hlinkClick xmlns:r="http://schemas.openxmlformats.org/officeDocument/2006/relationships" r:id="R45e83bd9fc3848a9"/>
              </a:rPr>
              <a:t>Online source.</a:t>
            </a:r>
          </a:p>
        </p:txBody>
      </p:sp>
      <p:sp>
        <p:nvSpPr>
          <p:cNvPr id="18" name="reference 13">
            <a:extLst xmlns:a="http://schemas.openxmlformats.org/drawingml/2006/main">
              <a:ext uri="{FF2B5EF4-FFF2-40B4-BE49-F238E27FC236}">
                <a16:creationId xmlns:a16="http://schemas.microsoft.com/office/drawing/2014/main" id="{DD341B77-82DC-4AA5-B970-87D8398415C7}"/>
              </a:ext>
            </a:extLst>
          </p:cNvPr>
          <p:cNvSpPr>
            <a:spLocks xmlns:a="http://schemas.openxmlformats.org/drawingml/2006/main" noGrp="1"/>
          </p:cNvSpPr>
          <p:nvPr/>
        </p:nvSpPr>
        <p:spPr>
          <a:xfrm xmlns:a="http://schemas.openxmlformats.org/drawingml/2006/main">
            <a:off x="6334125" y="5467350"/>
            <a:ext cx="5267325" cy="609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p xmlns:a="http://schemas.openxmlformats.org/drawingml/2006/main">
            <a:pPr algn="l">
              <a:defRPr sz="1100" b="0">
                <a:solidFill>
                  <a:srgbClr val="17313D"/>
                </a:solidFill>
                <a:latin typeface="Arial"/>
                <a:ea typeface="Arial"/>
                <a:cs typeface="Arial"/>
              </a:defRPr>
            </a:pPr>
            <a:r>
              <a:rPr sz="1100" b="0">
                <a:solidFill>
                  <a:srgbClr val="17313D"/>
                </a:solidFill>
                <a:latin typeface="Arial"/>
                <a:ea typeface="Arial"/>
                <a:cs typeface="Arial"/>
              </a:rPr>
              <a:t>Ryan, R.M. and Deci, E.L. (2000) 'Self-determination theory and the facilitation of intrinsic motivation, social development, and well-being', American Psychologist, 55(1), pp. 68–78.  </a:t>
            </a:r>
            <a:r>
              <a:rPr sz="1100" b="0">
                <a:solidFill>
                  <a:srgbClr val="17313D"/>
                </a:solidFill>
                <a:latin typeface="Arial"/>
                <a:ea typeface="Arial"/>
                <a:cs typeface="Arial"/>
                <a:hlinkClick xmlns:r="http://schemas.openxmlformats.org/officeDocument/2006/relationships" r:id="R5eea2843ec484001"/>
              </a:rPr>
              <a:t>Online source.</a:t>
            </a:r>
          </a:p>
        </p:txBody>
      </p:sp>
    </p:spTree>
    <p:extLst>
      <p:ext uri="{BB962C8B-B14F-4D97-AF65-F5344CB8AC3E}">
        <p14:creationId xmlns:p14="http://schemas.microsoft.com/office/powerpoint/2010/main" val="1796653274"/>
      </p:ext>
    </p:extLst>
  </p:cSld>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docProps/app.xml><?xml version="1.0" encoding="utf-8"?>
<ap:Properties xmlns:ap="http://schemas.openxmlformats.org/officeDocument/2006/extended-properties">
  <ap:Application>Walnut Exporter</ap:Application>
  <ap:PresentationFormat>Converted Presentation</ap:PresentationFormat>
  <ap:Slides>0</ap:Slides>
  <ap:Notes>0</ap:Notes>
  <ap:HiddenSlides>0</ap:HiddenSlides>
  <ap:SharedDoc>false</ap:SharedDoc>
  <ap:DocSecurity>0</ap:DocSecurity>
</ap:Properties>
</file>

<file path=docProps/core.xml><?xml version="1.0" encoding="utf-8"?>
<coreProperties xmlns:dc="http://purl.org/dc/elements/1.1/" xmlns:dcterms="http://purl.org/dc/terms/" xmlns:xsi="http://www.w3.org/2001/XMLSchema-instance" xmlns="http://schemas.openxmlformats.org/package/2006/metadata/core-properties">
  <dc:creator>Walnut Exporter</dc:creator>
  <lastModifiedBy>Walnut Exporter</lastModifiedBy>
  <dc:title>Presentation</dc:title>
  <dcterms:created xsi:type="dcterms:W3CDTF">2026-10-06T18:37:36.4240000Z</dcterms:created>
  <dcterms:modified xsi:type="dcterms:W3CDTF">2026-10-06T18:37:36.4240000Z</dcterms:modified>
</coreProperties>
</file>