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46"/>
  </p:notesMasterIdLst>
  <p:handoutMasterIdLst>
    <p:handoutMasterId r:id="rId47"/>
  </p:handoutMasterIdLst>
  <p:sldIdLst>
    <p:sldId id="256" r:id="rId4"/>
    <p:sldId id="257" r:id="rId5"/>
    <p:sldId id="310" r:id="rId6"/>
    <p:sldId id="263" r:id="rId7"/>
    <p:sldId id="265" r:id="rId8"/>
    <p:sldId id="311" r:id="rId9"/>
    <p:sldId id="266" r:id="rId10"/>
    <p:sldId id="303" r:id="rId11"/>
    <p:sldId id="304" r:id="rId12"/>
    <p:sldId id="291" r:id="rId13"/>
    <p:sldId id="295" r:id="rId14"/>
    <p:sldId id="297" r:id="rId15"/>
    <p:sldId id="296" r:id="rId16"/>
    <p:sldId id="312" r:id="rId17"/>
    <p:sldId id="313" r:id="rId18"/>
    <p:sldId id="298" r:id="rId19"/>
    <p:sldId id="317" r:id="rId20"/>
    <p:sldId id="318" r:id="rId21"/>
    <p:sldId id="309" r:id="rId22"/>
    <p:sldId id="293" r:id="rId23"/>
    <p:sldId id="299" r:id="rId24"/>
    <p:sldId id="314" r:id="rId25"/>
    <p:sldId id="315" r:id="rId26"/>
    <p:sldId id="316" r:id="rId27"/>
    <p:sldId id="300" r:id="rId28"/>
    <p:sldId id="267" r:id="rId29"/>
    <p:sldId id="269" r:id="rId30"/>
    <p:sldId id="270" r:id="rId31"/>
    <p:sldId id="271" r:id="rId32"/>
    <p:sldId id="272" r:id="rId33"/>
    <p:sldId id="273" r:id="rId34"/>
    <p:sldId id="274" r:id="rId35"/>
    <p:sldId id="301" r:id="rId36"/>
    <p:sldId id="305" r:id="rId37"/>
    <p:sldId id="302" r:id="rId38"/>
    <p:sldId id="307" r:id="rId39"/>
    <p:sldId id="308" r:id="rId40"/>
    <p:sldId id="280" r:id="rId41"/>
    <p:sldId id="281" r:id="rId42"/>
    <p:sldId id="282" r:id="rId43"/>
    <p:sldId id="283" r:id="rId44"/>
    <p:sldId id="306" r:id="rId45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140D542-857A-4A96-9F1A-7F5FC85D8390}" v="29" dt="2022-09-26T20:01:29.09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20" d="100"/>
          <a:sy n="120" d="100"/>
        </p:scale>
        <p:origin x="134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handoutMaster" Target="handoutMasters/handoutMaster1.xml"/><Relationship Id="rId50" Type="http://schemas.openxmlformats.org/officeDocument/2006/relationships/theme" Target="theme/theme1.xml"/><Relationship Id="rId7" Type="http://schemas.openxmlformats.org/officeDocument/2006/relationships/slide" Target="slides/slide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3" Type="http://schemas.microsoft.com/office/2015/10/relationships/revisionInfo" Target="revisionInfo.xml"/><Relationship Id="rId5" Type="http://schemas.openxmlformats.org/officeDocument/2006/relationships/slide" Target="slides/slide2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microsoft.com/office/2016/11/relationships/changesInfo" Target="changesInfos/changesInfo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presProps" Target="presProps.xml"/><Relationship Id="rId8" Type="http://schemas.openxmlformats.org/officeDocument/2006/relationships/slide" Target="slides/slide5.xml"/><Relationship Id="rId51" Type="http://schemas.openxmlformats.org/officeDocument/2006/relationships/tableStyles" Target="tableStyles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notesMaster" Target="notesMasters/notesMaster1.xml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en Hole" userId="a131402a-191c-4885-ab61-475e015fddd2" providerId="ADAL" clId="{2140D542-857A-4A96-9F1A-7F5FC85D8390}"/>
    <pc:docChg chg="custSel addSld modSld">
      <pc:chgData name="Stephen Hole" userId="a131402a-191c-4885-ab61-475e015fddd2" providerId="ADAL" clId="{2140D542-857A-4A96-9F1A-7F5FC85D8390}" dt="2022-09-26T20:09:15.187" v="199" actId="20577"/>
      <pc:docMkLst>
        <pc:docMk/>
      </pc:docMkLst>
      <pc:sldChg chg="modSp">
        <pc:chgData name="Stephen Hole" userId="a131402a-191c-4885-ab61-475e015fddd2" providerId="ADAL" clId="{2140D542-857A-4A96-9F1A-7F5FC85D8390}" dt="2022-09-26T20:01:29.096" v="143" actId="20577"/>
        <pc:sldMkLst>
          <pc:docMk/>
          <pc:sldMk cId="0" sldId="272"/>
        </pc:sldMkLst>
        <pc:spChg chg="mod">
          <ac:chgData name="Stephen Hole" userId="a131402a-191c-4885-ab61-475e015fddd2" providerId="ADAL" clId="{2140D542-857A-4A96-9F1A-7F5FC85D8390}" dt="2022-09-26T20:01:29.096" v="143" actId="20577"/>
          <ac:spMkLst>
            <pc:docMk/>
            <pc:sldMk cId="0" sldId="272"/>
            <ac:spMk id="36868" creationId="{00000000-0000-0000-0000-000000000000}"/>
          </ac:spMkLst>
        </pc:spChg>
      </pc:sldChg>
      <pc:sldChg chg="modSp">
        <pc:chgData name="Stephen Hole" userId="a131402a-191c-4885-ab61-475e015fddd2" providerId="ADAL" clId="{2140D542-857A-4A96-9F1A-7F5FC85D8390}" dt="2022-09-26T19:59:49.528" v="115" actId="6549"/>
        <pc:sldMkLst>
          <pc:docMk/>
          <pc:sldMk cId="762669138" sldId="305"/>
        </pc:sldMkLst>
        <pc:spChg chg="mod">
          <ac:chgData name="Stephen Hole" userId="a131402a-191c-4885-ab61-475e015fddd2" providerId="ADAL" clId="{2140D542-857A-4A96-9F1A-7F5FC85D8390}" dt="2022-09-26T19:59:49.528" v="115" actId="6549"/>
          <ac:spMkLst>
            <pc:docMk/>
            <pc:sldMk cId="762669138" sldId="305"/>
            <ac:spMk id="3" creationId="{00000000-0000-0000-0000-000000000000}"/>
          </ac:spMkLst>
        </pc:spChg>
      </pc:sldChg>
      <pc:sldChg chg="addSp delSp modSp new mod">
        <pc:chgData name="Stephen Hole" userId="a131402a-191c-4885-ab61-475e015fddd2" providerId="ADAL" clId="{2140D542-857A-4A96-9F1A-7F5FC85D8390}" dt="2022-09-26T19:32:39.716" v="56" actId="20577"/>
        <pc:sldMkLst>
          <pc:docMk/>
          <pc:sldMk cId="4033732398" sldId="312"/>
        </pc:sldMkLst>
        <pc:spChg chg="mod">
          <ac:chgData name="Stephen Hole" userId="a131402a-191c-4885-ab61-475e015fddd2" providerId="ADAL" clId="{2140D542-857A-4A96-9F1A-7F5FC85D8390}" dt="2022-09-26T19:32:39.716" v="56" actId="20577"/>
          <ac:spMkLst>
            <pc:docMk/>
            <pc:sldMk cId="4033732398" sldId="312"/>
            <ac:spMk id="2" creationId="{4F59DF3C-4C8D-40EF-BCA7-F4DC60C842FF}"/>
          </ac:spMkLst>
        </pc:spChg>
        <pc:spChg chg="del">
          <ac:chgData name="Stephen Hole" userId="a131402a-191c-4885-ab61-475e015fddd2" providerId="ADAL" clId="{2140D542-857A-4A96-9F1A-7F5FC85D8390}" dt="2022-09-26T19:28:52.743" v="1" actId="22"/>
          <ac:spMkLst>
            <pc:docMk/>
            <pc:sldMk cId="4033732398" sldId="312"/>
            <ac:spMk id="3" creationId="{435BB4D0-9522-47D6-BCA5-F5451D90CEE6}"/>
          </ac:spMkLst>
        </pc:spChg>
        <pc:picChg chg="add mod ord">
          <ac:chgData name="Stephen Hole" userId="a131402a-191c-4885-ab61-475e015fddd2" providerId="ADAL" clId="{2140D542-857A-4A96-9F1A-7F5FC85D8390}" dt="2022-09-26T19:29:08.926" v="4" actId="14100"/>
          <ac:picMkLst>
            <pc:docMk/>
            <pc:sldMk cId="4033732398" sldId="312"/>
            <ac:picMk id="5" creationId="{08521280-D1D2-4B14-AF5D-942A3B88C588}"/>
          </ac:picMkLst>
        </pc:picChg>
      </pc:sldChg>
      <pc:sldChg chg="addSp delSp modSp new mod">
        <pc:chgData name="Stephen Hole" userId="a131402a-191c-4885-ab61-475e015fddd2" providerId="ADAL" clId="{2140D542-857A-4A96-9F1A-7F5FC85D8390}" dt="2022-09-26T19:32:15.574" v="34" actId="20577"/>
        <pc:sldMkLst>
          <pc:docMk/>
          <pc:sldMk cId="4124484379" sldId="313"/>
        </pc:sldMkLst>
        <pc:spChg chg="mod">
          <ac:chgData name="Stephen Hole" userId="a131402a-191c-4885-ab61-475e015fddd2" providerId="ADAL" clId="{2140D542-857A-4A96-9F1A-7F5FC85D8390}" dt="2022-09-26T19:32:15.574" v="34" actId="20577"/>
          <ac:spMkLst>
            <pc:docMk/>
            <pc:sldMk cId="4124484379" sldId="313"/>
            <ac:spMk id="2" creationId="{D7C02B49-01F9-4838-99AB-4F34A3684AA7}"/>
          </ac:spMkLst>
        </pc:spChg>
        <pc:spChg chg="del">
          <ac:chgData name="Stephen Hole" userId="a131402a-191c-4885-ab61-475e015fddd2" providerId="ADAL" clId="{2140D542-857A-4A96-9F1A-7F5FC85D8390}" dt="2022-09-26T19:31:16.365" v="6" actId="22"/>
          <ac:spMkLst>
            <pc:docMk/>
            <pc:sldMk cId="4124484379" sldId="313"/>
            <ac:spMk id="3" creationId="{66C66B02-32E4-47FB-87B0-D435B930786C}"/>
          </ac:spMkLst>
        </pc:spChg>
        <pc:picChg chg="add mod ord">
          <ac:chgData name="Stephen Hole" userId="a131402a-191c-4885-ab61-475e015fddd2" providerId="ADAL" clId="{2140D542-857A-4A96-9F1A-7F5FC85D8390}" dt="2022-09-26T19:31:26.770" v="8" actId="14100"/>
          <ac:picMkLst>
            <pc:docMk/>
            <pc:sldMk cId="4124484379" sldId="313"/>
            <ac:picMk id="5" creationId="{4D42A3C4-1F64-4704-8B7C-9AADB43ED03B}"/>
          </ac:picMkLst>
        </pc:picChg>
      </pc:sldChg>
      <pc:sldChg chg="addSp delSp modSp new mod">
        <pc:chgData name="Stephen Hole" userId="a131402a-191c-4885-ab61-475e015fddd2" providerId="ADAL" clId="{2140D542-857A-4A96-9F1A-7F5FC85D8390}" dt="2022-09-26T19:35:31.086" v="81" actId="20577"/>
        <pc:sldMkLst>
          <pc:docMk/>
          <pc:sldMk cId="2052759067" sldId="314"/>
        </pc:sldMkLst>
        <pc:spChg chg="mod">
          <ac:chgData name="Stephen Hole" userId="a131402a-191c-4885-ab61-475e015fddd2" providerId="ADAL" clId="{2140D542-857A-4A96-9F1A-7F5FC85D8390}" dt="2022-09-26T19:35:31.086" v="81" actId="20577"/>
          <ac:spMkLst>
            <pc:docMk/>
            <pc:sldMk cId="2052759067" sldId="314"/>
            <ac:spMk id="2" creationId="{4072BF5A-C92A-43BC-B7B0-6797BDD1D813}"/>
          </ac:spMkLst>
        </pc:spChg>
        <pc:spChg chg="del">
          <ac:chgData name="Stephen Hole" userId="a131402a-191c-4885-ab61-475e015fddd2" providerId="ADAL" clId="{2140D542-857A-4A96-9F1A-7F5FC85D8390}" dt="2022-09-26T19:34:14.778" v="58" actId="22"/>
          <ac:spMkLst>
            <pc:docMk/>
            <pc:sldMk cId="2052759067" sldId="314"/>
            <ac:spMk id="3" creationId="{3E04BE40-6F0E-4C54-97BC-24F35371159E}"/>
          </ac:spMkLst>
        </pc:spChg>
        <pc:picChg chg="add mod ord">
          <ac:chgData name="Stephen Hole" userId="a131402a-191c-4885-ab61-475e015fddd2" providerId="ADAL" clId="{2140D542-857A-4A96-9F1A-7F5FC85D8390}" dt="2022-09-26T19:34:14.778" v="58" actId="22"/>
          <ac:picMkLst>
            <pc:docMk/>
            <pc:sldMk cId="2052759067" sldId="314"/>
            <ac:picMk id="5" creationId="{B9A117A0-1724-4D88-AF5F-A06167B77655}"/>
          </ac:picMkLst>
        </pc:picChg>
      </pc:sldChg>
      <pc:sldChg chg="addSp delSp modSp new mod">
        <pc:chgData name="Stephen Hole" userId="a131402a-191c-4885-ab61-475e015fddd2" providerId="ADAL" clId="{2140D542-857A-4A96-9F1A-7F5FC85D8390}" dt="2022-09-26T19:57:09.439" v="111" actId="14100"/>
        <pc:sldMkLst>
          <pc:docMk/>
          <pc:sldMk cId="2571944738" sldId="315"/>
        </pc:sldMkLst>
        <pc:spChg chg="mod">
          <ac:chgData name="Stephen Hole" userId="a131402a-191c-4885-ab61-475e015fddd2" providerId="ADAL" clId="{2140D542-857A-4A96-9F1A-7F5FC85D8390}" dt="2022-09-26T19:35:55.333" v="107" actId="20577"/>
          <ac:spMkLst>
            <pc:docMk/>
            <pc:sldMk cId="2571944738" sldId="315"/>
            <ac:spMk id="2" creationId="{7E684128-5C6D-42D7-AB12-1DA332B4E16E}"/>
          </ac:spMkLst>
        </pc:spChg>
        <pc:spChg chg="del">
          <ac:chgData name="Stephen Hole" userId="a131402a-191c-4885-ab61-475e015fddd2" providerId="ADAL" clId="{2140D542-857A-4A96-9F1A-7F5FC85D8390}" dt="2022-09-26T19:34:56.220" v="60" actId="22"/>
          <ac:spMkLst>
            <pc:docMk/>
            <pc:sldMk cId="2571944738" sldId="315"/>
            <ac:spMk id="3" creationId="{05DAFC2F-82AD-4165-AB44-AC7269AEA671}"/>
          </ac:spMkLst>
        </pc:spChg>
        <pc:spChg chg="add del mod">
          <ac:chgData name="Stephen Hole" userId="a131402a-191c-4885-ab61-475e015fddd2" providerId="ADAL" clId="{2140D542-857A-4A96-9F1A-7F5FC85D8390}" dt="2022-09-26T19:57:00.717" v="109" actId="22"/>
          <ac:spMkLst>
            <pc:docMk/>
            <pc:sldMk cId="2571944738" sldId="315"/>
            <ac:spMk id="7" creationId="{338A9558-B107-465E-BC3D-21E4EDB874EC}"/>
          </ac:spMkLst>
        </pc:spChg>
        <pc:picChg chg="add del mod ord">
          <ac:chgData name="Stephen Hole" userId="a131402a-191c-4885-ab61-475e015fddd2" providerId="ADAL" clId="{2140D542-857A-4A96-9F1A-7F5FC85D8390}" dt="2022-09-26T19:56:57.334" v="108" actId="478"/>
          <ac:picMkLst>
            <pc:docMk/>
            <pc:sldMk cId="2571944738" sldId="315"/>
            <ac:picMk id="5" creationId="{B6A08AD8-EC18-4ACD-885E-39D606C68E4D}"/>
          </ac:picMkLst>
        </pc:picChg>
        <pc:picChg chg="add mod ord">
          <ac:chgData name="Stephen Hole" userId="a131402a-191c-4885-ab61-475e015fddd2" providerId="ADAL" clId="{2140D542-857A-4A96-9F1A-7F5FC85D8390}" dt="2022-09-26T19:57:09.439" v="111" actId="14100"/>
          <ac:picMkLst>
            <pc:docMk/>
            <pc:sldMk cId="2571944738" sldId="315"/>
            <ac:picMk id="9" creationId="{E343AEA8-E42F-4BC4-B280-D4EF4D53DB40}"/>
          </ac:picMkLst>
        </pc:picChg>
      </pc:sldChg>
      <pc:sldChg chg="addSp delSp modSp new mod">
        <pc:chgData name="Stephen Hole" userId="a131402a-191c-4885-ab61-475e015fddd2" providerId="ADAL" clId="{2140D542-857A-4A96-9F1A-7F5FC85D8390}" dt="2022-09-26T19:58:52.121" v="114"/>
        <pc:sldMkLst>
          <pc:docMk/>
          <pc:sldMk cId="197719471" sldId="316"/>
        </pc:sldMkLst>
        <pc:spChg chg="mod">
          <ac:chgData name="Stephen Hole" userId="a131402a-191c-4885-ab61-475e015fddd2" providerId="ADAL" clId="{2140D542-857A-4A96-9F1A-7F5FC85D8390}" dt="2022-09-26T19:58:52.121" v="114"/>
          <ac:spMkLst>
            <pc:docMk/>
            <pc:sldMk cId="197719471" sldId="316"/>
            <ac:spMk id="2" creationId="{48654EA2-F411-4E5E-987D-34DE8A420D22}"/>
          </ac:spMkLst>
        </pc:spChg>
        <pc:spChg chg="del">
          <ac:chgData name="Stephen Hole" userId="a131402a-191c-4885-ab61-475e015fddd2" providerId="ADAL" clId="{2140D542-857A-4A96-9F1A-7F5FC85D8390}" dt="2022-09-26T19:58:18.706" v="113" actId="22"/>
          <ac:spMkLst>
            <pc:docMk/>
            <pc:sldMk cId="197719471" sldId="316"/>
            <ac:spMk id="3" creationId="{A2646E1F-2E2D-4A76-9E2E-BAAA467D3347}"/>
          </ac:spMkLst>
        </pc:spChg>
        <pc:picChg chg="add mod ord">
          <ac:chgData name="Stephen Hole" userId="a131402a-191c-4885-ab61-475e015fddd2" providerId="ADAL" clId="{2140D542-857A-4A96-9F1A-7F5FC85D8390}" dt="2022-09-26T19:58:18.706" v="113" actId="22"/>
          <ac:picMkLst>
            <pc:docMk/>
            <pc:sldMk cId="197719471" sldId="316"/>
            <ac:picMk id="5" creationId="{9B5BB6BC-0437-4315-B770-D85E97011444}"/>
          </ac:picMkLst>
        </pc:picChg>
      </pc:sldChg>
      <pc:sldChg chg="addSp delSp modSp new mod">
        <pc:chgData name="Stephen Hole" userId="a131402a-191c-4885-ab61-475e015fddd2" providerId="ADAL" clId="{2140D542-857A-4A96-9F1A-7F5FC85D8390}" dt="2022-09-26T20:05:40.973" v="164" actId="20577"/>
        <pc:sldMkLst>
          <pc:docMk/>
          <pc:sldMk cId="1025819580" sldId="317"/>
        </pc:sldMkLst>
        <pc:spChg chg="mod">
          <ac:chgData name="Stephen Hole" userId="a131402a-191c-4885-ab61-475e015fddd2" providerId="ADAL" clId="{2140D542-857A-4A96-9F1A-7F5FC85D8390}" dt="2022-09-26T20:05:40.973" v="164" actId="20577"/>
          <ac:spMkLst>
            <pc:docMk/>
            <pc:sldMk cId="1025819580" sldId="317"/>
            <ac:spMk id="2" creationId="{3B87BDE4-B4C7-4579-B766-DA9CEB2E69C1}"/>
          </ac:spMkLst>
        </pc:spChg>
        <pc:spChg chg="del">
          <ac:chgData name="Stephen Hole" userId="a131402a-191c-4885-ab61-475e015fddd2" providerId="ADAL" clId="{2140D542-857A-4A96-9F1A-7F5FC85D8390}" dt="2022-09-26T20:05:04.242" v="145" actId="22"/>
          <ac:spMkLst>
            <pc:docMk/>
            <pc:sldMk cId="1025819580" sldId="317"/>
            <ac:spMk id="3" creationId="{F9E3A955-7CFD-4912-B82A-BFB0248AF739}"/>
          </ac:spMkLst>
        </pc:spChg>
        <pc:picChg chg="add mod ord">
          <ac:chgData name="Stephen Hole" userId="a131402a-191c-4885-ab61-475e015fddd2" providerId="ADAL" clId="{2140D542-857A-4A96-9F1A-7F5FC85D8390}" dt="2022-09-26T20:05:04.242" v="145" actId="22"/>
          <ac:picMkLst>
            <pc:docMk/>
            <pc:sldMk cId="1025819580" sldId="317"/>
            <ac:picMk id="5" creationId="{D1F7BC64-E87F-4137-9EC7-35FA10884904}"/>
          </ac:picMkLst>
        </pc:picChg>
      </pc:sldChg>
      <pc:sldChg chg="addSp delSp modSp new mod">
        <pc:chgData name="Stephen Hole" userId="a131402a-191c-4885-ab61-475e015fddd2" providerId="ADAL" clId="{2140D542-857A-4A96-9F1A-7F5FC85D8390}" dt="2022-09-26T20:09:15.187" v="199" actId="20577"/>
        <pc:sldMkLst>
          <pc:docMk/>
          <pc:sldMk cId="1860932438" sldId="318"/>
        </pc:sldMkLst>
        <pc:spChg chg="mod">
          <ac:chgData name="Stephen Hole" userId="a131402a-191c-4885-ab61-475e015fddd2" providerId="ADAL" clId="{2140D542-857A-4A96-9F1A-7F5FC85D8390}" dt="2022-09-26T20:09:15.187" v="199" actId="20577"/>
          <ac:spMkLst>
            <pc:docMk/>
            <pc:sldMk cId="1860932438" sldId="318"/>
            <ac:spMk id="2" creationId="{DAD3DCBF-36AF-47F9-A3C2-EC58D64EC29D}"/>
          </ac:spMkLst>
        </pc:spChg>
        <pc:spChg chg="del">
          <ac:chgData name="Stephen Hole" userId="a131402a-191c-4885-ab61-475e015fddd2" providerId="ADAL" clId="{2140D542-857A-4A96-9F1A-7F5FC85D8390}" dt="2022-09-26T20:08:29.741" v="166" actId="22"/>
          <ac:spMkLst>
            <pc:docMk/>
            <pc:sldMk cId="1860932438" sldId="318"/>
            <ac:spMk id="3" creationId="{2853CD47-389B-4697-B0C6-288445A89A4D}"/>
          </ac:spMkLst>
        </pc:spChg>
        <pc:picChg chg="add mod ord">
          <ac:chgData name="Stephen Hole" userId="a131402a-191c-4885-ab61-475e015fddd2" providerId="ADAL" clId="{2140D542-857A-4A96-9F1A-7F5FC85D8390}" dt="2022-09-26T20:08:56.294" v="168" actId="14100"/>
          <ac:picMkLst>
            <pc:docMk/>
            <pc:sldMk cId="1860932438" sldId="318"/>
            <ac:picMk id="5" creationId="{B5373F3F-BD1A-4334-A461-7127930FB84A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26/09/2022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9/26/2022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formationisbeautiful.net/visualizations/worlds-biggest-data-breaches-hacks/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https://www.informationisbeautiful.net/visualizations/worlds-biggest-data-breaches-hacks/</a:t>
            </a:r>
            <a:r>
              <a:rPr lang="en-GB" dirty="0"/>
              <a:t> [accessed: 27-Sep-2019]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47770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Quote sources:</a:t>
            </a:r>
            <a:r>
              <a:rPr lang="en-GB" baseline="0" dirty="0"/>
              <a:t> </a:t>
            </a:r>
            <a:r>
              <a:rPr lang="en-GB" dirty="0"/>
              <a:t>https://www.springboard.com/blog/41-shareable-data-quotes/ [accessed: 02-Oct-2018, 27-Sep-2019]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r>
              <a:rPr lang="en-GB" sz="1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“Torture the data, and it will confess to anything.”</a:t>
            </a:r>
          </a:p>
          <a:p>
            <a:pPr algn="r"/>
            <a:r>
              <a:rPr lang="en-GB" sz="1050" i="1" dirty="0"/>
              <a:t>Ronald </a:t>
            </a:r>
            <a:r>
              <a:rPr lang="en-GB" sz="1050" i="1" dirty="0" err="1"/>
              <a:t>Coase</a:t>
            </a:r>
            <a:r>
              <a:rPr lang="en-GB" sz="1050" i="1" dirty="0"/>
              <a:t>, winner of the Nobel Prize in Economics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15650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 source: https://www.perftesting.co.uk/wp-content/uploads/2011/09/Screen-Shot-2011-09-28-at-10.43.58.png [accessed: 27-Sep-2019]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28030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Source: https://app.kortext.com/reader/draw?n=80118&amp;l=76&amp;w=1560&amp;p=74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321018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aseline="30000" dirty="0"/>
              <a:t>1</a:t>
            </a:r>
            <a:r>
              <a:rPr lang="en-GB" sz="1200" dirty="0"/>
              <a:t>The relational model was introduced by E.F. </a:t>
            </a:r>
            <a:r>
              <a:rPr lang="en-GB" sz="1200" dirty="0" err="1"/>
              <a:t>Codd</a:t>
            </a:r>
            <a:r>
              <a:rPr lang="en-GB" sz="1200" dirty="0"/>
              <a:t> in 1970 in his paper, “A Relational Model of Data for Large Shared Data Banks”.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244465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8914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7738" y="4332288"/>
            <a:ext cx="4975225" cy="411797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6912771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010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7738" y="4332288"/>
            <a:ext cx="4975225" cy="411797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4463048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58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7738" y="4332288"/>
            <a:ext cx="4975225" cy="411797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3656860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7106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7738" y="4332288"/>
            <a:ext cx="4975225" cy="411797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1702630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9154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7738" y="4332288"/>
            <a:ext cx="4975225" cy="411797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6799482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1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1202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7738" y="4332288"/>
            <a:ext cx="4975225" cy="411797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034109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49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3250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7738" y="4332288"/>
            <a:ext cx="4975225" cy="411797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988563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9/26/2022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9/26/2022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9/26/2022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9/26/2022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9/26/2022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9/26/2022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9/26/2022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9/26/2022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9/26/2022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9/26/2022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9/26/2022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9/26/2022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formationisbeautiful.net/visualizations/worlds-biggest-data-breaches-hacks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pringboard.com/blog/41-shareable-data-quotes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emf"/><Relationship Id="rId2" Type="http://schemas.openxmlformats.org/officeDocument/2006/relationships/image" Target="../media/image19.e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e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w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Introduction </a:t>
            </a:r>
            <a:r>
              <a:rPr lang="en-GB"/>
              <a:t>to databases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1: Database Systems (DBS)</a:t>
            </a:r>
          </a:p>
          <a:p>
            <a:r>
              <a:rPr lang="en-GB" dirty="0"/>
              <a:t>Dr Stephen Hole &amp; Mr Nathan Morgan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26-Sep-2020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is a Database</a:t>
            </a:r>
          </a:p>
          <a:p>
            <a:r>
              <a:rPr lang="en-GB" dirty="0"/>
              <a:t>Why Do We Need Computerised Databases</a:t>
            </a:r>
          </a:p>
          <a:p>
            <a:r>
              <a:rPr lang="en-GB" dirty="0"/>
              <a:t>Historical Development of Databases</a:t>
            </a:r>
          </a:p>
          <a:p>
            <a:r>
              <a:rPr lang="en-GB" dirty="0"/>
              <a:t>File-Based Systems</a:t>
            </a:r>
          </a:p>
          <a:p>
            <a:r>
              <a:rPr lang="en-GB" dirty="0"/>
              <a:t>The Database and Database Management Systems (DBMSs)</a:t>
            </a:r>
          </a:p>
          <a:p>
            <a:r>
              <a:rPr lang="en-GB" dirty="0"/>
              <a:t>Advantages and Disadvantages of DBMSs</a:t>
            </a:r>
          </a:p>
        </p:txBody>
      </p:sp>
    </p:spTree>
    <p:extLst>
      <p:ext uri="{BB962C8B-B14F-4D97-AF65-F5344CB8AC3E}">
        <p14:creationId xmlns:p14="http://schemas.microsoft.com/office/powerpoint/2010/main" val="13574345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Question(s)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is a database?</a:t>
            </a:r>
          </a:p>
          <a:p>
            <a:r>
              <a:rPr lang="en-GB" dirty="0"/>
              <a:t>Why do we need databases?</a:t>
            </a:r>
          </a:p>
          <a:p>
            <a:r>
              <a:rPr lang="en-GB" dirty="0"/>
              <a:t>What is a Database Management System (DBMS)?</a:t>
            </a:r>
          </a:p>
          <a:p>
            <a:r>
              <a:rPr lang="en-GB" dirty="0"/>
              <a:t>Why do we need DBMSs?</a:t>
            </a:r>
          </a:p>
        </p:txBody>
      </p:sp>
    </p:spTree>
    <p:extLst>
      <p:ext uri="{BB962C8B-B14F-4D97-AF65-F5344CB8AC3E}">
        <p14:creationId xmlns:p14="http://schemas.microsoft.com/office/powerpoint/2010/main" val="4669614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Database Management Systems?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Data is used everywhere.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lvl="1"/>
            <a:r>
              <a:rPr lang="en-GB" dirty="0"/>
              <a:t>Personal Data</a:t>
            </a:r>
          </a:p>
          <a:p>
            <a:pPr lvl="1"/>
            <a:r>
              <a:rPr lang="en-GB" dirty="0"/>
              <a:t>Product Data</a:t>
            </a:r>
          </a:p>
          <a:p>
            <a:pPr lvl="1"/>
            <a:r>
              <a:rPr lang="en-GB" dirty="0"/>
              <a:t>Media Data, etc.</a:t>
            </a:r>
          </a:p>
          <a:p>
            <a:r>
              <a:rPr lang="en-GB" b="1" i="1" dirty="0"/>
              <a:t>It needs to be stored somewhere!</a:t>
            </a:r>
          </a:p>
          <a:p>
            <a:endParaRPr lang="en-GB" dirty="0"/>
          </a:p>
        </p:txBody>
      </p:sp>
      <p:grpSp>
        <p:nvGrpSpPr>
          <p:cNvPr id="20" name="Group 19"/>
          <p:cNvGrpSpPr/>
          <p:nvPr/>
        </p:nvGrpSpPr>
        <p:grpSpPr>
          <a:xfrm>
            <a:off x="1043608" y="2112867"/>
            <a:ext cx="7322927" cy="1848069"/>
            <a:chOff x="1043608" y="2112867"/>
            <a:chExt cx="7322927" cy="1848069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43608" y="2132856"/>
              <a:ext cx="2047875" cy="771525"/>
            </a:xfrm>
            <a:prstGeom prst="rect">
              <a:avLst/>
            </a:prstGeom>
          </p:spPr>
        </p:pic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75856" y="2195561"/>
              <a:ext cx="2286000" cy="6461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6" name="Picture 5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940152" y="2204864"/>
              <a:ext cx="1257300" cy="381000"/>
            </a:xfrm>
            <a:prstGeom prst="rect">
              <a:avLst/>
            </a:prstGeom>
            <a:solidFill>
              <a:schemeClr val="tx1"/>
            </a:solidFill>
            <a:ln w="38100">
              <a:solidFill>
                <a:schemeClr val="tx1"/>
              </a:solidFill>
            </a:ln>
          </p:spPr>
        </p:pic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1043608" y="3186931"/>
              <a:ext cx="952500" cy="771525"/>
            </a:xfrm>
            <a:prstGeom prst="rect">
              <a:avLst/>
            </a:prstGeom>
          </p:spPr>
        </p:pic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14741" y="3355029"/>
              <a:ext cx="971550" cy="4810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" name="Picture 3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69772" y="3490961"/>
              <a:ext cx="804863" cy="2254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2" name="Picture 11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3648635" y="2743646"/>
              <a:ext cx="1524000" cy="762000"/>
            </a:xfrm>
            <a:prstGeom prst="rect">
              <a:avLst/>
            </a:prstGeom>
          </p:spPr>
        </p:pic>
        <p:pic>
          <p:nvPicPr>
            <p:cNvPr id="13" name="Picture 12"/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7480710" y="3186931"/>
              <a:ext cx="885825" cy="771525"/>
            </a:xfrm>
            <a:prstGeom prst="rect">
              <a:avLst/>
            </a:prstGeom>
          </p:spPr>
        </p:pic>
        <p:pic>
          <p:nvPicPr>
            <p:cNvPr id="8" name="Picture 7"/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2427068" y="3379984"/>
              <a:ext cx="1780952" cy="580952"/>
            </a:xfrm>
            <a:prstGeom prst="rect">
              <a:avLst/>
            </a:prstGeom>
          </p:spPr>
        </p:pic>
        <p:pic>
          <p:nvPicPr>
            <p:cNvPr id="15" name="Picture 14"/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>
              <a:off x="5871863" y="2789718"/>
              <a:ext cx="1364847" cy="276499"/>
            </a:xfrm>
            <a:prstGeom prst="rect">
              <a:avLst/>
            </a:prstGeom>
          </p:spPr>
        </p:pic>
        <p:pic>
          <p:nvPicPr>
            <p:cNvPr id="17" name="Picture 16"/>
            <p:cNvPicPr>
              <a:picLocks noChangeAspect="1"/>
            </p:cNvPicPr>
            <p:nvPr/>
          </p:nvPicPr>
          <p:blipFill>
            <a:blip r:embed="rId12"/>
            <a:stretch>
              <a:fillRect/>
            </a:stretch>
          </p:blipFill>
          <p:spPr>
            <a:xfrm>
              <a:off x="7527970" y="2112867"/>
              <a:ext cx="791303" cy="94599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388433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Database Management Systems?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Data is valuable.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b="1" i="1" dirty="0"/>
              <a:t>It needs to be managed - controlled access to it.</a:t>
            </a:r>
          </a:p>
        </p:txBody>
      </p:sp>
      <p:pic>
        <p:nvPicPr>
          <p:cNvPr id="4" name="Picture 3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02107" y="2060848"/>
            <a:ext cx="6900913" cy="39576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5299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Database Management Systems?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01413" y="1772816"/>
            <a:ext cx="86400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“You can have data without information, but you cannot have information without data.”</a:t>
            </a:r>
            <a:endParaRPr lang="en-GB" sz="2000" dirty="0"/>
          </a:p>
          <a:p>
            <a:pPr algn="r"/>
            <a:r>
              <a:rPr lang="en-GB" sz="1600" i="1" dirty="0"/>
              <a:t>Daniel Keys Moran, Computer programmer and science fiction author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01413" y="5013176"/>
            <a:ext cx="8640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“If somebody tortures the data enough (open or not), it will confess anything.”</a:t>
            </a:r>
          </a:p>
          <a:p>
            <a:pPr algn="r"/>
            <a:r>
              <a:rPr lang="en-GB" sz="1600" i="1" dirty="0"/>
              <a:t>Paolo </a:t>
            </a:r>
            <a:r>
              <a:rPr lang="en-GB" sz="1600" i="1" dirty="0" err="1"/>
              <a:t>Magrassi</a:t>
            </a:r>
            <a:r>
              <a:rPr lang="en-GB" sz="1600" i="1" dirty="0"/>
              <a:t>, former vice president, research director, Gartner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76778" y="3843045"/>
            <a:ext cx="86400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“We’re entering a new world in which data may be more important than software.”</a:t>
            </a:r>
            <a:endParaRPr lang="en-GB" sz="2000" dirty="0"/>
          </a:p>
          <a:p>
            <a:pPr algn="r"/>
            <a:r>
              <a:rPr lang="en-GB" sz="1600" i="1" dirty="0"/>
              <a:t>Tim O’Reilly, founder, O’Reilly Media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94184" y="2852936"/>
            <a:ext cx="8640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“Data that is loved tends to survive.”</a:t>
            </a:r>
            <a:endParaRPr lang="en-GB" sz="2000" dirty="0"/>
          </a:p>
          <a:p>
            <a:pPr algn="r"/>
            <a:r>
              <a:rPr lang="en-GB" sz="1600" i="1" dirty="0"/>
              <a:t>Kurt </a:t>
            </a:r>
            <a:r>
              <a:rPr lang="en-GB" sz="1600" i="1" dirty="0" err="1"/>
              <a:t>Bollacker</a:t>
            </a:r>
            <a:r>
              <a:rPr lang="en-GB" sz="1600" i="1" dirty="0"/>
              <a:t>, computer scientist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779503" y="6381328"/>
            <a:ext cx="598349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</a:t>
            </a:r>
            <a:r>
              <a:rPr lang="en-GB" sz="1400" dirty="0">
                <a:hlinkClick r:id="rId3"/>
              </a:rPr>
              <a:t>Shareable Data Quotes That Will Change How You Think About Data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4951277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Database Management Systems?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Data is </a:t>
            </a:r>
            <a:r>
              <a:rPr lang="en-GB" u="sng" dirty="0"/>
              <a:t>not</a:t>
            </a:r>
            <a:r>
              <a:rPr lang="en-GB" dirty="0"/>
              <a:t> information!</a:t>
            </a:r>
          </a:p>
          <a:p>
            <a:pPr marL="365760" lvl="1" indent="0">
              <a:buNone/>
            </a:pPr>
            <a:r>
              <a:rPr lang="en-GB" dirty="0"/>
              <a:t>Information is data made meaningful – typically by applications. E.g.:</a:t>
            </a:r>
          </a:p>
          <a:p>
            <a:pPr lvl="2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r>
              <a:rPr lang="en-GB" b="1" i="1" dirty="0"/>
              <a:t>It needs to shared!</a:t>
            </a:r>
          </a:p>
          <a:p>
            <a:pPr lvl="1"/>
            <a:r>
              <a:rPr lang="en-GB" dirty="0"/>
              <a:t>Accessed by applications that can make it meaningful</a:t>
            </a:r>
          </a:p>
          <a:p>
            <a:pPr lvl="1"/>
            <a:r>
              <a:rPr lang="en-GB" dirty="0"/>
              <a:t>Simultaneous, multiple access to it too</a:t>
            </a:r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1043608" y="2708920"/>
          <a:ext cx="7794448" cy="28803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897224">
                  <a:extLst>
                    <a:ext uri="{9D8B030D-6E8A-4147-A177-3AD203B41FA5}">
                      <a16:colId xmlns:a16="http://schemas.microsoft.com/office/drawing/2014/main" val="1106366461"/>
                    </a:ext>
                  </a:extLst>
                </a:gridCol>
                <a:gridCol w="3897224">
                  <a:extLst>
                    <a:ext uri="{9D8B030D-6E8A-4147-A177-3AD203B41FA5}">
                      <a16:colId xmlns:a16="http://schemas.microsoft.com/office/drawing/2014/main" val="114064982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457200" marR="0" lvl="1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r>
                        <a:rPr kumimoji="0" lang="en-GB" sz="2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Consumer applications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r>
                        <a:rPr kumimoji="0" lang="en-GB" sz="2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Registration services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912683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457200" marR="0" lvl="1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r>
                        <a:rPr kumimoji="0" lang="en-GB" sz="2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Search engines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r>
                        <a:rPr kumimoji="0" lang="en-GB" sz="2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Price comparison sites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86787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457200" marR="0" lvl="1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r>
                        <a:rPr kumimoji="0" lang="en-GB" sz="2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Online banking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18136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457200" marR="0" lvl="1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r>
                        <a:rPr kumimoji="0" lang="en-GB" sz="2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Travel reservation sites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282264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457200" marR="0" lvl="1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r>
                        <a:rPr kumimoji="0" lang="en-GB" sz="2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Health care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endParaRPr kumimoji="0" lang="en-GB" sz="2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417573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457200" marR="0" lvl="1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r>
                        <a:rPr kumimoji="0" lang="en-GB" sz="2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Libraries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endParaRPr kumimoji="0" lang="en-GB" sz="2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059905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457200" marR="0" lvl="1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r>
                        <a:rPr kumimoji="0" lang="en-GB" sz="2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Etc.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endParaRPr kumimoji="0" lang="en-GB" sz="2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117930"/>
                  </a:ext>
                </a:extLst>
              </a:tr>
            </a:tbl>
          </a:graphicData>
        </a:graphic>
      </p:graphicFrame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20072" y="3467681"/>
            <a:ext cx="3339560" cy="2502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7922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t="34250"/>
          <a:stretch/>
        </p:blipFill>
        <p:spPr>
          <a:xfrm>
            <a:off x="539552" y="836712"/>
            <a:ext cx="7429500" cy="604349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Historical Development </a:t>
            </a:r>
            <a:r>
              <a:rPr lang="en-GB"/>
              <a:t>of Databases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54474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History of Databases Summarised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File-based Systems</a:t>
            </a:r>
          </a:p>
          <a:p>
            <a:r>
              <a:rPr lang="en-GB" dirty="0"/>
              <a:t>1</a:t>
            </a:r>
            <a:r>
              <a:rPr lang="en-GB" baseline="30000" dirty="0"/>
              <a:t>st</a:t>
            </a:r>
            <a:r>
              <a:rPr lang="en-GB" dirty="0"/>
              <a:t> Generation</a:t>
            </a:r>
          </a:p>
          <a:p>
            <a:pPr lvl="1"/>
            <a:r>
              <a:rPr lang="en-GB" dirty="0"/>
              <a:t>Hierarchical and network models</a:t>
            </a:r>
          </a:p>
          <a:p>
            <a:r>
              <a:rPr lang="en-GB" dirty="0"/>
              <a:t>2</a:t>
            </a:r>
            <a:r>
              <a:rPr lang="en-GB" baseline="30000" dirty="0"/>
              <a:t>nd</a:t>
            </a:r>
            <a:r>
              <a:rPr lang="en-GB" dirty="0"/>
              <a:t> Generation</a:t>
            </a:r>
          </a:p>
          <a:p>
            <a:pPr lvl="1"/>
            <a:r>
              <a:rPr lang="en-GB" dirty="0"/>
              <a:t>Relational model, proposed by E.F. Codd</a:t>
            </a:r>
            <a:r>
              <a:rPr lang="en-GB" baseline="30000" dirty="0"/>
              <a:t>1</a:t>
            </a:r>
            <a:r>
              <a:rPr lang="en-GB" dirty="0"/>
              <a:t> in 1970</a:t>
            </a:r>
          </a:p>
          <a:p>
            <a:pPr lvl="2"/>
            <a:r>
              <a:rPr lang="en-GB" dirty="0"/>
              <a:t>Had strong theoretical foundation and addressed the disadvantages of former approaches.</a:t>
            </a:r>
          </a:p>
          <a:p>
            <a:pPr lvl="2"/>
            <a:r>
              <a:rPr lang="en-GB" dirty="0"/>
              <a:t>Led to introduction of a structured query language, SQL</a:t>
            </a:r>
          </a:p>
          <a:p>
            <a:r>
              <a:rPr lang="en-GB" dirty="0"/>
              <a:t>3</a:t>
            </a:r>
            <a:r>
              <a:rPr lang="en-GB" baseline="30000" dirty="0"/>
              <a:t>rd</a:t>
            </a:r>
            <a:r>
              <a:rPr lang="en-GB" dirty="0"/>
              <a:t> Generation</a:t>
            </a:r>
          </a:p>
          <a:p>
            <a:pPr lvl="1"/>
            <a:r>
              <a:rPr lang="en-GB" dirty="0"/>
              <a:t>Object-Relational</a:t>
            </a:r>
          </a:p>
          <a:p>
            <a:pPr lvl="1"/>
            <a:r>
              <a:rPr lang="en-GB" dirty="0"/>
              <a:t>Object-Oriented</a:t>
            </a:r>
          </a:p>
          <a:p>
            <a:r>
              <a:rPr lang="en-GB" dirty="0"/>
              <a:t>Current</a:t>
            </a:r>
          </a:p>
          <a:p>
            <a:pPr lvl="1"/>
            <a:r>
              <a:rPr lang="en-GB" dirty="0"/>
              <a:t>Data Warehouses</a:t>
            </a:r>
          </a:p>
          <a:p>
            <a:pPr lvl="1"/>
            <a:r>
              <a:rPr lang="en-GB" dirty="0"/>
              <a:t>Big Data database technologies: NoSQL and </a:t>
            </a:r>
            <a:r>
              <a:rPr lang="en-GB" dirty="0" err="1"/>
              <a:t>NewSQL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96565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File-Based Systems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fontScale="92500"/>
          </a:bodyPr>
          <a:lstStyle/>
          <a:p>
            <a:r>
              <a:rPr lang="en-GB" dirty="0"/>
              <a:t>It is important to understand why database systems emerged.</a:t>
            </a:r>
          </a:p>
          <a:p>
            <a:r>
              <a:rPr lang="en-GB" dirty="0"/>
              <a:t>Traditionally, there were file-based systems:</a:t>
            </a:r>
          </a:p>
          <a:p>
            <a:pPr lvl="1"/>
            <a:r>
              <a:rPr lang="en-GB" dirty="0"/>
              <a:t>Collection of application programs that perform services for the end users e.g. producing reports</a:t>
            </a:r>
          </a:p>
          <a:p>
            <a:pPr lvl="1"/>
            <a:r>
              <a:rPr lang="en-GB" dirty="0"/>
              <a:t>Each application program defined and managed its own:</a:t>
            </a:r>
          </a:p>
          <a:p>
            <a:pPr lvl="2"/>
            <a:r>
              <a:rPr lang="en-GB" dirty="0"/>
              <a:t>Data entry</a:t>
            </a:r>
          </a:p>
          <a:p>
            <a:pPr lvl="2"/>
            <a:r>
              <a:rPr lang="en-GB" dirty="0"/>
              <a:t>File maintenance</a:t>
            </a:r>
          </a:p>
          <a:p>
            <a:pPr lvl="2"/>
            <a:r>
              <a:rPr lang="en-GB" dirty="0"/>
              <a:t>Generation of a </a:t>
            </a:r>
            <a:r>
              <a:rPr lang="en-GB" b="1" i="1" dirty="0"/>
              <a:t>fixed</a:t>
            </a:r>
            <a:r>
              <a:rPr lang="en-GB" dirty="0"/>
              <a:t> set of reports</a:t>
            </a:r>
          </a:p>
          <a:p>
            <a:pPr lvl="1"/>
            <a:r>
              <a:rPr lang="en-GB" dirty="0"/>
              <a:t>The physical structure and storage of data files and records are all defined in the application’s code.</a:t>
            </a:r>
          </a:p>
          <a:p>
            <a:pPr lvl="1"/>
            <a:r>
              <a:rPr lang="en-GB" dirty="0"/>
              <a:t>The file-based approach is a decentralised approach!</a:t>
            </a:r>
          </a:p>
        </p:txBody>
      </p:sp>
    </p:spTree>
    <p:extLst>
      <p:ext uri="{BB962C8B-B14F-4D97-AF65-F5344CB8AC3E}">
        <p14:creationId xmlns:p14="http://schemas.microsoft.com/office/powerpoint/2010/main" val="3352887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Limitations of File-Based Approach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Separation and isolation of data</a:t>
            </a:r>
          </a:p>
          <a:p>
            <a:pPr lvl="1"/>
            <a:r>
              <a:rPr lang="en-GB" dirty="0"/>
              <a:t>Each program maintains its own set of data.</a:t>
            </a:r>
          </a:p>
          <a:p>
            <a:pPr lvl="1"/>
            <a:r>
              <a:rPr lang="en-GB" dirty="0"/>
              <a:t>Thus, users of one program may be unaware of potentially useful data held by other programs.</a:t>
            </a:r>
          </a:p>
          <a:p>
            <a:r>
              <a:rPr lang="en-GB" b="1" dirty="0"/>
              <a:t>Duplication of data</a:t>
            </a:r>
          </a:p>
          <a:p>
            <a:pPr lvl="1"/>
            <a:r>
              <a:rPr lang="en-GB" dirty="0"/>
              <a:t>Same data is held by different programs.</a:t>
            </a:r>
          </a:p>
          <a:p>
            <a:pPr lvl="1"/>
            <a:r>
              <a:rPr lang="en-GB" dirty="0"/>
              <a:t>Wasted space and potentially different values and/or different formats for the same item.</a:t>
            </a:r>
          </a:p>
          <a:p>
            <a:pPr lvl="1"/>
            <a:r>
              <a:rPr lang="en-GB" dirty="0"/>
              <a:t>Duplication can lead to loss of data integrity.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7863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Limitations of File-Based Approach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Sales and Contracts each have their own separate data and some of it is duplicated.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1157" y="4653136"/>
            <a:ext cx="6570286" cy="128016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82397" y="2451729"/>
            <a:ext cx="6407806" cy="1280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778704" y="3627021"/>
            <a:ext cx="664451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/>
              <a:t>Sales Files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/>
              <a:t>PropertyForRent</a:t>
            </a:r>
            <a:r>
              <a:rPr lang="en-GB" sz="1400" dirty="0"/>
              <a:t> (</a:t>
            </a:r>
            <a:r>
              <a:rPr lang="en-GB" sz="1400" dirty="0" err="1"/>
              <a:t>propertyNo</a:t>
            </a:r>
            <a:r>
              <a:rPr lang="en-GB" sz="1400" dirty="0"/>
              <a:t>, street, city, postcode, type, rooms, rent, </a:t>
            </a:r>
            <a:r>
              <a:rPr lang="en-GB" sz="1400" dirty="0" err="1"/>
              <a:t>ownerNo</a:t>
            </a:r>
            <a:r>
              <a:rPr lang="en-GB" sz="1400" dirty="0"/>
              <a:t>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/>
              <a:t>PrivateOwner</a:t>
            </a:r>
            <a:r>
              <a:rPr lang="en-GB" sz="1400" dirty="0"/>
              <a:t> (</a:t>
            </a:r>
            <a:r>
              <a:rPr lang="en-GB" sz="1400" dirty="0" err="1"/>
              <a:t>ownerNo</a:t>
            </a:r>
            <a:r>
              <a:rPr lang="en-GB" sz="1400" dirty="0"/>
              <a:t>, </a:t>
            </a:r>
            <a:r>
              <a:rPr lang="en-GB" sz="1400" dirty="0" err="1"/>
              <a:t>fName</a:t>
            </a:r>
            <a:r>
              <a:rPr lang="en-GB" sz="1400" dirty="0"/>
              <a:t>, </a:t>
            </a:r>
            <a:r>
              <a:rPr lang="en-GB" sz="1400" dirty="0" err="1"/>
              <a:t>lName</a:t>
            </a:r>
            <a:r>
              <a:rPr lang="en-GB" sz="1400" dirty="0"/>
              <a:t>, address, </a:t>
            </a:r>
            <a:r>
              <a:rPr lang="en-GB" sz="1400" dirty="0" err="1"/>
              <a:t>telNo</a:t>
            </a:r>
            <a:r>
              <a:rPr lang="en-GB" sz="1400" dirty="0"/>
              <a:t>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Client (</a:t>
            </a:r>
            <a:r>
              <a:rPr lang="en-GB" sz="1400" dirty="0" err="1"/>
              <a:t>clientNo</a:t>
            </a:r>
            <a:r>
              <a:rPr lang="en-GB" sz="1400" dirty="0"/>
              <a:t>, </a:t>
            </a:r>
            <a:r>
              <a:rPr lang="en-GB" sz="1400" dirty="0" err="1"/>
              <a:t>fName</a:t>
            </a:r>
            <a:r>
              <a:rPr lang="en-GB" sz="1400" dirty="0"/>
              <a:t>, </a:t>
            </a:r>
            <a:r>
              <a:rPr lang="en-GB" sz="1400" dirty="0" err="1"/>
              <a:t>lName</a:t>
            </a:r>
            <a:r>
              <a:rPr lang="en-GB" sz="1400" dirty="0"/>
              <a:t>, address, </a:t>
            </a:r>
            <a:r>
              <a:rPr lang="en-GB" sz="1400" dirty="0" err="1"/>
              <a:t>telNo</a:t>
            </a:r>
            <a:r>
              <a:rPr lang="en-GB" sz="1400" dirty="0"/>
              <a:t>, </a:t>
            </a:r>
            <a:r>
              <a:rPr lang="en-GB" sz="1400" dirty="0" err="1"/>
              <a:t>prefType</a:t>
            </a:r>
            <a:r>
              <a:rPr lang="en-GB" sz="1400" dirty="0"/>
              <a:t>, </a:t>
            </a:r>
            <a:r>
              <a:rPr lang="en-GB" sz="1400" dirty="0" err="1"/>
              <a:t>maxRent</a:t>
            </a:r>
            <a:r>
              <a:rPr lang="en-GB" sz="1400" dirty="0"/>
              <a:t>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78704" y="5859269"/>
            <a:ext cx="711149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/>
              <a:t>Contracts Files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Lease (</a:t>
            </a:r>
            <a:r>
              <a:rPr lang="en-GB" sz="1400" dirty="0" err="1"/>
              <a:t>leaseNo</a:t>
            </a:r>
            <a:r>
              <a:rPr lang="en-GB" sz="1400" dirty="0"/>
              <a:t>, </a:t>
            </a:r>
            <a:r>
              <a:rPr lang="en-GB" sz="1400" dirty="0" err="1"/>
              <a:t>propertyNo</a:t>
            </a:r>
            <a:r>
              <a:rPr lang="en-GB" sz="1400" dirty="0"/>
              <a:t>, rent, </a:t>
            </a:r>
            <a:r>
              <a:rPr lang="en-GB" sz="1400" dirty="0" err="1"/>
              <a:t>paymentMethod</a:t>
            </a:r>
            <a:r>
              <a:rPr lang="en-GB" sz="1400" dirty="0"/>
              <a:t>, deposit, paid, </a:t>
            </a:r>
            <a:r>
              <a:rPr lang="en-GB" sz="1400" dirty="0" err="1"/>
              <a:t>rentStart</a:t>
            </a:r>
            <a:r>
              <a:rPr lang="en-GB" sz="1400" dirty="0"/>
              <a:t>, </a:t>
            </a:r>
            <a:r>
              <a:rPr lang="en-GB" sz="1400" dirty="0" err="1"/>
              <a:t>rentFinish</a:t>
            </a:r>
            <a:r>
              <a:rPr lang="en-GB" sz="1400" dirty="0"/>
              <a:t>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/>
              <a:t>PropertyForRent</a:t>
            </a:r>
            <a:r>
              <a:rPr lang="en-GB" sz="1400" dirty="0"/>
              <a:t> (</a:t>
            </a:r>
            <a:r>
              <a:rPr lang="en-GB" sz="1400" dirty="0" err="1"/>
              <a:t>propertyNo</a:t>
            </a:r>
            <a:r>
              <a:rPr lang="en-GB" sz="1400" dirty="0"/>
              <a:t>, street, city, postcode, rent)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Client (</a:t>
            </a:r>
            <a:r>
              <a:rPr lang="en-GB" sz="1400" dirty="0" err="1"/>
              <a:t>clientNo</a:t>
            </a:r>
            <a:r>
              <a:rPr lang="en-GB" sz="1400" dirty="0"/>
              <a:t>, </a:t>
            </a:r>
            <a:r>
              <a:rPr lang="en-GB" sz="1400" dirty="0" err="1"/>
              <a:t>fName</a:t>
            </a:r>
            <a:r>
              <a:rPr lang="en-GB" sz="1400" dirty="0"/>
              <a:t>, </a:t>
            </a:r>
            <a:r>
              <a:rPr lang="en-GB" sz="1400" dirty="0" err="1"/>
              <a:t>lName</a:t>
            </a:r>
            <a:r>
              <a:rPr lang="en-GB" sz="1400" dirty="0"/>
              <a:t>, address, </a:t>
            </a:r>
            <a:r>
              <a:rPr lang="en-GB" sz="1400" dirty="0" err="1"/>
              <a:t>telNo</a:t>
            </a:r>
            <a:r>
              <a:rPr lang="en-GB" sz="1400" dirty="0"/>
              <a:t>)</a:t>
            </a:r>
          </a:p>
        </p:txBody>
      </p:sp>
      <p:sp>
        <p:nvSpPr>
          <p:cNvPr id="8" name="Rectangle 7"/>
          <p:cNvSpPr/>
          <p:nvPr/>
        </p:nvSpPr>
        <p:spPr>
          <a:xfrm>
            <a:off x="1115616" y="3861048"/>
            <a:ext cx="6307599" cy="252000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1115616" y="6309320"/>
            <a:ext cx="6307599" cy="252000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1115616" y="4320000"/>
            <a:ext cx="5184576" cy="252000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115616" y="6552000"/>
            <a:ext cx="5184576" cy="252000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8686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Limitations of File-Based Approach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13176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/>
              <a:t>Data dependence</a:t>
            </a:r>
          </a:p>
          <a:p>
            <a:pPr lvl="1"/>
            <a:r>
              <a:rPr lang="en-GB" dirty="0"/>
              <a:t>The file structure is defined in the program code, making changes to an existing structure difficult.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b="1" dirty="0"/>
          </a:p>
          <a:p>
            <a:r>
              <a:rPr lang="en-GB" b="1" dirty="0"/>
              <a:t>Incompatible file formats</a:t>
            </a:r>
          </a:p>
          <a:p>
            <a:pPr lvl="1"/>
            <a:r>
              <a:rPr lang="en-GB" dirty="0"/>
              <a:t>Structure of files are dependent on the application’s programming language.</a:t>
            </a:r>
          </a:p>
          <a:p>
            <a:pPr lvl="1"/>
            <a:r>
              <a:rPr lang="en-GB" dirty="0"/>
              <a:t>Application programs written in different languages cannot easily access each other’s files.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9632" y="3156952"/>
            <a:ext cx="6407806" cy="128016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2843808" y="2996952"/>
            <a:ext cx="3096344" cy="1440160"/>
          </a:xfrm>
          <a:prstGeom prst="rect">
            <a:avLst/>
          </a:prstGeom>
          <a:noFill/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7" name="Straight Arrow Connector 6"/>
          <p:cNvCxnSpPr/>
          <p:nvPr/>
        </p:nvCxnSpPr>
        <p:spPr>
          <a:xfrm flipH="1">
            <a:off x="5796136" y="2364864"/>
            <a:ext cx="504056" cy="6320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0965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59DF3C-4C8D-40EF-BCA7-F4DC60C842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COBOL File Description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8521280-D1D2-4B14-AF5D-942A3B88C588}"/>
              </a:ext>
            </a:extLst>
          </p:cNvPr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827584" y="1600200"/>
            <a:ext cx="7488831" cy="4874384"/>
          </a:xfrm>
        </p:spPr>
      </p:pic>
    </p:spTree>
    <p:extLst>
      <p:ext uri="{BB962C8B-B14F-4D97-AF65-F5344CB8AC3E}">
        <p14:creationId xmlns:p14="http://schemas.microsoft.com/office/powerpoint/2010/main" val="40337323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C02B49-01F9-4838-99AB-4F34A3684A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COBOL File-Control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D42A3C4-1F64-4704-8B7C-9AADB43ED03B}"/>
              </a:ext>
            </a:extLst>
          </p:cNvPr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467544" y="1600199"/>
            <a:ext cx="7704856" cy="4925251"/>
          </a:xfrm>
        </p:spPr>
      </p:pic>
    </p:spTree>
    <p:extLst>
      <p:ext uri="{BB962C8B-B14F-4D97-AF65-F5344CB8AC3E}">
        <p14:creationId xmlns:p14="http://schemas.microsoft.com/office/powerpoint/2010/main" val="41244843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Limitations of File-Based Approach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/>
          </a:bodyPr>
          <a:lstStyle/>
          <a:p>
            <a:r>
              <a:rPr lang="en-GB" b="1" dirty="0"/>
              <a:t>Fixed queries or proliferation of application code</a:t>
            </a:r>
          </a:p>
          <a:p>
            <a:pPr lvl="1"/>
            <a:r>
              <a:rPr lang="en-GB" dirty="0"/>
              <a:t>Program’s are written for particular functions with fixed reports and queries - no support for ad hoc/dynamic queries.</a:t>
            </a:r>
          </a:p>
          <a:p>
            <a:pPr lvl="1"/>
            <a:r>
              <a:rPr lang="en-GB" dirty="0"/>
              <a:t>New requirements meant </a:t>
            </a:r>
            <a:r>
              <a:rPr lang="en-GB" b="1" i="1" dirty="0"/>
              <a:t>new</a:t>
            </a:r>
            <a:r>
              <a:rPr lang="en-GB" dirty="0"/>
              <a:t> application program code.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32106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87BDE4-B4C7-4579-B766-DA9CEB2E69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Access Ad Hoc Query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1F7BC64-E87F-4137-9EC7-35FA10884904}"/>
              </a:ext>
            </a:extLst>
          </p:cNvPr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978622" y="1600200"/>
            <a:ext cx="7421705" cy="4495800"/>
          </a:xfrm>
        </p:spPr>
      </p:pic>
    </p:spTree>
    <p:extLst>
      <p:ext uri="{BB962C8B-B14F-4D97-AF65-F5344CB8AC3E}">
        <p14:creationId xmlns:p14="http://schemas.microsoft.com/office/powerpoint/2010/main" val="102581958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D3DCBF-36AF-47F9-A3C2-EC58D64EC2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SQL Generated from Ad Hoc Query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5373F3F-BD1A-4334-A461-7127930FB84A}"/>
              </a:ext>
            </a:extLst>
          </p:cNvPr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612775" y="2060848"/>
            <a:ext cx="8153400" cy="3240359"/>
          </a:xfrm>
        </p:spPr>
      </p:pic>
    </p:spTree>
    <p:extLst>
      <p:ext uri="{BB962C8B-B14F-4D97-AF65-F5344CB8AC3E}">
        <p14:creationId xmlns:p14="http://schemas.microsoft.com/office/powerpoint/2010/main" val="186093243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Limitations of File-Based Approach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/>
          </a:bodyPr>
          <a:lstStyle/>
          <a:p>
            <a:r>
              <a:rPr lang="en-GB" dirty="0"/>
              <a:t>In an Estate Management file-based application, different files may exist for: each property, each sale/rent, each buyer, each renter, and one for each member of staff.</a:t>
            </a:r>
          </a:p>
          <a:p>
            <a:r>
              <a:rPr lang="en-GB" dirty="0"/>
              <a:t>Imagine trying to answer the following queries using all these separate files:</a:t>
            </a:r>
          </a:p>
          <a:p>
            <a:pPr lvl="1"/>
            <a:r>
              <a:rPr lang="en-GB" dirty="0"/>
              <a:t>What three-bedroom properties are available with a large garden and garage?</a:t>
            </a:r>
          </a:p>
          <a:p>
            <a:pPr lvl="1"/>
            <a:r>
              <a:rPr lang="en-GB" dirty="0"/>
              <a:t>What two-bed properties do you have for rent within three miles of the University?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130997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Database Approach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All the limitations of the file-based approach can be attributed to two factors:</a:t>
            </a:r>
          </a:p>
          <a:p>
            <a:pPr lvl="1"/>
            <a:r>
              <a:rPr lang="en-GB" dirty="0"/>
              <a:t>The definition of the data was embedded in application programs, rather than being stored separately and independently.</a:t>
            </a:r>
          </a:p>
          <a:p>
            <a:pPr lvl="1"/>
            <a:r>
              <a:rPr lang="en-GB" dirty="0"/>
              <a:t>There is no control over access and manipulation of data beyond that imposed by application programs.</a:t>
            </a:r>
          </a:p>
          <a:p>
            <a:r>
              <a:rPr lang="en-GB" dirty="0"/>
              <a:t>As a result, the </a:t>
            </a:r>
            <a:r>
              <a:rPr lang="en-GB" b="1" dirty="0"/>
              <a:t>Database</a:t>
            </a:r>
            <a:r>
              <a:rPr lang="en-GB" dirty="0"/>
              <a:t> </a:t>
            </a:r>
            <a:r>
              <a:rPr lang="en-GB"/>
              <a:t>and the </a:t>
            </a:r>
            <a:r>
              <a:rPr lang="en-GB" b="1" dirty="0"/>
              <a:t>Database Management System</a:t>
            </a:r>
            <a:r>
              <a:rPr lang="en-GB" dirty="0"/>
              <a:t> emerged.</a:t>
            </a:r>
          </a:p>
        </p:txBody>
      </p:sp>
    </p:spTree>
    <p:extLst>
      <p:ext uri="{BB962C8B-B14F-4D97-AF65-F5344CB8AC3E}">
        <p14:creationId xmlns:p14="http://schemas.microsoft.com/office/powerpoint/2010/main" val="412869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Database Recap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 shared collection of logically, related data, and a description of this data, designed to meet the information needs of an organisation.</a:t>
            </a:r>
          </a:p>
          <a:p>
            <a:r>
              <a:rPr lang="en-GB" dirty="0"/>
              <a:t>Consisting of:</a:t>
            </a:r>
          </a:p>
          <a:p>
            <a:pPr lvl="1"/>
            <a:r>
              <a:rPr lang="en-GB" b="1" dirty="0"/>
              <a:t>The System </a:t>
            </a:r>
            <a:r>
              <a:rPr lang="en-GB" b="1" dirty="0" err="1"/>
              <a:t>Catalog</a:t>
            </a:r>
            <a:r>
              <a:rPr lang="en-GB" dirty="0"/>
              <a:t> (aka the data dictionary or metadata) provides the description of the data to enable data independence.</a:t>
            </a:r>
          </a:p>
          <a:p>
            <a:pPr lvl="1"/>
            <a:r>
              <a:rPr lang="en-GB" b="1" dirty="0"/>
              <a:t>Logically, related data</a:t>
            </a:r>
            <a:r>
              <a:rPr lang="en-GB" dirty="0"/>
              <a:t> comprises entities, attributes and relationships of an organisation’s information.</a:t>
            </a:r>
          </a:p>
        </p:txBody>
      </p:sp>
    </p:spTree>
    <p:extLst>
      <p:ext uri="{BB962C8B-B14F-4D97-AF65-F5344CB8AC3E}">
        <p14:creationId xmlns:p14="http://schemas.microsoft.com/office/powerpoint/2010/main" val="1636484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72BF5A-C92A-43BC-B7B0-6797BDD1D8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Meta Data Table Names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9A117A0-1724-4D88-AF5F-A06167B77655}"/>
              </a:ext>
            </a:extLst>
          </p:cNvPr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1874837" y="1647825"/>
            <a:ext cx="5629275" cy="4400550"/>
          </a:xfrm>
        </p:spPr>
      </p:pic>
    </p:spTree>
    <p:extLst>
      <p:ext uri="{BB962C8B-B14F-4D97-AF65-F5344CB8AC3E}">
        <p14:creationId xmlns:p14="http://schemas.microsoft.com/office/powerpoint/2010/main" val="205275906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684128-5C6D-42D7-AB12-1DA332B4E1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Meta Data Table Definition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E343AEA8-E42F-4BC4-B280-D4EF4D53DB40}"/>
              </a:ext>
            </a:extLst>
          </p:cNvPr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467544" y="1600199"/>
            <a:ext cx="7488831" cy="5076659"/>
          </a:xfrm>
        </p:spPr>
      </p:pic>
    </p:spTree>
    <p:extLst>
      <p:ext uri="{BB962C8B-B14F-4D97-AF65-F5344CB8AC3E}">
        <p14:creationId xmlns:p14="http://schemas.microsoft.com/office/powerpoint/2010/main" val="257194473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654EA2-F411-4E5E-987D-34DE8A420D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Meta Data Table Definition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B5BB6BC-0437-4315-B770-D85E97011444}"/>
              </a:ext>
            </a:extLst>
          </p:cNvPr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612775" y="1657536"/>
            <a:ext cx="8153400" cy="4381128"/>
          </a:xfrm>
        </p:spPr>
      </p:pic>
    </p:spTree>
    <p:extLst>
      <p:ext uri="{BB962C8B-B14F-4D97-AF65-F5344CB8AC3E}">
        <p14:creationId xmlns:p14="http://schemas.microsoft.com/office/powerpoint/2010/main" val="19771947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Database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database is also defined as </a:t>
            </a:r>
            <a:r>
              <a:rPr lang="en-GB" i="1" dirty="0"/>
              <a:t>a self-describing collection of integrated records</a:t>
            </a:r>
            <a:r>
              <a:rPr lang="en-GB" dirty="0"/>
              <a:t> because it stores:</a:t>
            </a:r>
          </a:p>
          <a:p>
            <a:pPr lvl="1"/>
            <a:r>
              <a:rPr lang="en-GB" dirty="0"/>
              <a:t>the organisation’s operational data,</a:t>
            </a:r>
          </a:p>
          <a:p>
            <a:pPr lvl="1"/>
            <a:r>
              <a:rPr lang="en-GB" dirty="0"/>
              <a:t>and also a description of this data.</a:t>
            </a:r>
          </a:p>
          <a:p>
            <a:r>
              <a:rPr lang="en-GB" dirty="0"/>
              <a:t>It is this self-describing nature of databases that provides </a:t>
            </a:r>
            <a:r>
              <a:rPr lang="en-GB" b="1" dirty="0"/>
              <a:t>data independence</a:t>
            </a:r>
            <a:r>
              <a:rPr lang="en-GB" dirty="0"/>
              <a:t>, which file-based systems lacked.</a:t>
            </a:r>
          </a:p>
          <a:p>
            <a:r>
              <a:rPr lang="en-GB" dirty="0"/>
              <a:t>More on data independence in the next lecture.</a:t>
            </a:r>
          </a:p>
        </p:txBody>
      </p:sp>
    </p:spTree>
    <p:extLst>
      <p:ext uri="{BB962C8B-B14F-4D97-AF65-F5344CB8AC3E}">
        <p14:creationId xmlns:p14="http://schemas.microsoft.com/office/powerpoint/2010/main" val="2449774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r"/>
            <a:r>
              <a:rPr lang="en-US" altLang="en-US" sz="1400">
                <a:latin typeface="Times New Roman" panose="02020603050405020304" pitchFamily="18" charset="0"/>
              </a:rPr>
              <a:t>12</a:t>
            </a:r>
          </a:p>
        </p:txBody>
      </p:sp>
      <p:sp>
        <p:nvSpPr>
          <p:cNvPr id="37890" name="Rectangle 3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>
            <a:normAutofit fontScale="90000"/>
          </a:bodyPr>
          <a:lstStyle/>
          <a:p>
            <a:pPr eaLnBrk="1" hangingPunct="1"/>
            <a:r>
              <a:rPr lang="en-US" altLang="en-US" b="1">
                <a:latin typeface="CG Times" pitchFamily="18" charset="0"/>
              </a:rPr>
              <a:t>Database Management System (DBMS)</a:t>
            </a:r>
          </a:p>
        </p:txBody>
      </p:sp>
      <p:sp>
        <p:nvSpPr>
          <p:cNvPr id="26628" name="Rectangle 4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r>
              <a:rPr lang="en-US" altLang="en-US" b="1">
                <a:latin typeface="CG Times" pitchFamily="18" charset="0"/>
              </a:rPr>
              <a:t>A software system that enables users to define, create, and maintain the database and which provides controlled access to this database.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6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8" grpId="0" build="p" autoUpdateAnimBg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r"/>
            <a:r>
              <a:rPr lang="en-US" altLang="en-US" sz="1400">
                <a:latin typeface="Times New Roman" panose="02020603050405020304" pitchFamily="18" charset="0"/>
              </a:rPr>
              <a:t>14</a:t>
            </a:r>
          </a:p>
        </p:txBody>
      </p:sp>
      <p:sp>
        <p:nvSpPr>
          <p:cNvPr id="41986" name="Rectangle 3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r>
              <a:rPr lang="en-US" altLang="en-US" b="1">
                <a:latin typeface="CG Times" pitchFamily="18" charset="0"/>
              </a:rPr>
              <a:t>Database Approach</a:t>
            </a:r>
          </a:p>
        </p:txBody>
      </p:sp>
      <p:sp>
        <p:nvSpPr>
          <p:cNvPr id="30724" name="Rectangle 4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r>
              <a:rPr lang="en-US" altLang="en-US" b="1">
                <a:latin typeface="CG Times" pitchFamily="18" charset="0"/>
              </a:rPr>
              <a:t>Data definition language (DDL).</a:t>
            </a:r>
          </a:p>
          <a:p>
            <a:pPr lvl="1" eaLnBrk="1" hangingPunct="1">
              <a:buSzPct val="75000"/>
            </a:pPr>
            <a:r>
              <a:rPr lang="en-US" altLang="en-US" b="1">
                <a:latin typeface="CG Times" pitchFamily="18" charset="0"/>
              </a:rPr>
              <a:t>Permits specification of data types, structures and any data constraints.  All specifications are stored in the database.</a:t>
            </a:r>
          </a:p>
          <a:p>
            <a:pPr lvl="1" eaLnBrk="1" hangingPunct="1">
              <a:buSzPct val="75000"/>
            </a:pPr>
            <a:endParaRPr lang="en-US" altLang="en-US" b="1">
              <a:latin typeface="CG Times" pitchFamily="18" charset="0"/>
            </a:endParaRPr>
          </a:p>
          <a:p>
            <a:pPr eaLnBrk="1" hangingPunct="1"/>
            <a:r>
              <a:rPr lang="en-US" altLang="en-US" b="1">
                <a:latin typeface="CG Times" pitchFamily="18" charset="0"/>
              </a:rPr>
              <a:t>Data manipulation language (DML).</a:t>
            </a:r>
          </a:p>
          <a:p>
            <a:pPr lvl="1" eaLnBrk="1" hangingPunct="1">
              <a:buSzPct val="75000"/>
            </a:pPr>
            <a:r>
              <a:rPr lang="en-US" altLang="en-US" b="1">
                <a:latin typeface="CG Times" pitchFamily="18" charset="0"/>
              </a:rPr>
              <a:t>General enquiry facility (query language) of the data.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4" grpId="0" build="p" autoUpdateAnimBg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r"/>
            <a:r>
              <a:rPr lang="en-US" altLang="en-US" sz="1400">
                <a:latin typeface="Times New Roman" panose="02020603050405020304" pitchFamily="18" charset="0"/>
              </a:rPr>
              <a:t>15</a:t>
            </a:r>
          </a:p>
        </p:txBody>
      </p:sp>
      <p:sp>
        <p:nvSpPr>
          <p:cNvPr id="44034" name="Rectangle 3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r>
              <a:rPr lang="en-US" altLang="en-US" b="1">
                <a:latin typeface="CG Times" pitchFamily="18" charset="0"/>
              </a:rPr>
              <a:t>Database Approach</a:t>
            </a:r>
          </a:p>
        </p:txBody>
      </p:sp>
      <p:sp>
        <p:nvSpPr>
          <p:cNvPr id="32772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1371600" y="1905000"/>
            <a:ext cx="7772400" cy="4114800"/>
          </a:xfrm>
          <a:noFill/>
        </p:spPr>
        <p:txBody>
          <a:bodyPr lIns="90488" tIns="44450" rIns="90488" bIns="44450"/>
          <a:lstStyle/>
          <a:p>
            <a:pPr eaLnBrk="1" hangingPunct="1">
              <a:lnSpc>
                <a:spcPct val="90000"/>
              </a:lnSpc>
            </a:pPr>
            <a:r>
              <a:rPr lang="en-US" altLang="en-US" b="1">
                <a:latin typeface="CG Times" pitchFamily="18" charset="0"/>
              </a:rPr>
              <a:t>Controlled access to database may include:</a:t>
            </a:r>
          </a:p>
          <a:p>
            <a:pPr lvl="1" eaLnBrk="1" hangingPunct="1">
              <a:lnSpc>
                <a:spcPct val="90000"/>
              </a:lnSpc>
              <a:buSzPct val="75000"/>
            </a:pPr>
            <a:r>
              <a:rPr lang="en-US" altLang="en-US" sz="2600" b="1">
                <a:latin typeface="CG Times" pitchFamily="18" charset="0"/>
              </a:rPr>
              <a:t>A security system.</a:t>
            </a:r>
          </a:p>
          <a:p>
            <a:pPr lvl="1" eaLnBrk="1" hangingPunct="1">
              <a:lnSpc>
                <a:spcPct val="90000"/>
              </a:lnSpc>
              <a:buSzPct val="75000"/>
            </a:pPr>
            <a:r>
              <a:rPr lang="en-US" altLang="en-US" sz="2600" b="1">
                <a:latin typeface="CG Times" pitchFamily="18" charset="0"/>
              </a:rPr>
              <a:t>An integrity system.</a:t>
            </a:r>
          </a:p>
          <a:p>
            <a:pPr lvl="1" eaLnBrk="1" hangingPunct="1">
              <a:lnSpc>
                <a:spcPct val="90000"/>
              </a:lnSpc>
              <a:buSzPct val="75000"/>
            </a:pPr>
            <a:r>
              <a:rPr lang="en-US" altLang="en-US" sz="2600" b="1">
                <a:latin typeface="CG Times" pitchFamily="18" charset="0"/>
              </a:rPr>
              <a:t>A concurrency control system.</a:t>
            </a:r>
          </a:p>
          <a:p>
            <a:pPr lvl="1" eaLnBrk="1" hangingPunct="1">
              <a:lnSpc>
                <a:spcPct val="90000"/>
              </a:lnSpc>
              <a:buSzPct val="75000"/>
            </a:pPr>
            <a:r>
              <a:rPr lang="en-US" altLang="en-US" sz="2600" b="1">
                <a:latin typeface="CG Times" pitchFamily="18" charset="0"/>
              </a:rPr>
              <a:t>A recovery control system.</a:t>
            </a:r>
          </a:p>
          <a:p>
            <a:pPr lvl="1" eaLnBrk="1" hangingPunct="1">
              <a:lnSpc>
                <a:spcPct val="90000"/>
              </a:lnSpc>
              <a:buSzPct val="75000"/>
            </a:pPr>
            <a:r>
              <a:rPr lang="en-US" altLang="en-US" sz="2600" b="1">
                <a:latin typeface="CG Times" pitchFamily="18" charset="0"/>
              </a:rPr>
              <a:t>A user-accessible catalog.</a:t>
            </a:r>
            <a:endParaRPr lang="en-US" altLang="en-US" b="1">
              <a:latin typeface="CG Times" pitchFamily="18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US" altLang="en-US" b="1">
                <a:latin typeface="CG Times" pitchFamily="18" charset="0"/>
              </a:rPr>
              <a:t>A view mechanism.</a:t>
            </a:r>
          </a:p>
          <a:p>
            <a:pPr lvl="1" eaLnBrk="1" hangingPunct="1">
              <a:lnSpc>
                <a:spcPct val="90000"/>
              </a:lnSpc>
              <a:buSzPct val="75000"/>
            </a:pPr>
            <a:r>
              <a:rPr lang="en-US" altLang="en-US" sz="2600" b="1">
                <a:latin typeface="CG Times" pitchFamily="18" charset="0"/>
              </a:rPr>
              <a:t>Provides users with only the data they want or need to use.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2" grpId="0" build="p" autoUpdateAnimBg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r"/>
            <a:r>
              <a:rPr lang="en-US" altLang="en-US" sz="1400">
                <a:latin typeface="Times New Roman" panose="02020603050405020304" pitchFamily="18" charset="0"/>
              </a:rPr>
              <a:t>16</a:t>
            </a:r>
          </a:p>
        </p:txBody>
      </p:sp>
      <p:sp>
        <p:nvSpPr>
          <p:cNvPr id="46082" name="Rectangle 3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>
            <a:normAutofit fontScale="90000"/>
          </a:bodyPr>
          <a:lstStyle/>
          <a:p>
            <a:pPr eaLnBrk="1" hangingPunct="1"/>
            <a:r>
              <a:rPr lang="en-US" altLang="en-US" b="1">
                <a:latin typeface="CG Times" pitchFamily="18" charset="0"/>
              </a:rPr>
              <a:t>Components of DBMS Environment</a:t>
            </a:r>
          </a:p>
        </p:txBody>
      </p:sp>
      <p:pic>
        <p:nvPicPr>
          <p:cNvPr id="46083" name="Picture 4"/>
          <p:cNvPicPr>
            <a:picLocks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275" y="1987550"/>
            <a:ext cx="7489825" cy="1790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r"/>
            <a:r>
              <a:rPr lang="en-US" altLang="en-US" sz="1400">
                <a:latin typeface="Times New Roman" panose="02020603050405020304" pitchFamily="18" charset="0"/>
              </a:rPr>
              <a:t>17</a:t>
            </a:r>
          </a:p>
        </p:txBody>
      </p:sp>
      <p:sp>
        <p:nvSpPr>
          <p:cNvPr id="48130" name="Rectangle 3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>
            <a:normAutofit fontScale="90000"/>
          </a:bodyPr>
          <a:lstStyle/>
          <a:p>
            <a:pPr eaLnBrk="1" hangingPunct="1"/>
            <a:r>
              <a:rPr lang="en-US" altLang="en-US" b="1">
                <a:latin typeface="CG Times" pitchFamily="18" charset="0"/>
              </a:rPr>
              <a:t>Components of DBMS Environment</a:t>
            </a:r>
          </a:p>
        </p:txBody>
      </p:sp>
      <p:sp>
        <p:nvSpPr>
          <p:cNvPr id="36868" name="Rectangle 4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>
              <a:lnSpc>
                <a:spcPct val="90000"/>
              </a:lnSpc>
            </a:pPr>
            <a:r>
              <a:rPr lang="en-US" altLang="en-US" b="1" dirty="0">
                <a:latin typeface="CG Times" pitchFamily="18" charset="0"/>
              </a:rPr>
              <a:t>Hardware</a:t>
            </a:r>
          </a:p>
          <a:p>
            <a:pPr lvl="1" eaLnBrk="1" hangingPunct="1">
              <a:lnSpc>
                <a:spcPct val="90000"/>
              </a:lnSpc>
              <a:buSzPct val="75000"/>
            </a:pPr>
            <a:r>
              <a:rPr lang="en-US" altLang="en-US" sz="2600" b="1" dirty="0">
                <a:latin typeface="CG Times" pitchFamily="18" charset="0"/>
              </a:rPr>
              <a:t>Can range from a </a:t>
            </a:r>
            <a:r>
              <a:rPr lang="en-US" altLang="en-US" b="1" dirty="0">
                <a:latin typeface="CG Times" pitchFamily="18" charset="0"/>
              </a:rPr>
              <a:t>mobile phone to a </a:t>
            </a:r>
            <a:r>
              <a:rPr lang="en-US" altLang="en-US" sz="2600" b="1" dirty="0">
                <a:latin typeface="CG Times" pitchFamily="18" charset="0"/>
              </a:rPr>
              <a:t>laptop to a network of computers.</a:t>
            </a:r>
            <a:endParaRPr lang="en-US" altLang="en-US" b="1" dirty="0">
              <a:latin typeface="CG Times" pitchFamily="18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US" altLang="en-US" b="1" dirty="0">
                <a:latin typeface="CG Times" pitchFamily="18" charset="0"/>
              </a:rPr>
              <a:t>Software</a:t>
            </a:r>
          </a:p>
          <a:p>
            <a:pPr lvl="1" eaLnBrk="1" hangingPunct="1">
              <a:lnSpc>
                <a:spcPct val="90000"/>
              </a:lnSpc>
              <a:buSzPct val="75000"/>
            </a:pPr>
            <a:r>
              <a:rPr lang="en-US" altLang="en-US" sz="2600" b="1" dirty="0">
                <a:latin typeface="CG Times" pitchFamily="18" charset="0"/>
              </a:rPr>
              <a:t>DBMS, operating system, network software (if necessary) and also the application programs.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b="1" dirty="0">
                <a:latin typeface="CG Times" pitchFamily="18" charset="0"/>
              </a:rPr>
              <a:t>Data</a:t>
            </a:r>
          </a:p>
          <a:p>
            <a:pPr lvl="1" eaLnBrk="1" hangingPunct="1">
              <a:lnSpc>
                <a:spcPct val="90000"/>
              </a:lnSpc>
              <a:buSzPct val="75000"/>
            </a:pPr>
            <a:r>
              <a:rPr lang="en-US" altLang="en-US" b="1" dirty="0">
                <a:latin typeface="CG Times" pitchFamily="18" charset="0"/>
              </a:rPr>
              <a:t>Used by the organization and a description of this data called the schema.</a:t>
            </a:r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Tx/>
              <a:buChar char="–"/>
            </a:pPr>
            <a:endParaRPr lang="en-US" altLang="en-US" b="1" dirty="0">
              <a:latin typeface="CG Times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8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86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86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86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86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86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8" grpId="0" build="p" autoUpdateAnimBg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7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r"/>
            <a:r>
              <a:rPr lang="en-US" altLang="en-US" sz="1400">
                <a:latin typeface="Times New Roman" panose="02020603050405020304" pitchFamily="18" charset="0"/>
              </a:rPr>
              <a:t>18</a:t>
            </a:r>
          </a:p>
        </p:txBody>
      </p:sp>
      <p:sp>
        <p:nvSpPr>
          <p:cNvPr id="50178" name="Rectangle 3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>
            <a:normAutofit fontScale="90000"/>
          </a:bodyPr>
          <a:lstStyle/>
          <a:p>
            <a:pPr eaLnBrk="1" hangingPunct="1"/>
            <a:r>
              <a:rPr lang="en-US" altLang="en-US" b="1">
                <a:latin typeface="CG Times" pitchFamily="18" charset="0"/>
              </a:rPr>
              <a:t>Components of DBMS Environment</a:t>
            </a:r>
          </a:p>
        </p:txBody>
      </p:sp>
      <p:sp>
        <p:nvSpPr>
          <p:cNvPr id="38916" name="Rectangle 4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r>
              <a:rPr lang="en-US" altLang="en-US" b="1">
                <a:latin typeface="CG Times" pitchFamily="18" charset="0"/>
              </a:rPr>
              <a:t>Procedures</a:t>
            </a:r>
          </a:p>
          <a:p>
            <a:pPr lvl="1" eaLnBrk="1" hangingPunct="1">
              <a:buSzPct val="75000"/>
            </a:pPr>
            <a:r>
              <a:rPr lang="en-US" altLang="en-US" sz="2600" b="1">
                <a:latin typeface="CG Times" pitchFamily="18" charset="0"/>
              </a:rPr>
              <a:t>Instructions and rules that should be applied to the design and use of the database and DBMS.</a:t>
            </a:r>
          </a:p>
          <a:p>
            <a:pPr eaLnBrk="1" hangingPunct="1"/>
            <a:r>
              <a:rPr lang="en-US" altLang="en-US" b="1">
                <a:latin typeface="CG Times" pitchFamily="18" charset="0"/>
              </a:rPr>
              <a:t>People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9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9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9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6" grpId="0" build="p" autoUpdateAnimBg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r"/>
            <a:r>
              <a:rPr lang="en-US" altLang="en-US" sz="1400">
                <a:latin typeface="Times New Roman" panose="02020603050405020304" pitchFamily="18" charset="0"/>
              </a:rPr>
              <a:t>19</a:t>
            </a:r>
          </a:p>
        </p:txBody>
      </p:sp>
      <p:sp>
        <p:nvSpPr>
          <p:cNvPr id="52226" name="Rectangle 3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>
            <a:normAutofit fontScale="90000"/>
          </a:bodyPr>
          <a:lstStyle/>
          <a:p>
            <a:pPr eaLnBrk="1" hangingPunct="1"/>
            <a:r>
              <a:rPr lang="en-US" altLang="en-US" b="1"/>
              <a:t>Roles in the Database Environment</a:t>
            </a:r>
          </a:p>
        </p:txBody>
      </p:sp>
      <p:sp>
        <p:nvSpPr>
          <p:cNvPr id="52227" name="Rectangle 4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0488" tIns="44450" rIns="90488" bIns="44450"/>
          <a:lstStyle/>
          <a:p>
            <a:pPr algn="just" eaLnBrk="1" hangingPunct="1"/>
            <a:r>
              <a:rPr lang="en-US" altLang="en-US" b="1">
                <a:latin typeface="Times" panose="02020603050405020304" pitchFamily="18" charset="0"/>
              </a:rPr>
              <a:t>Data Administrator</a:t>
            </a:r>
            <a:r>
              <a:rPr lang="en-US" altLang="en-US">
                <a:latin typeface="Times" panose="02020603050405020304" pitchFamily="18" charset="0"/>
              </a:rPr>
              <a:t> (</a:t>
            </a:r>
            <a:r>
              <a:rPr lang="en-US" altLang="en-US" b="1">
                <a:latin typeface="Times" panose="02020603050405020304" pitchFamily="18" charset="0"/>
              </a:rPr>
              <a:t>DA</a:t>
            </a:r>
            <a:r>
              <a:rPr lang="en-US" altLang="en-US">
                <a:latin typeface="Times" panose="02020603050405020304" pitchFamily="18" charset="0"/>
              </a:rPr>
              <a:t>)</a:t>
            </a:r>
          </a:p>
          <a:p>
            <a:pPr eaLnBrk="1" hangingPunct="1"/>
            <a:r>
              <a:rPr lang="en-US" altLang="en-US" b="1">
                <a:latin typeface="CG Times" pitchFamily="18" charset="0"/>
              </a:rPr>
              <a:t>Database Administrator (DBA)</a:t>
            </a:r>
          </a:p>
          <a:p>
            <a:pPr eaLnBrk="1" hangingPunct="1"/>
            <a:r>
              <a:rPr lang="en-US" altLang="en-US" b="1">
                <a:latin typeface="CG Times" pitchFamily="18" charset="0"/>
              </a:rPr>
              <a:t>Database Designers (Logical and Physical)</a:t>
            </a:r>
          </a:p>
          <a:p>
            <a:pPr eaLnBrk="1" hangingPunct="1"/>
            <a:r>
              <a:rPr lang="en-US" altLang="en-US" b="1">
                <a:latin typeface="CG Times" pitchFamily="18" charset="0"/>
              </a:rPr>
              <a:t>Application Programmers</a:t>
            </a:r>
          </a:p>
          <a:p>
            <a:pPr eaLnBrk="1" hangingPunct="1"/>
            <a:r>
              <a:rPr lang="en-US" altLang="en-US" b="1">
                <a:latin typeface="CG Times" pitchFamily="18" charset="0"/>
              </a:rPr>
              <a:t>End Users (native and sophisticated)</a:t>
            </a:r>
          </a:p>
        </p:txBody>
      </p:sp>
    </p:spTree>
  </p:cSld>
  <p:clrMapOvr>
    <a:masterClrMapping/>
  </p:clrMapOvr>
  <p:transition>
    <p:wipe dir="d"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Database Management System (DBMS) Recap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 DBMS is software system that enables users to define, create, maintain and control access to the database.</a:t>
            </a:r>
          </a:p>
          <a:p>
            <a:pPr lvl="1"/>
            <a:r>
              <a:rPr lang="en-GB" dirty="0"/>
              <a:t>Access to the database is through the DBMS.</a:t>
            </a:r>
          </a:p>
          <a:p>
            <a:pPr lvl="1"/>
            <a:r>
              <a:rPr lang="en-GB" dirty="0"/>
              <a:t>It sits between application programs and the backend database.</a:t>
            </a:r>
          </a:p>
          <a:p>
            <a:pPr lvl="1"/>
            <a:r>
              <a:rPr lang="en-GB" dirty="0"/>
              <a:t>The DBMS is the software that interacts with users (individuals on workstations and users’ application programs) and the database.</a:t>
            </a:r>
          </a:p>
          <a:p>
            <a:r>
              <a:rPr lang="en-GB" dirty="0"/>
              <a:t>Example DBMSs include PostgreSQL, Access, Oracle, MySQL, MS SQL Server, etc.</a:t>
            </a:r>
          </a:p>
        </p:txBody>
      </p:sp>
    </p:spTree>
    <p:extLst>
      <p:ext uri="{BB962C8B-B14F-4D97-AF65-F5344CB8AC3E}">
        <p14:creationId xmlns:p14="http://schemas.microsoft.com/office/powerpoint/2010/main" val="339045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Advantages and Disadvantages of DBMSs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The DBMS has many advantages, but also some disadvantages.</a:t>
            </a:r>
          </a:p>
          <a:p>
            <a:r>
              <a:rPr lang="en-GB" dirty="0"/>
              <a:t>The advantages and disadvantages are listed on the following slides.</a:t>
            </a:r>
          </a:p>
          <a:p>
            <a:r>
              <a:rPr lang="en-GB" b="1" dirty="0"/>
              <a:t>Please read </a:t>
            </a:r>
            <a:r>
              <a:rPr lang="en-GB" dirty="0"/>
              <a:t>the accompanying notes for explanations. </a:t>
            </a:r>
          </a:p>
          <a:p>
            <a:pPr lvl="1"/>
            <a:r>
              <a:rPr lang="en-GB" dirty="0"/>
              <a:t>The advantages and disadvantages highlight the differences between the file-based approach and database approach.</a:t>
            </a:r>
          </a:p>
          <a:p>
            <a:pPr lvl="1"/>
            <a:r>
              <a:rPr lang="en-GB" dirty="0"/>
              <a:t>The advantages further highlight why the database approach is better than the file-based approach.</a:t>
            </a:r>
          </a:p>
        </p:txBody>
      </p:sp>
    </p:spTree>
    <p:extLst>
      <p:ext uri="{BB962C8B-B14F-4D97-AF65-F5344CB8AC3E}">
        <p14:creationId xmlns:p14="http://schemas.microsoft.com/office/powerpoint/2010/main" val="762669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Advantages of DBMSs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Control of data redundancy</a:t>
            </a:r>
          </a:p>
          <a:p>
            <a:r>
              <a:rPr lang="en-GB" dirty="0"/>
              <a:t>Data consistency</a:t>
            </a:r>
          </a:p>
          <a:p>
            <a:r>
              <a:rPr lang="en-GB" dirty="0"/>
              <a:t>More information from the same amount of data</a:t>
            </a:r>
          </a:p>
          <a:p>
            <a:r>
              <a:rPr lang="en-GB" dirty="0"/>
              <a:t>Sharing of data</a:t>
            </a:r>
          </a:p>
          <a:p>
            <a:r>
              <a:rPr lang="en-GB" dirty="0"/>
              <a:t>Improved data integrity</a:t>
            </a:r>
          </a:p>
          <a:p>
            <a:r>
              <a:rPr lang="en-GB" dirty="0"/>
              <a:t>Improved security</a:t>
            </a:r>
          </a:p>
          <a:p>
            <a:r>
              <a:rPr lang="en-GB" dirty="0"/>
              <a:t>Enforcement of standards</a:t>
            </a:r>
          </a:p>
          <a:p>
            <a:r>
              <a:rPr lang="en-GB" dirty="0"/>
              <a:t>Economy of scale</a:t>
            </a:r>
          </a:p>
        </p:txBody>
      </p:sp>
    </p:spTree>
    <p:extLst>
      <p:ext uri="{BB962C8B-B14F-4D97-AF65-F5344CB8AC3E}">
        <p14:creationId xmlns:p14="http://schemas.microsoft.com/office/powerpoint/2010/main" val="409703083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Advantages of DBMSs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Balance conflicting requirements</a:t>
            </a:r>
          </a:p>
          <a:p>
            <a:r>
              <a:rPr lang="en-GB" dirty="0"/>
              <a:t>Improved data accessibility and responsiveness</a:t>
            </a:r>
          </a:p>
          <a:p>
            <a:r>
              <a:rPr lang="en-GB" dirty="0"/>
              <a:t>Increased productivity</a:t>
            </a:r>
          </a:p>
          <a:p>
            <a:r>
              <a:rPr lang="en-GB" dirty="0"/>
              <a:t>Improved maintenance through data independence</a:t>
            </a:r>
          </a:p>
          <a:p>
            <a:r>
              <a:rPr lang="en-GB" dirty="0"/>
              <a:t>Increased concurrency</a:t>
            </a:r>
          </a:p>
          <a:p>
            <a:r>
              <a:rPr lang="en-GB" dirty="0"/>
              <a:t>Improved backup and recovery services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975149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Disadvantages of DBMSs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Complexity</a:t>
            </a:r>
          </a:p>
          <a:p>
            <a:r>
              <a:rPr lang="en-GB" dirty="0"/>
              <a:t>Size</a:t>
            </a:r>
          </a:p>
          <a:p>
            <a:r>
              <a:rPr lang="en-GB" dirty="0"/>
              <a:t>Cost of DBMS</a:t>
            </a:r>
          </a:p>
          <a:p>
            <a:r>
              <a:rPr lang="en-GB" dirty="0"/>
              <a:t>Additional hardware costs</a:t>
            </a:r>
          </a:p>
          <a:p>
            <a:r>
              <a:rPr lang="en-GB" dirty="0"/>
              <a:t>Cost of conversion</a:t>
            </a:r>
          </a:p>
          <a:p>
            <a:r>
              <a:rPr lang="en-GB" dirty="0"/>
              <a:t>Performance</a:t>
            </a:r>
          </a:p>
          <a:p>
            <a:r>
              <a:rPr lang="en-GB" dirty="0"/>
              <a:t>Greater impact of a failure</a:t>
            </a:r>
          </a:p>
        </p:txBody>
      </p:sp>
    </p:spTree>
    <p:extLst>
      <p:ext uri="{BB962C8B-B14F-4D97-AF65-F5344CB8AC3E}">
        <p14:creationId xmlns:p14="http://schemas.microsoft.com/office/powerpoint/2010/main" val="201632862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8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Hierachical Data Structure</a:t>
            </a:r>
          </a:p>
        </p:txBody>
      </p:sp>
      <p:pic>
        <p:nvPicPr>
          <p:cNvPr id="63490" name="Content Placeholder 3" descr="Hierarchical_Model_Diagram.pn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8" t="-8508" r="-198" b="21481"/>
          <a:stretch>
            <a:fillRect/>
          </a:stretch>
        </p:blipFill>
        <p:spPr>
          <a:xfrm>
            <a:off x="1273175" y="1087438"/>
            <a:ext cx="6473825" cy="5078412"/>
          </a:xfrm>
        </p:spPr>
      </p:pic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513" name="Content Placeholder 3" descr="Network Data Model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8029" b="-8029"/>
          <a:stretch>
            <a:fillRect/>
          </a:stretch>
        </p:blipFill>
        <p:spPr>
          <a:xfrm>
            <a:off x="468313" y="333375"/>
            <a:ext cx="8486775" cy="5799138"/>
          </a:xfrm>
        </p:spPr>
      </p:pic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537" name="Content Placeholder 3" descr="relational data model v2.gif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5499" r="-5499"/>
          <a:stretch>
            <a:fillRect/>
          </a:stretch>
        </p:blipFill>
        <p:spPr>
          <a:xfrm>
            <a:off x="250825" y="692150"/>
            <a:ext cx="8704263" cy="5440363"/>
          </a:xfrm>
        </p:spPr>
      </p:pic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Entity Relationship Diagram</a:t>
            </a:r>
          </a:p>
        </p:txBody>
      </p:sp>
      <p:pic>
        <p:nvPicPr>
          <p:cNvPr id="66562" name="Content Placeholder 3" descr="Relational Data Model.pn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9993" r="-9993"/>
          <a:stretch>
            <a:fillRect/>
          </a:stretch>
        </p:blipFill>
        <p:spPr>
          <a:xfrm>
            <a:off x="468313" y="1484313"/>
            <a:ext cx="8486775" cy="4648200"/>
          </a:xfrm>
        </p:spPr>
      </p:pic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Review 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are the two main problems of the file-based approach?</a:t>
            </a:r>
          </a:p>
          <a:p>
            <a:r>
              <a:rPr lang="en-GB" dirty="0"/>
              <a:t>Consider a situation where Excel is used as “a database”. What problems may this pose?</a:t>
            </a:r>
          </a:p>
          <a:p>
            <a:r>
              <a:rPr lang="en-GB" dirty="0"/>
              <a:t>Compare and contrast the file-based system to a database management system.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469167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0</TotalTime>
  <Words>1690</Words>
  <Application>Microsoft Office PowerPoint</Application>
  <PresentationFormat>On-screen Show (4:3)</PresentationFormat>
  <Paragraphs>253</Paragraphs>
  <Slides>42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51" baseType="lpstr">
      <vt:lpstr>CG Times</vt:lpstr>
      <vt:lpstr>Arial</vt:lpstr>
      <vt:lpstr>Calibri</vt:lpstr>
      <vt:lpstr>Cambria</vt:lpstr>
      <vt:lpstr>Times</vt:lpstr>
      <vt:lpstr>Times New Roman</vt:lpstr>
      <vt:lpstr>Wingdings</vt:lpstr>
      <vt:lpstr>Wingdings 2</vt:lpstr>
      <vt:lpstr>Median</vt:lpstr>
      <vt:lpstr>Introduction to databases</vt:lpstr>
      <vt:lpstr>Today’s Lecture</vt:lpstr>
      <vt:lpstr>Question(s)</vt:lpstr>
      <vt:lpstr>Why Database Management Systems?</vt:lpstr>
      <vt:lpstr>Why Database Management Systems?</vt:lpstr>
      <vt:lpstr>Why Database Management Systems?</vt:lpstr>
      <vt:lpstr>Why Database Management Systems?</vt:lpstr>
      <vt:lpstr>Historical Development of Databases</vt:lpstr>
      <vt:lpstr>History of Databases Summarised</vt:lpstr>
      <vt:lpstr>File-Based Systems</vt:lpstr>
      <vt:lpstr>Limitations of File-Based Approach</vt:lpstr>
      <vt:lpstr>Limitations of File-Based Approach</vt:lpstr>
      <vt:lpstr>Limitations of File-Based Approach</vt:lpstr>
      <vt:lpstr>COBOL File Description</vt:lpstr>
      <vt:lpstr>COBOL File-Control</vt:lpstr>
      <vt:lpstr>Limitations of File-Based Approach</vt:lpstr>
      <vt:lpstr>Access Ad Hoc Query</vt:lpstr>
      <vt:lpstr>SQL Generated from Ad Hoc Query</vt:lpstr>
      <vt:lpstr>Limitations of File-Based Approach</vt:lpstr>
      <vt:lpstr>Database Approach</vt:lpstr>
      <vt:lpstr>Database Recap</vt:lpstr>
      <vt:lpstr>Meta Data Table Names</vt:lpstr>
      <vt:lpstr>Meta Data Table Definition</vt:lpstr>
      <vt:lpstr>Meta Data Table Definition</vt:lpstr>
      <vt:lpstr>Database</vt:lpstr>
      <vt:lpstr>Database Management System (DBMS)</vt:lpstr>
      <vt:lpstr>Database Approach</vt:lpstr>
      <vt:lpstr>Database Approach</vt:lpstr>
      <vt:lpstr>Components of DBMS Environment</vt:lpstr>
      <vt:lpstr>Components of DBMS Environment</vt:lpstr>
      <vt:lpstr>Components of DBMS Environment</vt:lpstr>
      <vt:lpstr>Roles in the Database Environment</vt:lpstr>
      <vt:lpstr>Database Management System (DBMS) Recap</vt:lpstr>
      <vt:lpstr>Advantages and Disadvantages of DBMSs</vt:lpstr>
      <vt:lpstr>Advantages of DBMSs</vt:lpstr>
      <vt:lpstr>Advantages of DBMSs</vt:lpstr>
      <vt:lpstr>Disadvantages of DBMSs</vt:lpstr>
      <vt:lpstr>Hierachical Data Structure</vt:lpstr>
      <vt:lpstr>PowerPoint Presentation</vt:lpstr>
      <vt:lpstr>PowerPoint Presentation</vt:lpstr>
      <vt:lpstr>Entity Relationship Diagram</vt:lpstr>
      <vt:lpstr>Review Question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Stephen Hole</cp:lastModifiedBy>
  <cp:revision>1248</cp:revision>
  <cp:lastPrinted>2014-09-29T16:21:25Z</cp:lastPrinted>
  <dcterms:created xsi:type="dcterms:W3CDTF">2013-09-18T07:00:31Z</dcterms:created>
  <dcterms:modified xsi:type="dcterms:W3CDTF">2022-09-26T20:10:03Z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