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5" r:id="rId3"/>
  </p:sldMasterIdLst>
  <p:notesMasterIdLst>
    <p:notesMasterId r:id="rId26"/>
  </p:notesMasterIdLst>
  <p:sldIdLst>
    <p:sldId id="351" r:id="rId4"/>
    <p:sldId id="301" r:id="rId5"/>
    <p:sldId id="352" r:id="rId6"/>
    <p:sldId id="259" r:id="rId7"/>
    <p:sldId id="353" r:id="rId8"/>
    <p:sldId id="261" r:id="rId9"/>
    <p:sldId id="308" r:id="rId10"/>
    <p:sldId id="309" r:id="rId11"/>
    <p:sldId id="354" r:id="rId12"/>
    <p:sldId id="262" r:id="rId13"/>
    <p:sldId id="263" r:id="rId14"/>
    <p:sldId id="264" r:id="rId15"/>
    <p:sldId id="265" r:id="rId16"/>
    <p:sldId id="266" r:id="rId17"/>
    <p:sldId id="268" r:id="rId18"/>
    <p:sldId id="269" r:id="rId19"/>
    <p:sldId id="270" r:id="rId20"/>
    <p:sldId id="271" r:id="rId21"/>
    <p:sldId id="279" r:id="rId22"/>
    <p:sldId id="280" r:id="rId23"/>
    <p:sldId id="356" r:id="rId24"/>
    <p:sldId id="355"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783" autoAdjust="0"/>
    <p:restoredTop sz="94660"/>
  </p:normalViewPr>
  <p:slideViewPr>
    <p:cSldViewPr snapToGrid="0">
      <p:cViewPr varScale="1">
        <p:scale>
          <a:sx n="90" d="100"/>
          <a:sy n="90" d="100"/>
        </p:scale>
        <p:origin x="102" y="9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presProps" Target="presProps.xml"/><Relationship Id="rId30"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0"/>
      <c:rAngAx val="0"/>
      <c:perspective val="0"/>
    </c:view3D>
    <c:floor>
      <c:thickness val="0"/>
    </c:floor>
    <c:sideWall>
      <c:thickness val="0"/>
    </c:sideWall>
    <c:backWall>
      <c:thickness val="0"/>
    </c:backWall>
    <c:plotArea>
      <c:layout>
        <c:manualLayout>
          <c:layoutTarget val="inner"/>
          <c:xMode val="edge"/>
          <c:yMode val="edge"/>
          <c:x val="0.15224911366020688"/>
          <c:y val="0.11538475567890229"/>
          <c:w val="0.62110726643598613"/>
          <c:h val="0.78021978021978022"/>
        </c:manualLayout>
      </c:layout>
      <c:pie3DChart>
        <c:varyColors val="1"/>
        <c:ser>
          <c:idx val="0"/>
          <c:order val="0"/>
          <c:tx>
            <c:strRef>
              <c:f>Sheet1!$A$2</c:f>
              <c:strCache>
                <c:ptCount val="1"/>
                <c:pt idx="0">
                  <c:v>East</c:v>
                </c:pt>
              </c:strCache>
            </c:strRef>
          </c:tx>
          <c:spPr>
            <a:solidFill>
              <a:srgbClr val="9999FF"/>
            </a:solidFill>
            <a:ln w="16977">
              <a:solidFill>
                <a:srgbClr val="000000"/>
              </a:solidFill>
              <a:prstDash val="solid"/>
            </a:ln>
          </c:spPr>
          <c:explosion val="25"/>
          <c:dPt>
            <c:idx val="0"/>
            <c:bubble3D val="0"/>
            <c:extLst>
              <c:ext xmlns:c16="http://schemas.microsoft.com/office/drawing/2014/chart" uri="{C3380CC4-5D6E-409C-BE32-E72D297353CC}">
                <c16:uniqueId val="{00000000-6B1F-45D0-97DA-07D26343D254}"/>
              </c:ext>
            </c:extLst>
          </c:dPt>
          <c:dPt>
            <c:idx val="1"/>
            <c:bubble3D val="0"/>
            <c:spPr>
              <a:solidFill>
                <a:srgbClr val="993366"/>
              </a:solidFill>
              <a:ln w="16977">
                <a:solidFill>
                  <a:srgbClr val="000000"/>
                </a:solidFill>
                <a:prstDash val="solid"/>
              </a:ln>
            </c:spPr>
            <c:extLst>
              <c:ext xmlns:c16="http://schemas.microsoft.com/office/drawing/2014/chart" uri="{C3380CC4-5D6E-409C-BE32-E72D297353CC}">
                <c16:uniqueId val="{00000002-6B1F-45D0-97DA-07D26343D254}"/>
              </c:ext>
            </c:extLst>
          </c:dPt>
          <c:dPt>
            <c:idx val="2"/>
            <c:bubble3D val="0"/>
            <c:spPr>
              <a:solidFill>
                <a:srgbClr val="FFFFCC"/>
              </a:solidFill>
              <a:ln w="16977">
                <a:solidFill>
                  <a:srgbClr val="000000"/>
                </a:solidFill>
                <a:prstDash val="solid"/>
              </a:ln>
            </c:spPr>
            <c:extLst>
              <c:ext xmlns:c16="http://schemas.microsoft.com/office/drawing/2014/chart" uri="{C3380CC4-5D6E-409C-BE32-E72D297353CC}">
                <c16:uniqueId val="{00000004-6B1F-45D0-97DA-07D26343D254}"/>
              </c:ext>
            </c:extLst>
          </c:dPt>
          <c:cat>
            <c:numRef>
              <c:f>Sheet1!$B$1:$D$1</c:f>
              <c:numCache>
                <c:formatCode>0%</c:formatCode>
                <c:ptCount val="3"/>
                <c:pt idx="0">
                  <c:v>7.0000000000000007E-2</c:v>
                </c:pt>
                <c:pt idx="1">
                  <c:v>0.38</c:v>
                </c:pt>
                <c:pt idx="2">
                  <c:v>0.55000000000000004</c:v>
                </c:pt>
              </c:numCache>
            </c:numRef>
          </c:cat>
          <c:val>
            <c:numRef>
              <c:f>Sheet1!$B$2:$D$2</c:f>
              <c:numCache>
                <c:formatCode>General</c:formatCode>
                <c:ptCount val="3"/>
                <c:pt idx="0">
                  <c:v>10.4</c:v>
                </c:pt>
                <c:pt idx="1">
                  <c:v>27.4</c:v>
                </c:pt>
                <c:pt idx="2">
                  <c:v>90</c:v>
                </c:pt>
              </c:numCache>
            </c:numRef>
          </c:val>
          <c:extLst>
            <c:ext xmlns:c16="http://schemas.microsoft.com/office/drawing/2014/chart" uri="{C3380CC4-5D6E-409C-BE32-E72D297353CC}">
              <c16:uniqueId val="{00000005-6B1F-45D0-97DA-07D26343D254}"/>
            </c:ext>
          </c:extLst>
        </c:ser>
        <c:ser>
          <c:idx val="1"/>
          <c:order val="1"/>
          <c:tx>
            <c:strRef>
              <c:f>Sheet1!$A$3</c:f>
              <c:strCache>
                <c:ptCount val="1"/>
                <c:pt idx="0">
                  <c:v>West</c:v>
                </c:pt>
              </c:strCache>
            </c:strRef>
          </c:tx>
          <c:spPr>
            <a:solidFill>
              <a:srgbClr val="993366"/>
            </a:solidFill>
            <a:ln w="16977">
              <a:solidFill>
                <a:srgbClr val="000000"/>
              </a:solidFill>
              <a:prstDash val="solid"/>
            </a:ln>
          </c:spPr>
          <c:explosion val="25"/>
          <c:dPt>
            <c:idx val="0"/>
            <c:bubble3D val="0"/>
            <c:spPr>
              <a:solidFill>
                <a:srgbClr val="9999FF"/>
              </a:solidFill>
              <a:ln w="16977">
                <a:solidFill>
                  <a:srgbClr val="000000"/>
                </a:solidFill>
                <a:prstDash val="solid"/>
              </a:ln>
            </c:spPr>
            <c:extLst>
              <c:ext xmlns:c16="http://schemas.microsoft.com/office/drawing/2014/chart" uri="{C3380CC4-5D6E-409C-BE32-E72D297353CC}">
                <c16:uniqueId val="{00000007-6B1F-45D0-97DA-07D26343D254}"/>
              </c:ext>
            </c:extLst>
          </c:dPt>
          <c:dPt>
            <c:idx val="1"/>
            <c:bubble3D val="0"/>
            <c:extLst>
              <c:ext xmlns:c16="http://schemas.microsoft.com/office/drawing/2014/chart" uri="{C3380CC4-5D6E-409C-BE32-E72D297353CC}">
                <c16:uniqueId val="{00000008-6B1F-45D0-97DA-07D26343D254}"/>
              </c:ext>
            </c:extLst>
          </c:dPt>
          <c:dPt>
            <c:idx val="2"/>
            <c:bubble3D val="0"/>
            <c:spPr>
              <a:solidFill>
                <a:srgbClr val="FFFFCC"/>
              </a:solidFill>
              <a:ln w="16977">
                <a:solidFill>
                  <a:srgbClr val="000000"/>
                </a:solidFill>
                <a:prstDash val="solid"/>
              </a:ln>
            </c:spPr>
            <c:extLst>
              <c:ext xmlns:c16="http://schemas.microsoft.com/office/drawing/2014/chart" uri="{C3380CC4-5D6E-409C-BE32-E72D297353CC}">
                <c16:uniqueId val="{0000000A-6B1F-45D0-97DA-07D26343D254}"/>
              </c:ext>
            </c:extLst>
          </c:dPt>
          <c:cat>
            <c:numRef>
              <c:f>Sheet1!$B$1:$D$1</c:f>
              <c:numCache>
                <c:formatCode>0%</c:formatCode>
                <c:ptCount val="3"/>
                <c:pt idx="0">
                  <c:v>7.0000000000000007E-2</c:v>
                </c:pt>
                <c:pt idx="1">
                  <c:v>0.38</c:v>
                </c:pt>
                <c:pt idx="2">
                  <c:v>0.55000000000000004</c:v>
                </c:pt>
              </c:numCache>
            </c:numRef>
          </c:cat>
          <c:val>
            <c:numRef>
              <c:f>Sheet1!$B$3:$D$3</c:f>
              <c:numCache>
                <c:formatCode>General</c:formatCode>
                <c:ptCount val="3"/>
                <c:pt idx="0">
                  <c:v>30.6</c:v>
                </c:pt>
                <c:pt idx="1">
                  <c:v>38.6</c:v>
                </c:pt>
                <c:pt idx="2">
                  <c:v>34.6</c:v>
                </c:pt>
              </c:numCache>
            </c:numRef>
          </c:val>
          <c:extLst>
            <c:ext xmlns:c16="http://schemas.microsoft.com/office/drawing/2014/chart" uri="{C3380CC4-5D6E-409C-BE32-E72D297353CC}">
              <c16:uniqueId val="{0000000B-6B1F-45D0-97DA-07D26343D254}"/>
            </c:ext>
          </c:extLst>
        </c:ser>
        <c:ser>
          <c:idx val="2"/>
          <c:order val="2"/>
          <c:tx>
            <c:strRef>
              <c:f>Sheet1!$A$4</c:f>
              <c:strCache>
                <c:ptCount val="1"/>
                <c:pt idx="0">
                  <c:v>North</c:v>
                </c:pt>
              </c:strCache>
            </c:strRef>
          </c:tx>
          <c:spPr>
            <a:solidFill>
              <a:srgbClr val="FFFFCC"/>
            </a:solidFill>
            <a:ln w="16977">
              <a:solidFill>
                <a:srgbClr val="000000"/>
              </a:solidFill>
              <a:prstDash val="solid"/>
            </a:ln>
          </c:spPr>
          <c:explosion val="25"/>
          <c:dPt>
            <c:idx val="0"/>
            <c:bubble3D val="0"/>
            <c:spPr>
              <a:solidFill>
                <a:srgbClr val="9999FF"/>
              </a:solidFill>
              <a:ln w="16977">
                <a:solidFill>
                  <a:srgbClr val="000000"/>
                </a:solidFill>
                <a:prstDash val="solid"/>
              </a:ln>
            </c:spPr>
            <c:extLst>
              <c:ext xmlns:c16="http://schemas.microsoft.com/office/drawing/2014/chart" uri="{C3380CC4-5D6E-409C-BE32-E72D297353CC}">
                <c16:uniqueId val="{0000000D-6B1F-45D0-97DA-07D26343D254}"/>
              </c:ext>
            </c:extLst>
          </c:dPt>
          <c:dPt>
            <c:idx val="1"/>
            <c:bubble3D val="0"/>
            <c:spPr>
              <a:solidFill>
                <a:srgbClr val="993366"/>
              </a:solidFill>
              <a:ln w="16977">
                <a:solidFill>
                  <a:srgbClr val="000000"/>
                </a:solidFill>
                <a:prstDash val="solid"/>
              </a:ln>
            </c:spPr>
            <c:extLst>
              <c:ext xmlns:c16="http://schemas.microsoft.com/office/drawing/2014/chart" uri="{C3380CC4-5D6E-409C-BE32-E72D297353CC}">
                <c16:uniqueId val="{0000000F-6B1F-45D0-97DA-07D26343D254}"/>
              </c:ext>
            </c:extLst>
          </c:dPt>
          <c:dPt>
            <c:idx val="2"/>
            <c:bubble3D val="0"/>
            <c:extLst>
              <c:ext xmlns:c16="http://schemas.microsoft.com/office/drawing/2014/chart" uri="{C3380CC4-5D6E-409C-BE32-E72D297353CC}">
                <c16:uniqueId val="{00000010-6B1F-45D0-97DA-07D26343D254}"/>
              </c:ext>
            </c:extLst>
          </c:dPt>
          <c:cat>
            <c:numRef>
              <c:f>Sheet1!$B$1:$D$1</c:f>
              <c:numCache>
                <c:formatCode>0%</c:formatCode>
                <c:ptCount val="3"/>
                <c:pt idx="0">
                  <c:v>7.0000000000000007E-2</c:v>
                </c:pt>
                <c:pt idx="1">
                  <c:v>0.38</c:v>
                </c:pt>
                <c:pt idx="2">
                  <c:v>0.55000000000000004</c:v>
                </c:pt>
              </c:numCache>
            </c:numRef>
          </c:cat>
          <c:val>
            <c:numRef>
              <c:f>Sheet1!$B$4:$D$4</c:f>
              <c:numCache>
                <c:formatCode>General</c:formatCode>
                <c:ptCount val="3"/>
                <c:pt idx="0">
                  <c:v>45.9</c:v>
                </c:pt>
                <c:pt idx="1">
                  <c:v>46.9</c:v>
                </c:pt>
                <c:pt idx="2">
                  <c:v>45</c:v>
                </c:pt>
              </c:numCache>
            </c:numRef>
          </c:val>
          <c:extLst>
            <c:ext xmlns:c16="http://schemas.microsoft.com/office/drawing/2014/chart" uri="{C3380CC4-5D6E-409C-BE32-E72D297353CC}">
              <c16:uniqueId val="{00000011-6B1F-45D0-97DA-07D26343D254}"/>
            </c:ext>
          </c:extLst>
        </c:ser>
        <c:dLbls>
          <c:showLegendKey val="0"/>
          <c:showVal val="0"/>
          <c:showCatName val="0"/>
          <c:showSerName val="0"/>
          <c:showPercent val="0"/>
          <c:showBubbleSize val="0"/>
          <c:showLeaderLines val="1"/>
        </c:dLbls>
      </c:pie3DChart>
      <c:spPr>
        <a:solidFill>
          <a:srgbClr val="C0C0C0"/>
        </a:solidFill>
        <a:ln w="16977">
          <a:solidFill>
            <a:srgbClr val="808080"/>
          </a:solidFill>
          <a:prstDash val="solid"/>
        </a:ln>
      </c:spPr>
    </c:plotArea>
    <c:plotVisOnly val="1"/>
    <c:dispBlanksAs val="zero"/>
    <c:showDLblsOverMax val="0"/>
  </c:chart>
  <c:spPr>
    <a:noFill/>
    <a:ln>
      <a:noFill/>
    </a:ln>
  </c:spPr>
  <c:txPr>
    <a:bodyPr/>
    <a:lstStyle/>
    <a:p>
      <a:pPr>
        <a:defRPr sz="1069" b="1" i="0" u="none" strike="noStrike" baseline="0">
          <a:solidFill>
            <a:srgbClr val="000000"/>
          </a:solidFill>
          <a:latin typeface="Arial"/>
          <a:ea typeface="Arial"/>
          <a:cs typeface="Arial"/>
        </a:defRPr>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183217-9A80-4B9F-9219-1F89F7B41B8B}" type="datetimeFigureOut">
              <a:rPr lang="en-GB" smtClean="0"/>
              <a:t>07/11/2022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B22B2C-875C-49D2-B48F-7D6E1CBCD1C1}" type="slidenum">
              <a:rPr lang="en-GB" smtClean="0"/>
              <a:t>‹#›</a:t>
            </a:fld>
            <a:endParaRPr lang="en-GB"/>
          </a:p>
        </p:txBody>
      </p:sp>
    </p:spTree>
    <p:extLst>
      <p:ext uri="{BB962C8B-B14F-4D97-AF65-F5344CB8AC3E}">
        <p14:creationId xmlns:p14="http://schemas.microsoft.com/office/powerpoint/2010/main" val="39785543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52695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what the group come up with before showing the definition.  Compare and contrast – see what similarities and differences.  Did the students use ‘plain English’?  Too simplistic? Too complex?  Highlight here that communication scholars Frank Dance and Carl Larson in 1976, identified 126 different definitions of communication….and that was 40 years ago!  It’s a surprisingly complex topic, and, generally, we are not very good at it!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09926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what the group come up with before showing the definition.  Compare and contrast – see what similarities and differences.  Did the students use ‘plain English’?  Too simplistic? Too complex?  Highlight here that communication scholars Frank Dance and Carl Larson in 1976, identified 126 different definitions of communication….and that was 40 years ago!  It’s a surprisingly complex topic, and, generally, we are not very good at it!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59134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Take the group through the diagram, which highlights areas they need to study, in order to improve their skills and knowledge, but also to complete the assignment.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61391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Lead a discussion with the group.  Draw out key points – not just about talking at people.  It’s an exchange, usually involving information, and usually with a purpose.  Go back to earlier definitions the group came up with.  How do they rate themselves?  What’s their evidence?  Ask for examples.  What about others they know or work with/for?  Examples again.  What about their fellow students?  What about their tutors?!  Discuss the fact that good communicators are not that commonplace. Draw out that good communication is </a:t>
            </a:r>
            <a:r>
              <a:rPr lang="en-GB" dirty="0" err="1"/>
              <a:t>diificult</a:t>
            </a:r>
            <a:r>
              <a:rPr lang="en-GB" dirty="0"/>
              <a:t> and needs good skills, knowledge and attitude/behaviours.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67857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Lead a discussion with the group.  Draw out key points – not just about talking at people.  It’s an exchange, usually involving information, and usually with a purpose.  Go back to earlier definitions the group came up with.  How do they rate themselves?  What’s their evidence?  Ask for examples.  What about others they know or work with/for?  Examples again.  What about their fellow students?  What about their tutors?!  Discuss the fact that good communicators are not that commonplace. Draw out that good communication is </a:t>
            </a:r>
            <a:r>
              <a:rPr lang="en-GB" dirty="0" err="1"/>
              <a:t>diificult</a:t>
            </a:r>
            <a:r>
              <a:rPr lang="en-GB" dirty="0"/>
              <a:t> and needs good skills, knowledge and attitude/behaviours.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22599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 hidden factors with the group.  What are the implications?  </a:t>
            </a:r>
            <a:r>
              <a:rPr lang="en-GB" b="1" i="1" dirty="0"/>
              <a:t>We have to be careful with our communications!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24685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Take the group through the slide and ask them to suggest percentages for Words, Tone and Gestures…..summarise their thoughts before showing the next slide.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92664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For each of the points on the following couple of slides, ask for the group’s experiences of these barriers – either when communicating to someone or receiving communications.  Also, use your own examples to illustrate key points.  How many of these can be overcome with the right skills, techniques, knowledge, attitudes and behaviours?  If students say “Yes, but what about the other person’s skills, techniques, knowledge, etc.?”, refer to Covey’s Circle of Influence/Circle of Concern model – deal with the things within your control or influence!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73509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85378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 various levels and draw out the fact that most of us operate at Level 1 to 3.  Illustrate this by asking how many times students have to ask what was just said?!  Or can you repeat that please?  Or worse, just forget about it!  </a:t>
            </a:r>
          </a:p>
          <a:p>
            <a:r>
              <a:rPr lang="en-GB" dirty="0"/>
              <a:t>Explain what each level means, and how only 4 &amp; 5 are acceptable!  Ask the group ‘why’ is this the case?  Discuss their comments.  Main point is that anything less than active listening is likely to lead to mis-communication!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86283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these points with the group.</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67263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This is also the basis of great coaching skills!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69054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This is also the basis of great coaching skills!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99096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t>07/11/2022</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76279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07/11/2022</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8008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448160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83786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07/11/2022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986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07/11/2022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9314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07/11/2022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195385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81323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48646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043269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271882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2707760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808626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905079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424631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563341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546646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341981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8505459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8891234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517734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0136848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22743885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07/11/2022</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6439465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07/11/2022</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509934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07/11/2022</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808322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07/11/2022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597877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fld id="{9C64F3F4-CE19-49F8-9EF4-FF4EE52031C2}" type="datetimeFigureOut">
              <a:rPr lang="en-GB" smtClean="0"/>
              <a:pPr/>
              <a:t>07/11/2022</a:t>
            </a:fld>
            <a:endParaRPr lang="en-GB" dirty="0"/>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747973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6.xml"/><Relationship Id="rId7" Type="http://schemas.openxmlformats.org/officeDocument/2006/relationships/image" Target="../media/image4.jpeg"/><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theme" Target="../theme/theme3.xml"/><Relationship Id="rId5" Type="http://schemas.openxmlformats.org/officeDocument/2006/relationships/slideLayout" Target="../slideLayouts/slideLayout28.xml"/><Relationship Id="rId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07/11/2022</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9770179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11/7/2022</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290071638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8869807"/>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flickr.com/photos/lightmatter/95600250/" TargetMode="External"/><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kminaction.wordpress.com/2013/06/03/getting-km-right-speak-the-business-jargo/"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eaLnBrk="1" hangingPunct="1">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BMSK4013 </a:t>
            </a:r>
            <a:br>
              <a:rPr lang="en-GB" altLang="en-US" sz="1800" dirty="0"/>
            </a:br>
            <a:r>
              <a:rPr lang="en-GB" sz="1800" dirty="0"/>
              <a:t>Management Communication</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1</a:t>
            </a:r>
            <a:r>
              <a:rPr lang="en-GB" sz="3300" dirty="0">
                <a:solidFill>
                  <a:srgbClr val="000000"/>
                </a:solidFill>
                <a:latin typeface="Calibri Light" panose="020F0302020204030204" pitchFamily="34" charset="0"/>
              </a:rPr>
              <a:t> </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F2FC4176-547A-495B-B058-4A7B2C87337A}"/>
              </a:ext>
            </a:extLst>
          </p:cNvPr>
          <p:cNvSpPr>
            <a:spLocks noGrp="1"/>
          </p:cNvSpPr>
          <p:nvPr>
            <p:ph type="title"/>
          </p:nvPr>
        </p:nvSpPr>
        <p:spPr>
          <a:xfrm>
            <a:off x="211251" y="242293"/>
            <a:ext cx="5903119" cy="857250"/>
          </a:xfrm>
        </p:spPr>
        <p:txBody>
          <a:bodyPr/>
          <a:lstStyle/>
          <a:p>
            <a:pPr algn="l">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Today’s Session</a:t>
            </a:r>
          </a:p>
        </p:txBody>
      </p:sp>
      <p:sp>
        <p:nvSpPr>
          <p:cNvPr id="3" name="Content Placeholder 2">
            <a:extLst>
              <a:ext uri="{FF2B5EF4-FFF2-40B4-BE49-F238E27FC236}">
                <a16:creationId xmlns:a16="http://schemas.microsoft.com/office/drawing/2014/main" id="{B57A261F-CA3E-435C-A4C3-0889DCABF62C}"/>
              </a:ext>
            </a:extLst>
          </p:cNvPr>
          <p:cNvSpPr>
            <a:spLocks noGrp="1"/>
          </p:cNvSpPr>
          <p:nvPr>
            <p:ph idx="1"/>
          </p:nvPr>
        </p:nvSpPr>
        <p:spPr>
          <a:xfrm>
            <a:off x="642068" y="2127775"/>
            <a:ext cx="8229600" cy="2885290"/>
          </a:xfrm>
        </p:spPr>
        <p:txBody>
          <a:bodyPr/>
          <a:lstStyle/>
          <a:p>
            <a:r>
              <a:rPr lang="en-GB" sz="2800" dirty="0"/>
              <a:t>What is Communication?</a:t>
            </a:r>
          </a:p>
          <a:p>
            <a:r>
              <a:rPr lang="en-GB" sz="2800" dirty="0"/>
              <a:t>Elements of Communication</a:t>
            </a:r>
          </a:p>
          <a:p>
            <a:r>
              <a:rPr lang="en-GB" sz="2800" dirty="0"/>
              <a:t>Non-verbal communication – intro</a:t>
            </a:r>
          </a:p>
          <a:p>
            <a:r>
              <a:rPr lang="en-GB" sz="2800" dirty="0"/>
              <a:t>Barriers to communication</a:t>
            </a:r>
          </a:p>
          <a:p>
            <a:r>
              <a:rPr lang="en-GB" sz="2800" dirty="0"/>
              <a:t>Listening</a:t>
            </a:r>
          </a:p>
          <a:p>
            <a:pPr marL="0" indent="0">
              <a:buNone/>
            </a:pPr>
            <a:endParaRPr lang="en-GB" altLang="en-US" sz="675" dirty="0">
              <a:latin typeface="Arial" charset="0"/>
              <a:cs typeface="Arial" charset="0"/>
            </a:endParaRPr>
          </a:p>
          <a:p>
            <a:pPr marL="0" indent="0">
              <a:buNone/>
            </a:pPr>
            <a:endParaRPr lang="en-GB" dirty="0"/>
          </a:p>
        </p:txBody>
      </p:sp>
      <p:sp>
        <p:nvSpPr>
          <p:cNvPr id="4" name="Slide Number Placeholder 3"/>
          <p:cNvSpPr>
            <a:spLocks noGrp="1"/>
          </p:cNvSpPr>
          <p:nvPr>
            <p:ph type="sldNum" sz="quarter" idx="12"/>
          </p:nvPr>
        </p:nvSpPr>
        <p:spPr/>
        <p:txBody>
          <a:bodyPr/>
          <a:lstStyle/>
          <a:p>
            <a:pPr defTabSz="685800">
              <a:defRPr/>
            </a:pPr>
            <a:fld id="{581D90C9-E443-40DD-8DAC-A5E71C3FC66B}" type="slidenum">
              <a:rPr lang="en-GB" sz="1350">
                <a:solidFill>
                  <a:prstClr val="black">
                    <a:tint val="75000"/>
                  </a:prstClr>
                </a:solidFill>
                <a:latin typeface="Calibri"/>
              </a:rPr>
              <a:pPr defTabSz="685800">
                <a:defRPr/>
              </a:pPr>
              <a:t>3</a:t>
            </a:fld>
            <a:endParaRPr lang="en-GB" sz="1350" dirty="0">
              <a:solidFill>
                <a:prstClr val="black">
                  <a:tint val="75000"/>
                </a:prstClr>
              </a:solidFill>
              <a:latin typeface="Calibri"/>
            </a:endParaRPr>
          </a:p>
        </p:txBody>
      </p:sp>
      <p:pic>
        <p:nvPicPr>
          <p:cNvPr id="4915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59265" y="136519"/>
            <a:ext cx="1497254" cy="5587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39284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5B64E-F6B7-4DEB-AFCD-276C46119B3C}"/>
              </a:ext>
            </a:extLst>
          </p:cNvPr>
          <p:cNvSpPr>
            <a:spLocks noGrp="1"/>
          </p:cNvSpPr>
          <p:nvPr>
            <p:ph type="title"/>
          </p:nvPr>
        </p:nvSpPr>
        <p:spPr>
          <a:xfrm>
            <a:off x="290946" y="78155"/>
            <a:ext cx="5883144" cy="1143000"/>
          </a:xfrm>
        </p:spPr>
        <p:txBody>
          <a:bodyPr>
            <a:normAutofit/>
          </a:bodyPr>
          <a:lstStyle/>
          <a:p>
            <a:r>
              <a:rPr lang="en-GB" sz="3600" b="1" dirty="0">
                <a:latin typeface="+mn-lt"/>
              </a:rPr>
              <a:t>What is Communication?</a:t>
            </a:r>
          </a:p>
        </p:txBody>
      </p:sp>
      <p:sp>
        <p:nvSpPr>
          <p:cNvPr id="3" name="Content Placeholder 2">
            <a:extLst>
              <a:ext uri="{FF2B5EF4-FFF2-40B4-BE49-F238E27FC236}">
                <a16:creationId xmlns:a16="http://schemas.microsoft.com/office/drawing/2014/main" id="{4422951E-0AA1-4C2F-825D-96F53A6629BF}"/>
              </a:ext>
            </a:extLst>
          </p:cNvPr>
          <p:cNvSpPr>
            <a:spLocks noGrp="1"/>
          </p:cNvSpPr>
          <p:nvPr>
            <p:ph idx="1"/>
          </p:nvPr>
        </p:nvSpPr>
        <p:spPr>
          <a:xfrm>
            <a:off x="457200" y="1600201"/>
            <a:ext cx="8229600" cy="2397465"/>
          </a:xfrm>
        </p:spPr>
        <p:txBody>
          <a:bodyPr>
            <a:normAutofit/>
          </a:bodyPr>
          <a:lstStyle/>
          <a:p>
            <a:r>
              <a:rPr lang="en-GB" dirty="0"/>
              <a:t>Take a few minutes individually to generate a one sentence </a:t>
            </a:r>
            <a:r>
              <a:rPr lang="en-GB" b="1" i="1" dirty="0">
                <a:solidFill>
                  <a:srgbClr val="0070C0"/>
                </a:solidFill>
              </a:rPr>
              <a:t>definition of ‘communication’.</a:t>
            </a:r>
          </a:p>
        </p:txBody>
      </p:sp>
    </p:spTree>
    <p:extLst>
      <p:ext uri="{BB962C8B-B14F-4D97-AF65-F5344CB8AC3E}">
        <p14:creationId xmlns:p14="http://schemas.microsoft.com/office/powerpoint/2010/main" val="427231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5B64E-F6B7-4DEB-AFCD-276C46119B3C}"/>
              </a:ext>
            </a:extLst>
          </p:cNvPr>
          <p:cNvSpPr>
            <a:spLocks noGrp="1"/>
          </p:cNvSpPr>
          <p:nvPr>
            <p:ph type="title"/>
          </p:nvPr>
        </p:nvSpPr>
        <p:spPr>
          <a:xfrm>
            <a:off x="290946" y="78155"/>
            <a:ext cx="5883144" cy="1143000"/>
          </a:xfrm>
        </p:spPr>
        <p:txBody>
          <a:bodyPr>
            <a:normAutofit/>
          </a:bodyPr>
          <a:lstStyle/>
          <a:p>
            <a:r>
              <a:rPr lang="en-GB" sz="3600" b="1" dirty="0">
                <a:latin typeface="+mn-lt"/>
              </a:rPr>
              <a:t>What is Communication?</a:t>
            </a:r>
          </a:p>
        </p:txBody>
      </p:sp>
      <p:sp>
        <p:nvSpPr>
          <p:cNvPr id="3" name="Content Placeholder 2">
            <a:extLst>
              <a:ext uri="{FF2B5EF4-FFF2-40B4-BE49-F238E27FC236}">
                <a16:creationId xmlns:a16="http://schemas.microsoft.com/office/drawing/2014/main" id="{4422951E-0AA1-4C2F-825D-96F53A6629BF}"/>
              </a:ext>
            </a:extLst>
          </p:cNvPr>
          <p:cNvSpPr>
            <a:spLocks noGrp="1"/>
          </p:cNvSpPr>
          <p:nvPr>
            <p:ph idx="1"/>
          </p:nvPr>
        </p:nvSpPr>
        <p:spPr/>
        <p:txBody>
          <a:bodyPr>
            <a:normAutofit/>
          </a:bodyPr>
          <a:lstStyle/>
          <a:p>
            <a:pPr marL="0" indent="0">
              <a:buNone/>
            </a:pPr>
            <a:endParaRPr lang="en-GB" b="1" i="1" dirty="0">
              <a:solidFill>
                <a:srgbClr val="0070C0"/>
              </a:solidFill>
            </a:endParaRPr>
          </a:p>
          <a:p>
            <a:pPr marL="0" indent="0">
              <a:buNone/>
            </a:pPr>
            <a:r>
              <a:rPr lang="en-GB" dirty="0"/>
              <a:t> “Communication is the transactional use of symbols, influenced, guided, and understood in the context of relationships” </a:t>
            </a:r>
          </a:p>
          <a:p>
            <a:pPr marL="0" indent="0">
              <a:buNone/>
            </a:pPr>
            <a:r>
              <a:rPr lang="en-GB" sz="2000" dirty="0"/>
              <a:t>                                                      Duck, S &amp; McMahan, D.T, (2015), p.5</a:t>
            </a:r>
          </a:p>
        </p:txBody>
      </p:sp>
    </p:spTree>
    <p:extLst>
      <p:ext uri="{BB962C8B-B14F-4D97-AF65-F5344CB8AC3E}">
        <p14:creationId xmlns:p14="http://schemas.microsoft.com/office/powerpoint/2010/main" val="42026248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2" name="Rectangle: Rounded Corners 1351">
            <a:extLst>
              <a:ext uri="{FF2B5EF4-FFF2-40B4-BE49-F238E27FC236}">
                <a16:creationId xmlns:a16="http://schemas.microsoft.com/office/drawing/2014/main" id="{79A94FDB-F200-42F2-B580-6F263C7C8C68}"/>
              </a:ext>
            </a:extLst>
          </p:cNvPr>
          <p:cNvSpPr/>
          <p:nvPr/>
        </p:nvSpPr>
        <p:spPr>
          <a:xfrm>
            <a:off x="3297247" y="3987072"/>
            <a:ext cx="3168370" cy="548967"/>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prstClr val="white"/>
                </a:solidFill>
                <a:latin typeface="Myriad Pro"/>
              </a:rPr>
              <a:t>Develop criteria to evaluate your own communication skills</a:t>
            </a:r>
          </a:p>
        </p:txBody>
      </p:sp>
      <p:sp>
        <p:nvSpPr>
          <p:cNvPr id="2144" name="Rectangle: Rounded Corners 2143">
            <a:extLst>
              <a:ext uri="{FF2B5EF4-FFF2-40B4-BE49-F238E27FC236}">
                <a16:creationId xmlns:a16="http://schemas.microsoft.com/office/drawing/2014/main" id="{F3AFF94A-3025-4820-AD05-5A61A84B52E0}"/>
              </a:ext>
            </a:extLst>
          </p:cNvPr>
          <p:cNvSpPr/>
          <p:nvPr/>
        </p:nvSpPr>
        <p:spPr>
          <a:xfrm>
            <a:off x="3278555" y="2644714"/>
            <a:ext cx="2204887" cy="957479"/>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rgbClr val="EEECE1">
                    <a:lumMod val="10000"/>
                  </a:srgbClr>
                </a:solidFill>
                <a:latin typeface="+mj-lt"/>
              </a:rPr>
              <a:t>Management Communication</a:t>
            </a:r>
          </a:p>
        </p:txBody>
      </p:sp>
      <p:sp>
        <p:nvSpPr>
          <p:cNvPr id="2145" name="Rectangle: Rounded Corners 2144">
            <a:extLst>
              <a:ext uri="{FF2B5EF4-FFF2-40B4-BE49-F238E27FC236}">
                <a16:creationId xmlns:a16="http://schemas.microsoft.com/office/drawing/2014/main" id="{69C801E8-A037-4851-A303-00BFFB3CF2E9}"/>
              </a:ext>
            </a:extLst>
          </p:cNvPr>
          <p:cNvSpPr/>
          <p:nvPr/>
        </p:nvSpPr>
        <p:spPr>
          <a:xfrm>
            <a:off x="2606991" y="4929069"/>
            <a:ext cx="3168370" cy="711025"/>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dirty="0">
              <a:solidFill>
                <a:prstClr val="white"/>
              </a:solidFill>
              <a:latin typeface="Myriad Pro"/>
            </a:endParaRPr>
          </a:p>
          <a:p>
            <a:pPr algn="ctr"/>
            <a:r>
              <a:rPr lang="en-GB" sz="1400" dirty="0">
                <a:solidFill>
                  <a:prstClr val="white"/>
                </a:solidFill>
                <a:latin typeface="Myriad Pro"/>
              </a:rPr>
              <a:t>Collect, analyse &amp; evaluate feedback on communication skills</a:t>
            </a:r>
          </a:p>
          <a:p>
            <a:pPr algn="ctr"/>
            <a:endParaRPr lang="en-GB" sz="1400" dirty="0">
              <a:solidFill>
                <a:prstClr val="white"/>
              </a:solidFill>
              <a:latin typeface="Myriad Pro"/>
            </a:endParaRPr>
          </a:p>
        </p:txBody>
      </p:sp>
      <p:sp>
        <p:nvSpPr>
          <p:cNvPr id="2146" name="Rectangle: Rounded Corners 2145">
            <a:extLst>
              <a:ext uri="{FF2B5EF4-FFF2-40B4-BE49-F238E27FC236}">
                <a16:creationId xmlns:a16="http://schemas.microsoft.com/office/drawing/2014/main" id="{5BF88DCB-8061-46D6-AAFB-209E94064FFA}"/>
              </a:ext>
            </a:extLst>
          </p:cNvPr>
          <p:cNvSpPr/>
          <p:nvPr/>
        </p:nvSpPr>
        <p:spPr>
          <a:xfrm>
            <a:off x="6044747" y="4929070"/>
            <a:ext cx="2882965" cy="711025"/>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prstClr val="white"/>
                </a:solidFill>
                <a:latin typeface="Myriad Pro"/>
              </a:rPr>
              <a:t>Develop a PDP to address the areas for improvement</a:t>
            </a:r>
          </a:p>
        </p:txBody>
      </p:sp>
      <p:sp>
        <p:nvSpPr>
          <p:cNvPr id="2147" name="Rectangle: Rounded Corners 2146">
            <a:extLst>
              <a:ext uri="{FF2B5EF4-FFF2-40B4-BE49-F238E27FC236}">
                <a16:creationId xmlns:a16="http://schemas.microsoft.com/office/drawing/2014/main" id="{08ED9684-99D2-4212-A737-2F1015C945BA}"/>
              </a:ext>
            </a:extLst>
          </p:cNvPr>
          <p:cNvSpPr/>
          <p:nvPr/>
        </p:nvSpPr>
        <p:spPr>
          <a:xfrm>
            <a:off x="81019" y="1698250"/>
            <a:ext cx="2976982" cy="787842"/>
          </a:xfrm>
          <a:prstGeom prst="roundRect">
            <a:avLst>
              <a:gd name="adj" fmla="val 26058"/>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GB" sz="1400" dirty="0">
                <a:effectLst/>
                <a:latin typeface="Arial" panose="020B0604020202020204" pitchFamily="34" charset="0"/>
                <a:ea typeface="Times New Roman" panose="02020603050405020304" pitchFamily="18" charset="0"/>
              </a:rPr>
              <a:t>Evaluate the principal factors that may affect performance and motivation in the workplace</a:t>
            </a:r>
          </a:p>
        </p:txBody>
      </p:sp>
      <p:sp>
        <p:nvSpPr>
          <p:cNvPr id="2148" name="Rectangle: Rounded Corners 2147">
            <a:extLst>
              <a:ext uri="{FF2B5EF4-FFF2-40B4-BE49-F238E27FC236}">
                <a16:creationId xmlns:a16="http://schemas.microsoft.com/office/drawing/2014/main" id="{A5B51FDD-81D5-4F16-A816-D7C6EA3E0192}"/>
              </a:ext>
            </a:extLst>
          </p:cNvPr>
          <p:cNvSpPr/>
          <p:nvPr/>
        </p:nvSpPr>
        <p:spPr>
          <a:xfrm>
            <a:off x="130406" y="2825631"/>
            <a:ext cx="2731552" cy="787841"/>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dirty="0">
                <a:effectLst/>
                <a:latin typeface="Arial" panose="020B0604020202020204" pitchFamily="34" charset="0"/>
                <a:ea typeface="Times New Roman" panose="02020603050405020304" pitchFamily="18" charset="0"/>
              </a:rPr>
              <a:t>Select a theory of motivation and apply it to your workplace</a:t>
            </a:r>
          </a:p>
        </p:txBody>
      </p:sp>
      <p:sp>
        <p:nvSpPr>
          <p:cNvPr id="2149" name="Rectangle: Rounded Corners 2148">
            <a:extLst>
              <a:ext uri="{FF2B5EF4-FFF2-40B4-BE49-F238E27FC236}">
                <a16:creationId xmlns:a16="http://schemas.microsoft.com/office/drawing/2014/main" id="{3582AD34-E424-4FC3-A61E-FE9FCF204C6E}"/>
              </a:ext>
            </a:extLst>
          </p:cNvPr>
          <p:cNvSpPr/>
          <p:nvPr/>
        </p:nvSpPr>
        <p:spPr>
          <a:xfrm>
            <a:off x="162851" y="669923"/>
            <a:ext cx="3111725" cy="711025"/>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dirty="0">
                <a:effectLst/>
                <a:latin typeface="Arial" panose="020B0604020202020204" pitchFamily="34" charset="0"/>
                <a:ea typeface="Times New Roman" panose="02020603050405020304" pitchFamily="18" charset="0"/>
              </a:rPr>
              <a:t>Evaluate theories of motivation relevant to your workplace</a:t>
            </a:r>
          </a:p>
        </p:txBody>
      </p:sp>
      <p:sp>
        <p:nvSpPr>
          <p:cNvPr id="2150" name="Rectangle: Rounded Corners 2149">
            <a:extLst>
              <a:ext uri="{FF2B5EF4-FFF2-40B4-BE49-F238E27FC236}">
                <a16:creationId xmlns:a16="http://schemas.microsoft.com/office/drawing/2014/main" id="{537CB8B1-1DCF-4869-936A-2DE41B48CEF1}"/>
              </a:ext>
            </a:extLst>
          </p:cNvPr>
          <p:cNvSpPr/>
          <p:nvPr/>
        </p:nvSpPr>
        <p:spPr>
          <a:xfrm>
            <a:off x="5585491" y="803969"/>
            <a:ext cx="2448272" cy="95747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prstClr val="white"/>
                </a:solidFill>
                <a:latin typeface="Myriad Pro"/>
              </a:rPr>
              <a:t>Understand the importance of effective communication in management</a:t>
            </a:r>
          </a:p>
        </p:txBody>
      </p:sp>
      <p:sp>
        <p:nvSpPr>
          <p:cNvPr id="2151" name="Rectangle: Rounded Corners 2150">
            <a:extLst>
              <a:ext uri="{FF2B5EF4-FFF2-40B4-BE49-F238E27FC236}">
                <a16:creationId xmlns:a16="http://schemas.microsoft.com/office/drawing/2014/main" id="{3F9115CD-CBDA-48E0-A364-3F5A1CA38781}"/>
              </a:ext>
            </a:extLst>
          </p:cNvPr>
          <p:cNvSpPr/>
          <p:nvPr/>
        </p:nvSpPr>
        <p:spPr>
          <a:xfrm>
            <a:off x="6465617" y="3468390"/>
            <a:ext cx="1926378" cy="5489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prstClr val="white"/>
                </a:solidFill>
                <a:latin typeface="Myriad Pro"/>
              </a:rPr>
              <a:t>Verbal &amp; written communication</a:t>
            </a:r>
          </a:p>
        </p:txBody>
      </p:sp>
      <p:sp>
        <p:nvSpPr>
          <p:cNvPr id="2152" name="Rectangle: Rounded Corners 2151">
            <a:extLst>
              <a:ext uri="{FF2B5EF4-FFF2-40B4-BE49-F238E27FC236}">
                <a16:creationId xmlns:a16="http://schemas.microsoft.com/office/drawing/2014/main" id="{69413F91-E58B-437A-812E-1B30E201A0A4}"/>
              </a:ext>
            </a:extLst>
          </p:cNvPr>
          <p:cNvSpPr/>
          <p:nvPr/>
        </p:nvSpPr>
        <p:spPr>
          <a:xfrm>
            <a:off x="5321615" y="2107476"/>
            <a:ext cx="1736833" cy="5489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prstClr val="white"/>
                </a:solidFill>
                <a:latin typeface="Myriad Pro"/>
              </a:rPr>
              <a:t>Communication theories &amp; models</a:t>
            </a:r>
          </a:p>
        </p:txBody>
      </p:sp>
      <p:sp>
        <p:nvSpPr>
          <p:cNvPr id="2153" name="Rectangle: Rounded Corners 2152">
            <a:extLst>
              <a:ext uri="{FF2B5EF4-FFF2-40B4-BE49-F238E27FC236}">
                <a16:creationId xmlns:a16="http://schemas.microsoft.com/office/drawing/2014/main" id="{ED7E03A9-5507-41D7-BED7-B7E1A3CE20DA}"/>
              </a:ext>
            </a:extLst>
          </p:cNvPr>
          <p:cNvSpPr/>
          <p:nvPr/>
        </p:nvSpPr>
        <p:spPr>
          <a:xfrm>
            <a:off x="5782453" y="2766838"/>
            <a:ext cx="1926378" cy="5489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prstClr val="white"/>
                </a:solidFill>
                <a:latin typeface="Myriad Pro"/>
              </a:rPr>
              <a:t>Tone, language &amp; formality</a:t>
            </a:r>
          </a:p>
        </p:txBody>
      </p:sp>
      <p:sp>
        <p:nvSpPr>
          <p:cNvPr id="1357" name="TextBox 1356">
            <a:extLst>
              <a:ext uri="{FF2B5EF4-FFF2-40B4-BE49-F238E27FC236}">
                <a16:creationId xmlns:a16="http://schemas.microsoft.com/office/drawing/2014/main" id="{6382E3B9-A2FB-451B-9E9D-B096836FDF86}"/>
              </a:ext>
            </a:extLst>
          </p:cNvPr>
          <p:cNvSpPr txBox="1"/>
          <p:nvPr/>
        </p:nvSpPr>
        <p:spPr>
          <a:xfrm>
            <a:off x="490107" y="193010"/>
            <a:ext cx="8520116" cy="523220"/>
          </a:xfrm>
          <a:prstGeom prst="rect">
            <a:avLst/>
          </a:prstGeom>
          <a:noFill/>
        </p:spPr>
        <p:txBody>
          <a:bodyPr wrap="square" rtlCol="0">
            <a:spAutoFit/>
          </a:bodyPr>
          <a:lstStyle/>
          <a:p>
            <a:r>
              <a:rPr lang="en-GB" sz="2800" dirty="0">
                <a:solidFill>
                  <a:prstClr val="black"/>
                </a:solidFill>
                <a:latin typeface="+mj-lt"/>
              </a:rPr>
              <a:t>BMSK4013 Topic Areas To Consider &amp; Research</a:t>
            </a:r>
          </a:p>
        </p:txBody>
      </p:sp>
      <p:cxnSp>
        <p:nvCxnSpPr>
          <p:cNvPr id="1360" name="Straight Arrow Connector 1359">
            <a:extLst>
              <a:ext uri="{FF2B5EF4-FFF2-40B4-BE49-F238E27FC236}">
                <a16:creationId xmlns:a16="http://schemas.microsoft.com/office/drawing/2014/main" id="{76668895-F063-4713-A9AA-4D562F4B117B}"/>
              </a:ext>
            </a:extLst>
          </p:cNvPr>
          <p:cNvCxnSpPr>
            <a:cxnSpLocks/>
            <a:endCxn id="2150" idx="1"/>
          </p:cNvCxnSpPr>
          <p:nvPr/>
        </p:nvCxnSpPr>
        <p:spPr>
          <a:xfrm flipV="1">
            <a:off x="4811800" y="1282709"/>
            <a:ext cx="773691" cy="136200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54" name="Straight Arrow Connector 2153">
            <a:extLst>
              <a:ext uri="{FF2B5EF4-FFF2-40B4-BE49-F238E27FC236}">
                <a16:creationId xmlns:a16="http://schemas.microsoft.com/office/drawing/2014/main" id="{656CC75B-9E78-455F-8FFF-B8D3EBD3DC0F}"/>
              </a:ext>
            </a:extLst>
          </p:cNvPr>
          <p:cNvCxnSpPr>
            <a:cxnSpLocks/>
            <a:stCxn id="2144" idx="2"/>
          </p:cNvCxnSpPr>
          <p:nvPr/>
        </p:nvCxnSpPr>
        <p:spPr>
          <a:xfrm>
            <a:off x="4380999" y="3602193"/>
            <a:ext cx="552620" cy="369397"/>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5" name="Straight Arrow Connector 2154">
            <a:extLst>
              <a:ext uri="{FF2B5EF4-FFF2-40B4-BE49-F238E27FC236}">
                <a16:creationId xmlns:a16="http://schemas.microsoft.com/office/drawing/2014/main" id="{0392F438-00B9-4344-AA95-7285CADD48D4}"/>
              </a:ext>
            </a:extLst>
          </p:cNvPr>
          <p:cNvCxnSpPr>
            <a:cxnSpLocks/>
            <a:endCxn id="2146" idx="0"/>
          </p:cNvCxnSpPr>
          <p:nvPr/>
        </p:nvCxnSpPr>
        <p:spPr>
          <a:xfrm>
            <a:off x="6187449" y="4528913"/>
            <a:ext cx="1298781" cy="400157"/>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6" name="Straight Arrow Connector 2155">
            <a:extLst>
              <a:ext uri="{FF2B5EF4-FFF2-40B4-BE49-F238E27FC236}">
                <a16:creationId xmlns:a16="http://schemas.microsoft.com/office/drawing/2014/main" id="{83F5A2B1-5FBB-4D79-B948-C76B13B669B5}"/>
              </a:ext>
            </a:extLst>
          </p:cNvPr>
          <p:cNvCxnSpPr>
            <a:cxnSpLocks/>
            <a:stCxn id="1352" idx="2"/>
            <a:endCxn id="2145" idx="0"/>
          </p:cNvCxnSpPr>
          <p:nvPr/>
        </p:nvCxnSpPr>
        <p:spPr>
          <a:xfrm flipH="1">
            <a:off x="4191176" y="4536039"/>
            <a:ext cx="690256" cy="393030"/>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7" name="Straight Arrow Connector 2156">
            <a:extLst>
              <a:ext uri="{FF2B5EF4-FFF2-40B4-BE49-F238E27FC236}">
                <a16:creationId xmlns:a16="http://schemas.microsoft.com/office/drawing/2014/main" id="{C5E00003-BFCF-4661-9B3D-F29B10FC3A64}"/>
              </a:ext>
            </a:extLst>
          </p:cNvPr>
          <p:cNvCxnSpPr>
            <a:cxnSpLocks/>
          </p:cNvCxnSpPr>
          <p:nvPr/>
        </p:nvCxnSpPr>
        <p:spPr>
          <a:xfrm>
            <a:off x="7179853" y="1770330"/>
            <a:ext cx="35234" cy="1028687"/>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59" name="Straight Arrow Connector 2158">
            <a:extLst>
              <a:ext uri="{FF2B5EF4-FFF2-40B4-BE49-F238E27FC236}">
                <a16:creationId xmlns:a16="http://schemas.microsoft.com/office/drawing/2014/main" id="{BFB31FD5-4307-417F-A23E-12B457CE05EB}"/>
              </a:ext>
            </a:extLst>
          </p:cNvPr>
          <p:cNvCxnSpPr>
            <a:cxnSpLocks/>
            <a:endCxn id="2152" idx="0"/>
          </p:cNvCxnSpPr>
          <p:nvPr/>
        </p:nvCxnSpPr>
        <p:spPr>
          <a:xfrm flipH="1">
            <a:off x="6190032" y="1765286"/>
            <a:ext cx="220457" cy="34219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62" name="Straight Arrow Connector 2161">
            <a:extLst>
              <a:ext uri="{FF2B5EF4-FFF2-40B4-BE49-F238E27FC236}">
                <a16:creationId xmlns:a16="http://schemas.microsoft.com/office/drawing/2014/main" id="{9CB8C540-D50D-4FE1-B92D-2254BE7A88A0}"/>
              </a:ext>
            </a:extLst>
          </p:cNvPr>
          <p:cNvCxnSpPr>
            <a:cxnSpLocks/>
          </p:cNvCxnSpPr>
          <p:nvPr/>
        </p:nvCxnSpPr>
        <p:spPr>
          <a:xfrm>
            <a:off x="7787214" y="1785618"/>
            <a:ext cx="20675" cy="1660728"/>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66" name="Straight Arrow Connector 2165">
            <a:extLst>
              <a:ext uri="{FF2B5EF4-FFF2-40B4-BE49-F238E27FC236}">
                <a16:creationId xmlns:a16="http://schemas.microsoft.com/office/drawing/2014/main" id="{D34B8BE9-36DD-4402-88FF-9A914163DDC2}"/>
              </a:ext>
            </a:extLst>
          </p:cNvPr>
          <p:cNvCxnSpPr>
            <a:cxnSpLocks/>
            <a:stCxn id="2144" idx="0"/>
          </p:cNvCxnSpPr>
          <p:nvPr/>
        </p:nvCxnSpPr>
        <p:spPr>
          <a:xfrm flipH="1" flipV="1">
            <a:off x="3274576" y="1298572"/>
            <a:ext cx="1106423" cy="1346142"/>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69" name="Straight Arrow Connector 2168">
            <a:extLst>
              <a:ext uri="{FF2B5EF4-FFF2-40B4-BE49-F238E27FC236}">
                <a16:creationId xmlns:a16="http://schemas.microsoft.com/office/drawing/2014/main" id="{A869270E-093F-4964-81C0-19A929385341}"/>
              </a:ext>
            </a:extLst>
          </p:cNvPr>
          <p:cNvCxnSpPr>
            <a:cxnSpLocks/>
          </p:cNvCxnSpPr>
          <p:nvPr/>
        </p:nvCxnSpPr>
        <p:spPr>
          <a:xfrm flipH="1">
            <a:off x="1398050" y="1407587"/>
            <a:ext cx="407246" cy="290663"/>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35" name="Rectangle: Rounded Corners 34">
            <a:extLst>
              <a:ext uri="{FF2B5EF4-FFF2-40B4-BE49-F238E27FC236}">
                <a16:creationId xmlns:a16="http://schemas.microsoft.com/office/drawing/2014/main" id="{ABF34DDD-C96C-8A2F-BB1E-2A7CC39F3F53}"/>
              </a:ext>
            </a:extLst>
          </p:cNvPr>
          <p:cNvSpPr/>
          <p:nvPr/>
        </p:nvSpPr>
        <p:spPr>
          <a:xfrm>
            <a:off x="83083" y="3904135"/>
            <a:ext cx="3096905" cy="787841"/>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GB" sz="1400" dirty="0">
                <a:effectLst/>
                <a:latin typeface="Arial" panose="020B0604020202020204" pitchFamily="34" charset="0"/>
                <a:ea typeface="Times New Roman" panose="02020603050405020304" pitchFamily="18" charset="0"/>
              </a:rPr>
              <a:t>Evaluate the impact of applying the theory of motivation on performance in the workplace</a:t>
            </a:r>
          </a:p>
        </p:txBody>
      </p:sp>
      <p:cxnSp>
        <p:nvCxnSpPr>
          <p:cNvPr id="77" name="Straight Arrow Connector 76">
            <a:extLst>
              <a:ext uri="{FF2B5EF4-FFF2-40B4-BE49-F238E27FC236}">
                <a16:creationId xmlns:a16="http://schemas.microsoft.com/office/drawing/2014/main" id="{D2BBF487-696E-A2C8-4B04-542B36F9A34C}"/>
              </a:ext>
            </a:extLst>
          </p:cNvPr>
          <p:cNvCxnSpPr>
            <a:cxnSpLocks/>
          </p:cNvCxnSpPr>
          <p:nvPr/>
        </p:nvCxnSpPr>
        <p:spPr>
          <a:xfrm flipH="1">
            <a:off x="1194427" y="2524920"/>
            <a:ext cx="407246" cy="290663"/>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78" name="Straight Arrow Connector 77">
            <a:extLst>
              <a:ext uri="{FF2B5EF4-FFF2-40B4-BE49-F238E27FC236}">
                <a16:creationId xmlns:a16="http://schemas.microsoft.com/office/drawing/2014/main" id="{FA6BB805-F258-8DE1-BC95-96006EE5A6A6}"/>
              </a:ext>
            </a:extLst>
          </p:cNvPr>
          <p:cNvCxnSpPr>
            <a:cxnSpLocks/>
          </p:cNvCxnSpPr>
          <p:nvPr/>
        </p:nvCxnSpPr>
        <p:spPr>
          <a:xfrm flipH="1">
            <a:off x="1254466" y="3646051"/>
            <a:ext cx="330362" cy="258084"/>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4" name="Straight Arrow Connector 3">
            <a:extLst>
              <a:ext uri="{FF2B5EF4-FFF2-40B4-BE49-F238E27FC236}">
                <a16:creationId xmlns:a16="http://schemas.microsoft.com/office/drawing/2014/main" id="{CB7072B1-E12D-8BF7-72CB-8CF2B5FC6503}"/>
              </a:ext>
            </a:extLst>
          </p:cNvPr>
          <p:cNvCxnSpPr>
            <a:cxnSpLocks/>
          </p:cNvCxnSpPr>
          <p:nvPr/>
        </p:nvCxnSpPr>
        <p:spPr>
          <a:xfrm>
            <a:off x="8040085" y="1620523"/>
            <a:ext cx="611727" cy="2515382"/>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7" name="Rectangle: Rounded Corners 6">
            <a:extLst>
              <a:ext uri="{FF2B5EF4-FFF2-40B4-BE49-F238E27FC236}">
                <a16:creationId xmlns:a16="http://schemas.microsoft.com/office/drawing/2014/main" id="{21F0F591-6C6B-978A-E49C-C009935C8E33}"/>
              </a:ext>
            </a:extLst>
          </p:cNvPr>
          <p:cNvSpPr/>
          <p:nvPr/>
        </p:nvSpPr>
        <p:spPr>
          <a:xfrm>
            <a:off x="7143016" y="4135905"/>
            <a:ext cx="1926378" cy="5489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prstClr val="white"/>
                </a:solidFill>
                <a:latin typeface="Myriad Pro"/>
              </a:rPr>
              <a:t>Communication for Conflict Resolution</a:t>
            </a:r>
          </a:p>
        </p:txBody>
      </p:sp>
    </p:spTree>
    <p:extLst>
      <p:ext uri="{BB962C8B-B14F-4D97-AF65-F5344CB8AC3E}">
        <p14:creationId xmlns:p14="http://schemas.microsoft.com/office/powerpoint/2010/main" val="29689666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29050-45F7-4780-A7A5-A186233EC44D}"/>
              </a:ext>
            </a:extLst>
          </p:cNvPr>
          <p:cNvSpPr>
            <a:spLocks noGrp="1"/>
          </p:cNvSpPr>
          <p:nvPr>
            <p:ph type="title"/>
          </p:nvPr>
        </p:nvSpPr>
        <p:spPr>
          <a:xfrm>
            <a:off x="0" y="0"/>
            <a:ext cx="7303864" cy="1143000"/>
          </a:xfrm>
        </p:spPr>
        <p:txBody>
          <a:bodyPr>
            <a:normAutofit/>
          </a:bodyPr>
          <a:lstStyle/>
          <a:p>
            <a:r>
              <a:rPr lang="en-GB" sz="3600" b="1" dirty="0">
                <a:latin typeface="+mn-lt"/>
              </a:rPr>
              <a:t>The Elements of Communication</a:t>
            </a:r>
          </a:p>
        </p:txBody>
      </p:sp>
      <p:sp>
        <p:nvSpPr>
          <p:cNvPr id="5" name="TextBox 4">
            <a:extLst>
              <a:ext uri="{FF2B5EF4-FFF2-40B4-BE49-F238E27FC236}">
                <a16:creationId xmlns:a16="http://schemas.microsoft.com/office/drawing/2014/main" id="{EBBAE8B8-C5E6-4C00-9A79-CE4538923AD7}"/>
              </a:ext>
            </a:extLst>
          </p:cNvPr>
          <p:cNvSpPr txBox="1">
            <a:spLocks noChangeArrowheads="1"/>
          </p:cNvSpPr>
          <p:nvPr/>
        </p:nvSpPr>
        <p:spPr bwMode="auto">
          <a:xfrm>
            <a:off x="323530" y="4320005"/>
            <a:ext cx="287972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yriad Pro"/>
              </a:rPr>
              <a:t>This includes the vocal variety, quality, rate and vocalised pauses</a:t>
            </a:r>
          </a:p>
        </p:txBody>
      </p:sp>
      <p:sp>
        <p:nvSpPr>
          <p:cNvPr id="6" name="TextBox 5">
            <a:extLst>
              <a:ext uri="{FF2B5EF4-FFF2-40B4-BE49-F238E27FC236}">
                <a16:creationId xmlns:a16="http://schemas.microsoft.com/office/drawing/2014/main" id="{AE7C2B11-DDA9-4416-91A1-4326FF51A38C}"/>
              </a:ext>
            </a:extLst>
          </p:cNvPr>
          <p:cNvSpPr txBox="1">
            <a:spLocks noChangeArrowheads="1"/>
          </p:cNvSpPr>
          <p:nvPr/>
        </p:nvSpPr>
        <p:spPr bwMode="auto">
          <a:xfrm>
            <a:off x="3851920" y="4320005"/>
            <a:ext cx="2881312"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yriad Pro"/>
              </a:rPr>
              <a:t>This includes eye contact, posture, gestures &amp; facial expression</a:t>
            </a:r>
          </a:p>
        </p:txBody>
      </p:sp>
      <p:sp>
        <p:nvSpPr>
          <p:cNvPr id="7" name="TextBox 6">
            <a:extLst>
              <a:ext uri="{FF2B5EF4-FFF2-40B4-BE49-F238E27FC236}">
                <a16:creationId xmlns:a16="http://schemas.microsoft.com/office/drawing/2014/main" id="{0F955009-3839-4AE5-8A58-F0B715F2B9F1}"/>
              </a:ext>
            </a:extLst>
          </p:cNvPr>
          <p:cNvSpPr txBox="1">
            <a:spLocks noChangeArrowheads="1"/>
          </p:cNvSpPr>
          <p:nvPr/>
        </p:nvSpPr>
        <p:spPr bwMode="auto">
          <a:xfrm>
            <a:off x="7015273" y="4329505"/>
            <a:ext cx="208724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yriad Pro"/>
              </a:rPr>
              <a:t>This is what the person says</a:t>
            </a:r>
          </a:p>
        </p:txBody>
      </p:sp>
      <p:sp>
        <p:nvSpPr>
          <p:cNvPr id="8" name="Rectangle 7">
            <a:extLst>
              <a:ext uri="{FF2B5EF4-FFF2-40B4-BE49-F238E27FC236}">
                <a16:creationId xmlns:a16="http://schemas.microsoft.com/office/drawing/2014/main" id="{D3153533-B7E7-4372-B2DD-27BC31DD1EAA}"/>
              </a:ext>
            </a:extLst>
          </p:cNvPr>
          <p:cNvSpPr/>
          <p:nvPr/>
        </p:nvSpPr>
        <p:spPr>
          <a:xfrm>
            <a:off x="61156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prstClr val="white"/>
                </a:solidFill>
                <a:latin typeface="Myriad Pro"/>
              </a:rPr>
              <a:t>1. Vocal</a:t>
            </a:r>
          </a:p>
        </p:txBody>
      </p:sp>
      <p:sp>
        <p:nvSpPr>
          <p:cNvPr id="9" name="Rectangle 8">
            <a:extLst>
              <a:ext uri="{FF2B5EF4-FFF2-40B4-BE49-F238E27FC236}">
                <a16:creationId xmlns:a16="http://schemas.microsoft.com/office/drawing/2014/main" id="{2F2573ED-C0AE-4A50-96F7-6AAF45297A8E}"/>
              </a:ext>
            </a:extLst>
          </p:cNvPr>
          <p:cNvSpPr/>
          <p:nvPr/>
        </p:nvSpPr>
        <p:spPr>
          <a:xfrm>
            <a:off x="385192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prstClr val="white"/>
                </a:solidFill>
                <a:latin typeface="Myriad Pro"/>
              </a:rPr>
              <a:t>2. Visual</a:t>
            </a:r>
          </a:p>
        </p:txBody>
      </p:sp>
      <p:sp>
        <p:nvSpPr>
          <p:cNvPr id="10" name="Rectangle 9">
            <a:extLst>
              <a:ext uri="{FF2B5EF4-FFF2-40B4-BE49-F238E27FC236}">
                <a16:creationId xmlns:a16="http://schemas.microsoft.com/office/drawing/2014/main" id="{07EB376E-50BE-42DB-9037-4579441629B2}"/>
              </a:ext>
            </a:extLst>
          </p:cNvPr>
          <p:cNvSpPr/>
          <p:nvPr/>
        </p:nvSpPr>
        <p:spPr>
          <a:xfrm>
            <a:off x="7015273"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prstClr val="white"/>
                </a:solidFill>
                <a:latin typeface="Myriad Pro"/>
              </a:rPr>
              <a:t>3. Verbal</a:t>
            </a:r>
          </a:p>
        </p:txBody>
      </p:sp>
      <p:pic>
        <p:nvPicPr>
          <p:cNvPr id="12" name="Graphic 11" descr="Radio microphone">
            <a:extLst>
              <a:ext uri="{FF2B5EF4-FFF2-40B4-BE49-F238E27FC236}">
                <a16:creationId xmlns:a16="http://schemas.microsoft.com/office/drawing/2014/main" id="{62046C73-16E6-4DA7-8213-5D977E70A4F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5184" y="3123072"/>
            <a:ext cx="914400" cy="914400"/>
          </a:xfrm>
          <a:prstGeom prst="rect">
            <a:avLst/>
          </a:prstGeom>
        </p:spPr>
      </p:pic>
      <p:pic>
        <p:nvPicPr>
          <p:cNvPr id="14" name="Graphic 13" descr="Eye">
            <a:extLst>
              <a:ext uri="{FF2B5EF4-FFF2-40B4-BE49-F238E27FC236}">
                <a16:creationId xmlns:a16="http://schemas.microsoft.com/office/drawing/2014/main" id="{0B5C57E6-B063-4106-A7BF-DD5D83D06E1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948047" y="3088539"/>
            <a:ext cx="914400" cy="914400"/>
          </a:xfrm>
          <a:prstGeom prst="rect">
            <a:avLst/>
          </a:prstGeom>
        </p:spPr>
      </p:pic>
      <p:pic>
        <p:nvPicPr>
          <p:cNvPr id="16" name="Graphic 15" descr="Newspaper">
            <a:extLst>
              <a:ext uri="{FF2B5EF4-FFF2-40B4-BE49-F238E27FC236}">
                <a16:creationId xmlns:a16="http://schemas.microsoft.com/office/drawing/2014/main" id="{83F39728-3247-48E7-9BEE-3389A7E860B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015273" y="3123072"/>
            <a:ext cx="914400" cy="914400"/>
          </a:xfrm>
          <a:prstGeom prst="rect">
            <a:avLst/>
          </a:prstGeom>
        </p:spPr>
      </p:pic>
      <p:sp>
        <p:nvSpPr>
          <p:cNvPr id="17" name="TextBox 16">
            <a:extLst>
              <a:ext uri="{FF2B5EF4-FFF2-40B4-BE49-F238E27FC236}">
                <a16:creationId xmlns:a16="http://schemas.microsoft.com/office/drawing/2014/main" id="{8F88E70F-76FD-446F-8F32-76FEEC6D0A35}"/>
              </a:ext>
            </a:extLst>
          </p:cNvPr>
          <p:cNvSpPr txBox="1"/>
          <p:nvPr/>
        </p:nvSpPr>
        <p:spPr>
          <a:xfrm>
            <a:off x="1669584" y="3329586"/>
            <a:ext cx="914400" cy="707886"/>
          </a:xfrm>
          <a:prstGeom prst="rect">
            <a:avLst/>
          </a:prstGeom>
          <a:noFill/>
        </p:spPr>
        <p:txBody>
          <a:bodyPr wrap="square" rtlCol="0">
            <a:spAutoFit/>
          </a:bodyPr>
          <a:lstStyle/>
          <a:p>
            <a:r>
              <a:rPr lang="en-GB" sz="2000" b="1" dirty="0">
                <a:solidFill>
                  <a:prstClr val="black"/>
                </a:solidFill>
                <a:latin typeface="Myriad Pro"/>
              </a:rPr>
              <a:t>The Voice</a:t>
            </a:r>
          </a:p>
        </p:txBody>
      </p:sp>
      <p:sp>
        <p:nvSpPr>
          <p:cNvPr id="18" name="TextBox 17">
            <a:extLst>
              <a:ext uri="{FF2B5EF4-FFF2-40B4-BE49-F238E27FC236}">
                <a16:creationId xmlns:a16="http://schemas.microsoft.com/office/drawing/2014/main" id="{A76DEFE5-401E-4663-8889-5CB20701F077}"/>
              </a:ext>
            </a:extLst>
          </p:cNvPr>
          <p:cNvSpPr txBox="1"/>
          <p:nvPr/>
        </p:nvSpPr>
        <p:spPr>
          <a:xfrm>
            <a:off x="5024520" y="3329586"/>
            <a:ext cx="914400" cy="707886"/>
          </a:xfrm>
          <a:prstGeom prst="rect">
            <a:avLst/>
          </a:prstGeom>
          <a:noFill/>
        </p:spPr>
        <p:txBody>
          <a:bodyPr wrap="square" rtlCol="0">
            <a:spAutoFit/>
          </a:bodyPr>
          <a:lstStyle/>
          <a:p>
            <a:r>
              <a:rPr lang="en-GB" sz="2000" b="1" dirty="0">
                <a:solidFill>
                  <a:prstClr val="black"/>
                </a:solidFill>
                <a:latin typeface="Myriad Pro"/>
              </a:rPr>
              <a:t>The look</a:t>
            </a:r>
          </a:p>
        </p:txBody>
      </p:sp>
      <p:sp>
        <p:nvSpPr>
          <p:cNvPr id="19" name="TextBox 18">
            <a:extLst>
              <a:ext uri="{FF2B5EF4-FFF2-40B4-BE49-F238E27FC236}">
                <a16:creationId xmlns:a16="http://schemas.microsoft.com/office/drawing/2014/main" id="{262DACCE-5763-48DF-8935-CED53AF869DD}"/>
              </a:ext>
            </a:extLst>
          </p:cNvPr>
          <p:cNvSpPr txBox="1"/>
          <p:nvPr/>
        </p:nvSpPr>
        <p:spPr>
          <a:xfrm>
            <a:off x="8091748" y="3329586"/>
            <a:ext cx="989375" cy="707886"/>
          </a:xfrm>
          <a:prstGeom prst="rect">
            <a:avLst/>
          </a:prstGeom>
          <a:noFill/>
        </p:spPr>
        <p:txBody>
          <a:bodyPr wrap="square" rtlCol="0">
            <a:spAutoFit/>
          </a:bodyPr>
          <a:lstStyle/>
          <a:p>
            <a:r>
              <a:rPr lang="en-GB" sz="2000" b="1" dirty="0">
                <a:solidFill>
                  <a:prstClr val="black"/>
                </a:solidFill>
                <a:latin typeface="Myriad Pro"/>
              </a:rPr>
              <a:t>The Words</a:t>
            </a:r>
          </a:p>
        </p:txBody>
      </p:sp>
    </p:spTree>
    <p:extLst>
      <p:ext uri="{BB962C8B-B14F-4D97-AF65-F5344CB8AC3E}">
        <p14:creationId xmlns:p14="http://schemas.microsoft.com/office/powerpoint/2010/main" val="2983994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subTnLst>
                                    <p:animClr clrSpc="rgb" dir="cw">
                                      <p:cBhvr override="childStyle">
                                        <p:cTn dur="1" fill="hold" display="0" masterRel="nextClick" afterEffect="1"/>
                                        <p:tgtEl>
                                          <p:spTgt spid="5"/>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8442B-495A-4DF6-8272-F0D6438E4DCF}"/>
              </a:ext>
            </a:extLst>
          </p:cNvPr>
          <p:cNvSpPr>
            <a:spLocks noGrp="1"/>
          </p:cNvSpPr>
          <p:nvPr>
            <p:ph type="title"/>
          </p:nvPr>
        </p:nvSpPr>
        <p:spPr>
          <a:xfrm>
            <a:off x="0" y="74010"/>
            <a:ext cx="6699302" cy="1143000"/>
          </a:xfrm>
        </p:spPr>
        <p:txBody>
          <a:bodyPr>
            <a:normAutofit/>
          </a:bodyPr>
          <a:lstStyle/>
          <a:p>
            <a:r>
              <a:rPr lang="en-GB" sz="3600" b="1" dirty="0">
                <a:latin typeface="+mn-lt"/>
              </a:rPr>
              <a:t>Are We Good Communicators</a:t>
            </a:r>
          </a:p>
        </p:txBody>
      </p:sp>
      <p:pic>
        <p:nvPicPr>
          <p:cNvPr id="4" name="Picture 4">
            <a:extLst>
              <a:ext uri="{FF2B5EF4-FFF2-40B4-BE49-F238E27FC236}">
                <a16:creationId xmlns:a16="http://schemas.microsoft.com/office/drawing/2014/main" id="{166DB8A4-AFFC-4C4D-8FDA-43987849E0C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7049970" y="1436744"/>
            <a:ext cx="1765300" cy="2058988"/>
          </a:xfrm>
          <a:prstGeom prst="rect">
            <a:avLst/>
          </a:prstGeom>
        </p:spPr>
      </p:pic>
      <p:sp>
        <p:nvSpPr>
          <p:cNvPr id="5" name="Rectangle 4">
            <a:extLst>
              <a:ext uri="{FF2B5EF4-FFF2-40B4-BE49-F238E27FC236}">
                <a16:creationId xmlns:a16="http://schemas.microsoft.com/office/drawing/2014/main" id="{038BB2F5-572E-4E62-A172-E359738E9BB0}"/>
              </a:ext>
            </a:extLst>
          </p:cNvPr>
          <p:cNvSpPr/>
          <p:nvPr/>
        </p:nvSpPr>
        <p:spPr>
          <a:xfrm>
            <a:off x="107504" y="1556795"/>
            <a:ext cx="8496944" cy="3653308"/>
          </a:xfrm>
          <a:prstGeom prst="rect">
            <a:avLst/>
          </a:prstGeom>
        </p:spPr>
        <p:txBody>
          <a:bodyPr wrap="square">
            <a:spAutoFit/>
          </a:bodyPr>
          <a:lstStyle/>
          <a:p>
            <a:pPr>
              <a:lnSpc>
                <a:spcPct val="90000"/>
              </a:lnSpc>
              <a:defRPr/>
            </a:pPr>
            <a:r>
              <a:rPr lang="en-GB" altLang="en-US" sz="2800" dirty="0">
                <a:solidFill>
                  <a:prstClr val="black"/>
                </a:solidFill>
                <a:latin typeface="Myriad Pro"/>
                <a:cs typeface="Arial" panose="020B0604020202020204" pitchFamily="34" charset="0"/>
              </a:rPr>
              <a:t>What forms of communication are there</a:t>
            </a:r>
            <a:r>
              <a:rPr lang="en-GB" altLang="en-US" sz="2800" b="1" dirty="0">
                <a:solidFill>
                  <a:prstClr val="black"/>
                </a:solidFill>
                <a:latin typeface="Myriad Pro"/>
                <a:cs typeface="Arial" panose="020B0604020202020204" pitchFamily="34" charset="0"/>
              </a:rPr>
              <a:t>?</a:t>
            </a:r>
          </a:p>
          <a:p>
            <a:pPr>
              <a:lnSpc>
                <a:spcPct val="90000"/>
              </a:lnSpc>
              <a:defRPr/>
            </a:pPr>
            <a:endParaRPr lang="en-GB" altLang="en-US" sz="1000" dirty="0">
              <a:solidFill>
                <a:prstClr val="black"/>
              </a:solidFill>
              <a:latin typeface="Myriad Pro"/>
              <a:cs typeface="Arial" panose="020B0604020202020204" pitchFamily="34" charset="0"/>
            </a:endParaRPr>
          </a:p>
          <a:p>
            <a:pPr marL="800100" lvl="1" indent="-342900">
              <a:lnSpc>
                <a:spcPct val="90000"/>
              </a:lnSpc>
              <a:buFont typeface="Arial" panose="020B0604020202020204" pitchFamily="34" charset="0"/>
              <a:buChar char="•"/>
              <a:defRPr/>
            </a:pPr>
            <a:r>
              <a:rPr lang="en-GB" altLang="en-US" sz="2000" b="1" dirty="0">
                <a:solidFill>
                  <a:prstClr val="black"/>
                </a:solidFill>
                <a:latin typeface="Myriad Pro"/>
                <a:cs typeface="Arial" panose="020B0604020202020204" pitchFamily="34" charset="0"/>
              </a:rPr>
              <a:t>Face to Face</a:t>
            </a:r>
          </a:p>
          <a:p>
            <a:pPr marL="800100" lvl="1" indent="-342900">
              <a:lnSpc>
                <a:spcPct val="90000"/>
              </a:lnSpc>
              <a:buFont typeface="Arial" panose="020B0604020202020204" pitchFamily="34" charset="0"/>
              <a:buChar char="•"/>
              <a:defRPr/>
            </a:pPr>
            <a:r>
              <a:rPr lang="en-GB" altLang="en-US" sz="2000" b="1" dirty="0">
                <a:solidFill>
                  <a:prstClr val="black"/>
                </a:solidFill>
                <a:latin typeface="Myriad Pro"/>
                <a:cs typeface="Arial" panose="020B0604020202020204" pitchFamily="34" charset="0"/>
              </a:rPr>
              <a:t>Phone</a:t>
            </a:r>
          </a:p>
          <a:p>
            <a:pPr marL="800100" lvl="1" indent="-342900">
              <a:lnSpc>
                <a:spcPct val="90000"/>
              </a:lnSpc>
              <a:buFont typeface="Arial" panose="020B0604020202020204" pitchFamily="34" charset="0"/>
              <a:buChar char="•"/>
              <a:defRPr/>
            </a:pPr>
            <a:r>
              <a:rPr lang="en-GB" altLang="en-US" sz="2000" b="1" dirty="0">
                <a:solidFill>
                  <a:prstClr val="black"/>
                </a:solidFill>
                <a:latin typeface="Myriad Pro"/>
                <a:cs typeface="Arial" panose="020B0604020202020204" pitchFamily="34" charset="0"/>
              </a:rPr>
              <a:t>Written</a:t>
            </a:r>
          </a:p>
          <a:p>
            <a:pPr marL="800100" lvl="1" indent="-342900">
              <a:lnSpc>
                <a:spcPct val="90000"/>
              </a:lnSpc>
              <a:buFont typeface="Arial" panose="020B0604020202020204" pitchFamily="34" charset="0"/>
              <a:buChar char="•"/>
              <a:defRPr/>
            </a:pPr>
            <a:r>
              <a:rPr lang="en-GB" altLang="en-US" sz="2000" b="1" dirty="0">
                <a:solidFill>
                  <a:prstClr val="black"/>
                </a:solidFill>
                <a:latin typeface="Myriad Pro"/>
                <a:cs typeface="Arial" panose="020B0604020202020204" pitchFamily="34" charset="0"/>
              </a:rPr>
              <a:t>Email/Electronic…….others?</a:t>
            </a:r>
          </a:p>
          <a:p>
            <a:pPr lvl="1">
              <a:lnSpc>
                <a:spcPct val="90000"/>
              </a:lnSpc>
              <a:defRPr/>
            </a:pPr>
            <a:endParaRPr lang="en-GB" altLang="en-US" sz="800" dirty="0">
              <a:solidFill>
                <a:prstClr val="black"/>
              </a:solidFill>
              <a:latin typeface="Myriad Pro"/>
              <a:cs typeface="Arial" panose="020B0604020202020204" pitchFamily="34" charset="0"/>
            </a:endParaRPr>
          </a:p>
          <a:p>
            <a:pPr marL="514350" indent="-514350">
              <a:buFont typeface="+mj-lt"/>
              <a:buAutoNum type="arabicPeriod"/>
              <a:defRPr/>
            </a:pPr>
            <a:r>
              <a:rPr lang="en-GB" altLang="en-US" sz="2800" dirty="0">
                <a:solidFill>
                  <a:prstClr val="black"/>
                </a:solidFill>
                <a:latin typeface="Myriad Pro"/>
                <a:cs typeface="Arial" panose="020B0604020202020204" pitchFamily="34" charset="0"/>
              </a:rPr>
              <a:t>What is a good communicator?</a:t>
            </a:r>
            <a:endParaRPr lang="en-GB" altLang="en-US" sz="600" dirty="0">
              <a:solidFill>
                <a:prstClr val="black"/>
              </a:solidFill>
              <a:latin typeface="Myriad Pro"/>
              <a:cs typeface="Arial" panose="020B0604020202020204" pitchFamily="34" charset="0"/>
            </a:endParaRPr>
          </a:p>
          <a:p>
            <a:pPr marL="514350" indent="-514350">
              <a:buFont typeface="+mj-lt"/>
              <a:buAutoNum type="arabicPeriod"/>
              <a:defRPr/>
            </a:pPr>
            <a:r>
              <a:rPr lang="en-GB" altLang="en-US" sz="2800" dirty="0">
                <a:solidFill>
                  <a:prstClr val="black"/>
                </a:solidFill>
                <a:latin typeface="Myriad Pro"/>
                <a:cs typeface="Arial" panose="020B0604020202020204" pitchFamily="34" charset="0"/>
              </a:rPr>
              <a:t>Do you think you are a good communicator?</a:t>
            </a:r>
          </a:p>
          <a:p>
            <a:pPr>
              <a:defRPr/>
            </a:pPr>
            <a:endParaRPr lang="en-GB" altLang="en-US" sz="600" dirty="0">
              <a:solidFill>
                <a:prstClr val="black"/>
              </a:solidFill>
              <a:latin typeface="Myriad Pro"/>
              <a:cs typeface="Arial" panose="020B0604020202020204" pitchFamily="34" charset="0"/>
            </a:endParaRPr>
          </a:p>
          <a:p>
            <a:pPr algn="ctr">
              <a:defRPr/>
            </a:pPr>
            <a:r>
              <a:rPr lang="en-GB" altLang="en-US" sz="2800" b="1" dirty="0">
                <a:solidFill>
                  <a:srgbClr val="0070C0"/>
                </a:solidFill>
                <a:latin typeface="Myriad Pro"/>
                <a:cs typeface="Arial" panose="020B0604020202020204" pitchFamily="34" charset="0"/>
              </a:rPr>
              <a:t>Exercise – In your groups, answer the above questions. You have 10 mins.</a:t>
            </a:r>
            <a:endParaRPr lang="en-US" altLang="en-US" sz="2800" b="1" dirty="0">
              <a:solidFill>
                <a:srgbClr val="0070C0"/>
              </a:solidFill>
              <a:latin typeface="Myriad Pro"/>
              <a:cs typeface="Arial" panose="020B0604020202020204" pitchFamily="34" charset="0"/>
            </a:endParaRPr>
          </a:p>
        </p:txBody>
      </p:sp>
    </p:spTree>
    <p:extLst>
      <p:ext uri="{BB962C8B-B14F-4D97-AF65-F5344CB8AC3E}">
        <p14:creationId xmlns:p14="http://schemas.microsoft.com/office/powerpoint/2010/main" val="1221503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8442B-495A-4DF6-8272-F0D6438E4DCF}"/>
              </a:ext>
            </a:extLst>
          </p:cNvPr>
          <p:cNvSpPr>
            <a:spLocks noGrp="1"/>
          </p:cNvSpPr>
          <p:nvPr>
            <p:ph type="title"/>
          </p:nvPr>
        </p:nvSpPr>
        <p:spPr>
          <a:xfrm>
            <a:off x="-706581" y="5059"/>
            <a:ext cx="8229600" cy="1143000"/>
          </a:xfrm>
        </p:spPr>
        <p:txBody>
          <a:bodyPr>
            <a:normAutofit/>
          </a:bodyPr>
          <a:lstStyle/>
          <a:p>
            <a:r>
              <a:rPr lang="en-GB" sz="3600" b="1" dirty="0">
                <a:latin typeface="+mn-lt"/>
              </a:rPr>
              <a:t>Are We Good Communicators</a:t>
            </a:r>
          </a:p>
        </p:txBody>
      </p:sp>
      <p:pic>
        <p:nvPicPr>
          <p:cNvPr id="4" name="Picture 4">
            <a:extLst>
              <a:ext uri="{FF2B5EF4-FFF2-40B4-BE49-F238E27FC236}">
                <a16:creationId xmlns:a16="http://schemas.microsoft.com/office/drawing/2014/main" id="{166DB8A4-AFFC-4C4D-8FDA-43987849E0C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7271196" y="3650953"/>
            <a:ext cx="1765300" cy="2058988"/>
          </a:xfrm>
          <a:prstGeom prst="rect">
            <a:avLst/>
          </a:prstGeom>
        </p:spPr>
      </p:pic>
      <p:sp>
        <p:nvSpPr>
          <p:cNvPr id="5" name="Rectangle 4">
            <a:extLst>
              <a:ext uri="{FF2B5EF4-FFF2-40B4-BE49-F238E27FC236}">
                <a16:creationId xmlns:a16="http://schemas.microsoft.com/office/drawing/2014/main" id="{038BB2F5-572E-4E62-A172-E359738E9BB0}"/>
              </a:ext>
            </a:extLst>
          </p:cNvPr>
          <p:cNvSpPr/>
          <p:nvPr/>
        </p:nvSpPr>
        <p:spPr>
          <a:xfrm>
            <a:off x="107504" y="1556795"/>
            <a:ext cx="6813996" cy="4493538"/>
          </a:xfrm>
          <a:prstGeom prst="rect">
            <a:avLst/>
          </a:prstGeom>
        </p:spPr>
        <p:txBody>
          <a:bodyPr wrap="square">
            <a:spAutoFit/>
          </a:bodyPr>
          <a:lstStyle/>
          <a:p>
            <a:pPr>
              <a:defRPr/>
            </a:pPr>
            <a:r>
              <a:rPr lang="en-GB" altLang="en-US" sz="2800" dirty="0">
                <a:solidFill>
                  <a:prstClr val="black"/>
                </a:solidFill>
                <a:latin typeface="Myriad Pro"/>
                <a:cs typeface="Arial" panose="020B0604020202020204" pitchFamily="34" charset="0"/>
              </a:rPr>
              <a:t>Do your staff/friends/colleagues/manager…think that you are a good communicator?</a:t>
            </a:r>
          </a:p>
          <a:p>
            <a:pPr>
              <a:defRPr/>
            </a:pPr>
            <a:endParaRPr lang="en-GB" altLang="en-US" sz="2800" dirty="0">
              <a:solidFill>
                <a:prstClr val="black"/>
              </a:solidFill>
              <a:latin typeface="Myriad Pro"/>
              <a:cs typeface="Arial" panose="020B0604020202020204" pitchFamily="34" charset="0"/>
            </a:endParaRPr>
          </a:p>
          <a:p>
            <a:pPr>
              <a:defRPr/>
            </a:pPr>
            <a:endParaRPr lang="en-GB" altLang="en-US" sz="2800" dirty="0">
              <a:solidFill>
                <a:prstClr val="black"/>
              </a:solidFill>
              <a:latin typeface="Myriad Pro"/>
              <a:cs typeface="Arial" panose="020B0604020202020204" pitchFamily="34" charset="0"/>
            </a:endParaRPr>
          </a:p>
          <a:p>
            <a:pPr>
              <a:defRPr/>
            </a:pPr>
            <a:endParaRPr lang="en-GB" altLang="en-US" sz="2800" dirty="0">
              <a:solidFill>
                <a:prstClr val="black"/>
              </a:solidFill>
              <a:latin typeface="Myriad Pro"/>
              <a:cs typeface="Arial" panose="020B0604020202020204" pitchFamily="34" charset="0"/>
            </a:endParaRPr>
          </a:p>
          <a:p>
            <a:pPr>
              <a:defRPr/>
            </a:pPr>
            <a:r>
              <a:rPr lang="en-GB" altLang="en-US" sz="2800" dirty="0">
                <a:solidFill>
                  <a:prstClr val="black"/>
                </a:solidFill>
                <a:latin typeface="Myriad Pro"/>
                <a:cs typeface="Arial" panose="020B0604020202020204" pitchFamily="34" charset="0"/>
              </a:rPr>
              <a:t>How do you know / find out?</a:t>
            </a:r>
          </a:p>
          <a:p>
            <a:pPr marL="514350" indent="-514350">
              <a:buFont typeface="+mj-lt"/>
              <a:buAutoNum type="arabicPeriod"/>
              <a:defRPr/>
            </a:pPr>
            <a:endParaRPr lang="en-GB" altLang="en-US" sz="2800" dirty="0">
              <a:solidFill>
                <a:prstClr val="black"/>
              </a:solidFill>
              <a:latin typeface="Myriad Pro"/>
              <a:cs typeface="Arial" panose="020B0604020202020204" pitchFamily="34" charset="0"/>
            </a:endParaRPr>
          </a:p>
          <a:p>
            <a:pPr marL="514350" indent="-514350">
              <a:buFont typeface="+mj-lt"/>
              <a:buAutoNum type="arabicPeriod"/>
              <a:defRPr/>
            </a:pPr>
            <a:endParaRPr lang="en-GB" altLang="en-US" sz="2800" dirty="0">
              <a:solidFill>
                <a:prstClr val="black"/>
              </a:solidFill>
              <a:latin typeface="Myriad Pro"/>
              <a:cs typeface="Arial" panose="020B0604020202020204" pitchFamily="34" charset="0"/>
            </a:endParaRPr>
          </a:p>
          <a:p>
            <a:pPr marL="514350" indent="-514350">
              <a:buFont typeface="+mj-lt"/>
              <a:buAutoNum type="arabicPeriod"/>
              <a:defRPr/>
            </a:pPr>
            <a:endParaRPr lang="en-GB" altLang="en-US" sz="2800" dirty="0">
              <a:solidFill>
                <a:prstClr val="black"/>
              </a:solidFill>
              <a:latin typeface="Myriad Pro"/>
              <a:cs typeface="Arial" panose="020B0604020202020204" pitchFamily="34" charset="0"/>
            </a:endParaRPr>
          </a:p>
          <a:p>
            <a:pPr>
              <a:defRPr/>
            </a:pPr>
            <a:endParaRPr lang="en-GB" altLang="en-US" sz="600" dirty="0">
              <a:solidFill>
                <a:prstClr val="black"/>
              </a:solidFill>
              <a:latin typeface="Myriad Pro"/>
              <a:cs typeface="Arial" panose="020B0604020202020204" pitchFamily="34" charset="0"/>
            </a:endParaRPr>
          </a:p>
        </p:txBody>
      </p:sp>
    </p:spTree>
    <p:extLst>
      <p:ext uri="{BB962C8B-B14F-4D97-AF65-F5344CB8AC3E}">
        <p14:creationId xmlns:p14="http://schemas.microsoft.com/office/powerpoint/2010/main" val="3513466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86EAC-D423-4834-93D1-AAC5217B42AB}"/>
              </a:ext>
            </a:extLst>
          </p:cNvPr>
          <p:cNvSpPr>
            <a:spLocks noGrp="1"/>
          </p:cNvSpPr>
          <p:nvPr>
            <p:ph type="title"/>
          </p:nvPr>
        </p:nvSpPr>
        <p:spPr>
          <a:xfrm>
            <a:off x="138959" y="206263"/>
            <a:ext cx="5263468" cy="806017"/>
          </a:xfrm>
        </p:spPr>
        <p:txBody>
          <a:bodyPr>
            <a:normAutofit/>
          </a:bodyPr>
          <a:lstStyle/>
          <a:p>
            <a:r>
              <a:rPr lang="en-GB" sz="3600" b="1" dirty="0">
                <a:latin typeface="+mn-lt"/>
              </a:rPr>
              <a:t>Communication Hippo!</a:t>
            </a:r>
          </a:p>
        </p:txBody>
      </p:sp>
      <p:pic>
        <p:nvPicPr>
          <p:cNvPr id="4" name="Picture 4" descr="Picture">
            <a:extLst>
              <a:ext uri="{FF2B5EF4-FFF2-40B4-BE49-F238E27FC236}">
                <a16:creationId xmlns:a16="http://schemas.microsoft.com/office/drawing/2014/main" id="{44DF3C94-69C4-40C7-9EB8-8352759D639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57202" y="2112965"/>
            <a:ext cx="3508375" cy="2119313"/>
          </a:xfr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Line 6">
            <a:extLst>
              <a:ext uri="{FF2B5EF4-FFF2-40B4-BE49-F238E27FC236}">
                <a16:creationId xmlns:a16="http://schemas.microsoft.com/office/drawing/2014/main" id="{F4ECDD96-697C-48BC-8CEB-F5962D8E3AFB}"/>
              </a:ext>
            </a:extLst>
          </p:cNvPr>
          <p:cNvSpPr>
            <a:spLocks noChangeShapeType="1"/>
          </p:cNvSpPr>
          <p:nvPr/>
        </p:nvSpPr>
        <p:spPr bwMode="auto">
          <a:xfrm>
            <a:off x="457202" y="2792413"/>
            <a:ext cx="8137525" cy="0"/>
          </a:xfrm>
          <a:prstGeom prst="line">
            <a:avLst/>
          </a:prstGeom>
          <a:noFill/>
          <a:ln w="5715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prstClr val="black"/>
              </a:solidFill>
              <a:latin typeface="Myriad Pro"/>
            </a:endParaRPr>
          </a:p>
        </p:txBody>
      </p:sp>
      <p:sp>
        <p:nvSpPr>
          <p:cNvPr id="6" name="Text Box 7">
            <a:extLst>
              <a:ext uri="{FF2B5EF4-FFF2-40B4-BE49-F238E27FC236}">
                <a16:creationId xmlns:a16="http://schemas.microsoft.com/office/drawing/2014/main" id="{447EA3EF-EA29-40F9-9DC0-55E1DF1B3755}"/>
              </a:ext>
            </a:extLst>
          </p:cNvPr>
          <p:cNvSpPr txBox="1">
            <a:spLocks noChangeArrowheads="1"/>
          </p:cNvSpPr>
          <p:nvPr/>
        </p:nvSpPr>
        <p:spPr bwMode="auto">
          <a:xfrm>
            <a:off x="3913187" y="3079751"/>
            <a:ext cx="4248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endParaRPr lang="en-US" altLang="en-US">
              <a:solidFill>
                <a:prstClr val="black"/>
              </a:solidFill>
            </a:endParaRPr>
          </a:p>
        </p:txBody>
      </p:sp>
      <p:sp>
        <p:nvSpPr>
          <p:cNvPr id="7" name="Text Box 8">
            <a:extLst>
              <a:ext uri="{FF2B5EF4-FFF2-40B4-BE49-F238E27FC236}">
                <a16:creationId xmlns:a16="http://schemas.microsoft.com/office/drawing/2014/main" id="{B895419B-BB38-48F0-A440-22CAB24B7D18}"/>
              </a:ext>
            </a:extLst>
          </p:cNvPr>
          <p:cNvSpPr txBox="1">
            <a:spLocks noChangeArrowheads="1"/>
          </p:cNvSpPr>
          <p:nvPr/>
        </p:nvSpPr>
        <p:spPr bwMode="auto">
          <a:xfrm>
            <a:off x="6839277" y="3008313"/>
            <a:ext cx="2051050"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457200" indent="-457200" eaLnBrk="1" hangingPunct="1">
              <a:buFont typeface="Arial" panose="020B0604020202020204" pitchFamily="34" charset="0"/>
              <a:buChar char="•"/>
            </a:pPr>
            <a:r>
              <a:rPr lang="en-GB" altLang="en-US" sz="2400" dirty="0">
                <a:solidFill>
                  <a:srgbClr val="0070C0"/>
                </a:solidFill>
                <a:latin typeface="+mj-lt"/>
              </a:rPr>
              <a:t>Thoughts</a:t>
            </a:r>
          </a:p>
          <a:p>
            <a:pPr marL="457200" indent="-457200" eaLnBrk="1" hangingPunct="1">
              <a:buFont typeface="Arial" panose="020B0604020202020204" pitchFamily="34" charset="0"/>
              <a:buChar char="•"/>
            </a:pPr>
            <a:r>
              <a:rPr lang="en-GB" altLang="en-US" sz="2400" dirty="0">
                <a:solidFill>
                  <a:srgbClr val="0070C0"/>
                </a:solidFill>
                <a:latin typeface="+mj-lt"/>
              </a:rPr>
              <a:t>Motives</a:t>
            </a:r>
          </a:p>
          <a:p>
            <a:pPr marL="457200" indent="-457200" eaLnBrk="1" hangingPunct="1">
              <a:buFont typeface="Arial" panose="020B0604020202020204" pitchFamily="34" charset="0"/>
              <a:buChar char="•"/>
            </a:pPr>
            <a:r>
              <a:rPr lang="en-GB" altLang="en-US" sz="2400" dirty="0">
                <a:solidFill>
                  <a:srgbClr val="0070C0"/>
                </a:solidFill>
                <a:latin typeface="+mj-lt"/>
              </a:rPr>
              <a:t>Attitudes</a:t>
            </a:r>
          </a:p>
          <a:p>
            <a:pPr marL="457200" indent="-457200" eaLnBrk="1" hangingPunct="1">
              <a:buFont typeface="Arial" panose="020B0604020202020204" pitchFamily="34" charset="0"/>
              <a:buChar char="•"/>
            </a:pPr>
            <a:r>
              <a:rPr lang="en-GB" altLang="en-US" sz="2400" dirty="0">
                <a:solidFill>
                  <a:srgbClr val="0070C0"/>
                </a:solidFill>
                <a:latin typeface="+mj-lt"/>
              </a:rPr>
              <a:t>Feelings</a:t>
            </a:r>
          </a:p>
          <a:p>
            <a:pPr marL="457200" indent="-457200" eaLnBrk="1" hangingPunct="1">
              <a:buFont typeface="Arial" panose="020B0604020202020204" pitchFamily="34" charset="0"/>
              <a:buChar char="•"/>
            </a:pPr>
            <a:r>
              <a:rPr lang="en-GB" altLang="en-US" sz="2400" dirty="0">
                <a:solidFill>
                  <a:srgbClr val="0070C0"/>
                </a:solidFill>
                <a:latin typeface="+mj-lt"/>
              </a:rPr>
              <a:t>Emotions</a:t>
            </a:r>
          </a:p>
          <a:p>
            <a:pPr marL="457200" indent="-457200" eaLnBrk="1" hangingPunct="1">
              <a:buFont typeface="Arial" panose="020B0604020202020204" pitchFamily="34" charset="0"/>
              <a:buChar char="•"/>
            </a:pPr>
            <a:r>
              <a:rPr lang="en-GB" altLang="en-US" sz="2400" dirty="0">
                <a:solidFill>
                  <a:srgbClr val="0070C0"/>
                </a:solidFill>
                <a:latin typeface="+mj-lt"/>
              </a:rPr>
              <a:t>Values</a:t>
            </a:r>
            <a:endParaRPr lang="en-US" altLang="en-US" sz="2400" dirty="0">
              <a:solidFill>
                <a:srgbClr val="0070C0"/>
              </a:solidFill>
              <a:latin typeface="+mj-lt"/>
            </a:endParaRPr>
          </a:p>
        </p:txBody>
      </p:sp>
      <p:sp>
        <p:nvSpPr>
          <p:cNvPr id="8" name="Text Box 9">
            <a:extLst>
              <a:ext uri="{FF2B5EF4-FFF2-40B4-BE49-F238E27FC236}">
                <a16:creationId xmlns:a16="http://schemas.microsoft.com/office/drawing/2014/main" id="{4CA6BCEB-84EB-4D6E-A998-6E94A81E90FA}"/>
              </a:ext>
            </a:extLst>
          </p:cNvPr>
          <p:cNvSpPr txBox="1">
            <a:spLocks noChangeArrowheads="1"/>
          </p:cNvSpPr>
          <p:nvPr/>
        </p:nvSpPr>
        <p:spPr bwMode="auto">
          <a:xfrm>
            <a:off x="457202" y="1493838"/>
            <a:ext cx="7921625" cy="43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sz="2800" b="1" dirty="0">
                <a:solidFill>
                  <a:prstClr val="black"/>
                </a:solidFill>
                <a:latin typeface="+mn-lt"/>
              </a:rPr>
              <a:t>Behaviour</a:t>
            </a:r>
            <a:r>
              <a:rPr lang="en-US" altLang="en-US" sz="2800" dirty="0">
                <a:solidFill>
                  <a:prstClr val="black"/>
                </a:solidFill>
                <a:latin typeface="+mn-lt"/>
              </a:rPr>
              <a:t> – What you see on the surface</a:t>
            </a:r>
          </a:p>
        </p:txBody>
      </p:sp>
      <p:sp>
        <p:nvSpPr>
          <p:cNvPr id="9" name="Text Box 10">
            <a:extLst>
              <a:ext uri="{FF2B5EF4-FFF2-40B4-BE49-F238E27FC236}">
                <a16:creationId xmlns:a16="http://schemas.microsoft.com/office/drawing/2014/main" id="{88B7897C-C10C-4384-BF61-7997AE4A5FB9}"/>
              </a:ext>
            </a:extLst>
          </p:cNvPr>
          <p:cNvSpPr txBox="1">
            <a:spLocks noChangeArrowheads="1"/>
          </p:cNvSpPr>
          <p:nvPr/>
        </p:nvSpPr>
        <p:spPr bwMode="auto">
          <a:xfrm>
            <a:off x="4230525" y="3471866"/>
            <a:ext cx="2343805"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400" dirty="0">
                <a:solidFill>
                  <a:prstClr val="black"/>
                </a:solidFill>
                <a:latin typeface="+mj-lt"/>
              </a:rPr>
              <a:t>What's going on </a:t>
            </a:r>
            <a:r>
              <a:rPr lang="en-GB" altLang="en-US" sz="2400" i="1" dirty="0">
                <a:solidFill>
                  <a:prstClr val="black"/>
                </a:solidFill>
                <a:latin typeface="+mj-lt"/>
              </a:rPr>
              <a:t>below</a:t>
            </a:r>
            <a:r>
              <a:rPr lang="en-GB" altLang="en-US" sz="2400" dirty="0">
                <a:solidFill>
                  <a:prstClr val="black"/>
                </a:solidFill>
                <a:latin typeface="+mj-lt"/>
              </a:rPr>
              <a:t> the surface</a:t>
            </a:r>
            <a:endParaRPr lang="en-US" altLang="en-US" sz="2400" dirty="0">
              <a:solidFill>
                <a:prstClr val="black"/>
              </a:solidFill>
              <a:latin typeface="+mj-lt"/>
            </a:endParaRPr>
          </a:p>
        </p:txBody>
      </p:sp>
      <p:sp>
        <p:nvSpPr>
          <p:cNvPr id="10" name="Text Box 11">
            <a:extLst>
              <a:ext uri="{FF2B5EF4-FFF2-40B4-BE49-F238E27FC236}">
                <a16:creationId xmlns:a16="http://schemas.microsoft.com/office/drawing/2014/main" id="{3652DEFB-F984-4835-A6B1-95D486AC8A1E}"/>
              </a:ext>
            </a:extLst>
          </p:cNvPr>
          <p:cNvSpPr txBox="1">
            <a:spLocks noChangeArrowheads="1"/>
          </p:cNvSpPr>
          <p:nvPr/>
        </p:nvSpPr>
        <p:spPr bwMode="auto">
          <a:xfrm>
            <a:off x="6300194" y="3632402"/>
            <a:ext cx="720725"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US" altLang="en-US" sz="4400" b="1" dirty="0">
                <a:solidFill>
                  <a:prstClr val="black"/>
                </a:solidFill>
              </a:rPr>
              <a:t>}</a:t>
            </a:r>
          </a:p>
        </p:txBody>
      </p:sp>
    </p:spTree>
    <p:extLst>
      <p:ext uri="{BB962C8B-B14F-4D97-AF65-F5344CB8AC3E}">
        <p14:creationId xmlns:p14="http://schemas.microsoft.com/office/powerpoint/2010/main" val="568139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subTnLst>
                                    <p:set>
                                      <p:cBhvr override="childStyle">
                                        <p:cTn dur="1" fill="hold" display="0" masterRel="nextClick" afterEffect="1"/>
                                        <p:tgtEl>
                                          <p:spTgt spid="8"/>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animBg="1"/>
      <p:bldP spid="9" grpId="0"/>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46D70-009A-4234-B408-B858593107C1}"/>
              </a:ext>
            </a:extLst>
          </p:cNvPr>
          <p:cNvSpPr>
            <a:spLocks noGrp="1"/>
          </p:cNvSpPr>
          <p:nvPr>
            <p:ph type="title"/>
          </p:nvPr>
        </p:nvSpPr>
        <p:spPr>
          <a:xfrm>
            <a:off x="117134" y="168839"/>
            <a:ext cx="6185425" cy="836245"/>
          </a:xfrm>
        </p:spPr>
        <p:txBody>
          <a:bodyPr>
            <a:normAutofit/>
          </a:bodyPr>
          <a:lstStyle/>
          <a:p>
            <a:r>
              <a:rPr lang="en-GB" sz="3600" b="1" dirty="0">
                <a:latin typeface="+mn-lt"/>
              </a:rPr>
              <a:t>Non Verbal Communication</a:t>
            </a:r>
          </a:p>
        </p:txBody>
      </p:sp>
      <p:sp>
        <p:nvSpPr>
          <p:cNvPr id="3" name="Content Placeholder 2">
            <a:extLst>
              <a:ext uri="{FF2B5EF4-FFF2-40B4-BE49-F238E27FC236}">
                <a16:creationId xmlns:a16="http://schemas.microsoft.com/office/drawing/2014/main" id="{4BA2031F-4B26-438B-8FF1-24CFD694B6A3}"/>
              </a:ext>
            </a:extLst>
          </p:cNvPr>
          <p:cNvSpPr>
            <a:spLocks noGrp="1"/>
          </p:cNvSpPr>
          <p:nvPr>
            <p:ph idx="1"/>
          </p:nvPr>
        </p:nvSpPr>
        <p:spPr>
          <a:xfrm>
            <a:off x="117134" y="1177008"/>
            <a:ext cx="8868168" cy="3917032"/>
          </a:xfrm>
        </p:spPr>
        <p:txBody>
          <a:bodyPr/>
          <a:lstStyle/>
          <a:p>
            <a:r>
              <a:rPr lang="en-GB" dirty="0"/>
              <a:t>Forming impressions – perceptions</a:t>
            </a:r>
          </a:p>
          <a:p>
            <a:r>
              <a:rPr lang="en-GB" dirty="0"/>
              <a:t>Do we take it too seriously?</a:t>
            </a:r>
          </a:p>
          <a:p>
            <a:r>
              <a:rPr lang="en-GB" dirty="0"/>
              <a:t>What impact or difference can it really make?</a:t>
            </a:r>
          </a:p>
          <a:p>
            <a:r>
              <a:rPr lang="en-GB" dirty="0"/>
              <a:t>Words, Tones and Gestures……what percentage of each of these makes up typical communications?  </a:t>
            </a:r>
          </a:p>
        </p:txBody>
      </p:sp>
    </p:spTree>
    <p:extLst>
      <p:ext uri="{BB962C8B-B14F-4D97-AF65-F5344CB8AC3E}">
        <p14:creationId xmlns:p14="http://schemas.microsoft.com/office/powerpoint/2010/main" val="34640000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0A8B8-0492-4A8E-A123-1A203B99E50A}"/>
              </a:ext>
            </a:extLst>
          </p:cNvPr>
          <p:cNvSpPr>
            <a:spLocks noGrp="1"/>
          </p:cNvSpPr>
          <p:nvPr>
            <p:ph type="title"/>
          </p:nvPr>
        </p:nvSpPr>
        <p:spPr>
          <a:xfrm>
            <a:off x="39994" y="63601"/>
            <a:ext cx="3563137" cy="837061"/>
          </a:xfrm>
        </p:spPr>
        <p:txBody>
          <a:bodyPr>
            <a:normAutofit/>
          </a:bodyPr>
          <a:lstStyle/>
          <a:p>
            <a:r>
              <a:rPr lang="en-GB" sz="3600" b="1" dirty="0">
                <a:latin typeface="+mn-lt"/>
              </a:rPr>
              <a:t>Language %</a:t>
            </a:r>
          </a:p>
        </p:txBody>
      </p:sp>
      <p:sp>
        <p:nvSpPr>
          <p:cNvPr id="3" name="Content Placeholder 2">
            <a:extLst>
              <a:ext uri="{FF2B5EF4-FFF2-40B4-BE49-F238E27FC236}">
                <a16:creationId xmlns:a16="http://schemas.microsoft.com/office/drawing/2014/main" id="{77E63805-9999-4B9E-B6F9-A5E9D8123376}"/>
              </a:ext>
            </a:extLst>
          </p:cNvPr>
          <p:cNvSpPr>
            <a:spLocks noGrp="1"/>
          </p:cNvSpPr>
          <p:nvPr>
            <p:ph idx="1"/>
          </p:nvPr>
        </p:nvSpPr>
        <p:spPr>
          <a:xfrm>
            <a:off x="459757" y="1396680"/>
            <a:ext cx="8229600" cy="2188839"/>
          </a:xfrm>
        </p:spPr>
        <p:txBody>
          <a:bodyPr/>
          <a:lstStyle/>
          <a:p>
            <a:r>
              <a:rPr lang="en-GB" dirty="0"/>
              <a:t>What is said		-	</a:t>
            </a:r>
            <a:r>
              <a:rPr lang="en-GB" b="1" dirty="0">
                <a:solidFill>
                  <a:srgbClr val="FF0000"/>
                </a:solidFill>
              </a:rPr>
              <a:t>7%</a:t>
            </a:r>
          </a:p>
          <a:p>
            <a:r>
              <a:rPr lang="en-GB" dirty="0"/>
              <a:t>Voice or tone		-	</a:t>
            </a:r>
            <a:r>
              <a:rPr lang="en-GB" sz="3600" b="1" dirty="0">
                <a:solidFill>
                  <a:srgbClr val="FF0000"/>
                </a:solidFill>
              </a:rPr>
              <a:t>38%</a:t>
            </a:r>
          </a:p>
          <a:p>
            <a:r>
              <a:rPr lang="en-GB" dirty="0"/>
              <a:t>Gestures, etc.	-	</a:t>
            </a:r>
            <a:r>
              <a:rPr lang="en-GB" sz="4400" b="1" dirty="0">
                <a:solidFill>
                  <a:srgbClr val="FF0000"/>
                </a:solidFill>
              </a:rPr>
              <a:t>55%</a:t>
            </a:r>
          </a:p>
          <a:p>
            <a:endParaRPr lang="en-GB" dirty="0"/>
          </a:p>
        </p:txBody>
      </p:sp>
      <p:graphicFrame>
        <p:nvGraphicFramePr>
          <p:cNvPr id="4" name="Object 4">
            <a:extLst>
              <a:ext uri="{FF2B5EF4-FFF2-40B4-BE49-F238E27FC236}">
                <a16:creationId xmlns:a16="http://schemas.microsoft.com/office/drawing/2014/main" id="{F824F98C-E5BF-441B-8043-CC419F891FC3}"/>
              </a:ext>
            </a:extLst>
          </p:cNvPr>
          <p:cNvGraphicFramePr>
            <a:graphicFrameLocks noChangeAspect="1"/>
          </p:cNvGraphicFramePr>
          <p:nvPr>
            <p:extLst>
              <p:ext uri="{D42A27DB-BD31-4B8C-83A1-F6EECF244321}">
                <p14:modId xmlns:p14="http://schemas.microsoft.com/office/powerpoint/2010/main" val="1596798799"/>
              </p:ext>
            </p:extLst>
          </p:nvPr>
        </p:nvGraphicFramePr>
        <p:xfrm>
          <a:off x="1402469" y="3088821"/>
          <a:ext cx="4401325" cy="2868517"/>
        </p:xfrm>
        <a:graphic>
          <a:graphicData uri="http://schemas.openxmlformats.org/drawingml/2006/chart">
            <c:chart xmlns:c="http://schemas.openxmlformats.org/drawingml/2006/chart" xmlns:r="http://schemas.openxmlformats.org/officeDocument/2006/relationships" r:id="rId2"/>
          </a:graphicData>
        </a:graphic>
      </p:graphicFrame>
      <p:sp>
        <p:nvSpPr>
          <p:cNvPr id="5" name="Title 1">
            <a:extLst>
              <a:ext uri="{FF2B5EF4-FFF2-40B4-BE49-F238E27FC236}">
                <a16:creationId xmlns:a16="http://schemas.microsoft.com/office/drawing/2014/main" id="{6FEF52FB-9B99-D1B4-A91E-DD503F491314}"/>
              </a:ext>
            </a:extLst>
          </p:cNvPr>
          <p:cNvSpPr txBox="1">
            <a:spLocks/>
          </p:cNvSpPr>
          <p:nvPr/>
        </p:nvSpPr>
        <p:spPr>
          <a:xfrm>
            <a:off x="6746506" y="4995193"/>
            <a:ext cx="1862204" cy="466127"/>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1600" b="1" dirty="0">
                <a:latin typeface="+mn-lt"/>
              </a:rPr>
              <a:t>Mehrabian (1971)</a:t>
            </a:r>
          </a:p>
        </p:txBody>
      </p:sp>
    </p:spTree>
    <p:extLst>
      <p:ext uri="{BB962C8B-B14F-4D97-AF65-F5344CB8AC3E}">
        <p14:creationId xmlns:p14="http://schemas.microsoft.com/office/powerpoint/2010/main" val="3490049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5F398-043E-4FD0-97DD-E00E56333DD3}"/>
              </a:ext>
            </a:extLst>
          </p:cNvPr>
          <p:cNvSpPr>
            <a:spLocks noGrp="1"/>
          </p:cNvSpPr>
          <p:nvPr>
            <p:ph type="title"/>
          </p:nvPr>
        </p:nvSpPr>
        <p:spPr>
          <a:xfrm>
            <a:off x="-162476" y="85712"/>
            <a:ext cx="5943600" cy="904258"/>
          </a:xfrm>
        </p:spPr>
        <p:txBody>
          <a:bodyPr>
            <a:normAutofit fontScale="90000"/>
          </a:bodyPr>
          <a:lstStyle/>
          <a:p>
            <a:r>
              <a:rPr lang="en-GB" sz="3600" b="1" dirty="0">
                <a:latin typeface="+mn-lt"/>
              </a:rPr>
              <a:t>Barriers to Communication</a:t>
            </a:r>
          </a:p>
        </p:txBody>
      </p:sp>
      <p:sp>
        <p:nvSpPr>
          <p:cNvPr id="3" name="Content Placeholder 2">
            <a:extLst>
              <a:ext uri="{FF2B5EF4-FFF2-40B4-BE49-F238E27FC236}">
                <a16:creationId xmlns:a16="http://schemas.microsoft.com/office/drawing/2014/main" id="{4B03BE02-FF34-4B28-8D47-759934394351}"/>
              </a:ext>
            </a:extLst>
          </p:cNvPr>
          <p:cNvSpPr>
            <a:spLocks noGrp="1"/>
          </p:cNvSpPr>
          <p:nvPr>
            <p:ph idx="1"/>
          </p:nvPr>
        </p:nvSpPr>
        <p:spPr/>
        <p:txBody>
          <a:bodyPr/>
          <a:lstStyle/>
          <a:p>
            <a:r>
              <a:rPr lang="en-GB" dirty="0"/>
              <a:t>Within your groups, discuss and list as many barriers to communication as you can</a:t>
            </a:r>
          </a:p>
          <a:p>
            <a:r>
              <a:rPr lang="en-GB" b="1" i="1" dirty="0">
                <a:solidFill>
                  <a:srgbClr val="0070C0"/>
                </a:solidFill>
              </a:rPr>
              <a:t>Exercise - 10 mins</a:t>
            </a:r>
          </a:p>
        </p:txBody>
      </p:sp>
      <p:pic>
        <p:nvPicPr>
          <p:cNvPr id="4" name="Picture 1">
            <a:extLst>
              <a:ext uri="{FF2B5EF4-FFF2-40B4-BE49-F238E27FC236}">
                <a16:creationId xmlns:a16="http://schemas.microsoft.com/office/drawing/2014/main" id="{DA736CF0-BA75-4985-9F60-D32CDABE796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660234" y="3844131"/>
            <a:ext cx="2166905" cy="1625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295257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DCA221-0E02-43FF-9821-4ADED62B5737}"/>
              </a:ext>
            </a:extLst>
          </p:cNvPr>
          <p:cNvSpPr>
            <a:spLocks noGrp="1"/>
          </p:cNvSpPr>
          <p:nvPr>
            <p:ph sz="half" idx="1"/>
          </p:nvPr>
        </p:nvSpPr>
        <p:spPr>
          <a:xfrm>
            <a:off x="53967" y="1142017"/>
            <a:ext cx="4283765" cy="1706285"/>
          </a:xfrm>
        </p:spPr>
        <p:txBody>
          <a:bodyPr>
            <a:normAutofit/>
          </a:bodyPr>
          <a:lstStyle/>
          <a:p>
            <a:r>
              <a:rPr lang="en-US" altLang="en-US" dirty="0">
                <a:cs typeface="Arial" charset="0"/>
              </a:rPr>
              <a:t>Environmental Barriers</a:t>
            </a:r>
            <a:r>
              <a:rPr lang="en-GB" altLang="en-US" dirty="0">
                <a:cs typeface="Arial" charset="0"/>
              </a:rPr>
              <a:t> </a:t>
            </a:r>
            <a:endParaRPr lang="en-GB" altLang="en-US" sz="900" dirty="0"/>
          </a:p>
          <a:p>
            <a:r>
              <a:rPr lang="en-US" altLang="en-US" dirty="0">
                <a:cs typeface="Arial" charset="0"/>
              </a:rPr>
              <a:t>Linguistic Barriers</a:t>
            </a:r>
            <a:endParaRPr lang="en-US" altLang="en-US" sz="900" dirty="0"/>
          </a:p>
          <a:p>
            <a:r>
              <a:rPr lang="en-US" altLang="en-US" dirty="0">
                <a:cs typeface="Arial" charset="0"/>
              </a:rPr>
              <a:t>Psychological Barriers</a:t>
            </a:r>
          </a:p>
          <a:p>
            <a:endParaRPr lang="en-GB" dirty="0">
              <a:latin typeface="+mj-lt"/>
            </a:endParaRPr>
          </a:p>
        </p:txBody>
      </p:sp>
      <p:sp>
        <p:nvSpPr>
          <p:cNvPr id="4" name="Content Placeholder 3">
            <a:extLst>
              <a:ext uri="{FF2B5EF4-FFF2-40B4-BE49-F238E27FC236}">
                <a16:creationId xmlns:a16="http://schemas.microsoft.com/office/drawing/2014/main" id="{E7F26689-7444-408B-8E59-4DA799939F9D}"/>
              </a:ext>
            </a:extLst>
          </p:cNvPr>
          <p:cNvSpPr>
            <a:spLocks noGrp="1"/>
          </p:cNvSpPr>
          <p:nvPr>
            <p:ph sz="half" idx="2"/>
          </p:nvPr>
        </p:nvSpPr>
        <p:spPr>
          <a:xfrm>
            <a:off x="4337732" y="1136922"/>
            <a:ext cx="4038600" cy="2226363"/>
          </a:xfrm>
        </p:spPr>
        <p:txBody>
          <a:bodyPr>
            <a:normAutofit/>
          </a:bodyPr>
          <a:lstStyle/>
          <a:p>
            <a:r>
              <a:rPr lang="en-US" altLang="en-US" dirty="0">
                <a:cs typeface="Arial" charset="0"/>
              </a:rPr>
              <a:t>Physiological Barriers</a:t>
            </a:r>
            <a:endParaRPr lang="en-US" altLang="en-US" sz="900" dirty="0"/>
          </a:p>
          <a:p>
            <a:r>
              <a:rPr lang="en-US" altLang="en-US" dirty="0">
                <a:cs typeface="Arial" charset="0"/>
              </a:rPr>
              <a:t>Perceptual Barriers</a:t>
            </a:r>
            <a:endParaRPr lang="en-US" altLang="en-US" sz="900" dirty="0"/>
          </a:p>
          <a:p>
            <a:r>
              <a:rPr lang="en-US" altLang="en-US" dirty="0">
                <a:cs typeface="Arial" charset="0"/>
              </a:rPr>
              <a:t>Content Barriers</a:t>
            </a:r>
            <a:endParaRPr lang="en-US" altLang="en-US" sz="900" dirty="0"/>
          </a:p>
          <a:p>
            <a:r>
              <a:rPr lang="en-US" altLang="en-US" dirty="0">
                <a:cs typeface="Arial" charset="0"/>
              </a:rPr>
              <a:t>Personal Barriers</a:t>
            </a:r>
          </a:p>
          <a:p>
            <a:endParaRPr lang="en-GB" dirty="0"/>
          </a:p>
        </p:txBody>
      </p:sp>
      <p:pic>
        <p:nvPicPr>
          <p:cNvPr id="5" name="Picture 4">
            <a:extLst>
              <a:ext uri="{FF2B5EF4-FFF2-40B4-BE49-F238E27FC236}">
                <a16:creationId xmlns:a16="http://schemas.microsoft.com/office/drawing/2014/main" id="{AAAB3830-5673-46C8-A450-0CF5D7309A8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04133" y="3644001"/>
            <a:ext cx="5783334" cy="1839101"/>
          </a:xfrm>
          <a:prstGeom prst="rect">
            <a:avLst/>
          </a:prstGeom>
          <a:ln>
            <a:noFill/>
          </a:ln>
          <a:effectLst>
            <a:outerShdw blurRad="292100" dist="139700" dir="2700000" algn="tl" rotWithShape="0">
              <a:srgbClr val="333333">
                <a:alpha val="65000"/>
              </a:srgbClr>
            </a:outerShdw>
          </a:effectLst>
        </p:spPr>
      </p:pic>
      <p:sp>
        <p:nvSpPr>
          <p:cNvPr id="8" name="Title 1">
            <a:extLst>
              <a:ext uri="{FF2B5EF4-FFF2-40B4-BE49-F238E27FC236}">
                <a16:creationId xmlns:a16="http://schemas.microsoft.com/office/drawing/2014/main" id="{39920467-FFF1-B067-0D5D-024499E1C566}"/>
              </a:ext>
            </a:extLst>
          </p:cNvPr>
          <p:cNvSpPr>
            <a:spLocks noGrp="1"/>
          </p:cNvSpPr>
          <p:nvPr>
            <p:ph type="title"/>
          </p:nvPr>
        </p:nvSpPr>
        <p:spPr>
          <a:xfrm>
            <a:off x="0" y="70598"/>
            <a:ext cx="6140083" cy="785608"/>
          </a:xfrm>
        </p:spPr>
        <p:txBody>
          <a:bodyPr>
            <a:normAutofit/>
          </a:bodyPr>
          <a:lstStyle/>
          <a:p>
            <a:r>
              <a:rPr lang="en-GB" sz="3600" b="1" dirty="0">
                <a:latin typeface="+mn-lt"/>
              </a:rPr>
              <a:t>Barriers to Communication</a:t>
            </a:r>
          </a:p>
        </p:txBody>
      </p:sp>
    </p:spTree>
    <p:extLst>
      <p:ext uri="{BB962C8B-B14F-4D97-AF65-F5344CB8AC3E}">
        <p14:creationId xmlns:p14="http://schemas.microsoft.com/office/powerpoint/2010/main" val="27871553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9FD44-D34E-4613-9407-CED5B0AD9DBD}"/>
              </a:ext>
            </a:extLst>
          </p:cNvPr>
          <p:cNvSpPr>
            <a:spLocks noGrp="1"/>
          </p:cNvSpPr>
          <p:nvPr>
            <p:ph type="title"/>
          </p:nvPr>
        </p:nvSpPr>
        <p:spPr>
          <a:xfrm>
            <a:off x="-426972" y="0"/>
            <a:ext cx="6578390" cy="753117"/>
          </a:xfrm>
        </p:spPr>
        <p:txBody>
          <a:bodyPr>
            <a:normAutofit/>
          </a:bodyPr>
          <a:lstStyle/>
          <a:p>
            <a:r>
              <a:rPr lang="en-GB" sz="3600" b="1" dirty="0">
                <a:latin typeface="+mn-lt"/>
                <a:cs typeface="Arial" panose="020B0604020202020204" pitchFamily="34" charset="0"/>
              </a:rPr>
              <a:t>Communication Barriers</a:t>
            </a:r>
            <a:endParaRPr lang="en-GB" sz="3600" b="1" dirty="0">
              <a:latin typeface="+mn-lt"/>
            </a:endParaRPr>
          </a:p>
        </p:txBody>
      </p:sp>
      <p:sp>
        <p:nvSpPr>
          <p:cNvPr id="3" name="Content Placeholder 2">
            <a:extLst>
              <a:ext uri="{FF2B5EF4-FFF2-40B4-BE49-F238E27FC236}">
                <a16:creationId xmlns:a16="http://schemas.microsoft.com/office/drawing/2014/main" id="{564A89C1-BDBD-4F3E-8061-72A4D5F7D0DC}"/>
              </a:ext>
            </a:extLst>
          </p:cNvPr>
          <p:cNvSpPr>
            <a:spLocks noGrp="1"/>
          </p:cNvSpPr>
          <p:nvPr>
            <p:ph idx="1"/>
          </p:nvPr>
        </p:nvSpPr>
        <p:spPr>
          <a:xfrm>
            <a:off x="134602" y="807782"/>
            <a:ext cx="8229600" cy="3917032"/>
          </a:xfrm>
        </p:spPr>
        <p:txBody>
          <a:bodyPr>
            <a:noAutofit/>
          </a:bodyPr>
          <a:lstStyle/>
          <a:p>
            <a:r>
              <a:rPr lang="en-GB" altLang="en-US" sz="2400" dirty="0">
                <a:cs typeface="Arial" charset="0"/>
              </a:rPr>
              <a:t>The choice of words or language which a sender uses (called 'encoding the message’)</a:t>
            </a:r>
          </a:p>
          <a:p>
            <a:r>
              <a:rPr lang="en-GB" altLang="en-US" sz="2400" dirty="0">
                <a:cs typeface="Arial" charset="0"/>
              </a:rPr>
              <a:t>Misreading body language, tone, and other non-verbal forms of communication </a:t>
            </a:r>
          </a:p>
          <a:p>
            <a:r>
              <a:rPr lang="en-GB" altLang="en-US" sz="2400" dirty="0">
                <a:cs typeface="Arial" charset="0"/>
              </a:rPr>
              <a:t>Ignoring non-verbal language </a:t>
            </a:r>
          </a:p>
          <a:p>
            <a:r>
              <a:rPr lang="en-GB" altLang="en-US" sz="2400" dirty="0">
                <a:cs typeface="Arial" charset="0"/>
              </a:rPr>
              <a:t>Selective hearing </a:t>
            </a:r>
          </a:p>
          <a:p>
            <a:r>
              <a:rPr lang="en-GB" altLang="en-US" sz="2400" dirty="0">
                <a:cs typeface="Arial" charset="0"/>
              </a:rPr>
              <a:t>Hesitation to be honest </a:t>
            </a:r>
          </a:p>
          <a:p>
            <a:r>
              <a:rPr lang="en-GB" altLang="en-US" sz="2400" dirty="0">
                <a:cs typeface="Arial" charset="0"/>
              </a:rPr>
              <a:t>Distrust </a:t>
            </a:r>
          </a:p>
          <a:p>
            <a:r>
              <a:rPr lang="en-GB" altLang="en-US" sz="2400" dirty="0">
                <a:cs typeface="Arial" charset="0"/>
              </a:rPr>
              <a:t>Value judgment </a:t>
            </a:r>
          </a:p>
          <a:p>
            <a:r>
              <a:rPr lang="en-GB" altLang="en-US" sz="2400" dirty="0">
                <a:cs typeface="Arial" charset="0"/>
              </a:rPr>
              <a:t>Power struggles</a:t>
            </a:r>
            <a:endParaRPr lang="en-GB" sz="2400" dirty="0"/>
          </a:p>
        </p:txBody>
      </p:sp>
      <p:pic>
        <p:nvPicPr>
          <p:cNvPr id="5" name="Picture 4">
            <a:extLst>
              <a:ext uri="{FF2B5EF4-FFF2-40B4-BE49-F238E27FC236}">
                <a16:creationId xmlns:a16="http://schemas.microsoft.com/office/drawing/2014/main" id="{4FCD6952-2DBD-419F-A529-6275CA5E5D4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383320" y="2586064"/>
            <a:ext cx="3169808" cy="289643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693018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D9901-7B6D-4E30-85F8-AD249741F510}"/>
              </a:ext>
            </a:extLst>
          </p:cNvPr>
          <p:cNvSpPr>
            <a:spLocks noGrp="1"/>
          </p:cNvSpPr>
          <p:nvPr>
            <p:ph type="title"/>
          </p:nvPr>
        </p:nvSpPr>
        <p:spPr>
          <a:xfrm>
            <a:off x="-381629" y="0"/>
            <a:ext cx="6313894" cy="790902"/>
          </a:xfrm>
        </p:spPr>
        <p:txBody>
          <a:bodyPr>
            <a:normAutofit/>
          </a:bodyPr>
          <a:lstStyle/>
          <a:p>
            <a:r>
              <a:rPr lang="en-GB" sz="3600" b="1" dirty="0">
                <a:latin typeface="+mn-lt"/>
                <a:cs typeface="Arial" panose="020B0604020202020204" pitchFamily="34" charset="0"/>
              </a:rPr>
              <a:t>Communication Barriers</a:t>
            </a:r>
            <a:endParaRPr lang="en-GB" sz="3600" b="1" dirty="0">
              <a:latin typeface="+mn-lt"/>
            </a:endParaRPr>
          </a:p>
        </p:txBody>
      </p:sp>
      <p:sp>
        <p:nvSpPr>
          <p:cNvPr id="3" name="Content Placeholder 2">
            <a:extLst>
              <a:ext uri="{FF2B5EF4-FFF2-40B4-BE49-F238E27FC236}">
                <a16:creationId xmlns:a16="http://schemas.microsoft.com/office/drawing/2014/main" id="{47D232B9-5540-40AA-8267-BE4FDF012A57}"/>
              </a:ext>
            </a:extLst>
          </p:cNvPr>
          <p:cNvSpPr>
            <a:spLocks noGrp="1"/>
          </p:cNvSpPr>
          <p:nvPr>
            <p:ph idx="1"/>
          </p:nvPr>
        </p:nvSpPr>
        <p:spPr>
          <a:xfrm>
            <a:off x="-1" y="1071210"/>
            <a:ext cx="8962631" cy="3917032"/>
          </a:xfrm>
        </p:spPr>
        <p:txBody>
          <a:bodyPr>
            <a:normAutofit fontScale="92500" lnSpcReduction="10000"/>
          </a:bodyPr>
          <a:lstStyle/>
          <a:p>
            <a:r>
              <a:rPr lang="en-GB" altLang="en-US" dirty="0">
                <a:cs typeface="Arial" charset="0"/>
              </a:rPr>
              <a:t>Unreliable transmission </a:t>
            </a:r>
            <a:endParaRPr lang="en-GB" altLang="en-US" sz="1400" dirty="0">
              <a:cs typeface="Arial" charset="0"/>
            </a:endParaRPr>
          </a:p>
          <a:p>
            <a:r>
              <a:rPr lang="en-GB" altLang="en-US" dirty="0">
                <a:cs typeface="Arial" charset="0"/>
              </a:rPr>
              <a:t>Defensiveness (a typical barrier in a work situation, especially when negative information or criticism is involved)</a:t>
            </a:r>
            <a:endParaRPr lang="en-GB" altLang="en-US" sz="1400" dirty="0">
              <a:cs typeface="Arial" charset="0"/>
            </a:endParaRPr>
          </a:p>
          <a:p>
            <a:r>
              <a:rPr lang="en-GB" altLang="en-US" dirty="0">
                <a:cs typeface="Arial" charset="0"/>
              </a:rPr>
              <a:t>Distorted perception (how we perceive communication is affected by experiences)</a:t>
            </a:r>
            <a:endParaRPr lang="en-GB" altLang="en-US" sz="1400" dirty="0">
              <a:cs typeface="Arial" charset="0"/>
            </a:endParaRPr>
          </a:p>
          <a:p>
            <a:r>
              <a:rPr lang="en-GB" altLang="en-US" dirty="0">
                <a:cs typeface="Arial" charset="0"/>
              </a:rPr>
              <a:t>Perception is also affected by the organisational relationship two people have</a:t>
            </a:r>
          </a:p>
          <a:p>
            <a:endParaRPr lang="en-GB" dirty="0">
              <a:latin typeface="+mj-lt"/>
            </a:endParaRPr>
          </a:p>
        </p:txBody>
      </p:sp>
    </p:spTree>
    <p:extLst>
      <p:ext uri="{BB962C8B-B14F-4D97-AF65-F5344CB8AC3E}">
        <p14:creationId xmlns:p14="http://schemas.microsoft.com/office/powerpoint/2010/main" val="22642376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69A7E-3CBF-4685-B197-8368C86F0138}"/>
              </a:ext>
            </a:extLst>
          </p:cNvPr>
          <p:cNvSpPr>
            <a:spLocks noGrp="1"/>
          </p:cNvSpPr>
          <p:nvPr>
            <p:ph type="title"/>
          </p:nvPr>
        </p:nvSpPr>
        <p:spPr>
          <a:xfrm>
            <a:off x="-71792" y="0"/>
            <a:ext cx="5830245" cy="656177"/>
          </a:xfrm>
        </p:spPr>
        <p:txBody>
          <a:bodyPr>
            <a:normAutofit/>
          </a:bodyPr>
          <a:lstStyle/>
          <a:p>
            <a:r>
              <a:rPr lang="en-GB" sz="3600" b="1" dirty="0">
                <a:latin typeface="+mn-lt"/>
                <a:cs typeface="Arial" panose="020B0604020202020204" pitchFamily="34" charset="0"/>
              </a:rPr>
              <a:t>Communication Barriers</a:t>
            </a:r>
            <a:endParaRPr lang="en-GB" sz="3600" b="1" dirty="0">
              <a:latin typeface="+mn-lt"/>
            </a:endParaRPr>
          </a:p>
        </p:txBody>
      </p:sp>
      <p:sp>
        <p:nvSpPr>
          <p:cNvPr id="3" name="Content Placeholder 2">
            <a:extLst>
              <a:ext uri="{FF2B5EF4-FFF2-40B4-BE49-F238E27FC236}">
                <a16:creationId xmlns:a16="http://schemas.microsoft.com/office/drawing/2014/main" id="{3F6DDD34-BD7D-4386-A0A7-EE0AA9CFD2E6}"/>
              </a:ext>
            </a:extLst>
          </p:cNvPr>
          <p:cNvSpPr>
            <a:spLocks noGrp="1"/>
          </p:cNvSpPr>
          <p:nvPr>
            <p:ph idx="1"/>
          </p:nvPr>
        </p:nvSpPr>
        <p:spPr>
          <a:xfrm>
            <a:off x="0" y="1069961"/>
            <a:ext cx="9083544" cy="3917032"/>
          </a:xfrm>
        </p:spPr>
        <p:txBody>
          <a:bodyPr>
            <a:normAutofit/>
          </a:bodyPr>
          <a:lstStyle/>
          <a:p>
            <a:r>
              <a:rPr lang="en-GB" altLang="en-US" dirty="0">
                <a:cs typeface="Arial" charset="0"/>
              </a:rPr>
              <a:t>Distortions from the past </a:t>
            </a:r>
            <a:endParaRPr lang="en-GB" altLang="en-US" sz="700" dirty="0">
              <a:cs typeface="Arial" charset="0"/>
            </a:endParaRPr>
          </a:p>
          <a:p>
            <a:r>
              <a:rPr lang="en-GB" altLang="en-US" dirty="0">
                <a:cs typeface="Arial" charset="0"/>
              </a:rPr>
              <a:t>Stereotyping (assuming the other person has certain characteristics based on the group to which they belong, without validating that they in fact have these characteristics) </a:t>
            </a:r>
            <a:endParaRPr lang="en-GB" altLang="en-US" sz="700" dirty="0">
              <a:cs typeface="Arial" charset="0"/>
            </a:endParaRPr>
          </a:p>
          <a:p>
            <a:r>
              <a:rPr lang="en-GB" altLang="en-US" dirty="0">
                <a:cs typeface="Arial" charset="0"/>
              </a:rPr>
              <a:t>Cultural</a:t>
            </a:r>
            <a:endParaRPr lang="en-GB" altLang="en-US" sz="700" dirty="0">
              <a:cs typeface="Arial" charset="0"/>
            </a:endParaRPr>
          </a:p>
          <a:p>
            <a:r>
              <a:rPr lang="en-GB" altLang="en-US" dirty="0">
                <a:cs typeface="Arial" charset="0"/>
              </a:rPr>
              <a:t>Guilt </a:t>
            </a:r>
            <a:endParaRPr lang="en-GB" altLang="en-US" sz="700" dirty="0">
              <a:cs typeface="Arial" charset="0"/>
            </a:endParaRPr>
          </a:p>
          <a:p>
            <a:endParaRPr lang="en-GB" dirty="0">
              <a:latin typeface="+mj-lt"/>
            </a:endParaRPr>
          </a:p>
        </p:txBody>
      </p:sp>
    </p:spTree>
    <p:extLst>
      <p:ext uri="{BB962C8B-B14F-4D97-AF65-F5344CB8AC3E}">
        <p14:creationId xmlns:p14="http://schemas.microsoft.com/office/powerpoint/2010/main" val="37232148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99D83-F6CB-4CE5-93D6-53826F5838D2}"/>
              </a:ext>
            </a:extLst>
          </p:cNvPr>
          <p:cNvSpPr>
            <a:spLocks noGrp="1"/>
          </p:cNvSpPr>
          <p:nvPr>
            <p:ph type="title"/>
          </p:nvPr>
        </p:nvSpPr>
        <p:spPr>
          <a:xfrm>
            <a:off x="-1053033" y="0"/>
            <a:ext cx="6072069" cy="790899"/>
          </a:xfrm>
        </p:spPr>
        <p:txBody>
          <a:bodyPr>
            <a:normAutofit/>
          </a:bodyPr>
          <a:lstStyle/>
          <a:p>
            <a:r>
              <a:rPr lang="en-GB" sz="3600" b="1" dirty="0">
                <a:latin typeface="+mn-lt"/>
              </a:rPr>
              <a:t>Listening Levels</a:t>
            </a:r>
          </a:p>
        </p:txBody>
      </p:sp>
      <p:pic>
        <p:nvPicPr>
          <p:cNvPr id="20" name="Picture 19">
            <a:extLst>
              <a:ext uri="{FF2B5EF4-FFF2-40B4-BE49-F238E27FC236}">
                <a16:creationId xmlns:a16="http://schemas.microsoft.com/office/drawing/2014/main" id="{6E78BE8D-6509-694A-FB13-7D98DF702283}"/>
              </a:ext>
            </a:extLst>
          </p:cNvPr>
          <p:cNvPicPr>
            <a:picLocks noChangeAspect="1"/>
          </p:cNvPicPr>
          <p:nvPr/>
        </p:nvPicPr>
        <p:blipFill>
          <a:blip r:embed="rId3"/>
          <a:stretch>
            <a:fillRect/>
          </a:stretch>
        </p:blipFill>
        <p:spPr>
          <a:xfrm>
            <a:off x="192704" y="1080656"/>
            <a:ext cx="8036896" cy="4199606"/>
          </a:xfrm>
          <a:prstGeom prst="rect">
            <a:avLst/>
          </a:prstGeom>
        </p:spPr>
      </p:pic>
      <p:sp>
        <p:nvSpPr>
          <p:cNvPr id="21" name="Title 1">
            <a:extLst>
              <a:ext uri="{FF2B5EF4-FFF2-40B4-BE49-F238E27FC236}">
                <a16:creationId xmlns:a16="http://schemas.microsoft.com/office/drawing/2014/main" id="{CC50ABEA-FFF0-A139-45BF-3F7B48E77254}"/>
              </a:ext>
            </a:extLst>
          </p:cNvPr>
          <p:cNvSpPr txBox="1">
            <a:spLocks/>
          </p:cNvSpPr>
          <p:nvPr/>
        </p:nvSpPr>
        <p:spPr>
          <a:xfrm>
            <a:off x="7064471" y="5110647"/>
            <a:ext cx="2079529" cy="695245"/>
          </a:xfrm>
          <a:prstGeom prst="rect">
            <a:avLst/>
          </a:prstGeom>
        </p:spPr>
        <p:txBody>
          <a:bodyPr vert="horz" lIns="91440" tIns="45720" rIns="91440" bIns="45720" rtlCol="0" anchor="ctr">
            <a:normAutofit fontScale="6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latin typeface="+mn-lt"/>
              </a:rPr>
              <a:t>Covey, (2013)</a:t>
            </a:r>
          </a:p>
        </p:txBody>
      </p:sp>
    </p:spTree>
    <p:extLst>
      <p:ext uri="{BB962C8B-B14F-4D97-AF65-F5344CB8AC3E}">
        <p14:creationId xmlns:p14="http://schemas.microsoft.com/office/powerpoint/2010/main" val="13400228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C2C8D-83B0-4A7A-B7FE-45C096434CD8}"/>
              </a:ext>
            </a:extLst>
          </p:cNvPr>
          <p:cNvSpPr>
            <a:spLocks noGrp="1"/>
          </p:cNvSpPr>
          <p:nvPr>
            <p:ph type="title"/>
          </p:nvPr>
        </p:nvSpPr>
        <p:spPr>
          <a:xfrm>
            <a:off x="0" y="0"/>
            <a:ext cx="5588420" cy="768231"/>
          </a:xfrm>
        </p:spPr>
        <p:txBody>
          <a:bodyPr>
            <a:normAutofit/>
          </a:bodyPr>
          <a:lstStyle/>
          <a:p>
            <a:r>
              <a:rPr lang="en-GB" sz="3600" b="1" dirty="0">
                <a:latin typeface="+mn-lt"/>
                <a:cs typeface="Arial" panose="020B0604020202020204" pitchFamily="34" charset="0"/>
              </a:rPr>
              <a:t>Key Points - Listening</a:t>
            </a:r>
            <a:endParaRPr lang="en-GB" sz="3600" b="1" dirty="0">
              <a:latin typeface="+mn-lt"/>
            </a:endParaRPr>
          </a:p>
        </p:txBody>
      </p:sp>
      <p:sp>
        <p:nvSpPr>
          <p:cNvPr id="3" name="Content Placeholder 2">
            <a:extLst>
              <a:ext uri="{FF2B5EF4-FFF2-40B4-BE49-F238E27FC236}">
                <a16:creationId xmlns:a16="http://schemas.microsoft.com/office/drawing/2014/main" id="{357BC689-4795-4073-93A1-807008E59862}"/>
              </a:ext>
            </a:extLst>
          </p:cNvPr>
          <p:cNvSpPr>
            <a:spLocks noGrp="1"/>
          </p:cNvSpPr>
          <p:nvPr>
            <p:ph idx="1"/>
          </p:nvPr>
        </p:nvSpPr>
        <p:spPr>
          <a:xfrm>
            <a:off x="156692" y="1331913"/>
            <a:ext cx="8830616" cy="3917032"/>
          </a:xfrm>
        </p:spPr>
        <p:txBody>
          <a:bodyPr>
            <a:normAutofit/>
          </a:bodyPr>
          <a:lstStyle/>
          <a:p>
            <a:r>
              <a:rPr lang="en-GB" altLang="en-US" dirty="0">
                <a:cs typeface="Arial" charset="0"/>
              </a:rPr>
              <a:t>Pause before responding - replay what has been said</a:t>
            </a:r>
            <a:endParaRPr lang="en-GB" altLang="en-US" sz="1400" dirty="0">
              <a:cs typeface="Arial" charset="0"/>
            </a:endParaRPr>
          </a:p>
          <a:p>
            <a:r>
              <a:rPr lang="en-GB" altLang="en-US" dirty="0">
                <a:cs typeface="Arial" charset="0"/>
              </a:rPr>
              <a:t>Concentrate on what’s being said, not on your next question</a:t>
            </a:r>
            <a:endParaRPr lang="en-GB" altLang="en-US" sz="1400" dirty="0">
              <a:cs typeface="Arial" charset="0"/>
            </a:endParaRPr>
          </a:p>
          <a:p>
            <a:r>
              <a:rPr lang="en-GB" altLang="en-US" dirty="0">
                <a:cs typeface="Arial" charset="0"/>
              </a:rPr>
              <a:t>Test understanding/clarify</a:t>
            </a:r>
            <a:endParaRPr lang="en-GB" altLang="en-US" sz="1400" dirty="0">
              <a:cs typeface="Arial" charset="0"/>
            </a:endParaRPr>
          </a:p>
          <a:p>
            <a:r>
              <a:rPr lang="en-GB" altLang="en-US" dirty="0">
                <a:cs typeface="Arial" charset="0"/>
              </a:rPr>
              <a:t>Encourage the flow of information</a:t>
            </a:r>
            <a:endParaRPr lang="en-GB" altLang="en-US" sz="1400" dirty="0">
              <a:cs typeface="Arial" charset="0"/>
            </a:endParaRPr>
          </a:p>
          <a:p>
            <a:r>
              <a:rPr lang="en-GB" altLang="en-US" dirty="0">
                <a:cs typeface="Arial" charset="0"/>
              </a:rPr>
              <a:t>Avoid interrupting</a:t>
            </a:r>
            <a:endParaRPr lang="en-US" altLang="en-US" dirty="0">
              <a:cs typeface="Arial" charset="0"/>
            </a:endParaRPr>
          </a:p>
          <a:p>
            <a:endParaRPr lang="en-GB" dirty="0">
              <a:latin typeface="+mj-lt"/>
            </a:endParaRPr>
          </a:p>
        </p:txBody>
      </p:sp>
      <p:pic>
        <p:nvPicPr>
          <p:cNvPr id="4" name="Picture 4">
            <a:extLst>
              <a:ext uri="{FF2B5EF4-FFF2-40B4-BE49-F238E27FC236}">
                <a16:creationId xmlns:a16="http://schemas.microsoft.com/office/drawing/2014/main" id="{3A49B234-C5FC-41C1-AF86-5817890A71E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7685494" y="3966978"/>
            <a:ext cx="1301814" cy="1559109"/>
          </a:xfrm>
          <a:prstGeom prst="rect">
            <a:avLst/>
          </a:prstGeom>
        </p:spPr>
      </p:pic>
    </p:spTree>
    <p:extLst>
      <p:ext uri="{BB962C8B-B14F-4D97-AF65-F5344CB8AC3E}">
        <p14:creationId xmlns:p14="http://schemas.microsoft.com/office/powerpoint/2010/main" val="15588537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68A54-6008-4B77-B839-88A0DA0B8162}"/>
              </a:ext>
            </a:extLst>
          </p:cNvPr>
          <p:cNvSpPr>
            <a:spLocks noGrp="1"/>
          </p:cNvSpPr>
          <p:nvPr>
            <p:ph type="title"/>
          </p:nvPr>
        </p:nvSpPr>
        <p:spPr>
          <a:xfrm>
            <a:off x="-124691" y="0"/>
            <a:ext cx="6109855" cy="709339"/>
          </a:xfrm>
        </p:spPr>
        <p:txBody>
          <a:bodyPr>
            <a:normAutofit/>
          </a:bodyPr>
          <a:lstStyle/>
          <a:p>
            <a:r>
              <a:rPr lang="en-GB" sz="3600" b="1" dirty="0">
                <a:latin typeface="+mn-lt"/>
              </a:rPr>
              <a:t>Two Way Communication</a:t>
            </a:r>
          </a:p>
        </p:txBody>
      </p:sp>
      <p:sp>
        <p:nvSpPr>
          <p:cNvPr id="3" name="Content Placeholder 2">
            <a:extLst>
              <a:ext uri="{FF2B5EF4-FFF2-40B4-BE49-F238E27FC236}">
                <a16:creationId xmlns:a16="http://schemas.microsoft.com/office/drawing/2014/main" id="{69CBC7EE-772F-437C-87B7-DBFAA0E09227}"/>
              </a:ext>
            </a:extLst>
          </p:cNvPr>
          <p:cNvSpPr>
            <a:spLocks noGrp="1"/>
          </p:cNvSpPr>
          <p:nvPr>
            <p:ph idx="1"/>
          </p:nvPr>
        </p:nvSpPr>
        <p:spPr>
          <a:xfrm>
            <a:off x="154919" y="1148549"/>
            <a:ext cx="8229600" cy="2908919"/>
          </a:xfrm>
        </p:spPr>
        <p:txBody>
          <a:bodyPr>
            <a:normAutofit fontScale="77500" lnSpcReduction="20000"/>
          </a:bodyPr>
          <a:lstStyle/>
          <a:p>
            <a:pPr>
              <a:lnSpc>
                <a:spcPct val="150000"/>
              </a:lnSpc>
            </a:pPr>
            <a:r>
              <a:rPr lang="en-GB" altLang="en-US" dirty="0">
                <a:latin typeface="+mj-lt"/>
                <a:cs typeface="Arial" charset="0"/>
              </a:rPr>
              <a:t>Listening</a:t>
            </a:r>
          </a:p>
          <a:p>
            <a:pPr>
              <a:lnSpc>
                <a:spcPct val="150000"/>
              </a:lnSpc>
            </a:pPr>
            <a:r>
              <a:rPr lang="en-GB" altLang="en-US" dirty="0">
                <a:latin typeface="+mj-lt"/>
                <a:cs typeface="Arial" charset="0"/>
              </a:rPr>
              <a:t>Asking Questions</a:t>
            </a:r>
          </a:p>
          <a:p>
            <a:pPr>
              <a:lnSpc>
                <a:spcPct val="150000"/>
              </a:lnSpc>
            </a:pPr>
            <a:r>
              <a:rPr lang="en-GB" altLang="en-US" dirty="0">
                <a:latin typeface="+mj-lt"/>
                <a:cs typeface="Arial" charset="0"/>
              </a:rPr>
              <a:t>Treating People as People</a:t>
            </a:r>
          </a:p>
          <a:p>
            <a:pPr>
              <a:lnSpc>
                <a:spcPct val="150000"/>
              </a:lnSpc>
            </a:pPr>
            <a:r>
              <a:rPr lang="en-GB" altLang="en-US" dirty="0">
                <a:latin typeface="+mj-lt"/>
                <a:cs typeface="Arial" charset="0"/>
              </a:rPr>
              <a:t>Keep Tuned In</a:t>
            </a:r>
          </a:p>
          <a:p>
            <a:pPr>
              <a:lnSpc>
                <a:spcPct val="150000"/>
              </a:lnSpc>
            </a:pPr>
            <a:r>
              <a:rPr lang="en-GB" altLang="en-US" dirty="0">
                <a:latin typeface="+mj-lt"/>
                <a:cs typeface="Arial" charset="0"/>
              </a:rPr>
              <a:t>Speak the Same Language (Plain, Simple, English)</a:t>
            </a:r>
            <a:endParaRPr lang="en-US" altLang="en-US" dirty="0">
              <a:latin typeface="+mj-lt"/>
              <a:cs typeface="Arial" charset="0"/>
            </a:endParaRPr>
          </a:p>
          <a:p>
            <a:endParaRPr lang="en-GB" dirty="0">
              <a:latin typeface="+mj-lt"/>
            </a:endParaRPr>
          </a:p>
        </p:txBody>
      </p:sp>
      <p:sp>
        <p:nvSpPr>
          <p:cNvPr id="5" name="TextBox 4">
            <a:extLst>
              <a:ext uri="{FF2B5EF4-FFF2-40B4-BE49-F238E27FC236}">
                <a16:creationId xmlns:a16="http://schemas.microsoft.com/office/drawing/2014/main" id="{9BF77743-DD3E-4EEA-85B3-B3A67E28D6AC}"/>
              </a:ext>
            </a:extLst>
          </p:cNvPr>
          <p:cNvSpPr txBox="1"/>
          <p:nvPr/>
        </p:nvSpPr>
        <p:spPr>
          <a:xfrm>
            <a:off x="561307" y="4788731"/>
            <a:ext cx="7416824" cy="584775"/>
          </a:xfrm>
          <a:prstGeom prst="rect">
            <a:avLst/>
          </a:prstGeom>
          <a:noFill/>
        </p:spPr>
        <p:txBody>
          <a:bodyPr wrap="square" rtlCol="0">
            <a:spAutoFit/>
          </a:bodyPr>
          <a:lstStyle/>
          <a:p>
            <a:pPr algn="ctr"/>
            <a:r>
              <a:rPr lang="en-GB" sz="3200" b="1" dirty="0">
                <a:solidFill>
                  <a:prstClr val="black"/>
                </a:solidFill>
              </a:rPr>
              <a:t>Listen – Consider – Respond!</a:t>
            </a:r>
            <a:endParaRPr lang="en-GB" sz="3200" b="1" dirty="0">
              <a:solidFill>
                <a:srgbClr val="0070C0"/>
              </a:solidFill>
            </a:endParaRPr>
          </a:p>
        </p:txBody>
      </p:sp>
    </p:spTree>
    <p:extLst>
      <p:ext uri="{BB962C8B-B14F-4D97-AF65-F5344CB8AC3E}">
        <p14:creationId xmlns:p14="http://schemas.microsoft.com/office/powerpoint/2010/main" val="27679958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BFD9E-050A-9125-01C2-9998CE9A56A8}"/>
              </a:ext>
            </a:extLst>
          </p:cNvPr>
          <p:cNvSpPr>
            <a:spLocks noGrp="1"/>
          </p:cNvSpPr>
          <p:nvPr>
            <p:ph type="title"/>
          </p:nvPr>
        </p:nvSpPr>
        <p:spPr>
          <a:xfrm>
            <a:off x="0" y="0"/>
            <a:ext cx="3600922" cy="828688"/>
          </a:xfrm>
        </p:spPr>
        <p:txBody>
          <a:bodyPr>
            <a:normAutofit/>
          </a:bodyPr>
          <a:lstStyle/>
          <a:p>
            <a:r>
              <a:rPr lang="en-GB" sz="3600" b="1" dirty="0">
                <a:latin typeface="+mn-lt"/>
              </a:rPr>
              <a:t>References</a:t>
            </a:r>
          </a:p>
        </p:txBody>
      </p:sp>
      <p:sp>
        <p:nvSpPr>
          <p:cNvPr id="3" name="Content Placeholder 2">
            <a:extLst>
              <a:ext uri="{FF2B5EF4-FFF2-40B4-BE49-F238E27FC236}">
                <a16:creationId xmlns:a16="http://schemas.microsoft.com/office/drawing/2014/main" id="{8FD83AF5-844F-D660-5268-7A9F0D411BDF}"/>
              </a:ext>
            </a:extLst>
          </p:cNvPr>
          <p:cNvSpPr>
            <a:spLocks noGrp="1"/>
          </p:cNvSpPr>
          <p:nvPr>
            <p:ph idx="1"/>
          </p:nvPr>
        </p:nvSpPr>
        <p:spPr>
          <a:xfrm>
            <a:off x="0" y="1630429"/>
            <a:ext cx="9038202" cy="3917032"/>
          </a:xfrm>
        </p:spPr>
        <p:txBody>
          <a:bodyPr>
            <a:normAutofit/>
          </a:bodyPr>
          <a:lstStyle/>
          <a:p>
            <a:r>
              <a:rPr lang="en-GB" sz="2800" dirty="0"/>
              <a:t>Covey, S. R. (2013). </a:t>
            </a:r>
            <a:r>
              <a:rPr lang="en-GB" sz="2800" i="1" dirty="0"/>
              <a:t>The 7 habits of highly effective people : powerful lessons in personal change</a:t>
            </a:r>
            <a:r>
              <a:rPr lang="en-GB" sz="2800" dirty="0"/>
              <a:t>. Simon &amp; Schuster.</a:t>
            </a:r>
            <a:endParaRPr lang="en-GB" sz="2800" dirty="0">
              <a:solidFill>
                <a:srgbClr val="202122"/>
              </a:solidFill>
              <a:latin typeface="Arial" panose="020B0604020202020204" pitchFamily="34" charset="0"/>
            </a:endParaRPr>
          </a:p>
          <a:p>
            <a:r>
              <a:rPr lang="en-GB" sz="2800" dirty="0">
                <a:solidFill>
                  <a:srgbClr val="202122"/>
                </a:solidFill>
                <a:latin typeface="Arial" panose="020B0604020202020204" pitchFamily="34" charset="0"/>
              </a:rPr>
              <a:t>Duck, S., &amp; McMahan, D. T. (2015). Communication in Everyday Life: The Basic Course Edition With Public Speaking. Sage.</a:t>
            </a:r>
          </a:p>
          <a:p>
            <a:r>
              <a:rPr lang="en-GB" sz="2800" dirty="0">
                <a:solidFill>
                  <a:srgbClr val="202122"/>
                </a:solidFill>
                <a:latin typeface="Arial" panose="020B0604020202020204" pitchFamily="34" charset="0"/>
              </a:rPr>
              <a:t>Mehrabian, A., (1971), </a:t>
            </a:r>
            <a:r>
              <a:rPr lang="en-GB" sz="2800" i="1" dirty="0">
                <a:solidFill>
                  <a:srgbClr val="202122"/>
                </a:solidFill>
                <a:latin typeface="Arial" panose="020B0604020202020204" pitchFamily="34" charset="0"/>
              </a:rPr>
              <a:t>Silent Messages</a:t>
            </a:r>
            <a:r>
              <a:rPr lang="en-GB" sz="2800" dirty="0">
                <a:solidFill>
                  <a:srgbClr val="202122"/>
                </a:solidFill>
                <a:latin typeface="Arial" panose="020B0604020202020204" pitchFamily="34" charset="0"/>
              </a:rPr>
              <a:t>, Wadsworth, ISBN0-534-00910-7</a:t>
            </a:r>
          </a:p>
          <a:p>
            <a:endParaRPr lang="en-GB" sz="2800" dirty="0"/>
          </a:p>
        </p:txBody>
      </p:sp>
    </p:spTree>
    <p:extLst>
      <p:ext uri="{BB962C8B-B14F-4D97-AF65-F5344CB8AC3E}">
        <p14:creationId xmlns:p14="http://schemas.microsoft.com/office/powerpoint/2010/main" val="32425221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68A54-6008-4B77-B839-88A0DA0B8162}"/>
              </a:ext>
            </a:extLst>
          </p:cNvPr>
          <p:cNvSpPr>
            <a:spLocks noGrp="1"/>
          </p:cNvSpPr>
          <p:nvPr>
            <p:ph type="title"/>
          </p:nvPr>
        </p:nvSpPr>
        <p:spPr>
          <a:xfrm>
            <a:off x="-313617" y="0"/>
            <a:ext cx="4976301" cy="979828"/>
          </a:xfrm>
        </p:spPr>
        <p:txBody>
          <a:bodyPr>
            <a:normAutofit/>
          </a:bodyPr>
          <a:lstStyle/>
          <a:p>
            <a:r>
              <a:rPr lang="en-GB" sz="3600" b="1" dirty="0">
                <a:latin typeface="+mn-lt"/>
              </a:rPr>
              <a:t>Further Research </a:t>
            </a:r>
          </a:p>
        </p:txBody>
      </p:sp>
      <p:sp>
        <p:nvSpPr>
          <p:cNvPr id="3" name="Content Placeholder 2">
            <a:extLst>
              <a:ext uri="{FF2B5EF4-FFF2-40B4-BE49-F238E27FC236}">
                <a16:creationId xmlns:a16="http://schemas.microsoft.com/office/drawing/2014/main" id="{69CBC7EE-772F-437C-87B7-DBFAA0E09227}"/>
              </a:ext>
            </a:extLst>
          </p:cNvPr>
          <p:cNvSpPr>
            <a:spLocks noGrp="1"/>
          </p:cNvSpPr>
          <p:nvPr>
            <p:ph idx="1"/>
          </p:nvPr>
        </p:nvSpPr>
        <p:spPr>
          <a:xfrm>
            <a:off x="457200" y="1579418"/>
            <a:ext cx="8229600" cy="2621591"/>
          </a:xfrm>
        </p:spPr>
        <p:txBody>
          <a:bodyPr>
            <a:normAutofit/>
          </a:bodyPr>
          <a:lstStyle/>
          <a:p>
            <a:r>
              <a:rPr lang="en-GB" altLang="en-US" dirty="0">
                <a:cs typeface="Arial" charset="0"/>
              </a:rPr>
              <a:t>Choose 5 barriers that you have identified and devise solutions to improve or remove those barriers. </a:t>
            </a:r>
          </a:p>
          <a:p>
            <a:endParaRPr lang="en-GB" dirty="0">
              <a:latin typeface="+mj-lt"/>
            </a:endParaRPr>
          </a:p>
        </p:txBody>
      </p:sp>
    </p:spTree>
    <p:extLst>
      <p:ext uri="{BB962C8B-B14F-4D97-AF65-F5344CB8AC3E}">
        <p14:creationId xmlns:p14="http://schemas.microsoft.com/office/powerpoint/2010/main" val="375673043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Default">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175</TotalTime>
  <Words>1474</Words>
  <Application>Microsoft Office PowerPoint</Application>
  <PresentationFormat>On-screen Show (4:3)</PresentationFormat>
  <Paragraphs>158</Paragraphs>
  <Slides>22</Slides>
  <Notes>14</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22</vt:i4>
      </vt:variant>
    </vt:vector>
  </HeadingPairs>
  <TitlesOfParts>
    <vt:vector size="30" baseType="lpstr">
      <vt:lpstr>Myriad Pro</vt:lpstr>
      <vt:lpstr>Arial</vt:lpstr>
      <vt:lpstr>Arial Rounded MT Bold</vt:lpstr>
      <vt:lpstr>Calibri</vt:lpstr>
      <vt:lpstr>Calibri Light</vt:lpstr>
      <vt:lpstr>20140311PresentationUWTSDTemplate</vt:lpstr>
      <vt:lpstr>3_Title Slide 1</vt:lpstr>
      <vt:lpstr>ALAMO Theme</vt:lpstr>
      <vt:lpstr>CertHE Applied Leadership and Management in the Workplace    Module: BMSK4013  Management Communication   </vt:lpstr>
      <vt:lpstr>PowerPoint Presentation</vt:lpstr>
      <vt:lpstr>Today’s Session</vt:lpstr>
      <vt:lpstr>What is Communication?</vt:lpstr>
      <vt:lpstr>What is Communication?</vt:lpstr>
      <vt:lpstr>PowerPoint Presentation</vt:lpstr>
      <vt:lpstr>The Elements of Communication</vt:lpstr>
      <vt:lpstr>Are We Good Communicators</vt:lpstr>
      <vt:lpstr>Are We Good Communicators</vt:lpstr>
      <vt:lpstr>Communication Hippo!</vt:lpstr>
      <vt:lpstr>Non Verbal Communication</vt:lpstr>
      <vt:lpstr>Language %</vt:lpstr>
      <vt:lpstr>Barriers to Communication</vt:lpstr>
      <vt:lpstr>Barriers to Communication</vt:lpstr>
      <vt:lpstr>Communication Barriers</vt:lpstr>
      <vt:lpstr>Communication Barriers</vt:lpstr>
      <vt:lpstr>Communication Barriers</vt:lpstr>
      <vt:lpstr>Listening Levels</vt:lpstr>
      <vt:lpstr>Key Points - Listening</vt:lpstr>
      <vt:lpstr>Two Way Communication</vt:lpstr>
      <vt:lpstr>References</vt:lpstr>
      <vt:lpstr>Further Research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6. BMSK 4002 Online Day 2 Session 6.</dc:title>
  <dc:creator>SfWP Staff</dc:creator>
  <cp:lastModifiedBy>Michaela Schriek</cp:lastModifiedBy>
  <cp:revision>11</cp:revision>
  <dcterms:created xsi:type="dcterms:W3CDTF">2020-03-27T10:05:29Z</dcterms:created>
  <dcterms:modified xsi:type="dcterms:W3CDTF">2022-11-07T18:25:23Z</dcterms:modified>
</cp:coreProperties>
</file>