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21"/>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4" r:id="rId16"/>
    <p:sldId id="272" r:id="rId17"/>
    <p:sldId id="273" r:id="rId18"/>
    <p:sldId id="275" r:id="rId19"/>
    <p:sldId id="276"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4" autoAdjust="0"/>
  </p:normalViewPr>
  <p:slideViewPr>
    <p:cSldViewPr>
      <p:cViewPr varScale="1">
        <p:scale>
          <a:sx n="62" d="100"/>
          <a:sy n="62" d="100"/>
        </p:scale>
        <p:origin x="1424" y="2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ommentAuthors" Target="commentAuthors.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jike Udeogu" userId="e3d0ce19-537e-4bbf-9f45-de02b4a395c9" providerId="ADAL" clId="{80282614-7D27-4C61-B0A2-1BD2B66C3F8C}"/>
    <pc:docChg chg="undo custSel addSld modSld">
      <pc:chgData name="Ejike Udeogu" userId="e3d0ce19-537e-4bbf-9f45-de02b4a395c9" providerId="ADAL" clId="{80282614-7D27-4C61-B0A2-1BD2B66C3F8C}" dt="2024-01-27T06:51:24.155" v="56" actId="403"/>
      <pc:docMkLst>
        <pc:docMk/>
      </pc:docMkLst>
      <pc:sldChg chg="modSp mod">
        <pc:chgData name="Ejike Udeogu" userId="e3d0ce19-537e-4bbf-9f45-de02b4a395c9" providerId="ADAL" clId="{80282614-7D27-4C61-B0A2-1BD2B66C3F8C}" dt="2024-01-26T21:54:26.746" v="5" actId="1036"/>
        <pc:sldMkLst>
          <pc:docMk/>
          <pc:sldMk cId="3354434796" sldId="261"/>
        </pc:sldMkLst>
        <pc:spChg chg="mod">
          <ac:chgData name="Ejike Udeogu" userId="e3d0ce19-537e-4bbf-9f45-de02b4a395c9" providerId="ADAL" clId="{80282614-7D27-4C61-B0A2-1BD2B66C3F8C}" dt="2024-01-26T21:54:26.746" v="5" actId="1036"/>
          <ac:spMkLst>
            <pc:docMk/>
            <pc:sldMk cId="3354434796" sldId="261"/>
            <ac:spMk id="5" creationId="{00000000-0000-0000-0000-000000000000}"/>
          </ac:spMkLst>
        </pc:spChg>
      </pc:sldChg>
      <pc:sldChg chg="modSp mod">
        <pc:chgData name="Ejike Udeogu" userId="e3d0ce19-537e-4bbf-9f45-de02b4a395c9" providerId="ADAL" clId="{80282614-7D27-4C61-B0A2-1BD2B66C3F8C}" dt="2024-01-26T21:55:17.125" v="15" actId="1076"/>
        <pc:sldMkLst>
          <pc:docMk/>
          <pc:sldMk cId="1431802221" sldId="262"/>
        </pc:sldMkLst>
        <pc:spChg chg="mod">
          <ac:chgData name="Ejike Udeogu" userId="e3d0ce19-537e-4bbf-9f45-de02b4a395c9" providerId="ADAL" clId="{80282614-7D27-4C61-B0A2-1BD2B66C3F8C}" dt="2024-01-26T21:55:17.125" v="15" actId="1076"/>
          <ac:spMkLst>
            <pc:docMk/>
            <pc:sldMk cId="1431802221" sldId="262"/>
            <ac:spMk id="5" creationId="{00000000-0000-0000-0000-000000000000}"/>
          </ac:spMkLst>
        </pc:spChg>
        <pc:spChg chg="mod">
          <ac:chgData name="Ejike Udeogu" userId="e3d0ce19-537e-4bbf-9f45-de02b4a395c9" providerId="ADAL" clId="{80282614-7D27-4C61-B0A2-1BD2B66C3F8C}" dt="2024-01-26T21:55:00.879" v="12" actId="27636"/>
          <ac:spMkLst>
            <pc:docMk/>
            <pc:sldMk cId="1431802221" sldId="262"/>
            <ac:spMk id="6" creationId="{00000000-0000-0000-0000-000000000000}"/>
          </ac:spMkLst>
        </pc:spChg>
      </pc:sldChg>
      <pc:sldChg chg="modSp mod">
        <pc:chgData name="Ejike Udeogu" userId="e3d0ce19-537e-4bbf-9f45-de02b4a395c9" providerId="ADAL" clId="{80282614-7D27-4C61-B0A2-1BD2B66C3F8C}" dt="2024-01-27T06:43:03.581" v="25" actId="1076"/>
        <pc:sldMkLst>
          <pc:docMk/>
          <pc:sldMk cId="1035969609" sldId="263"/>
        </pc:sldMkLst>
        <pc:spChg chg="mod">
          <ac:chgData name="Ejike Udeogu" userId="e3d0ce19-537e-4bbf-9f45-de02b4a395c9" providerId="ADAL" clId="{80282614-7D27-4C61-B0A2-1BD2B66C3F8C}" dt="2024-01-27T06:43:03.581" v="25" actId="1076"/>
          <ac:spMkLst>
            <pc:docMk/>
            <pc:sldMk cId="1035969609" sldId="263"/>
            <ac:spMk id="3" creationId="{00000000-0000-0000-0000-000000000000}"/>
          </ac:spMkLst>
        </pc:spChg>
      </pc:sldChg>
      <pc:sldChg chg="modSp mod">
        <pc:chgData name="Ejike Udeogu" userId="e3d0ce19-537e-4bbf-9f45-de02b4a395c9" providerId="ADAL" clId="{80282614-7D27-4C61-B0A2-1BD2B66C3F8C}" dt="2024-01-27T06:44:25.051" v="28" actId="5793"/>
        <pc:sldMkLst>
          <pc:docMk/>
          <pc:sldMk cId="2599886487" sldId="265"/>
        </pc:sldMkLst>
        <pc:spChg chg="mod">
          <ac:chgData name="Ejike Udeogu" userId="e3d0ce19-537e-4bbf-9f45-de02b4a395c9" providerId="ADAL" clId="{80282614-7D27-4C61-B0A2-1BD2B66C3F8C}" dt="2024-01-27T06:44:25.051" v="28" actId="5793"/>
          <ac:spMkLst>
            <pc:docMk/>
            <pc:sldMk cId="2599886487" sldId="265"/>
            <ac:spMk id="3" creationId="{00000000-0000-0000-0000-000000000000}"/>
          </ac:spMkLst>
        </pc:spChg>
      </pc:sldChg>
      <pc:sldChg chg="modSp mod">
        <pc:chgData name="Ejike Udeogu" userId="e3d0ce19-537e-4bbf-9f45-de02b4a395c9" providerId="ADAL" clId="{80282614-7D27-4C61-B0A2-1BD2B66C3F8C}" dt="2024-01-27T06:39:52.852" v="18" actId="1076"/>
        <pc:sldMkLst>
          <pc:docMk/>
          <pc:sldMk cId="4153023051" sldId="267"/>
        </pc:sldMkLst>
        <pc:spChg chg="mod">
          <ac:chgData name="Ejike Udeogu" userId="e3d0ce19-537e-4bbf-9f45-de02b4a395c9" providerId="ADAL" clId="{80282614-7D27-4C61-B0A2-1BD2B66C3F8C}" dt="2024-01-27T06:39:52.852" v="18" actId="1076"/>
          <ac:spMkLst>
            <pc:docMk/>
            <pc:sldMk cId="4153023051" sldId="267"/>
            <ac:spMk id="3" creationId="{A4EF0873-8100-4F47-9E74-3E6CC1FC25FC}"/>
          </ac:spMkLst>
        </pc:spChg>
      </pc:sldChg>
      <pc:sldChg chg="modSp mod">
        <pc:chgData name="Ejike Udeogu" userId="e3d0ce19-537e-4bbf-9f45-de02b4a395c9" providerId="ADAL" clId="{80282614-7D27-4C61-B0A2-1BD2B66C3F8C}" dt="2024-01-27T06:44:52.039" v="29" actId="33524"/>
        <pc:sldMkLst>
          <pc:docMk/>
          <pc:sldMk cId="2600943123" sldId="269"/>
        </pc:sldMkLst>
        <pc:spChg chg="mod">
          <ac:chgData name="Ejike Udeogu" userId="e3d0ce19-537e-4bbf-9f45-de02b4a395c9" providerId="ADAL" clId="{80282614-7D27-4C61-B0A2-1BD2B66C3F8C}" dt="2024-01-27T06:44:52.039" v="29" actId="33524"/>
          <ac:spMkLst>
            <pc:docMk/>
            <pc:sldMk cId="2600943123" sldId="269"/>
            <ac:spMk id="3" creationId="{9DC8BE80-AF2B-417B-BFDD-B0A691446EDA}"/>
          </ac:spMkLst>
        </pc:spChg>
      </pc:sldChg>
      <pc:sldChg chg="modSp mod">
        <pc:chgData name="Ejike Udeogu" userId="e3d0ce19-537e-4bbf-9f45-de02b4a395c9" providerId="ADAL" clId="{80282614-7D27-4C61-B0A2-1BD2B66C3F8C}" dt="2024-01-27T06:45:41.088" v="34" actId="1076"/>
        <pc:sldMkLst>
          <pc:docMk/>
          <pc:sldMk cId="200466775" sldId="270"/>
        </pc:sldMkLst>
        <pc:spChg chg="mod">
          <ac:chgData name="Ejike Udeogu" userId="e3d0ce19-537e-4bbf-9f45-de02b4a395c9" providerId="ADAL" clId="{80282614-7D27-4C61-B0A2-1BD2B66C3F8C}" dt="2024-01-27T06:45:41.088" v="34" actId="1076"/>
          <ac:spMkLst>
            <pc:docMk/>
            <pc:sldMk cId="200466775" sldId="270"/>
            <ac:spMk id="3" creationId="{C0C4896E-773E-45C5-ACD9-F43653712E47}"/>
          </ac:spMkLst>
        </pc:spChg>
      </pc:sldChg>
      <pc:sldChg chg="addSp delSp modSp mod">
        <pc:chgData name="Ejike Udeogu" userId="e3d0ce19-537e-4bbf-9f45-de02b4a395c9" providerId="ADAL" clId="{80282614-7D27-4C61-B0A2-1BD2B66C3F8C}" dt="2024-01-27T06:47:11.843" v="40" actId="122"/>
        <pc:sldMkLst>
          <pc:docMk/>
          <pc:sldMk cId="156935279" sldId="272"/>
        </pc:sldMkLst>
        <pc:spChg chg="mod">
          <ac:chgData name="Ejike Udeogu" userId="e3d0ce19-537e-4bbf-9f45-de02b4a395c9" providerId="ADAL" clId="{80282614-7D27-4C61-B0A2-1BD2B66C3F8C}" dt="2024-01-27T06:46:54.918" v="39" actId="33524"/>
          <ac:spMkLst>
            <pc:docMk/>
            <pc:sldMk cId="156935279" sldId="272"/>
            <ac:spMk id="3" creationId="{15ED5DC1-9CAC-47C3-8264-0886F3F07151}"/>
          </ac:spMkLst>
        </pc:spChg>
        <pc:graphicFrameChg chg="modGraphic">
          <ac:chgData name="Ejike Udeogu" userId="e3d0ce19-537e-4bbf-9f45-de02b4a395c9" providerId="ADAL" clId="{80282614-7D27-4C61-B0A2-1BD2B66C3F8C}" dt="2024-01-27T06:47:11.843" v="40" actId="122"/>
          <ac:graphicFrameMkLst>
            <pc:docMk/>
            <pc:sldMk cId="156935279" sldId="272"/>
            <ac:graphicFrameMk id="5" creationId="{DA593CCA-DB5D-400E-B342-3DC779CBC30A}"/>
          </ac:graphicFrameMkLst>
        </pc:graphicFrameChg>
        <pc:graphicFrameChg chg="add del modGraphic">
          <ac:chgData name="Ejike Udeogu" userId="e3d0ce19-537e-4bbf-9f45-de02b4a395c9" providerId="ADAL" clId="{80282614-7D27-4C61-B0A2-1BD2B66C3F8C}" dt="2024-01-27T06:46:42.250" v="38" actId="27309"/>
          <ac:graphicFrameMkLst>
            <pc:docMk/>
            <pc:sldMk cId="156935279" sldId="272"/>
            <ac:graphicFrameMk id="7" creationId="{6897B0E5-E6C5-F264-C90A-236CD8BCAED7}"/>
          </ac:graphicFrameMkLst>
        </pc:graphicFrameChg>
      </pc:sldChg>
      <pc:sldChg chg="modSp mod">
        <pc:chgData name="Ejike Udeogu" userId="e3d0ce19-537e-4bbf-9f45-de02b4a395c9" providerId="ADAL" clId="{80282614-7D27-4C61-B0A2-1BD2B66C3F8C}" dt="2024-01-27T06:46:32.585" v="36" actId="1076"/>
        <pc:sldMkLst>
          <pc:docMk/>
          <pc:sldMk cId="2984372272" sldId="274"/>
        </pc:sldMkLst>
        <pc:spChg chg="mod">
          <ac:chgData name="Ejike Udeogu" userId="e3d0ce19-537e-4bbf-9f45-de02b4a395c9" providerId="ADAL" clId="{80282614-7D27-4C61-B0A2-1BD2B66C3F8C}" dt="2024-01-27T06:46:32.585" v="36" actId="1076"/>
          <ac:spMkLst>
            <pc:docMk/>
            <pc:sldMk cId="2984372272" sldId="274"/>
            <ac:spMk id="3" creationId="{55976A00-32E6-441A-AED4-4ABA9B465F47}"/>
          </ac:spMkLst>
        </pc:spChg>
      </pc:sldChg>
      <pc:sldChg chg="delSp modSp new mod">
        <pc:chgData name="Ejike Udeogu" userId="e3d0ce19-537e-4bbf-9f45-de02b4a395c9" providerId="ADAL" clId="{80282614-7D27-4C61-B0A2-1BD2B66C3F8C}" dt="2024-01-27T06:51:24.155" v="56" actId="403"/>
        <pc:sldMkLst>
          <pc:docMk/>
          <pc:sldMk cId="1597686604" sldId="276"/>
        </pc:sldMkLst>
        <pc:spChg chg="mod">
          <ac:chgData name="Ejike Udeogu" userId="e3d0ce19-537e-4bbf-9f45-de02b4a395c9" providerId="ADAL" clId="{80282614-7D27-4C61-B0A2-1BD2B66C3F8C}" dt="2024-01-27T06:51:24.155" v="56" actId="403"/>
          <ac:spMkLst>
            <pc:docMk/>
            <pc:sldMk cId="1597686604" sldId="276"/>
            <ac:spMk id="2" creationId="{2D6D06B4-6BD5-9216-0375-EFE4F230274F}"/>
          </ac:spMkLst>
        </pc:spChg>
        <pc:spChg chg="del">
          <ac:chgData name="Ejike Udeogu" userId="e3d0ce19-537e-4bbf-9f45-de02b4a395c9" providerId="ADAL" clId="{80282614-7D27-4C61-B0A2-1BD2B66C3F8C}" dt="2024-01-27T06:51:07.850" v="42" actId="478"/>
          <ac:spMkLst>
            <pc:docMk/>
            <pc:sldMk cId="1597686604" sldId="276"/>
            <ac:spMk id="3" creationId="{4500EFAE-C8F0-5B8E-3AD0-C349D2EC019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26/01/2024</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26/01/2024</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26/01/2024</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26/01/2024</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26/01/2024</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26/01/2024</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26/01/2024</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26/01/2024</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26/01/2024</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26/01/2024</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26/01/2024</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26/01/2024</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26/01/2024</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26/01/2024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800" dirty="0">
                <a:solidFill>
                  <a:srgbClr val="FFFF00"/>
                </a:solidFill>
              </a:rPr>
              <a:t>Management Accounting</a:t>
            </a:r>
          </a:p>
        </p:txBody>
      </p:sp>
      <p:sp>
        <p:nvSpPr>
          <p:cNvPr id="3" name="Subtitle 2"/>
          <p:cNvSpPr>
            <a:spLocks noGrp="1"/>
          </p:cNvSpPr>
          <p:nvPr>
            <p:ph type="subTitle" idx="1"/>
          </p:nvPr>
        </p:nvSpPr>
        <p:spPr>
          <a:xfrm>
            <a:off x="539552" y="3744615"/>
            <a:ext cx="8136904" cy="1752600"/>
          </a:xfrm>
        </p:spPr>
        <p:txBody>
          <a:bodyPr>
            <a:normAutofit lnSpcReduction="10000"/>
          </a:bodyPr>
          <a:lstStyle/>
          <a:p>
            <a:endParaRPr lang="en-GB" dirty="0"/>
          </a:p>
          <a:p>
            <a:r>
              <a:rPr lang="en-GB" sz="4000" dirty="0">
                <a:solidFill>
                  <a:schemeClr val="bg1"/>
                </a:solidFill>
                <a:latin typeface="+mj-lt"/>
                <a:cs typeface="Times New Roman" panose="02020603050405020304" pitchFamily="18" charset="0"/>
              </a:rPr>
              <a:t>Allocation and apportionment costing</a:t>
            </a:r>
          </a:p>
        </p:txBody>
      </p:sp>
    </p:spTree>
    <p:custDataLst>
      <p:tags r:id="rId1"/>
    </p:custDataLst>
    <p:extLst>
      <p:ext uri="{BB962C8B-B14F-4D97-AF65-F5344CB8AC3E}">
        <p14:creationId xmlns:p14="http://schemas.microsoft.com/office/powerpoint/2010/main" val="3304016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3190" y="40288"/>
            <a:ext cx="8229600" cy="1143000"/>
          </a:xfrm>
        </p:spPr>
        <p:txBody>
          <a:bodyPr>
            <a:normAutofit/>
          </a:bodyPr>
          <a:lstStyle/>
          <a:p>
            <a:r>
              <a:rPr lang="en-GB" sz="4000" dirty="0"/>
              <a:t>Introduction</a:t>
            </a:r>
          </a:p>
        </p:txBody>
      </p:sp>
      <p:sp>
        <p:nvSpPr>
          <p:cNvPr id="6" name="Content Placeholder 5"/>
          <p:cNvSpPr>
            <a:spLocks noGrp="1"/>
          </p:cNvSpPr>
          <p:nvPr>
            <p:ph idx="1"/>
          </p:nvPr>
        </p:nvSpPr>
        <p:spPr>
          <a:xfrm>
            <a:off x="457200" y="1124744"/>
            <a:ext cx="8229600" cy="4392489"/>
          </a:xfrm>
        </p:spPr>
        <p:txBody>
          <a:bodyPr>
            <a:normAutofit fontScale="85000" lnSpcReduction="20000"/>
          </a:bodyPr>
          <a:lstStyle/>
          <a:p>
            <a:r>
              <a:rPr lang="en-GB" dirty="0">
                <a:latin typeface="Times New Roman" panose="02020603050405020304" pitchFamily="18" charset="0"/>
                <a:cs typeface="Times New Roman" panose="02020603050405020304" pitchFamily="18" charset="0"/>
              </a:rPr>
              <a:t>Allocation and apportionment costing relates to the distinction between direct and indirect costs, and how we may most effectively charge them across products, departments, functions, branches, regions, counties, or any other situation where a business has costs that need to be meaningfully spread across its overall operation</a:t>
            </a:r>
          </a:p>
          <a:p>
            <a:pPr marL="0" indent="0">
              <a:buNone/>
            </a:pPr>
            <a:endParaRPr lang="en-GB"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Direct costs </a:t>
            </a:r>
            <a:r>
              <a:rPr lang="en-GB" dirty="0">
                <a:latin typeface="Times New Roman" panose="02020603050405020304" pitchFamily="18" charset="0"/>
                <a:cs typeface="Times New Roman" panose="02020603050405020304" pitchFamily="18" charset="0"/>
              </a:rPr>
              <a:t>can be usually be </a:t>
            </a:r>
            <a:r>
              <a:rPr lang="en-GB" i="1" dirty="0">
                <a:latin typeface="Times New Roman" panose="02020603050405020304" pitchFamily="18" charset="0"/>
                <a:cs typeface="Times New Roman" panose="02020603050405020304" pitchFamily="18" charset="0"/>
              </a:rPr>
              <a:t>allocated</a:t>
            </a:r>
          </a:p>
          <a:p>
            <a:pPr marL="0" indent="0">
              <a:buNone/>
            </a:pPr>
            <a:endParaRPr lang="en-GB" i="1"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Indirect costs </a:t>
            </a:r>
            <a:r>
              <a:rPr lang="en-GB" dirty="0">
                <a:latin typeface="Times New Roman" panose="02020603050405020304" pitchFamily="18" charset="0"/>
                <a:cs typeface="Times New Roman" panose="02020603050405020304" pitchFamily="18" charset="0"/>
              </a:rPr>
              <a:t>can be allocated, but can be more effective, and have greater analytical utility, if they can be </a:t>
            </a:r>
            <a:r>
              <a:rPr lang="en-GB" i="1" dirty="0">
                <a:latin typeface="Times New Roman" panose="02020603050405020304" pitchFamily="18" charset="0"/>
                <a:cs typeface="Times New Roman" panose="02020603050405020304" pitchFamily="18" charset="0"/>
              </a:rPr>
              <a:t>apportioned </a:t>
            </a:r>
            <a:r>
              <a:rPr lang="en-GB" dirty="0">
                <a:latin typeface="Times New Roman" panose="02020603050405020304" pitchFamily="18" charset="0"/>
                <a:cs typeface="Times New Roman" panose="02020603050405020304" pitchFamily="18" charset="0"/>
              </a:rPr>
              <a:t> </a:t>
            </a:r>
          </a:p>
        </p:txBody>
      </p:sp>
      <p:sp>
        <p:nvSpPr>
          <p:cNvPr id="4" name="Slide Number Placeholder 3"/>
          <p:cNvSpPr>
            <a:spLocks noGrp="1"/>
          </p:cNvSpPr>
          <p:nvPr>
            <p:ph type="sldNum" sz="quarter" idx="12"/>
          </p:nvPr>
        </p:nvSpPr>
        <p:spPr/>
        <p:txBody>
          <a:bodyPr/>
          <a:lstStyle/>
          <a:p>
            <a:fld id="{63A33278-8D2C-46E9-9145-8061F8ED03C5}" type="slidenum">
              <a:rPr lang="en-GB" smtClean="0"/>
              <a:t>2</a:t>
            </a:fld>
            <a:endParaRPr lang="en-GB" dirty="0"/>
          </a:p>
        </p:txBody>
      </p:sp>
    </p:spTree>
    <p:custDataLst>
      <p:tags r:id="rId1"/>
    </p:custDataLst>
    <p:extLst>
      <p:ext uri="{BB962C8B-B14F-4D97-AF65-F5344CB8AC3E}">
        <p14:creationId xmlns:p14="http://schemas.microsoft.com/office/powerpoint/2010/main" val="3798671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752"/>
            <a:ext cx="8229600" cy="1143000"/>
          </a:xfrm>
        </p:spPr>
        <p:txBody>
          <a:bodyPr>
            <a:normAutofit/>
          </a:bodyPr>
          <a:lstStyle/>
          <a:p>
            <a:r>
              <a:rPr lang="en-GB" sz="4000" dirty="0"/>
              <a:t>Direct and indirect costs - 1</a:t>
            </a:r>
          </a:p>
        </p:txBody>
      </p:sp>
      <p:sp>
        <p:nvSpPr>
          <p:cNvPr id="3" name="Content Placeholder 2"/>
          <p:cNvSpPr>
            <a:spLocks noGrp="1"/>
          </p:cNvSpPr>
          <p:nvPr>
            <p:ph idx="1"/>
          </p:nvPr>
        </p:nvSpPr>
        <p:spPr>
          <a:xfrm>
            <a:off x="441754" y="1196752"/>
            <a:ext cx="8229600" cy="4320480"/>
          </a:xfrm>
        </p:spPr>
        <p:txBody>
          <a:bodyPr>
            <a:normAutofit fontScale="92500" lnSpcReduction="20000"/>
          </a:bodyPr>
          <a:lstStyle/>
          <a:p>
            <a:pPr marL="342900" lvl="0" indent="-342900" fontAlgn="base">
              <a:lnSpc>
                <a:spcPct val="100000"/>
              </a:lnSpc>
              <a:spcBef>
                <a:spcPct val="20000"/>
              </a:spcBef>
              <a:spcAft>
                <a:spcPct val="0"/>
              </a:spcAft>
              <a:buFont typeface="Arial" charset="0"/>
              <a:buChar char="•"/>
            </a:pPr>
            <a:endParaRPr lang="en-GB" altLang="en-US" sz="3200" dirty="0">
              <a:solidFill>
                <a:prstClr val="black"/>
              </a:solidFill>
            </a:endParaRPr>
          </a:p>
          <a:p>
            <a:pPr marL="342900" lvl="0" indent="-342900" fontAlgn="base">
              <a:lnSpc>
                <a:spcPct val="100000"/>
              </a:lnSpc>
              <a:spcBef>
                <a:spcPct val="20000"/>
              </a:spcBef>
              <a:spcAft>
                <a:spcPct val="0"/>
              </a:spcAft>
              <a:buFont typeface="Arial" charset="0"/>
              <a:buChar char="•"/>
            </a:pPr>
            <a:r>
              <a:rPr lang="en-GB" altLang="en-US" sz="3200" dirty="0">
                <a:solidFill>
                  <a:prstClr val="black"/>
                </a:solidFill>
                <a:latin typeface="Times New Roman" panose="02020603050405020304" pitchFamily="18" charset="0"/>
                <a:cs typeface="Times New Roman" panose="02020603050405020304" pitchFamily="18" charset="0"/>
              </a:rPr>
              <a:t>Direct costs can be allocated directly to a product – for example direct materials or hourly paid labour</a:t>
            </a:r>
          </a:p>
          <a:p>
            <a:pPr marL="0" lvl="0" indent="0" fontAlgn="base">
              <a:lnSpc>
                <a:spcPct val="100000"/>
              </a:lnSpc>
              <a:spcBef>
                <a:spcPct val="20000"/>
              </a:spcBef>
              <a:spcAft>
                <a:spcPct val="0"/>
              </a:spcAft>
              <a:buNone/>
            </a:pPr>
            <a:endParaRPr lang="en-GB" altLang="en-US" sz="3200" dirty="0">
              <a:solidFill>
                <a:prstClr val="black"/>
              </a:solidFill>
              <a:latin typeface="Times New Roman" panose="02020603050405020304" pitchFamily="18" charset="0"/>
              <a:cs typeface="Times New Roman" panose="02020603050405020304" pitchFamily="18" charset="0"/>
            </a:endParaRPr>
          </a:p>
          <a:p>
            <a:pPr marL="342900" lvl="0" indent="-342900" fontAlgn="base">
              <a:lnSpc>
                <a:spcPct val="100000"/>
              </a:lnSpc>
              <a:spcBef>
                <a:spcPct val="20000"/>
              </a:spcBef>
              <a:spcAft>
                <a:spcPct val="0"/>
              </a:spcAft>
              <a:buFont typeface="Arial" charset="0"/>
              <a:buChar char="•"/>
            </a:pPr>
            <a:r>
              <a:rPr lang="en-GB" altLang="en-US" sz="3200" dirty="0">
                <a:solidFill>
                  <a:prstClr val="black"/>
                </a:solidFill>
                <a:latin typeface="Times New Roman" panose="02020603050405020304" pitchFamily="18" charset="0"/>
                <a:cs typeface="Times New Roman" panose="02020603050405020304" pitchFamily="18" charset="0"/>
              </a:rPr>
              <a:t>Indirect costs or overheads such as electricity, or rent and rates, cannot usually be allocated to a particular product or service, but still need to be considered when calculating a total cost for that product</a:t>
            </a:r>
          </a:p>
          <a:p>
            <a:endParaRPr lang="en-GB" dirty="0"/>
          </a:p>
        </p:txBody>
      </p:sp>
      <p:sp>
        <p:nvSpPr>
          <p:cNvPr id="4" name="Slide Number Placeholder 3"/>
          <p:cNvSpPr>
            <a:spLocks noGrp="1"/>
          </p:cNvSpPr>
          <p:nvPr>
            <p:ph type="sldNum" sz="quarter" idx="12"/>
          </p:nvPr>
        </p:nvSpPr>
        <p:spPr/>
        <p:txBody>
          <a:bodyPr/>
          <a:lstStyle/>
          <a:p>
            <a:fld id="{63A33278-8D2C-46E9-9145-8061F8ED03C5}" type="slidenum">
              <a:rPr lang="en-GB" smtClean="0"/>
              <a:t>3</a:t>
            </a:fld>
            <a:endParaRPr lang="en-GB" dirty="0"/>
          </a:p>
        </p:txBody>
      </p:sp>
    </p:spTree>
    <p:custDataLst>
      <p:tags r:id="rId1"/>
    </p:custDataLst>
    <p:extLst>
      <p:ext uri="{BB962C8B-B14F-4D97-AF65-F5344CB8AC3E}">
        <p14:creationId xmlns:p14="http://schemas.microsoft.com/office/powerpoint/2010/main" val="9279378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86341"/>
            <a:ext cx="8229600" cy="1143000"/>
          </a:xfrm>
        </p:spPr>
        <p:txBody>
          <a:bodyPr>
            <a:normAutofit/>
          </a:bodyPr>
          <a:lstStyle/>
          <a:p>
            <a:r>
              <a:rPr lang="en-GB" sz="4000" dirty="0"/>
              <a:t>Direct and indirect costs - 2</a:t>
            </a:r>
          </a:p>
        </p:txBody>
      </p:sp>
      <p:sp>
        <p:nvSpPr>
          <p:cNvPr id="4" name="Slide Number Placeholder 3"/>
          <p:cNvSpPr>
            <a:spLocks noGrp="1"/>
          </p:cNvSpPr>
          <p:nvPr>
            <p:ph type="sldNum" sz="quarter" idx="12"/>
          </p:nvPr>
        </p:nvSpPr>
        <p:spPr/>
        <p:txBody>
          <a:bodyPr/>
          <a:lstStyle/>
          <a:p>
            <a:fld id="{63A33278-8D2C-46E9-9145-8061F8ED03C5}" type="slidenum">
              <a:rPr lang="en-GB" smtClean="0"/>
              <a:t>4</a:t>
            </a:fld>
            <a:endParaRPr lang="en-GB" dirty="0"/>
          </a:p>
        </p:txBody>
      </p:sp>
      <p:graphicFrame>
        <p:nvGraphicFramePr>
          <p:cNvPr id="6" name="Table 5"/>
          <p:cNvGraphicFramePr>
            <a:graphicFrameLocks noGrp="1"/>
          </p:cNvGraphicFramePr>
          <p:nvPr>
            <p:extLst>
              <p:ext uri="{D42A27DB-BD31-4B8C-83A1-F6EECF244321}">
                <p14:modId xmlns:p14="http://schemas.microsoft.com/office/powerpoint/2010/main" val="1800541685"/>
              </p:ext>
            </p:extLst>
          </p:nvPr>
        </p:nvGraphicFramePr>
        <p:xfrm>
          <a:off x="755576" y="1191136"/>
          <a:ext cx="7488831" cy="4043680"/>
        </p:xfrm>
        <a:graphic>
          <a:graphicData uri="http://schemas.openxmlformats.org/drawingml/2006/table">
            <a:tbl>
              <a:tblPr firstRow="1" bandRow="1">
                <a:tableStyleId>{5C22544A-7EE6-4342-B048-85BDC9FD1C3A}</a:tableStyleId>
              </a:tblPr>
              <a:tblGrid>
                <a:gridCol w="3775108">
                  <a:extLst>
                    <a:ext uri="{9D8B030D-6E8A-4147-A177-3AD203B41FA5}">
                      <a16:colId xmlns:a16="http://schemas.microsoft.com/office/drawing/2014/main" val="20000"/>
                    </a:ext>
                  </a:extLst>
                </a:gridCol>
                <a:gridCol w="910527">
                  <a:extLst>
                    <a:ext uri="{9D8B030D-6E8A-4147-A177-3AD203B41FA5}">
                      <a16:colId xmlns:a16="http://schemas.microsoft.com/office/drawing/2014/main" val="20001"/>
                    </a:ext>
                  </a:extLst>
                </a:gridCol>
                <a:gridCol w="1053756">
                  <a:extLst>
                    <a:ext uri="{9D8B030D-6E8A-4147-A177-3AD203B41FA5}">
                      <a16:colId xmlns:a16="http://schemas.microsoft.com/office/drawing/2014/main" val="20002"/>
                    </a:ext>
                  </a:extLst>
                </a:gridCol>
                <a:gridCol w="1749440">
                  <a:extLst>
                    <a:ext uri="{9D8B030D-6E8A-4147-A177-3AD203B41FA5}">
                      <a16:colId xmlns:a16="http://schemas.microsoft.com/office/drawing/2014/main" val="20003"/>
                    </a:ext>
                  </a:extLst>
                </a:gridCol>
              </a:tblGrid>
              <a:tr h="370840">
                <a:tc>
                  <a:txBody>
                    <a:bodyPr/>
                    <a:lstStyle/>
                    <a:p>
                      <a:r>
                        <a:rPr lang="en-GB" dirty="0"/>
                        <a:t>Type of cost</a:t>
                      </a:r>
                    </a:p>
                  </a:txBody>
                  <a:tcPr/>
                </a:tc>
                <a:tc>
                  <a:txBody>
                    <a:bodyPr/>
                    <a:lstStyle/>
                    <a:p>
                      <a:endParaRPr lang="en-GB" dirty="0"/>
                    </a:p>
                  </a:txBody>
                  <a:tcPr/>
                </a:tc>
                <a:tc>
                  <a:txBody>
                    <a:bodyPr/>
                    <a:lstStyle/>
                    <a:p>
                      <a:endParaRPr lang="en-GB" dirty="0"/>
                    </a:p>
                  </a:txBody>
                  <a:tcPr/>
                </a:tc>
                <a:tc>
                  <a:txBody>
                    <a:bodyPr/>
                    <a:lstStyle/>
                    <a:p>
                      <a:r>
                        <a:rPr lang="en-GB" dirty="0"/>
                        <a:t>Method</a:t>
                      </a:r>
                    </a:p>
                  </a:txBody>
                  <a:tcPr/>
                </a:tc>
                <a:extLst>
                  <a:ext uri="{0D108BD9-81ED-4DB2-BD59-A6C34878D82A}">
                    <a16:rowId xmlns:a16="http://schemas.microsoft.com/office/drawing/2014/main" val="10000"/>
                  </a:ext>
                </a:extLst>
              </a:tr>
              <a:tr h="370840">
                <a:tc>
                  <a:txBody>
                    <a:bodyPr/>
                    <a:lstStyle/>
                    <a:p>
                      <a:r>
                        <a:rPr lang="en-GB" dirty="0"/>
                        <a:t>Labour for a particular unit of production or service</a:t>
                      </a:r>
                    </a:p>
                  </a:txBody>
                  <a:tcPr/>
                </a:tc>
                <a:tc>
                  <a:txBody>
                    <a:bodyPr/>
                    <a:lstStyle/>
                    <a:p>
                      <a:r>
                        <a:rPr lang="en-GB" dirty="0"/>
                        <a:t>Direct</a:t>
                      </a:r>
                    </a:p>
                  </a:txBody>
                  <a:tcPr/>
                </a:tc>
                <a:tc>
                  <a:txBody>
                    <a:bodyPr/>
                    <a:lstStyle/>
                    <a:p>
                      <a:endParaRPr lang="en-GB" dirty="0"/>
                    </a:p>
                  </a:txBody>
                  <a:tcPr/>
                </a:tc>
                <a:tc>
                  <a:txBody>
                    <a:bodyPr/>
                    <a:lstStyle/>
                    <a:p>
                      <a:r>
                        <a:rPr lang="en-GB" dirty="0"/>
                        <a:t>Allocation</a:t>
                      </a:r>
                    </a:p>
                  </a:txBody>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Material</a:t>
                      </a:r>
                      <a:r>
                        <a:rPr lang="en-GB" baseline="0" dirty="0"/>
                        <a:t> for a particular </a:t>
                      </a:r>
                      <a:r>
                        <a:rPr lang="en-GB" dirty="0"/>
                        <a:t>unit of production or service</a:t>
                      </a:r>
                    </a:p>
                  </a:txBody>
                  <a:tcPr/>
                </a:tc>
                <a:tc>
                  <a:txBody>
                    <a:bodyPr/>
                    <a:lstStyle/>
                    <a:p>
                      <a:r>
                        <a:rPr lang="en-GB" dirty="0"/>
                        <a:t>Direct</a:t>
                      </a:r>
                    </a:p>
                  </a:txBody>
                  <a:tcPr/>
                </a:tc>
                <a:tc>
                  <a:txBody>
                    <a:bodyPr/>
                    <a:lstStyle/>
                    <a:p>
                      <a:endParaRPr lang="en-GB" dirty="0"/>
                    </a:p>
                  </a:txBody>
                  <a:tcPr/>
                </a:tc>
                <a:tc>
                  <a:txBody>
                    <a:bodyPr/>
                    <a:lstStyle/>
                    <a:p>
                      <a:r>
                        <a:rPr lang="en-GB" dirty="0"/>
                        <a:t>Allocation</a:t>
                      </a:r>
                    </a:p>
                  </a:txBody>
                  <a:tcPr/>
                </a:tc>
                <a:extLst>
                  <a:ext uri="{0D108BD9-81ED-4DB2-BD59-A6C34878D82A}">
                    <a16:rowId xmlns:a16="http://schemas.microsoft.com/office/drawing/2014/main" val="10002"/>
                  </a:ext>
                </a:extLst>
              </a:tr>
              <a:tr h="370840">
                <a:tc>
                  <a:txBody>
                    <a:bodyPr/>
                    <a:lstStyle/>
                    <a:p>
                      <a:r>
                        <a:rPr lang="en-GB" dirty="0"/>
                        <a:t>Administration</a:t>
                      </a:r>
                      <a:r>
                        <a:rPr lang="en-GB" baseline="0" dirty="0"/>
                        <a:t> support across a number of products or services</a:t>
                      </a:r>
                      <a:endParaRPr lang="en-GB" dirty="0"/>
                    </a:p>
                  </a:txBody>
                  <a:tcPr/>
                </a:tc>
                <a:tc>
                  <a:txBody>
                    <a:bodyPr/>
                    <a:lstStyle/>
                    <a:p>
                      <a:endParaRPr lang="en-GB" dirty="0"/>
                    </a:p>
                  </a:txBody>
                  <a:tcPr/>
                </a:tc>
                <a:tc>
                  <a:txBody>
                    <a:bodyPr/>
                    <a:lstStyle/>
                    <a:p>
                      <a:r>
                        <a:rPr lang="en-GB" dirty="0"/>
                        <a:t>Indirect</a:t>
                      </a:r>
                    </a:p>
                  </a:txBody>
                  <a:tcPr/>
                </a:tc>
                <a:tc>
                  <a:txBody>
                    <a:bodyPr/>
                    <a:lstStyle/>
                    <a:p>
                      <a:r>
                        <a:rPr lang="en-GB" dirty="0"/>
                        <a:t>Apportionment</a:t>
                      </a:r>
                    </a:p>
                  </a:txBody>
                  <a:tcPr/>
                </a:tc>
                <a:extLst>
                  <a:ext uri="{0D108BD9-81ED-4DB2-BD59-A6C34878D82A}">
                    <a16:rowId xmlns:a16="http://schemas.microsoft.com/office/drawing/2014/main" val="10003"/>
                  </a:ext>
                </a:extLst>
              </a:tr>
              <a:tr h="370840">
                <a:tc>
                  <a:txBody>
                    <a:bodyPr/>
                    <a:lstStyle/>
                    <a:p>
                      <a:r>
                        <a:rPr lang="en-GB" dirty="0"/>
                        <a:t>Lighting and heating</a:t>
                      </a:r>
                    </a:p>
                  </a:txBody>
                  <a:tcPr/>
                </a:tc>
                <a:tc>
                  <a:txBody>
                    <a:bodyPr/>
                    <a:lstStyle/>
                    <a:p>
                      <a:endParaRPr lang="en-GB" dirty="0"/>
                    </a:p>
                  </a:txBody>
                  <a:tcPr/>
                </a:tc>
                <a:tc>
                  <a:txBody>
                    <a:bodyPr/>
                    <a:lstStyle/>
                    <a:p>
                      <a:r>
                        <a:rPr lang="en-GB" dirty="0"/>
                        <a:t>Indirect</a:t>
                      </a:r>
                    </a:p>
                  </a:txBody>
                  <a:tcPr/>
                </a:tc>
                <a:tc>
                  <a:txBody>
                    <a:bodyPr/>
                    <a:lstStyle/>
                    <a:p>
                      <a:r>
                        <a:rPr lang="en-GB" dirty="0"/>
                        <a:t>Apportionment</a:t>
                      </a:r>
                    </a:p>
                  </a:txBody>
                  <a:tcPr/>
                </a:tc>
                <a:extLst>
                  <a:ext uri="{0D108BD9-81ED-4DB2-BD59-A6C34878D82A}">
                    <a16:rowId xmlns:a16="http://schemas.microsoft.com/office/drawing/2014/main" val="10004"/>
                  </a:ext>
                </a:extLst>
              </a:tr>
              <a:tr h="370840">
                <a:tc>
                  <a:txBody>
                    <a:bodyPr/>
                    <a:lstStyle/>
                    <a:p>
                      <a:r>
                        <a:rPr lang="en-GB" dirty="0"/>
                        <a:t>Factory rent and rates</a:t>
                      </a:r>
                    </a:p>
                  </a:txBody>
                  <a:tcPr/>
                </a:tc>
                <a:tc>
                  <a:txBody>
                    <a:bodyPr/>
                    <a:lstStyle/>
                    <a:p>
                      <a:endParaRPr lang="en-GB" dirty="0"/>
                    </a:p>
                  </a:txBody>
                  <a:tcPr/>
                </a:tc>
                <a:tc>
                  <a:txBody>
                    <a:bodyPr/>
                    <a:lstStyle/>
                    <a:p>
                      <a:r>
                        <a:rPr lang="en-GB" dirty="0"/>
                        <a:t>Indirect</a:t>
                      </a:r>
                    </a:p>
                  </a:txBody>
                  <a:tcPr/>
                </a:tc>
                <a:tc>
                  <a:txBody>
                    <a:bodyPr/>
                    <a:lstStyle/>
                    <a:p>
                      <a:r>
                        <a:rPr lang="en-GB" dirty="0"/>
                        <a:t>Apportionment</a:t>
                      </a:r>
                    </a:p>
                  </a:txBody>
                  <a:tcPr/>
                </a:tc>
                <a:extLst>
                  <a:ext uri="{0D108BD9-81ED-4DB2-BD59-A6C34878D82A}">
                    <a16:rowId xmlns:a16="http://schemas.microsoft.com/office/drawing/2014/main" val="10005"/>
                  </a:ext>
                </a:extLst>
              </a:tr>
              <a:tr h="370840">
                <a:tc>
                  <a:txBody>
                    <a:bodyPr/>
                    <a:lstStyle/>
                    <a:p>
                      <a:r>
                        <a:rPr lang="en-GB" dirty="0"/>
                        <a:t>Insurance</a:t>
                      </a:r>
                    </a:p>
                  </a:txBody>
                  <a:tcPr/>
                </a:tc>
                <a:tc>
                  <a:txBody>
                    <a:bodyPr/>
                    <a:lstStyle/>
                    <a:p>
                      <a:endParaRPr lang="en-GB" dirty="0"/>
                    </a:p>
                  </a:txBody>
                  <a:tcPr/>
                </a:tc>
                <a:tc>
                  <a:txBody>
                    <a:bodyPr/>
                    <a:lstStyle/>
                    <a:p>
                      <a:r>
                        <a:rPr lang="en-GB" dirty="0"/>
                        <a:t>Indirect</a:t>
                      </a:r>
                    </a:p>
                  </a:txBody>
                  <a:tcPr/>
                </a:tc>
                <a:tc>
                  <a:txBody>
                    <a:bodyPr/>
                    <a:lstStyle/>
                    <a:p>
                      <a:r>
                        <a:rPr lang="en-GB" dirty="0"/>
                        <a:t>Apportionment</a:t>
                      </a:r>
                    </a:p>
                  </a:txBody>
                  <a:tcPr/>
                </a:tc>
                <a:extLst>
                  <a:ext uri="{0D108BD9-81ED-4DB2-BD59-A6C34878D82A}">
                    <a16:rowId xmlns:a16="http://schemas.microsoft.com/office/drawing/2014/main" val="10006"/>
                  </a:ext>
                </a:extLst>
              </a:tr>
              <a:tr h="370840">
                <a:tc>
                  <a:txBody>
                    <a:bodyPr/>
                    <a:lstStyle/>
                    <a:p>
                      <a:r>
                        <a:rPr lang="en-GB" dirty="0"/>
                        <a:t>Packaging for a particular product or service</a:t>
                      </a:r>
                    </a:p>
                  </a:txBody>
                  <a:tcPr/>
                </a:tc>
                <a:tc>
                  <a:txBody>
                    <a:bodyPr/>
                    <a:lstStyle/>
                    <a:p>
                      <a:r>
                        <a:rPr lang="en-GB" dirty="0"/>
                        <a:t>Direct</a:t>
                      </a:r>
                    </a:p>
                  </a:txBody>
                  <a:tcPr/>
                </a:tc>
                <a:tc>
                  <a:txBody>
                    <a:bodyPr/>
                    <a:lstStyle/>
                    <a:p>
                      <a:endParaRPr lang="en-GB" dirty="0"/>
                    </a:p>
                  </a:txBody>
                  <a:tcPr/>
                </a:tc>
                <a:tc>
                  <a:txBody>
                    <a:bodyPr/>
                    <a:lstStyle/>
                    <a:p>
                      <a:r>
                        <a:rPr lang="en-GB" dirty="0"/>
                        <a:t>Allocation</a:t>
                      </a:r>
                    </a:p>
                  </a:txBody>
                  <a:tcPr/>
                </a:tc>
                <a:extLst>
                  <a:ext uri="{0D108BD9-81ED-4DB2-BD59-A6C34878D82A}">
                    <a16:rowId xmlns:a16="http://schemas.microsoft.com/office/drawing/2014/main" val="10007"/>
                  </a:ext>
                </a:extLst>
              </a:tr>
            </a:tbl>
          </a:graphicData>
        </a:graphic>
      </p:graphicFrame>
    </p:spTree>
    <p:custDataLst>
      <p:tags r:id="rId1"/>
    </p:custDataLst>
    <p:extLst>
      <p:ext uri="{BB962C8B-B14F-4D97-AF65-F5344CB8AC3E}">
        <p14:creationId xmlns:p14="http://schemas.microsoft.com/office/powerpoint/2010/main" val="2566181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11560" y="528473"/>
            <a:ext cx="8346131" cy="380247"/>
          </a:xfrm>
        </p:spPr>
        <p:txBody>
          <a:bodyPr>
            <a:noAutofit/>
          </a:bodyPr>
          <a:lstStyle/>
          <a:p>
            <a:r>
              <a:rPr lang="en-GB" sz="3600" dirty="0"/>
              <a:t>Why include overheads or indirect costs for products and services?</a:t>
            </a:r>
          </a:p>
        </p:txBody>
      </p:sp>
      <p:sp>
        <p:nvSpPr>
          <p:cNvPr id="6" name="Content Placeholder 5"/>
          <p:cNvSpPr>
            <a:spLocks noGrp="1"/>
          </p:cNvSpPr>
          <p:nvPr>
            <p:ph idx="1"/>
          </p:nvPr>
        </p:nvSpPr>
        <p:spPr>
          <a:xfrm>
            <a:off x="457200" y="1124744"/>
            <a:ext cx="8346130" cy="4392489"/>
          </a:xfrm>
        </p:spPr>
        <p:txBody>
          <a:bodyPr>
            <a:normAutofit fontScale="92500" lnSpcReduction="10000"/>
          </a:bodyPr>
          <a:lstStyle/>
          <a:p>
            <a:pPr marL="0" indent="0">
              <a:buNone/>
            </a:pPr>
            <a:endParaRPr lang="en-GB" altLang="en-US" sz="2400" dirty="0">
              <a:latin typeface="Times New Roman" panose="02020603050405020304" pitchFamily="18" charset="0"/>
              <a:cs typeface="Times New Roman" panose="02020603050405020304" pitchFamily="18" charset="0"/>
            </a:endParaRPr>
          </a:p>
          <a:p>
            <a:pPr lvl="1"/>
            <a:r>
              <a:rPr lang="en-GB" altLang="en-US" sz="2500" dirty="0">
                <a:latin typeface="Times New Roman" panose="02020603050405020304" pitchFamily="18" charset="0"/>
                <a:cs typeface="Times New Roman" panose="02020603050405020304" pitchFamily="18" charset="0"/>
              </a:rPr>
              <a:t>There is a need to understand properly the full cost of the product</a:t>
            </a:r>
          </a:p>
          <a:p>
            <a:pPr lvl="1"/>
            <a:endParaRPr lang="en-GB" altLang="en-US" sz="2500" dirty="0">
              <a:latin typeface="Times New Roman" panose="02020603050405020304" pitchFamily="18" charset="0"/>
              <a:cs typeface="Times New Roman" panose="02020603050405020304" pitchFamily="18" charset="0"/>
            </a:endParaRPr>
          </a:p>
          <a:p>
            <a:pPr lvl="1"/>
            <a:r>
              <a:rPr lang="en-GB" altLang="en-US" sz="2500" dirty="0">
                <a:latin typeface="Times New Roman" panose="02020603050405020304" pitchFamily="18" charset="0"/>
                <a:cs typeface="Times New Roman" panose="02020603050405020304" pitchFamily="18" charset="0"/>
              </a:rPr>
              <a:t>It is vital for accurate pricing and business decision-making</a:t>
            </a:r>
          </a:p>
          <a:p>
            <a:pPr lvl="1">
              <a:buNone/>
            </a:pPr>
            <a:endParaRPr lang="en-GB" altLang="en-US" sz="2500" dirty="0">
              <a:latin typeface="Times New Roman" panose="02020603050405020304" pitchFamily="18" charset="0"/>
              <a:cs typeface="Times New Roman" panose="02020603050405020304" pitchFamily="18" charset="0"/>
            </a:endParaRPr>
          </a:p>
          <a:p>
            <a:pPr lvl="1"/>
            <a:r>
              <a:rPr lang="en-GB" altLang="en-US" sz="2500" dirty="0">
                <a:latin typeface="Times New Roman" panose="02020603050405020304" pitchFamily="18" charset="0"/>
                <a:cs typeface="Times New Roman" panose="02020603050405020304" pitchFamily="18" charset="0"/>
              </a:rPr>
              <a:t>To understand how overhead costs link to the production areas of the business</a:t>
            </a:r>
          </a:p>
          <a:p>
            <a:pPr lvl="1">
              <a:buNone/>
            </a:pPr>
            <a:endParaRPr lang="en-GB" altLang="en-US" sz="2500" dirty="0">
              <a:latin typeface="Times New Roman" panose="02020603050405020304" pitchFamily="18" charset="0"/>
              <a:cs typeface="Times New Roman" panose="02020603050405020304" pitchFamily="18" charset="0"/>
            </a:endParaRPr>
          </a:p>
          <a:p>
            <a:pPr lvl="1"/>
            <a:r>
              <a:rPr lang="en-GB" altLang="en-US" sz="2500" dirty="0">
                <a:latin typeface="Times New Roman" panose="02020603050405020304" pitchFamily="18" charset="0"/>
                <a:cs typeface="Times New Roman" panose="02020603050405020304" pitchFamily="18" charset="0"/>
              </a:rPr>
              <a:t>To accurately monitor and forecast the performance of different departments in a business, make people accountable, and measure performance</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63A33278-8D2C-46E9-9145-8061F8ED03C5}" type="slidenum">
              <a:rPr lang="en-GB" smtClean="0"/>
              <a:t>5</a:t>
            </a:fld>
            <a:endParaRPr lang="en-GB" dirty="0"/>
          </a:p>
        </p:txBody>
      </p:sp>
    </p:spTree>
    <p:custDataLst>
      <p:tags r:id="rId1"/>
    </p:custDataLst>
    <p:extLst>
      <p:ext uri="{BB962C8B-B14F-4D97-AF65-F5344CB8AC3E}">
        <p14:creationId xmlns:p14="http://schemas.microsoft.com/office/powerpoint/2010/main" val="33544347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232173" y="377379"/>
            <a:ext cx="7308304" cy="380247"/>
          </a:xfrm>
        </p:spPr>
        <p:txBody>
          <a:bodyPr>
            <a:normAutofit fontScale="90000"/>
          </a:bodyPr>
          <a:lstStyle/>
          <a:p>
            <a:r>
              <a:rPr lang="en-GB" dirty="0"/>
              <a:t>Worked example -1</a:t>
            </a:r>
          </a:p>
        </p:txBody>
      </p:sp>
      <p:sp>
        <p:nvSpPr>
          <p:cNvPr id="6" name="Content Placeholder 5"/>
          <p:cNvSpPr>
            <a:spLocks noGrp="1"/>
          </p:cNvSpPr>
          <p:nvPr>
            <p:ph idx="1"/>
          </p:nvPr>
        </p:nvSpPr>
        <p:spPr>
          <a:xfrm>
            <a:off x="628650" y="866775"/>
            <a:ext cx="8515350" cy="5295900"/>
          </a:xfrm>
        </p:spPr>
        <p:txBody>
          <a:bodyPr>
            <a:normAutofit fontScale="92500"/>
          </a:bodyPr>
          <a:lstStyle/>
          <a:p>
            <a:pPr marL="0" indent="0">
              <a:buNone/>
            </a:pPr>
            <a:r>
              <a:rPr lang="en-GB" altLang="en-US" dirty="0">
                <a:latin typeface="Times New Roman" panose="02020603050405020304" pitchFamily="18" charset="0"/>
                <a:cs typeface="Times New Roman" panose="02020603050405020304" pitchFamily="18" charset="0"/>
              </a:rPr>
              <a:t>The Cake Company has estimated overheads as follows</a:t>
            </a:r>
          </a:p>
          <a:p>
            <a:pPr marL="0" indent="0">
              <a:buNone/>
            </a:pPr>
            <a:r>
              <a:rPr lang="en-GB" altLang="en-US" dirty="0">
                <a:latin typeface="Times New Roman" panose="02020603050405020304" pitchFamily="18" charset="0"/>
                <a:cs typeface="Times New Roman" panose="02020603050405020304" pitchFamily="18" charset="0"/>
              </a:rPr>
              <a:t>                                                                   £</a:t>
            </a:r>
          </a:p>
          <a:p>
            <a:r>
              <a:rPr lang="en-GB" altLang="en-US" dirty="0">
                <a:latin typeface="Times New Roman" panose="02020603050405020304" pitchFamily="18" charset="0"/>
                <a:cs typeface="Times New Roman" panose="02020603050405020304" pitchFamily="18" charset="0"/>
              </a:rPr>
              <a:t>Light and heat					100,000</a:t>
            </a:r>
          </a:p>
          <a:p>
            <a:r>
              <a:rPr lang="en-GB" altLang="en-US" dirty="0">
                <a:latin typeface="Times New Roman" panose="02020603050405020304" pitchFamily="18" charset="0"/>
                <a:cs typeface="Times New Roman" panose="02020603050405020304" pitchFamily="18" charset="0"/>
              </a:rPr>
              <a:t>Depreciation on industrial ovens	  	50,000</a:t>
            </a:r>
          </a:p>
          <a:p>
            <a:r>
              <a:rPr lang="en-GB" altLang="en-US" dirty="0">
                <a:latin typeface="Times New Roman" panose="02020603050405020304" pitchFamily="18" charset="0"/>
                <a:cs typeface="Times New Roman" panose="02020603050405020304" pitchFamily="18" charset="0"/>
              </a:rPr>
              <a:t>Rent of premises				250,000</a:t>
            </a:r>
          </a:p>
          <a:p>
            <a:r>
              <a:rPr lang="en-GB" altLang="en-US" dirty="0">
                <a:latin typeface="Times New Roman" panose="02020603050405020304" pitchFamily="18" charset="0"/>
                <a:cs typeface="Times New Roman" panose="02020603050405020304" pitchFamily="18" charset="0"/>
              </a:rPr>
              <a:t>Quality control supervisor salaries	  70,000</a:t>
            </a:r>
          </a:p>
          <a:p>
            <a:r>
              <a:rPr lang="en-GB" altLang="en-US" dirty="0">
                <a:latin typeface="Times New Roman" panose="02020603050405020304" pitchFamily="18" charset="0"/>
                <a:cs typeface="Times New Roman" panose="02020603050405020304" pitchFamily="18" charset="0"/>
              </a:rPr>
              <a:t>Admin support				  	</a:t>
            </a:r>
            <a:r>
              <a:rPr lang="en-GB" altLang="en-US" u="sng" dirty="0">
                <a:latin typeface="Times New Roman" panose="02020603050405020304" pitchFamily="18" charset="0"/>
                <a:cs typeface="Times New Roman" panose="02020603050405020304" pitchFamily="18" charset="0"/>
              </a:rPr>
              <a:t>75,000</a:t>
            </a:r>
          </a:p>
          <a:p>
            <a:r>
              <a:rPr lang="en-GB" altLang="en-US" dirty="0">
                <a:latin typeface="Times New Roman" panose="02020603050405020304" pitchFamily="18" charset="0"/>
                <a:cs typeface="Times New Roman" panose="02020603050405020304" pitchFamily="18" charset="0"/>
              </a:rPr>
              <a:t>Total                                                   	 545,000</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63A33278-8D2C-46E9-9145-8061F8ED03C5}" type="slidenum">
              <a:rPr lang="en-GB" smtClean="0"/>
              <a:t>6</a:t>
            </a:fld>
            <a:endParaRPr lang="en-GB" dirty="0"/>
          </a:p>
        </p:txBody>
      </p:sp>
    </p:spTree>
    <p:custDataLst>
      <p:tags r:id="rId1"/>
    </p:custDataLst>
    <p:extLst>
      <p:ext uri="{BB962C8B-B14F-4D97-AF65-F5344CB8AC3E}">
        <p14:creationId xmlns:p14="http://schemas.microsoft.com/office/powerpoint/2010/main" val="14318022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9151" y="356215"/>
            <a:ext cx="8003232" cy="380247"/>
          </a:xfrm>
        </p:spPr>
        <p:txBody>
          <a:bodyPr>
            <a:normAutofit fontScale="90000"/>
          </a:bodyPr>
          <a:lstStyle/>
          <a:p>
            <a:pPr algn="ctr"/>
            <a:r>
              <a:rPr lang="en-GB" dirty="0"/>
              <a:t>Worked example – 1(continued)</a:t>
            </a:r>
          </a:p>
        </p:txBody>
      </p:sp>
      <p:sp>
        <p:nvSpPr>
          <p:cNvPr id="3" name="Content Placeholder 2"/>
          <p:cNvSpPr>
            <a:spLocks noGrp="1"/>
          </p:cNvSpPr>
          <p:nvPr>
            <p:ph idx="1"/>
          </p:nvPr>
        </p:nvSpPr>
        <p:spPr>
          <a:xfrm>
            <a:off x="422783" y="1052736"/>
            <a:ext cx="8229600" cy="4608512"/>
          </a:xfrm>
        </p:spPr>
        <p:txBody>
          <a:bodyPr>
            <a:noAutofit/>
          </a:bodyPr>
          <a:lstStyle/>
          <a:p>
            <a:pPr marL="0" indent="0">
              <a:buNone/>
            </a:pPr>
            <a:r>
              <a:rPr lang="en-GB" altLang="en-US" sz="2400" dirty="0">
                <a:latin typeface="Times New Roman" panose="02020603050405020304" pitchFamily="18" charset="0"/>
                <a:cs typeface="Times New Roman" panose="02020603050405020304" pitchFamily="18" charset="0"/>
              </a:rPr>
              <a:t>The following information is also available for the year…</a:t>
            </a:r>
          </a:p>
          <a:p>
            <a:pPr marL="0" indent="0">
              <a:buNone/>
            </a:pPr>
            <a:endParaRPr lang="en-GB" altLang="en-US" sz="2400" dirty="0">
              <a:latin typeface="Times New Roman" panose="02020603050405020304" pitchFamily="18" charset="0"/>
              <a:cs typeface="Times New Roman" panose="02020603050405020304" pitchFamily="18" charset="0"/>
            </a:endParaRPr>
          </a:p>
          <a:p>
            <a:pPr lvl="1"/>
            <a:r>
              <a:rPr lang="en-GB" altLang="en-US" sz="2200" dirty="0">
                <a:latin typeface="Times New Roman" panose="02020603050405020304" pitchFamily="18" charset="0"/>
                <a:cs typeface="Times New Roman" panose="02020603050405020304" pitchFamily="18" charset="0"/>
              </a:rPr>
              <a:t>They estimate that they will bake 40,000 cakes in the next year. 4,000 of those cakes are wedding cakes, 12,000 are rich fruit cakes and the remainder are standard sponge cakes</a:t>
            </a:r>
          </a:p>
          <a:p>
            <a:pPr marL="457200" lvl="1" indent="0">
              <a:buNone/>
            </a:pPr>
            <a:endParaRPr lang="en-GB" altLang="en-US" sz="2200" dirty="0">
              <a:latin typeface="Times New Roman" panose="02020603050405020304" pitchFamily="18" charset="0"/>
              <a:cs typeface="Times New Roman" panose="02020603050405020304" pitchFamily="18" charset="0"/>
            </a:endParaRPr>
          </a:p>
          <a:p>
            <a:pPr lvl="1"/>
            <a:r>
              <a:rPr lang="en-GB" altLang="en-US" sz="2200" dirty="0">
                <a:latin typeface="Times New Roman" panose="02020603050405020304" pitchFamily="18" charset="0"/>
                <a:cs typeface="Times New Roman" panose="02020603050405020304" pitchFamily="18" charset="0"/>
              </a:rPr>
              <a:t>To bake the cakes, they use 10 ovens, which operate 360 days per year for 10 hours per day</a:t>
            </a:r>
          </a:p>
          <a:p>
            <a:pPr marL="457200" lvl="1" indent="0">
              <a:buNone/>
            </a:pPr>
            <a:endParaRPr lang="en-GB" altLang="en-US" sz="2200" dirty="0">
              <a:latin typeface="Times New Roman" panose="02020603050405020304" pitchFamily="18" charset="0"/>
              <a:cs typeface="Times New Roman" panose="02020603050405020304" pitchFamily="18" charset="0"/>
            </a:endParaRPr>
          </a:p>
          <a:p>
            <a:pPr lvl="1"/>
            <a:r>
              <a:rPr lang="en-GB" altLang="en-US" sz="2200" dirty="0">
                <a:latin typeface="Times New Roman" panose="02020603050405020304" pitchFamily="18" charset="0"/>
                <a:cs typeface="Times New Roman" panose="02020603050405020304" pitchFamily="18" charset="0"/>
              </a:rPr>
              <a:t>To decorate the cakes and operate the ovens they employ 15 hourly paid staff, who work 330 days per year in 7-hour shifts.</a:t>
            </a:r>
          </a:p>
          <a:p>
            <a:endParaRPr lang="en-GB" sz="2400" dirty="0"/>
          </a:p>
        </p:txBody>
      </p:sp>
      <p:sp>
        <p:nvSpPr>
          <p:cNvPr id="4" name="Slide Number Placeholder 3"/>
          <p:cNvSpPr>
            <a:spLocks noGrp="1"/>
          </p:cNvSpPr>
          <p:nvPr>
            <p:ph type="sldNum" sz="quarter" idx="12"/>
          </p:nvPr>
        </p:nvSpPr>
        <p:spPr/>
        <p:txBody>
          <a:bodyPr/>
          <a:lstStyle/>
          <a:p>
            <a:fld id="{63A33278-8D2C-46E9-9145-8061F8ED03C5}" type="slidenum">
              <a:rPr lang="en-GB" smtClean="0"/>
              <a:t>7</a:t>
            </a:fld>
            <a:endParaRPr lang="en-GB" dirty="0"/>
          </a:p>
        </p:txBody>
      </p:sp>
    </p:spTree>
    <p:custDataLst>
      <p:tags r:id="rId1"/>
    </p:custDataLst>
    <p:extLst>
      <p:ext uri="{BB962C8B-B14F-4D97-AF65-F5344CB8AC3E}">
        <p14:creationId xmlns:p14="http://schemas.microsoft.com/office/powerpoint/2010/main" val="10359696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5022" y="341632"/>
            <a:ext cx="11449273" cy="789659"/>
          </a:xfrm>
        </p:spPr>
        <p:txBody>
          <a:bodyPr>
            <a:normAutofit fontScale="90000"/>
          </a:bodyPr>
          <a:lstStyle/>
          <a:p>
            <a:r>
              <a:rPr lang="en-GB" dirty="0"/>
              <a:t>                       Worked example1 – (continued)  </a:t>
            </a:r>
          </a:p>
        </p:txBody>
      </p:sp>
      <p:sp>
        <p:nvSpPr>
          <p:cNvPr id="3" name="Content Placeholder 2"/>
          <p:cNvSpPr>
            <a:spLocks noGrp="1"/>
          </p:cNvSpPr>
          <p:nvPr>
            <p:ph idx="1"/>
          </p:nvPr>
        </p:nvSpPr>
        <p:spPr/>
        <p:txBody>
          <a:bodyPr>
            <a:normAutofit lnSpcReduction="10000"/>
          </a:bodyPr>
          <a:lstStyle/>
          <a:p>
            <a:r>
              <a:rPr lang="en-GB" altLang="en-US" dirty="0">
                <a:latin typeface="Times New Roman" panose="02020603050405020304" pitchFamily="18" charset="0"/>
                <a:cs typeface="Times New Roman" panose="02020603050405020304" pitchFamily="18" charset="0"/>
              </a:rPr>
              <a:t>A simple approach for calculating an overhead </a:t>
            </a:r>
            <a:r>
              <a:rPr lang="en-GB" altLang="en-US" i="1" dirty="0">
                <a:latin typeface="Times New Roman" panose="02020603050405020304" pitchFamily="18" charset="0"/>
                <a:cs typeface="Times New Roman" panose="02020603050405020304" pitchFamily="18" charset="0"/>
              </a:rPr>
              <a:t>absorption</a:t>
            </a:r>
            <a:r>
              <a:rPr lang="en-GB" altLang="en-US" dirty="0">
                <a:latin typeface="Times New Roman" panose="02020603050405020304" pitchFamily="18" charset="0"/>
                <a:cs typeface="Times New Roman" panose="02020603050405020304" pitchFamily="18" charset="0"/>
              </a:rPr>
              <a:t> rate blanket rate</a:t>
            </a:r>
          </a:p>
          <a:p>
            <a:pPr marL="0" indent="0">
              <a:buNone/>
            </a:pPr>
            <a:endParaRPr lang="en-GB" altLang="en-US" dirty="0">
              <a:latin typeface="Times New Roman" panose="02020603050405020304" pitchFamily="18" charset="0"/>
              <a:cs typeface="Times New Roman" panose="02020603050405020304" pitchFamily="18" charset="0"/>
            </a:endParaRPr>
          </a:p>
          <a:p>
            <a:r>
              <a:rPr lang="en-GB" altLang="en-US" dirty="0">
                <a:latin typeface="Times New Roman" panose="02020603050405020304" pitchFamily="18" charset="0"/>
                <a:cs typeface="Times New Roman" panose="02020603050405020304" pitchFamily="18" charset="0"/>
              </a:rPr>
              <a:t>A blanket rate for the Cake Company could be…</a:t>
            </a:r>
          </a:p>
          <a:p>
            <a:pPr marL="0" indent="0">
              <a:buNone/>
            </a:pPr>
            <a:endParaRPr lang="en-GB" altLang="en-US" dirty="0">
              <a:latin typeface="Times New Roman" panose="02020603050405020304" pitchFamily="18" charset="0"/>
              <a:cs typeface="Times New Roman" panose="02020603050405020304" pitchFamily="18" charset="0"/>
            </a:endParaRPr>
          </a:p>
          <a:p>
            <a:pPr marL="0" lvl="1" indent="0" algn="ctr">
              <a:lnSpc>
                <a:spcPct val="100000"/>
              </a:lnSpc>
              <a:spcBef>
                <a:spcPts val="0"/>
              </a:spcBef>
              <a:buNone/>
            </a:pPr>
            <a:r>
              <a:rPr lang="en-GB" altLang="en-US" sz="3200" dirty="0">
                <a:latin typeface="Times New Roman" panose="02020603050405020304" pitchFamily="18" charset="0"/>
                <a:cs typeface="Times New Roman" panose="02020603050405020304" pitchFamily="18" charset="0"/>
              </a:rPr>
              <a:t>             </a:t>
            </a:r>
            <a:r>
              <a:rPr lang="en-GB" altLang="en-US" sz="3200" u="sng" dirty="0">
                <a:latin typeface="Times New Roman" panose="02020603050405020304" pitchFamily="18" charset="0"/>
                <a:cs typeface="Times New Roman" panose="02020603050405020304" pitchFamily="18" charset="0"/>
              </a:rPr>
              <a:t>Total estimated overheads</a:t>
            </a:r>
          </a:p>
          <a:p>
            <a:pPr marL="0" lvl="1" indent="0" algn="ctr">
              <a:lnSpc>
                <a:spcPct val="100000"/>
              </a:lnSpc>
              <a:spcBef>
                <a:spcPts val="0"/>
              </a:spcBef>
              <a:buNone/>
            </a:pPr>
            <a:r>
              <a:rPr lang="en-GB" altLang="en-US" sz="3200" dirty="0">
                <a:latin typeface="Times New Roman" panose="02020603050405020304" pitchFamily="18" charset="0"/>
                <a:cs typeface="Times New Roman" panose="02020603050405020304" pitchFamily="18" charset="0"/>
              </a:rPr>
              <a:t>     Per cake or per oven hour or labour hour</a:t>
            </a:r>
          </a:p>
          <a:p>
            <a:endParaRPr lang="en-GB" dirty="0"/>
          </a:p>
        </p:txBody>
      </p:sp>
      <p:sp>
        <p:nvSpPr>
          <p:cNvPr id="4" name="Slide Number Placeholder 3"/>
          <p:cNvSpPr>
            <a:spLocks noGrp="1"/>
          </p:cNvSpPr>
          <p:nvPr>
            <p:ph type="sldNum" sz="quarter" idx="12"/>
          </p:nvPr>
        </p:nvSpPr>
        <p:spPr/>
        <p:txBody>
          <a:bodyPr/>
          <a:lstStyle/>
          <a:p>
            <a:fld id="{63A33278-8D2C-46E9-9145-8061F8ED03C5}" type="slidenum">
              <a:rPr lang="en-GB" smtClean="0"/>
              <a:t>8</a:t>
            </a:fld>
            <a:endParaRPr lang="en-GB" dirty="0"/>
          </a:p>
        </p:txBody>
      </p:sp>
    </p:spTree>
    <p:custDataLst>
      <p:tags r:id="rId1"/>
    </p:custDataLst>
    <p:extLst>
      <p:ext uri="{BB962C8B-B14F-4D97-AF65-F5344CB8AC3E}">
        <p14:creationId xmlns:p14="http://schemas.microsoft.com/office/powerpoint/2010/main" val="3670678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000" dirty="0"/>
              <a:t>Worked example – 1 (continued</a:t>
            </a:r>
            <a:r>
              <a:rPr lang="en-GB" dirty="0"/>
              <a:t>)</a:t>
            </a:r>
          </a:p>
        </p:txBody>
      </p:sp>
      <p:sp>
        <p:nvSpPr>
          <p:cNvPr id="3" name="Content Placeholder 2"/>
          <p:cNvSpPr>
            <a:spLocks noGrp="1"/>
          </p:cNvSpPr>
          <p:nvPr>
            <p:ph idx="1"/>
          </p:nvPr>
        </p:nvSpPr>
        <p:spPr>
          <a:xfrm>
            <a:off x="459867" y="1392210"/>
            <a:ext cx="8229600" cy="3917032"/>
          </a:xfrm>
        </p:spPr>
        <p:txBody>
          <a:bodyPr>
            <a:normAutofit fontScale="92500" lnSpcReduction="10000"/>
          </a:bodyPr>
          <a:lstStyle/>
          <a:p>
            <a:pPr marL="457200" lvl="1" indent="0">
              <a:buNone/>
            </a:pPr>
            <a:endParaRPr lang="en-GB" altLang="en-US" dirty="0"/>
          </a:p>
          <a:p>
            <a:pPr lvl="1"/>
            <a:r>
              <a:rPr lang="en-GB" altLang="en-US" dirty="0">
                <a:latin typeface="Times New Roman" panose="02020603050405020304" pitchFamily="18" charset="0"/>
                <a:cs typeface="Times New Roman" panose="02020603050405020304" pitchFamily="18" charset="0"/>
              </a:rPr>
              <a:t>A blanket rate by cake would be…</a:t>
            </a:r>
          </a:p>
          <a:p>
            <a:pPr marL="457200" lvl="1" indent="0">
              <a:buNone/>
            </a:pPr>
            <a:r>
              <a:rPr lang="en-GB" altLang="en-US" dirty="0">
                <a:latin typeface="Times New Roman" panose="02020603050405020304" pitchFamily="18" charset="0"/>
                <a:cs typeface="Times New Roman" panose="02020603050405020304" pitchFamily="18" charset="0"/>
              </a:rPr>
              <a:t>  545,000  ÷ 40,000 = £13.62 per cake</a:t>
            </a:r>
          </a:p>
          <a:p>
            <a:pPr marL="914400" lvl="2" indent="0">
              <a:buNone/>
            </a:pPr>
            <a:endParaRPr lang="en-GB" altLang="en-US" dirty="0">
              <a:latin typeface="Times New Roman" panose="02020603050405020304" pitchFamily="18" charset="0"/>
              <a:cs typeface="Times New Roman" panose="02020603050405020304" pitchFamily="18" charset="0"/>
            </a:endParaRPr>
          </a:p>
          <a:p>
            <a:pPr lvl="1"/>
            <a:r>
              <a:rPr lang="en-GB" altLang="en-US" dirty="0">
                <a:latin typeface="Times New Roman" panose="02020603050405020304" pitchFamily="18" charset="0"/>
                <a:cs typeface="Times New Roman" panose="02020603050405020304" pitchFamily="18" charset="0"/>
              </a:rPr>
              <a:t>A blanket rate by oven hour would be…</a:t>
            </a:r>
          </a:p>
          <a:p>
            <a:pPr marL="457200" lvl="1" indent="0">
              <a:buNone/>
            </a:pPr>
            <a:r>
              <a:rPr lang="en-GB" altLang="en-US" dirty="0">
                <a:latin typeface="Times New Roman" panose="02020603050405020304" pitchFamily="18" charset="0"/>
                <a:cs typeface="Times New Roman" panose="02020603050405020304" pitchFamily="18" charset="0"/>
              </a:rPr>
              <a:t>   545,000 ÷ 36,000= £15.14 per oven hour</a:t>
            </a:r>
          </a:p>
          <a:p>
            <a:pPr lvl="1"/>
            <a:endParaRPr lang="en-GB" altLang="en-US" dirty="0">
              <a:latin typeface="Times New Roman" panose="02020603050405020304" pitchFamily="18" charset="0"/>
              <a:cs typeface="Times New Roman" panose="02020603050405020304" pitchFamily="18" charset="0"/>
            </a:endParaRPr>
          </a:p>
          <a:p>
            <a:pPr lvl="1"/>
            <a:r>
              <a:rPr lang="en-GB" altLang="en-US" dirty="0">
                <a:latin typeface="Times New Roman" panose="02020603050405020304" pitchFamily="18" charset="0"/>
                <a:cs typeface="Times New Roman" panose="02020603050405020304" pitchFamily="18" charset="0"/>
              </a:rPr>
              <a:t>A blanket rate by labour hour would be…</a:t>
            </a:r>
          </a:p>
          <a:p>
            <a:pPr marL="457200" lvl="1" indent="0">
              <a:buNone/>
            </a:pPr>
            <a:r>
              <a:rPr lang="en-GB" altLang="en-US" dirty="0">
                <a:latin typeface="Times New Roman" panose="02020603050405020304" pitchFamily="18" charset="0"/>
                <a:cs typeface="Times New Roman" panose="02020603050405020304" pitchFamily="18" charset="0"/>
              </a:rPr>
              <a:t>   545,000 ÷ 34,650 = £15.73 per labour hour</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63A33278-8D2C-46E9-9145-8061F8ED03C5}" type="slidenum">
              <a:rPr lang="en-GB" smtClean="0"/>
              <a:t>9</a:t>
            </a:fld>
            <a:endParaRPr lang="en-GB" dirty="0"/>
          </a:p>
        </p:txBody>
      </p:sp>
    </p:spTree>
    <p:custDataLst>
      <p:tags r:id="rId1"/>
    </p:custDataLst>
    <p:extLst>
      <p:ext uri="{BB962C8B-B14F-4D97-AF65-F5344CB8AC3E}">
        <p14:creationId xmlns:p14="http://schemas.microsoft.com/office/powerpoint/2010/main" val="25998864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8A249-A91B-49DE-80B5-07A800177437}"/>
              </a:ext>
            </a:extLst>
          </p:cNvPr>
          <p:cNvSpPr>
            <a:spLocks noGrp="1"/>
          </p:cNvSpPr>
          <p:nvPr>
            <p:ph type="title"/>
          </p:nvPr>
        </p:nvSpPr>
        <p:spPr>
          <a:xfrm>
            <a:off x="611561" y="154540"/>
            <a:ext cx="8300026" cy="380247"/>
          </a:xfrm>
        </p:spPr>
        <p:txBody>
          <a:bodyPr>
            <a:normAutofit fontScale="90000"/>
          </a:bodyPr>
          <a:lstStyle/>
          <a:p>
            <a:r>
              <a:rPr lang="en-GB" dirty="0"/>
              <a:t>Allocation or apportionment ? - 1</a:t>
            </a:r>
          </a:p>
        </p:txBody>
      </p:sp>
      <p:sp>
        <p:nvSpPr>
          <p:cNvPr id="3" name="Content Placeholder 2">
            <a:extLst>
              <a:ext uri="{FF2B5EF4-FFF2-40B4-BE49-F238E27FC236}">
                <a16:creationId xmlns:a16="http://schemas.microsoft.com/office/drawing/2014/main" id="{7FBE6147-3BEF-43A4-BD41-5BDE84CA97A2}"/>
              </a:ext>
            </a:extLst>
          </p:cNvPr>
          <p:cNvSpPr>
            <a:spLocks noGrp="1"/>
          </p:cNvSpPr>
          <p:nvPr>
            <p:ph idx="1"/>
          </p:nvPr>
        </p:nvSpPr>
        <p:spPr>
          <a:xfrm>
            <a:off x="457200" y="908720"/>
            <a:ext cx="8229600" cy="4464496"/>
          </a:xfrm>
        </p:spPr>
        <p:txBody>
          <a:bodyPr>
            <a:normAutofit fontScale="85000" lnSpcReduction="20000"/>
          </a:bodyPr>
          <a:lstStyle/>
          <a:p>
            <a:r>
              <a:rPr lang="en-GB" dirty="0">
                <a:latin typeface="Times New Roman" panose="02020603050405020304" pitchFamily="18" charset="0"/>
                <a:cs typeface="Times New Roman" panose="02020603050405020304" pitchFamily="18" charset="0"/>
              </a:rPr>
              <a:t>The blanket approach is limited in its analytical utility because it can only spread total overheads over a single aspect of production. In this case either by cake, by oven-hour, or by labour hour</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And, while this may be useful for analysing individual cost situations for comparative purposes, say, over time, between different products, or against competing products, for example</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However, in terms of accurately and effectively costing operations, we need a more rigorous analytical method</a:t>
            </a:r>
          </a:p>
        </p:txBody>
      </p:sp>
      <p:sp>
        <p:nvSpPr>
          <p:cNvPr id="4" name="Slide Number Placeholder 3">
            <a:extLst>
              <a:ext uri="{FF2B5EF4-FFF2-40B4-BE49-F238E27FC236}">
                <a16:creationId xmlns:a16="http://schemas.microsoft.com/office/drawing/2014/main" id="{18E65AB1-A223-40F1-80A1-BDDA1E91F905}"/>
              </a:ext>
            </a:extLst>
          </p:cNvPr>
          <p:cNvSpPr>
            <a:spLocks noGrp="1"/>
          </p:cNvSpPr>
          <p:nvPr>
            <p:ph type="sldNum" sz="quarter" idx="12"/>
          </p:nvPr>
        </p:nvSpPr>
        <p:spPr/>
        <p:txBody>
          <a:bodyPr/>
          <a:lstStyle/>
          <a:p>
            <a:fld id="{63A33278-8D2C-46E9-9145-8061F8ED03C5}" type="slidenum">
              <a:rPr lang="en-GB" smtClean="0"/>
              <a:t>10</a:t>
            </a:fld>
            <a:endParaRPr lang="en-GB" dirty="0"/>
          </a:p>
        </p:txBody>
      </p:sp>
    </p:spTree>
    <p:custDataLst>
      <p:tags r:id="rId1"/>
    </p:custDataLst>
    <p:extLst>
      <p:ext uri="{BB962C8B-B14F-4D97-AF65-F5344CB8AC3E}">
        <p14:creationId xmlns:p14="http://schemas.microsoft.com/office/powerpoint/2010/main" val="3146850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AE85E-8CE7-4A6A-808D-44FFA81F4D74}"/>
              </a:ext>
            </a:extLst>
          </p:cNvPr>
          <p:cNvSpPr>
            <a:spLocks noGrp="1"/>
          </p:cNvSpPr>
          <p:nvPr>
            <p:ph type="title"/>
          </p:nvPr>
        </p:nvSpPr>
        <p:spPr>
          <a:xfrm>
            <a:off x="179512" y="476672"/>
            <a:ext cx="7939986" cy="380247"/>
          </a:xfrm>
        </p:spPr>
        <p:txBody>
          <a:bodyPr>
            <a:normAutofit fontScale="90000"/>
          </a:bodyPr>
          <a:lstStyle/>
          <a:p>
            <a:r>
              <a:rPr lang="en-GB" dirty="0"/>
              <a:t>Allocation or apportionment ? - 2</a:t>
            </a:r>
          </a:p>
        </p:txBody>
      </p:sp>
      <p:sp>
        <p:nvSpPr>
          <p:cNvPr id="3" name="Content Placeholder 2">
            <a:extLst>
              <a:ext uri="{FF2B5EF4-FFF2-40B4-BE49-F238E27FC236}">
                <a16:creationId xmlns:a16="http://schemas.microsoft.com/office/drawing/2014/main" id="{A4EF0873-8100-4F47-9E74-3E6CC1FC25FC}"/>
              </a:ext>
            </a:extLst>
          </p:cNvPr>
          <p:cNvSpPr>
            <a:spLocks noGrp="1"/>
          </p:cNvSpPr>
          <p:nvPr>
            <p:ph idx="1"/>
          </p:nvPr>
        </p:nvSpPr>
        <p:spPr>
          <a:xfrm>
            <a:off x="457200" y="1268760"/>
            <a:ext cx="8229600" cy="3917032"/>
          </a:xfrm>
        </p:spPr>
        <p:txBody>
          <a:bodyPr>
            <a:normAutofit fontScale="85000" lnSpcReduction="10000"/>
          </a:bodyPr>
          <a:lstStyle/>
          <a:p>
            <a:endParaRPr lang="en-GB" dirty="0"/>
          </a:p>
          <a:p>
            <a:r>
              <a:rPr lang="en-GB" dirty="0">
                <a:latin typeface="Times New Roman" panose="02020603050405020304" pitchFamily="18" charset="0"/>
                <a:cs typeface="Times New Roman" panose="02020603050405020304" pitchFamily="18" charset="0"/>
              </a:rPr>
              <a:t>To make more accurate absorption of overheads, we need to consider the activities of the organisation broken down into departments, cost centres, other categories of operation</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choice then is whether to </a:t>
            </a:r>
            <a:r>
              <a:rPr lang="en-GB" i="1" dirty="0">
                <a:latin typeface="Times New Roman" panose="02020603050405020304" pitchFamily="18" charset="0"/>
                <a:cs typeface="Times New Roman" panose="02020603050405020304" pitchFamily="18" charset="0"/>
              </a:rPr>
              <a:t>allocate</a:t>
            </a:r>
            <a:r>
              <a:rPr lang="en-GB" dirty="0">
                <a:latin typeface="Times New Roman" panose="02020603050405020304" pitchFamily="18" charset="0"/>
                <a:cs typeface="Times New Roman" panose="02020603050405020304" pitchFamily="18" charset="0"/>
              </a:rPr>
              <a:t> or </a:t>
            </a:r>
            <a:r>
              <a:rPr lang="en-GB" i="1" dirty="0">
                <a:latin typeface="Times New Roman" panose="02020603050405020304" pitchFamily="18" charset="0"/>
                <a:cs typeface="Times New Roman" panose="02020603050405020304" pitchFamily="18" charset="0"/>
              </a:rPr>
              <a:t>apportion </a:t>
            </a:r>
            <a:r>
              <a:rPr lang="en-GB" altLang="en-US" dirty="0">
                <a:latin typeface="Times New Roman" panose="02020603050405020304" pitchFamily="18" charset="0"/>
                <a:cs typeface="Times New Roman" panose="02020603050405020304" pitchFamily="18" charset="0"/>
              </a:rPr>
              <a:t>the costs to the products or services across the departments</a:t>
            </a:r>
          </a:p>
          <a:p>
            <a:endParaRPr lang="en-GB" i="1" dirty="0"/>
          </a:p>
        </p:txBody>
      </p:sp>
      <p:sp>
        <p:nvSpPr>
          <p:cNvPr id="4" name="Slide Number Placeholder 3">
            <a:extLst>
              <a:ext uri="{FF2B5EF4-FFF2-40B4-BE49-F238E27FC236}">
                <a16:creationId xmlns:a16="http://schemas.microsoft.com/office/drawing/2014/main" id="{179E2EFB-92F6-4950-B35E-44E6B270B4EF}"/>
              </a:ext>
            </a:extLst>
          </p:cNvPr>
          <p:cNvSpPr>
            <a:spLocks noGrp="1"/>
          </p:cNvSpPr>
          <p:nvPr>
            <p:ph type="sldNum" sz="quarter" idx="12"/>
          </p:nvPr>
        </p:nvSpPr>
        <p:spPr/>
        <p:txBody>
          <a:bodyPr/>
          <a:lstStyle/>
          <a:p>
            <a:fld id="{63A33278-8D2C-46E9-9145-8061F8ED03C5}" type="slidenum">
              <a:rPr lang="en-GB" smtClean="0"/>
              <a:t>11</a:t>
            </a:fld>
            <a:endParaRPr lang="en-GB" dirty="0"/>
          </a:p>
        </p:txBody>
      </p:sp>
    </p:spTree>
    <p:custDataLst>
      <p:tags r:id="rId1"/>
    </p:custDataLst>
    <p:extLst>
      <p:ext uri="{BB962C8B-B14F-4D97-AF65-F5344CB8AC3E}">
        <p14:creationId xmlns:p14="http://schemas.microsoft.com/office/powerpoint/2010/main" val="41530230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FE2D7-B881-43C1-BC2F-C13097982B12}"/>
              </a:ext>
            </a:extLst>
          </p:cNvPr>
          <p:cNvSpPr>
            <a:spLocks noGrp="1"/>
          </p:cNvSpPr>
          <p:nvPr>
            <p:ph type="title"/>
          </p:nvPr>
        </p:nvSpPr>
        <p:spPr>
          <a:xfrm>
            <a:off x="457201" y="154540"/>
            <a:ext cx="8454386" cy="380247"/>
          </a:xfrm>
        </p:spPr>
        <p:txBody>
          <a:bodyPr>
            <a:normAutofit fontScale="90000"/>
          </a:bodyPr>
          <a:lstStyle/>
          <a:p>
            <a:r>
              <a:rPr lang="en-GB" dirty="0"/>
              <a:t>Allocation or apportionment? - 3</a:t>
            </a:r>
          </a:p>
        </p:txBody>
      </p:sp>
      <p:sp>
        <p:nvSpPr>
          <p:cNvPr id="3" name="Content Placeholder 2">
            <a:extLst>
              <a:ext uri="{FF2B5EF4-FFF2-40B4-BE49-F238E27FC236}">
                <a16:creationId xmlns:a16="http://schemas.microsoft.com/office/drawing/2014/main" id="{4BBA28AE-75D4-4E80-834C-F3EF7EEA6F2C}"/>
              </a:ext>
            </a:extLst>
          </p:cNvPr>
          <p:cNvSpPr>
            <a:spLocks noGrp="1"/>
          </p:cNvSpPr>
          <p:nvPr>
            <p:ph idx="1"/>
          </p:nvPr>
        </p:nvSpPr>
        <p:spPr>
          <a:xfrm>
            <a:off x="457200" y="573047"/>
            <a:ext cx="8579295" cy="5256584"/>
          </a:xfrm>
        </p:spPr>
        <p:txBody>
          <a:bodyPr>
            <a:normAutofit fontScale="92500" lnSpcReduction="20000"/>
          </a:bodyPr>
          <a:lstStyle/>
          <a:p>
            <a:pPr marL="0" indent="0">
              <a:buNone/>
            </a:pPr>
            <a:endParaRPr lang="en-GB" altLang="en-US" sz="3000" dirty="0">
              <a:latin typeface="Times New Roman" panose="02020603050405020304" pitchFamily="18" charset="0"/>
              <a:cs typeface="Times New Roman" panose="02020603050405020304" pitchFamily="18" charset="0"/>
            </a:endParaRPr>
          </a:p>
          <a:p>
            <a:pPr marL="0" indent="0">
              <a:buNone/>
            </a:pPr>
            <a:r>
              <a:rPr lang="en-GB" altLang="en-US" sz="3000" dirty="0">
                <a:latin typeface="Times New Roman" panose="02020603050405020304" pitchFamily="18" charset="0"/>
                <a:cs typeface="Times New Roman" panose="02020603050405020304" pitchFamily="18" charset="0"/>
              </a:rPr>
              <a:t>Allocation</a:t>
            </a:r>
          </a:p>
          <a:p>
            <a:pPr marL="0" indent="0">
              <a:buNone/>
            </a:pPr>
            <a:endParaRPr lang="en-GB" altLang="en-US" sz="2200" dirty="0">
              <a:latin typeface="Times New Roman" panose="02020603050405020304" pitchFamily="18" charset="0"/>
              <a:cs typeface="Times New Roman" panose="02020603050405020304" pitchFamily="18" charset="0"/>
            </a:endParaRPr>
          </a:p>
          <a:p>
            <a:r>
              <a:rPr lang="en-GB" altLang="en-US" sz="2200" dirty="0">
                <a:latin typeface="Times New Roman" panose="02020603050405020304" pitchFamily="18" charset="0"/>
                <a:cs typeface="Times New Roman" panose="02020603050405020304" pitchFamily="18" charset="0"/>
              </a:rPr>
              <a:t>Allocation of costs is when we can link costs directly to a product or service. For example, direct costs can be directly allocated to a product</a:t>
            </a:r>
          </a:p>
          <a:p>
            <a:endParaRPr lang="en-GB" altLang="en-US" sz="2200" dirty="0">
              <a:latin typeface="Times New Roman" panose="02020603050405020304" pitchFamily="18" charset="0"/>
              <a:cs typeface="Times New Roman" panose="02020603050405020304" pitchFamily="18" charset="0"/>
            </a:endParaRPr>
          </a:p>
          <a:p>
            <a:r>
              <a:rPr lang="en-GB" altLang="en-US" sz="2200" dirty="0">
                <a:latin typeface="Times New Roman" panose="02020603050405020304" pitchFamily="18" charset="0"/>
                <a:cs typeface="Times New Roman" panose="02020603050405020304" pitchFamily="18" charset="0"/>
              </a:rPr>
              <a:t>Indirect costs could be allocated to a product where we have detailed information for example, electricity meters for each machine, detailed supervisor logs detailing each minute spent quality controlling each type of product</a:t>
            </a:r>
          </a:p>
          <a:p>
            <a:pPr marL="0" indent="0">
              <a:buNone/>
            </a:pPr>
            <a:endParaRPr lang="en-GB" altLang="en-US" sz="2200" dirty="0">
              <a:latin typeface="Times New Roman" panose="02020603050405020304" pitchFamily="18" charset="0"/>
              <a:cs typeface="Times New Roman" panose="02020603050405020304" pitchFamily="18" charset="0"/>
            </a:endParaRPr>
          </a:p>
          <a:p>
            <a:r>
              <a:rPr lang="en-GB" altLang="en-US" sz="2200" dirty="0">
                <a:latin typeface="Times New Roman" panose="02020603050405020304" pitchFamily="18" charset="0"/>
                <a:cs typeface="Times New Roman" panose="02020603050405020304" pitchFamily="18" charset="0"/>
              </a:rPr>
              <a:t>We are more likely to be able to allocate indirect costs that are overhead service or production costs e.g. supervisor salary as opposed to HR support costs</a:t>
            </a:r>
          </a:p>
          <a:p>
            <a:pPr marL="0" indent="0">
              <a:buNone/>
            </a:pPr>
            <a:endParaRPr lang="en-GB" altLang="en-US" sz="2200" dirty="0">
              <a:latin typeface="Times New Roman" panose="02020603050405020304" pitchFamily="18" charset="0"/>
              <a:cs typeface="Times New Roman" panose="02020603050405020304" pitchFamily="18" charset="0"/>
            </a:endParaRPr>
          </a:p>
          <a:p>
            <a:r>
              <a:rPr lang="en-GB" altLang="en-US" sz="2200" dirty="0">
                <a:latin typeface="Times New Roman" panose="02020603050405020304" pitchFamily="18" charset="0"/>
                <a:cs typeface="Times New Roman" panose="02020603050405020304" pitchFamily="18" charset="0"/>
              </a:rPr>
              <a:t>However, these type of control mechanisms may be costly to implement and monitor, and can also be seen as arbitrary decisions</a:t>
            </a:r>
          </a:p>
          <a:p>
            <a:endParaRPr lang="en-GB" dirty="0"/>
          </a:p>
        </p:txBody>
      </p:sp>
      <p:sp>
        <p:nvSpPr>
          <p:cNvPr id="4" name="Slide Number Placeholder 3">
            <a:extLst>
              <a:ext uri="{FF2B5EF4-FFF2-40B4-BE49-F238E27FC236}">
                <a16:creationId xmlns:a16="http://schemas.microsoft.com/office/drawing/2014/main" id="{2B3E54AE-9554-4462-9C60-2BF756EC1613}"/>
              </a:ext>
            </a:extLst>
          </p:cNvPr>
          <p:cNvSpPr>
            <a:spLocks noGrp="1"/>
          </p:cNvSpPr>
          <p:nvPr>
            <p:ph type="sldNum" sz="quarter" idx="12"/>
          </p:nvPr>
        </p:nvSpPr>
        <p:spPr/>
        <p:txBody>
          <a:bodyPr/>
          <a:lstStyle/>
          <a:p>
            <a:fld id="{63A33278-8D2C-46E9-9145-8061F8ED03C5}" type="slidenum">
              <a:rPr lang="en-GB" smtClean="0"/>
              <a:t>12</a:t>
            </a:fld>
            <a:endParaRPr lang="en-GB" dirty="0"/>
          </a:p>
        </p:txBody>
      </p:sp>
    </p:spTree>
    <p:custDataLst>
      <p:tags r:id="rId1"/>
    </p:custDataLst>
    <p:extLst>
      <p:ext uri="{BB962C8B-B14F-4D97-AF65-F5344CB8AC3E}">
        <p14:creationId xmlns:p14="http://schemas.microsoft.com/office/powerpoint/2010/main" val="37384322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B657D-4A73-4F67-8050-2D4B136A689B}"/>
              </a:ext>
            </a:extLst>
          </p:cNvPr>
          <p:cNvSpPr>
            <a:spLocks noGrp="1"/>
          </p:cNvSpPr>
          <p:nvPr>
            <p:ph type="title"/>
          </p:nvPr>
        </p:nvSpPr>
        <p:spPr>
          <a:xfrm>
            <a:off x="590297" y="68579"/>
            <a:ext cx="8075240" cy="380247"/>
          </a:xfrm>
        </p:spPr>
        <p:txBody>
          <a:bodyPr>
            <a:normAutofit fontScale="90000"/>
          </a:bodyPr>
          <a:lstStyle/>
          <a:p>
            <a:r>
              <a:rPr lang="en-GB" dirty="0"/>
              <a:t>Allocation or apportionment? - 4</a:t>
            </a:r>
          </a:p>
        </p:txBody>
      </p:sp>
      <p:sp>
        <p:nvSpPr>
          <p:cNvPr id="3" name="Content Placeholder 2">
            <a:extLst>
              <a:ext uri="{FF2B5EF4-FFF2-40B4-BE49-F238E27FC236}">
                <a16:creationId xmlns:a16="http://schemas.microsoft.com/office/drawing/2014/main" id="{9DC8BE80-AF2B-417B-BFDD-B0A691446EDA}"/>
              </a:ext>
            </a:extLst>
          </p:cNvPr>
          <p:cNvSpPr>
            <a:spLocks noGrp="1"/>
          </p:cNvSpPr>
          <p:nvPr>
            <p:ph idx="1"/>
          </p:nvPr>
        </p:nvSpPr>
        <p:spPr>
          <a:xfrm>
            <a:off x="435936" y="692696"/>
            <a:ext cx="8528551" cy="4896544"/>
          </a:xfrm>
        </p:spPr>
        <p:txBody>
          <a:bodyPr>
            <a:normAutofit fontScale="40000" lnSpcReduction="20000"/>
          </a:bodyPr>
          <a:lstStyle/>
          <a:p>
            <a:pPr marL="457200" lvl="1" indent="0">
              <a:buNone/>
            </a:pPr>
            <a:r>
              <a:rPr lang="en-GB" altLang="en-US" sz="4400" dirty="0">
                <a:latin typeface="Times New Roman" panose="02020603050405020304" pitchFamily="18" charset="0"/>
                <a:cs typeface="Times New Roman" panose="02020603050405020304" pitchFamily="18" charset="0"/>
              </a:rPr>
              <a:t>Apportionment</a:t>
            </a:r>
          </a:p>
          <a:p>
            <a:pPr marL="457200" lvl="1" indent="0">
              <a:buNone/>
            </a:pPr>
            <a:endParaRPr lang="en-GB" altLang="en-US" sz="4400" dirty="0">
              <a:latin typeface="Times New Roman" panose="02020603050405020304" pitchFamily="18" charset="0"/>
              <a:cs typeface="Times New Roman" panose="02020603050405020304" pitchFamily="18" charset="0"/>
            </a:endParaRPr>
          </a:p>
          <a:p>
            <a:pPr lvl="1">
              <a:buFont typeface="Arial" panose="020B0604020202020204" pitchFamily="34" charset="0"/>
              <a:buChar char="•"/>
            </a:pPr>
            <a:r>
              <a:rPr lang="en-GB" altLang="en-US" sz="4400" dirty="0">
                <a:latin typeface="Times New Roman" panose="02020603050405020304" pitchFamily="18" charset="0"/>
                <a:cs typeface="Times New Roman" panose="02020603050405020304" pitchFamily="18" charset="0"/>
              </a:rPr>
              <a:t>Where precise information is not available apportionment may be necessary</a:t>
            </a:r>
          </a:p>
          <a:p>
            <a:pPr marL="457200" lvl="1" indent="0">
              <a:buNone/>
            </a:pPr>
            <a:endParaRPr lang="en-GB" altLang="en-US" sz="4400" dirty="0">
              <a:latin typeface="Times New Roman" panose="02020603050405020304" pitchFamily="18" charset="0"/>
              <a:cs typeface="Times New Roman" panose="02020603050405020304" pitchFamily="18" charset="0"/>
            </a:endParaRPr>
          </a:p>
          <a:p>
            <a:pPr lvl="1">
              <a:buFont typeface="Arial" panose="020B0604020202020204" pitchFamily="34" charset="0"/>
              <a:buChar char="•"/>
            </a:pPr>
            <a:r>
              <a:rPr lang="en-GB" altLang="en-US" sz="4400" dirty="0">
                <a:latin typeface="Times New Roman" panose="02020603050405020304" pitchFamily="18" charset="0"/>
                <a:cs typeface="Times New Roman" panose="02020603050405020304" pitchFamily="18" charset="0"/>
              </a:rPr>
              <a:t>This more likely to be necessary for service department overheads removed from production</a:t>
            </a:r>
          </a:p>
          <a:p>
            <a:pPr marL="457200" lvl="1" indent="0">
              <a:buNone/>
            </a:pPr>
            <a:endParaRPr lang="en-GB" altLang="en-US" sz="4400" dirty="0">
              <a:latin typeface="Times New Roman" panose="02020603050405020304" pitchFamily="18" charset="0"/>
              <a:cs typeface="Times New Roman" panose="02020603050405020304" pitchFamily="18" charset="0"/>
            </a:endParaRPr>
          </a:p>
          <a:p>
            <a:pPr lvl="1">
              <a:buFont typeface="Arial" panose="020B0604020202020204" pitchFamily="34" charset="0"/>
              <a:buChar char="•"/>
            </a:pPr>
            <a:r>
              <a:rPr lang="en-GB" altLang="en-US" sz="4400" dirty="0">
                <a:latin typeface="Times New Roman" panose="02020603050405020304" pitchFamily="18" charset="0"/>
                <a:cs typeface="Times New Roman" panose="02020603050405020304" pitchFamily="18" charset="0"/>
              </a:rPr>
              <a:t>This is where we apportion costs to a product based on some reasonable drivers of those costs</a:t>
            </a:r>
          </a:p>
          <a:p>
            <a:pPr marL="457200" lvl="1" indent="0">
              <a:buNone/>
            </a:pPr>
            <a:endParaRPr lang="en-GB" altLang="en-US" sz="4400" dirty="0">
              <a:latin typeface="Times New Roman" panose="02020603050405020304" pitchFamily="18" charset="0"/>
              <a:cs typeface="Times New Roman" panose="02020603050405020304" pitchFamily="18" charset="0"/>
            </a:endParaRPr>
          </a:p>
          <a:p>
            <a:pPr marL="457200" lvl="1" indent="0">
              <a:buNone/>
            </a:pPr>
            <a:r>
              <a:rPr lang="en-GB" altLang="en-US" sz="4400" dirty="0">
                <a:latin typeface="Times New Roman" panose="02020603050405020304" pitchFamily="18" charset="0"/>
                <a:cs typeface="Times New Roman" panose="02020603050405020304" pitchFamily="18" charset="0"/>
              </a:rPr>
              <a:t>Examples…</a:t>
            </a:r>
          </a:p>
          <a:p>
            <a:pPr marL="457200" lvl="1" indent="0">
              <a:buNone/>
            </a:pPr>
            <a:endParaRPr lang="en-GB" altLang="en-US" sz="4400" dirty="0">
              <a:latin typeface="Times New Roman" panose="02020603050405020304" pitchFamily="18" charset="0"/>
              <a:cs typeface="Times New Roman" panose="02020603050405020304" pitchFamily="18" charset="0"/>
            </a:endParaRPr>
          </a:p>
          <a:p>
            <a:pPr lvl="2">
              <a:buFont typeface="Wingdings" panose="05000000000000000000" pitchFamily="2" charset="2"/>
              <a:buChar char="Ø"/>
            </a:pPr>
            <a:r>
              <a:rPr lang="en-GB" altLang="en-US" sz="4400" dirty="0">
                <a:latin typeface="Times New Roman" panose="02020603050405020304" pitchFamily="18" charset="0"/>
                <a:cs typeface="Times New Roman" panose="02020603050405020304" pitchFamily="18" charset="0"/>
              </a:rPr>
              <a:t>HR Admin costs apportioned based on number of people</a:t>
            </a:r>
          </a:p>
          <a:p>
            <a:pPr marL="914400" lvl="2" indent="0">
              <a:buNone/>
            </a:pPr>
            <a:endParaRPr lang="en-GB" altLang="en-US" sz="4400" dirty="0">
              <a:latin typeface="Times New Roman" panose="02020603050405020304" pitchFamily="18" charset="0"/>
              <a:cs typeface="Times New Roman" panose="02020603050405020304" pitchFamily="18" charset="0"/>
            </a:endParaRPr>
          </a:p>
          <a:p>
            <a:pPr lvl="2">
              <a:buFont typeface="Wingdings" panose="05000000000000000000" pitchFamily="2" charset="2"/>
              <a:buChar char="Ø"/>
            </a:pPr>
            <a:r>
              <a:rPr lang="en-GB" altLang="en-US" sz="4400" dirty="0">
                <a:latin typeface="Times New Roman" panose="02020603050405020304" pitchFamily="18" charset="0"/>
                <a:cs typeface="Times New Roman" panose="02020603050405020304" pitchFamily="18" charset="0"/>
              </a:rPr>
              <a:t>Maintenance team costs on basis of number of machines per product or department</a:t>
            </a:r>
          </a:p>
          <a:p>
            <a:pPr marL="914400" lvl="2" indent="0">
              <a:buNone/>
            </a:pPr>
            <a:endParaRPr lang="en-GB" altLang="en-US" sz="4400" dirty="0">
              <a:latin typeface="Times New Roman" panose="02020603050405020304" pitchFamily="18" charset="0"/>
              <a:cs typeface="Times New Roman" panose="02020603050405020304" pitchFamily="18" charset="0"/>
            </a:endParaRPr>
          </a:p>
          <a:p>
            <a:pPr lvl="2">
              <a:buFont typeface="Wingdings" panose="05000000000000000000" pitchFamily="2" charset="2"/>
              <a:buChar char="Ø"/>
            </a:pPr>
            <a:r>
              <a:rPr lang="en-GB" altLang="en-US" sz="4400" dirty="0">
                <a:latin typeface="Times New Roman" panose="02020603050405020304" pitchFamily="18" charset="0"/>
                <a:cs typeface="Times New Roman" panose="02020603050405020304" pitchFamily="18" charset="0"/>
              </a:rPr>
              <a:t>Heat and light based on floor area of building</a:t>
            </a:r>
          </a:p>
          <a:p>
            <a:endParaRPr lang="en-GB" dirty="0"/>
          </a:p>
        </p:txBody>
      </p:sp>
      <p:sp>
        <p:nvSpPr>
          <p:cNvPr id="4" name="Slide Number Placeholder 3">
            <a:extLst>
              <a:ext uri="{FF2B5EF4-FFF2-40B4-BE49-F238E27FC236}">
                <a16:creationId xmlns:a16="http://schemas.microsoft.com/office/drawing/2014/main" id="{2F945DA4-5C5D-4C32-B436-1A9946332FA5}"/>
              </a:ext>
            </a:extLst>
          </p:cNvPr>
          <p:cNvSpPr>
            <a:spLocks noGrp="1"/>
          </p:cNvSpPr>
          <p:nvPr>
            <p:ph type="sldNum" sz="quarter" idx="12"/>
          </p:nvPr>
        </p:nvSpPr>
        <p:spPr/>
        <p:txBody>
          <a:bodyPr/>
          <a:lstStyle/>
          <a:p>
            <a:fld id="{63A33278-8D2C-46E9-9145-8061F8ED03C5}" type="slidenum">
              <a:rPr lang="en-GB" smtClean="0"/>
              <a:t>13</a:t>
            </a:fld>
            <a:endParaRPr lang="en-GB" dirty="0"/>
          </a:p>
        </p:txBody>
      </p:sp>
    </p:spTree>
    <p:custDataLst>
      <p:tags r:id="rId1"/>
    </p:custDataLst>
    <p:extLst>
      <p:ext uri="{BB962C8B-B14F-4D97-AF65-F5344CB8AC3E}">
        <p14:creationId xmlns:p14="http://schemas.microsoft.com/office/powerpoint/2010/main" val="26009431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30AF1-6536-4B33-B275-18610817BC8C}"/>
              </a:ext>
            </a:extLst>
          </p:cNvPr>
          <p:cNvSpPr>
            <a:spLocks noGrp="1"/>
          </p:cNvSpPr>
          <p:nvPr>
            <p:ph type="title"/>
          </p:nvPr>
        </p:nvSpPr>
        <p:spPr/>
        <p:txBody>
          <a:bodyPr/>
          <a:lstStyle/>
          <a:p>
            <a:r>
              <a:rPr lang="en-GB" dirty="0"/>
              <a:t>Worked example - 2</a:t>
            </a:r>
          </a:p>
        </p:txBody>
      </p:sp>
      <p:sp>
        <p:nvSpPr>
          <p:cNvPr id="3" name="Content Placeholder 2">
            <a:extLst>
              <a:ext uri="{FF2B5EF4-FFF2-40B4-BE49-F238E27FC236}">
                <a16:creationId xmlns:a16="http://schemas.microsoft.com/office/drawing/2014/main" id="{C0C4896E-773E-45C5-ACD9-F43653712E47}"/>
              </a:ext>
            </a:extLst>
          </p:cNvPr>
          <p:cNvSpPr>
            <a:spLocks noGrp="1"/>
          </p:cNvSpPr>
          <p:nvPr>
            <p:ph idx="1"/>
          </p:nvPr>
        </p:nvSpPr>
        <p:spPr>
          <a:xfrm>
            <a:off x="457200" y="1470484"/>
            <a:ext cx="8229600" cy="3917032"/>
          </a:xfrm>
        </p:spPr>
        <p:txBody>
          <a:bodyPr>
            <a:normAutofit fontScale="85000" lnSpcReduction="10000"/>
          </a:bodyPr>
          <a:lstStyle/>
          <a:p>
            <a:r>
              <a:rPr lang="en-GB" dirty="0">
                <a:latin typeface="Times New Roman" panose="02020603050405020304" pitchFamily="18" charset="0"/>
                <a:cs typeface="Times New Roman" panose="02020603050405020304" pitchFamily="18" charset="0"/>
              </a:rPr>
              <a:t>Returning to the worked example – Cake Company</a:t>
            </a:r>
          </a:p>
          <a:p>
            <a:pPr marL="0" indent="0">
              <a:buNone/>
            </a:pPr>
            <a:endParaRPr lang="en-GB" dirty="0">
              <a:latin typeface="Times New Roman" panose="02020603050405020304" pitchFamily="18" charset="0"/>
              <a:cs typeface="Times New Roman" panose="02020603050405020304" pitchFamily="18" charset="0"/>
            </a:endParaRPr>
          </a:p>
          <a:p>
            <a:r>
              <a:rPr lang="en-GB" altLang="en-US" dirty="0">
                <a:latin typeface="Times New Roman" panose="02020603050405020304" pitchFamily="18" charset="0"/>
                <a:cs typeface="Times New Roman" panose="02020603050405020304" pitchFamily="18" charset="0"/>
              </a:rPr>
              <a:t>The activities are split into different sections for the different types of cake as follows…</a:t>
            </a:r>
          </a:p>
          <a:p>
            <a:pPr marL="0" indent="0">
              <a:buNone/>
            </a:pPr>
            <a:endParaRPr lang="en-GB" altLang="en-US" dirty="0">
              <a:latin typeface="Times New Roman" panose="02020603050405020304" pitchFamily="18" charset="0"/>
              <a:cs typeface="Times New Roman" panose="02020603050405020304" pitchFamily="18" charset="0"/>
            </a:endParaRPr>
          </a:p>
          <a:p>
            <a:pPr lvl="1"/>
            <a:r>
              <a:rPr lang="en-GB" altLang="en-US" dirty="0">
                <a:latin typeface="Times New Roman" panose="02020603050405020304" pitchFamily="18" charset="0"/>
                <a:cs typeface="Times New Roman" panose="02020603050405020304" pitchFamily="18" charset="0"/>
              </a:rPr>
              <a:t>There is a dedicated supervisor for wedding cakes who earns £35,000 per annum. </a:t>
            </a:r>
          </a:p>
          <a:p>
            <a:pPr lvl="1"/>
            <a:r>
              <a:rPr lang="en-GB" altLang="en-US" dirty="0">
                <a:latin typeface="Times New Roman" panose="02020603050405020304" pitchFamily="18" charset="0"/>
                <a:cs typeface="Times New Roman" panose="02020603050405020304" pitchFamily="18" charset="0"/>
              </a:rPr>
              <a:t>The second supervisor, also earns 35,000, divides her time 60:40 between fruit and sponge cakes</a:t>
            </a:r>
          </a:p>
          <a:p>
            <a:endParaRPr lang="en-GB" dirty="0"/>
          </a:p>
        </p:txBody>
      </p:sp>
      <p:sp>
        <p:nvSpPr>
          <p:cNvPr id="4" name="Slide Number Placeholder 3">
            <a:extLst>
              <a:ext uri="{FF2B5EF4-FFF2-40B4-BE49-F238E27FC236}">
                <a16:creationId xmlns:a16="http://schemas.microsoft.com/office/drawing/2014/main" id="{9C552A28-BCBD-4DDE-8CA6-82BA33BA22D9}"/>
              </a:ext>
            </a:extLst>
          </p:cNvPr>
          <p:cNvSpPr>
            <a:spLocks noGrp="1"/>
          </p:cNvSpPr>
          <p:nvPr>
            <p:ph type="sldNum" sz="quarter" idx="12"/>
          </p:nvPr>
        </p:nvSpPr>
        <p:spPr/>
        <p:txBody>
          <a:bodyPr/>
          <a:lstStyle/>
          <a:p>
            <a:fld id="{63A33278-8D2C-46E9-9145-8061F8ED03C5}" type="slidenum">
              <a:rPr lang="en-GB" smtClean="0"/>
              <a:t>14</a:t>
            </a:fld>
            <a:endParaRPr lang="en-GB" dirty="0"/>
          </a:p>
        </p:txBody>
      </p:sp>
    </p:spTree>
    <p:custDataLst>
      <p:tags r:id="rId1"/>
    </p:custDataLst>
    <p:extLst>
      <p:ext uri="{BB962C8B-B14F-4D97-AF65-F5344CB8AC3E}">
        <p14:creationId xmlns:p14="http://schemas.microsoft.com/office/powerpoint/2010/main" val="2004667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D444F-FC91-457C-8E27-928712C9E9A6}"/>
              </a:ext>
            </a:extLst>
          </p:cNvPr>
          <p:cNvSpPr>
            <a:spLocks noGrp="1"/>
          </p:cNvSpPr>
          <p:nvPr>
            <p:ph type="title"/>
          </p:nvPr>
        </p:nvSpPr>
        <p:spPr>
          <a:xfrm>
            <a:off x="466586" y="-18256"/>
            <a:ext cx="8229600" cy="1143000"/>
          </a:xfrm>
        </p:spPr>
        <p:txBody>
          <a:bodyPr/>
          <a:lstStyle/>
          <a:p>
            <a:r>
              <a:rPr lang="en-GB" sz="4000" dirty="0"/>
              <a:t>Worked example – 2 (continued</a:t>
            </a:r>
            <a:r>
              <a:rPr lang="en-GB" dirty="0"/>
              <a:t>)</a:t>
            </a:r>
          </a:p>
        </p:txBody>
      </p:sp>
      <p:sp>
        <p:nvSpPr>
          <p:cNvPr id="3" name="Content Placeholder 2">
            <a:extLst>
              <a:ext uri="{FF2B5EF4-FFF2-40B4-BE49-F238E27FC236}">
                <a16:creationId xmlns:a16="http://schemas.microsoft.com/office/drawing/2014/main" id="{55976A00-32E6-441A-AED4-4ABA9B465F47}"/>
              </a:ext>
            </a:extLst>
          </p:cNvPr>
          <p:cNvSpPr>
            <a:spLocks noGrp="1"/>
          </p:cNvSpPr>
          <p:nvPr>
            <p:ph idx="1"/>
          </p:nvPr>
        </p:nvSpPr>
        <p:spPr>
          <a:xfrm>
            <a:off x="447814" y="980728"/>
            <a:ext cx="8229600" cy="4680519"/>
          </a:xfrm>
        </p:spPr>
        <p:txBody>
          <a:bodyPr>
            <a:normAutofit fontScale="85000" lnSpcReduction="20000"/>
          </a:bodyPr>
          <a:lstStyle/>
          <a:p>
            <a:r>
              <a:rPr lang="en-GB" sz="2700" dirty="0">
                <a:latin typeface="Times New Roman" panose="02020603050405020304" pitchFamily="18" charset="0"/>
                <a:cs typeface="Times New Roman" panose="02020603050405020304" pitchFamily="18" charset="0"/>
              </a:rPr>
              <a:t>The decision between whether to allocate or apportion should usually be made in the following order…</a:t>
            </a:r>
          </a:p>
          <a:p>
            <a:pPr marL="0" indent="0">
              <a:buNone/>
            </a:pPr>
            <a:endParaRPr lang="en-GB" sz="2700" dirty="0">
              <a:latin typeface="Times New Roman" panose="02020603050405020304" pitchFamily="18" charset="0"/>
              <a:cs typeface="Times New Roman" panose="02020603050405020304" pitchFamily="18" charset="0"/>
            </a:endParaRPr>
          </a:p>
          <a:p>
            <a:r>
              <a:rPr lang="en-GB" sz="2700" dirty="0">
                <a:latin typeface="Times New Roman" panose="02020603050405020304" pitchFamily="18" charset="0"/>
                <a:cs typeface="Times New Roman" panose="02020603050405020304" pitchFamily="18" charset="0"/>
              </a:rPr>
              <a:t>First, allocate where it is both possible and reasonable</a:t>
            </a:r>
          </a:p>
          <a:p>
            <a:pPr marL="0" indent="0">
              <a:buNone/>
            </a:pPr>
            <a:endParaRPr lang="en-GB" sz="2700" dirty="0">
              <a:latin typeface="Times New Roman" panose="02020603050405020304" pitchFamily="18" charset="0"/>
              <a:cs typeface="Times New Roman" panose="02020603050405020304" pitchFamily="18" charset="0"/>
            </a:endParaRPr>
          </a:p>
          <a:p>
            <a:r>
              <a:rPr lang="en-GB" sz="2700" dirty="0">
                <a:latin typeface="Times New Roman" panose="02020603050405020304" pitchFamily="18" charset="0"/>
                <a:cs typeface="Times New Roman" panose="02020603050405020304" pitchFamily="18" charset="0"/>
              </a:rPr>
              <a:t>Second, apportionment where it is impractical to allocate, and where a rational method can be used</a:t>
            </a:r>
          </a:p>
          <a:p>
            <a:pPr marL="0" indent="0">
              <a:buNone/>
            </a:pPr>
            <a:endParaRPr lang="en-GB" sz="2700" dirty="0">
              <a:latin typeface="Times New Roman" panose="02020603050405020304" pitchFamily="18" charset="0"/>
              <a:cs typeface="Times New Roman" panose="02020603050405020304" pitchFamily="18" charset="0"/>
            </a:endParaRPr>
          </a:p>
          <a:p>
            <a:r>
              <a:rPr lang="en-GB" sz="2700" dirty="0">
                <a:latin typeface="Times New Roman" panose="02020603050405020304" pitchFamily="18" charset="0"/>
                <a:cs typeface="Times New Roman" panose="02020603050405020304" pitchFamily="18" charset="0"/>
              </a:rPr>
              <a:t>However, it must be remembered that allocation can sometime be carried out in an arbitrary way; sometimes where apportionment would be more rational</a:t>
            </a:r>
          </a:p>
          <a:p>
            <a:pPr marL="0" indent="0">
              <a:buNone/>
            </a:pPr>
            <a:endParaRPr lang="en-GB" sz="2700" dirty="0">
              <a:latin typeface="Times New Roman" panose="02020603050405020304" pitchFamily="18" charset="0"/>
              <a:cs typeface="Times New Roman" panose="02020603050405020304" pitchFamily="18" charset="0"/>
            </a:endParaRPr>
          </a:p>
          <a:p>
            <a:r>
              <a:rPr lang="en-GB" sz="2700" dirty="0">
                <a:latin typeface="Times New Roman" panose="02020603050405020304" pitchFamily="18" charset="0"/>
                <a:cs typeface="Times New Roman" panose="02020603050405020304" pitchFamily="18" charset="0"/>
              </a:rPr>
              <a:t>And, that apportionment may often have several reasonable alternatives</a:t>
            </a:r>
          </a:p>
          <a:p>
            <a:endParaRPr lang="en-GB" dirty="0"/>
          </a:p>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02D3AEF9-8C6B-4723-8DAC-279CECD49C80}"/>
              </a:ext>
            </a:extLst>
          </p:cNvPr>
          <p:cNvSpPr>
            <a:spLocks noGrp="1"/>
          </p:cNvSpPr>
          <p:nvPr>
            <p:ph type="sldNum" sz="quarter" idx="12"/>
          </p:nvPr>
        </p:nvSpPr>
        <p:spPr/>
        <p:txBody>
          <a:bodyPr/>
          <a:lstStyle/>
          <a:p>
            <a:fld id="{63A33278-8D2C-46E9-9145-8061F8ED03C5}" type="slidenum">
              <a:rPr lang="en-GB" smtClean="0"/>
              <a:t>15</a:t>
            </a:fld>
            <a:endParaRPr lang="en-GB" dirty="0"/>
          </a:p>
        </p:txBody>
      </p:sp>
    </p:spTree>
    <p:custDataLst>
      <p:tags r:id="rId1"/>
    </p:custDataLst>
    <p:extLst>
      <p:ext uri="{BB962C8B-B14F-4D97-AF65-F5344CB8AC3E}">
        <p14:creationId xmlns:p14="http://schemas.microsoft.com/office/powerpoint/2010/main" val="29843722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3CA44-3DFB-42C8-A4E6-F293A7DEF8E6}"/>
              </a:ext>
            </a:extLst>
          </p:cNvPr>
          <p:cNvSpPr>
            <a:spLocks noGrp="1"/>
          </p:cNvSpPr>
          <p:nvPr>
            <p:ph type="title"/>
          </p:nvPr>
        </p:nvSpPr>
        <p:spPr>
          <a:xfrm>
            <a:off x="457200" y="113394"/>
            <a:ext cx="8229600" cy="1143000"/>
          </a:xfrm>
        </p:spPr>
        <p:txBody>
          <a:bodyPr>
            <a:normAutofit/>
          </a:bodyPr>
          <a:lstStyle/>
          <a:p>
            <a:r>
              <a:rPr lang="en-GB" sz="4000" dirty="0"/>
              <a:t>Worked example – 2 (continued)</a:t>
            </a:r>
          </a:p>
        </p:txBody>
      </p:sp>
      <p:sp>
        <p:nvSpPr>
          <p:cNvPr id="3" name="Content Placeholder 2">
            <a:extLst>
              <a:ext uri="{FF2B5EF4-FFF2-40B4-BE49-F238E27FC236}">
                <a16:creationId xmlns:a16="http://schemas.microsoft.com/office/drawing/2014/main" id="{15ED5DC1-9CAC-47C3-8264-0886F3F07151}"/>
              </a:ext>
            </a:extLst>
          </p:cNvPr>
          <p:cNvSpPr>
            <a:spLocks noGrp="1"/>
          </p:cNvSpPr>
          <p:nvPr>
            <p:ph idx="1"/>
          </p:nvPr>
        </p:nvSpPr>
        <p:spPr>
          <a:xfrm>
            <a:off x="611560" y="1127758"/>
            <a:ext cx="8229600" cy="4533489"/>
          </a:xfrm>
        </p:spPr>
        <p:txBody>
          <a:bodyPr/>
          <a:lstStyle/>
          <a:p>
            <a:pPr marL="0" indent="0">
              <a:buNone/>
            </a:pPr>
            <a:r>
              <a:rPr lang="en-GB" sz="2400" dirty="0">
                <a:latin typeface="Times New Roman" panose="02020603050405020304" pitchFamily="18" charset="0"/>
                <a:cs typeface="Times New Roman" panose="02020603050405020304" pitchFamily="18" charset="0"/>
              </a:rPr>
              <a:t>Further information on Cake Company, where preliminary </a:t>
            </a:r>
            <a:r>
              <a:rPr lang="en-GB" sz="2400" i="1" dirty="0">
                <a:latin typeface="Times New Roman" panose="02020603050405020304" pitchFamily="18" charset="0"/>
                <a:cs typeface="Times New Roman" panose="02020603050405020304" pitchFamily="18" charset="0"/>
              </a:rPr>
              <a:t>allocation</a:t>
            </a:r>
            <a:r>
              <a:rPr lang="en-GB" sz="2400" dirty="0">
                <a:latin typeface="Times New Roman" panose="02020603050405020304" pitchFamily="18" charset="0"/>
                <a:cs typeface="Times New Roman" panose="02020603050405020304" pitchFamily="18" charset="0"/>
              </a:rPr>
              <a:t> has been drawn up on the basis that all these aspects of production can be directly allocated to resources…</a:t>
            </a:r>
          </a:p>
          <a:p>
            <a:pPr marL="0" indent="0">
              <a:buNone/>
            </a:pPr>
            <a:endParaRPr lang="en-GB" dirty="0"/>
          </a:p>
          <a:p>
            <a:pPr marL="0" indent="0">
              <a:buNone/>
            </a:pPr>
            <a:endParaRPr lang="en-GB" dirty="0"/>
          </a:p>
          <a:p>
            <a:pPr marL="0" indent="0">
              <a:buNone/>
            </a:pPr>
            <a:endParaRPr lang="en-GB" dirty="0"/>
          </a:p>
          <a:p>
            <a:endParaRPr lang="en-GB" dirty="0"/>
          </a:p>
          <a:p>
            <a:pPr marL="0" indent="0">
              <a:buNone/>
            </a:pPr>
            <a:endParaRPr lang="en-GB" dirty="0"/>
          </a:p>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7CFCF992-DB64-48C9-99B4-D1724881CEF3}"/>
              </a:ext>
            </a:extLst>
          </p:cNvPr>
          <p:cNvSpPr>
            <a:spLocks noGrp="1"/>
          </p:cNvSpPr>
          <p:nvPr>
            <p:ph type="sldNum" sz="quarter" idx="12"/>
          </p:nvPr>
        </p:nvSpPr>
        <p:spPr/>
        <p:txBody>
          <a:bodyPr/>
          <a:lstStyle/>
          <a:p>
            <a:fld id="{63A33278-8D2C-46E9-9145-8061F8ED03C5}" type="slidenum">
              <a:rPr lang="en-GB" smtClean="0"/>
              <a:t>16</a:t>
            </a:fld>
            <a:endParaRPr lang="en-GB" dirty="0"/>
          </a:p>
        </p:txBody>
      </p:sp>
      <p:graphicFrame>
        <p:nvGraphicFramePr>
          <p:cNvPr id="5" name="Table 4">
            <a:extLst>
              <a:ext uri="{FF2B5EF4-FFF2-40B4-BE49-F238E27FC236}">
                <a16:creationId xmlns:a16="http://schemas.microsoft.com/office/drawing/2014/main" id="{DA593CCA-DB5D-400E-B342-3DC779CBC30A}"/>
              </a:ext>
            </a:extLst>
          </p:cNvPr>
          <p:cNvGraphicFramePr>
            <a:graphicFrameLocks noGrp="1"/>
          </p:cNvGraphicFramePr>
          <p:nvPr>
            <p:extLst>
              <p:ext uri="{D42A27DB-BD31-4B8C-83A1-F6EECF244321}">
                <p14:modId xmlns:p14="http://schemas.microsoft.com/office/powerpoint/2010/main" val="53698983"/>
              </p:ext>
            </p:extLst>
          </p:nvPr>
        </p:nvGraphicFramePr>
        <p:xfrm>
          <a:off x="611560" y="2420888"/>
          <a:ext cx="7848870" cy="3240360"/>
        </p:xfrm>
        <a:graphic>
          <a:graphicData uri="http://schemas.openxmlformats.org/drawingml/2006/table">
            <a:tbl>
              <a:tblPr firstRow="1" bandRow="1">
                <a:tableStyleId>{5C22544A-7EE6-4342-B048-85BDC9FD1C3A}</a:tableStyleId>
              </a:tblPr>
              <a:tblGrid>
                <a:gridCol w="2638093">
                  <a:extLst>
                    <a:ext uri="{9D8B030D-6E8A-4147-A177-3AD203B41FA5}">
                      <a16:colId xmlns:a16="http://schemas.microsoft.com/office/drawing/2014/main" val="1919533872"/>
                    </a:ext>
                  </a:extLst>
                </a:gridCol>
                <a:gridCol w="1515812">
                  <a:extLst>
                    <a:ext uri="{9D8B030D-6E8A-4147-A177-3AD203B41FA5}">
                      <a16:colId xmlns:a16="http://schemas.microsoft.com/office/drawing/2014/main" val="2644849330"/>
                    </a:ext>
                  </a:extLst>
                </a:gridCol>
                <a:gridCol w="1231655">
                  <a:extLst>
                    <a:ext uri="{9D8B030D-6E8A-4147-A177-3AD203B41FA5}">
                      <a16:colId xmlns:a16="http://schemas.microsoft.com/office/drawing/2014/main" val="3865835332"/>
                    </a:ext>
                  </a:extLst>
                </a:gridCol>
                <a:gridCol w="1231655">
                  <a:extLst>
                    <a:ext uri="{9D8B030D-6E8A-4147-A177-3AD203B41FA5}">
                      <a16:colId xmlns:a16="http://schemas.microsoft.com/office/drawing/2014/main" val="277890743"/>
                    </a:ext>
                  </a:extLst>
                </a:gridCol>
                <a:gridCol w="1231655">
                  <a:extLst>
                    <a:ext uri="{9D8B030D-6E8A-4147-A177-3AD203B41FA5}">
                      <a16:colId xmlns:a16="http://schemas.microsoft.com/office/drawing/2014/main" val="2031232306"/>
                    </a:ext>
                  </a:extLst>
                </a:gridCol>
              </a:tblGrid>
              <a:tr h="750524">
                <a:tc>
                  <a:txBody>
                    <a:bodyPr/>
                    <a:lstStyle/>
                    <a:p>
                      <a:pPr algn="ctr"/>
                      <a:r>
                        <a:rPr lang="en-GB" dirty="0"/>
                        <a:t>Resources</a:t>
                      </a:r>
                    </a:p>
                  </a:txBody>
                  <a:tcPr/>
                </a:tc>
                <a:tc>
                  <a:txBody>
                    <a:bodyPr/>
                    <a:lstStyle/>
                    <a:p>
                      <a:pPr algn="ctr"/>
                      <a:r>
                        <a:rPr lang="en-GB" dirty="0"/>
                        <a:t>Wedding cakes</a:t>
                      </a:r>
                    </a:p>
                  </a:txBody>
                  <a:tcPr/>
                </a:tc>
                <a:tc>
                  <a:txBody>
                    <a:bodyPr/>
                    <a:lstStyle/>
                    <a:p>
                      <a:pPr algn="ctr"/>
                      <a:r>
                        <a:rPr lang="en-GB" dirty="0"/>
                        <a:t>Fruit </a:t>
                      </a:r>
                    </a:p>
                    <a:p>
                      <a:pPr algn="ctr"/>
                      <a:r>
                        <a:rPr lang="en-GB" dirty="0"/>
                        <a:t>cakes</a:t>
                      </a:r>
                    </a:p>
                  </a:txBody>
                  <a:tcPr/>
                </a:tc>
                <a:tc>
                  <a:txBody>
                    <a:bodyPr/>
                    <a:lstStyle/>
                    <a:p>
                      <a:pPr algn="ctr"/>
                      <a:r>
                        <a:rPr lang="en-GB" dirty="0"/>
                        <a:t>Sponge cakes</a:t>
                      </a:r>
                    </a:p>
                  </a:txBody>
                  <a:tcPr/>
                </a:tc>
                <a:tc>
                  <a:txBody>
                    <a:bodyPr/>
                    <a:lstStyle/>
                    <a:p>
                      <a:pPr algn="ctr"/>
                      <a:r>
                        <a:rPr lang="en-GB" dirty="0"/>
                        <a:t>Totals</a:t>
                      </a:r>
                    </a:p>
                  </a:txBody>
                  <a:tcPr/>
                </a:tc>
                <a:extLst>
                  <a:ext uri="{0D108BD9-81ED-4DB2-BD59-A6C34878D82A}">
                    <a16:rowId xmlns:a16="http://schemas.microsoft.com/office/drawing/2014/main" val="2164612042"/>
                  </a:ext>
                </a:extLst>
              </a:tr>
              <a:tr h="750524">
                <a:tc>
                  <a:txBody>
                    <a:bodyPr/>
                    <a:lstStyle/>
                    <a:p>
                      <a:r>
                        <a:rPr lang="en-GB" dirty="0"/>
                        <a:t>Floor area in square metres (m</a:t>
                      </a:r>
                      <a:r>
                        <a:rPr lang="en-GB" baseline="30000" dirty="0"/>
                        <a:t>2</a:t>
                      </a:r>
                      <a:r>
                        <a:rPr lang="en-GB" baseline="0" dirty="0"/>
                        <a:t>)</a:t>
                      </a:r>
                      <a:endParaRPr lang="en-GB" dirty="0"/>
                    </a:p>
                  </a:txBody>
                  <a:tcPr/>
                </a:tc>
                <a:tc>
                  <a:txBody>
                    <a:bodyPr/>
                    <a:lstStyle/>
                    <a:p>
                      <a:pPr algn="ctr"/>
                      <a:r>
                        <a:rPr lang="en-GB" dirty="0"/>
                        <a:t>75</a:t>
                      </a:r>
                    </a:p>
                  </a:txBody>
                  <a:tcPr/>
                </a:tc>
                <a:tc>
                  <a:txBody>
                    <a:bodyPr/>
                    <a:lstStyle/>
                    <a:p>
                      <a:pPr algn="ctr"/>
                      <a:r>
                        <a:rPr lang="en-GB" dirty="0"/>
                        <a:t>125</a:t>
                      </a:r>
                    </a:p>
                  </a:txBody>
                  <a:tcPr/>
                </a:tc>
                <a:tc>
                  <a:txBody>
                    <a:bodyPr/>
                    <a:lstStyle/>
                    <a:p>
                      <a:pPr algn="ctr"/>
                      <a:r>
                        <a:rPr lang="en-GB" dirty="0"/>
                        <a:t>125</a:t>
                      </a:r>
                    </a:p>
                  </a:txBody>
                  <a:tcPr/>
                </a:tc>
                <a:tc>
                  <a:txBody>
                    <a:bodyPr/>
                    <a:lstStyle/>
                    <a:p>
                      <a:pPr algn="ctr"/>
                      <a:r>
                        <a:rPr lang="en-GB" dirty="0"/>
                        <a:t>325</a:t>
                      </a:r>
                    </a:p>
                  </a:txBody>
                  <a:tcPr/>
                </a:tc>
                <a:extLst>
                  <a:ext uri="{0D108BD9-81ED-4DB2-BD59-A6C34878D82A}">
                    <a16:rowId xmlns:a16="http://schemas.microsoft.com/office/drawing/2014/main" val="2849107787"/>
                  </a:ext>
                </a:extLst>
              </a:tr>
              <a:tr h="434828">
                <a:tc>
                  <a:txBody>
                    <a:bodyPr/>
                    <a:lstStyle/>
                    <a:p>
                      <a:r>
                        <a:rPr lang="en-GB" dirty="0"/>
                        <a:t>Number of staff</a:t>
                      </a:r>
                    </a:p>
                  </a:txBody>
                  <a:tcPr/>
                </a:tc>
                <a:tc>
                  <a:txBody>
                    <a:bodyPr/>
                    <a:lstStyle/>
                    <a:p>
                      <a:pPr algn="ctr"/>
                      <a:r>
                        <a:rPr lang="en-GB" dirty="0"/>
                        <a:t>6</a:t>
                      </a:r>
                    </a:p>
                  </a:txBody>
                  <a:tcPr/>
                </a:tc>
                <a:tc>
                  <a:txBody>
                    <a:bodyPr/>
                    <a:lstStyle/>
                    <a:p>
                      <a:pPr algn="ctr"/>
                      <a:r>
                        <a:rPr lang="en-GB" dirty="0"/>
                        <a:t>5</a:t>
                      </a:r>
                    </a:p>
                  </a:txBody>
                  <a:tcPr/>
                </a:tc>
                <a:tc>
                  <a:txBody>
                    <a:bodyPr/>
                    <a:lstStyle/>
                    <a:p>
                      <a:pPr algn="ctr"/>
                      <a:r>
                        <a:rPr lang="en-GB" dirty="0"/>
                        <a:t>4</a:t>
                      </a:r>
                    </a:p>
                  </a:txBody>
                  <a:tcPr/>
                </a:tc>
                <a:tc>
                  <a:txBody>
                    <a:bodyPr/>
                    <a:lstStyle/>
                    <a:p>
                      <a:pPr algn="ctr"/>
                      <a:r>
                        <a:rPr lang="en-GB" dirty="0"/>
                        <a:t>15</a:t>
                      </a:r>
                    </a:p>
                  </a:txBody>
                  <a:tcPr/>
                </a:tc>
                <a:extLst>
                  <a:ext uri="{0D108BD9-81ED-4DB2-BD59-A6C34878D82A}">
                    <a16:rowId xmlns:a16="http://schemas.microsoft.com/office/drawing/2014/main" val="3671692829"/>
                  </a:ext>
                </a:extLst>
              </a:tr>
              <a:tr h="434828">
                <a:tc>
                  <a:txBody>
                    <a:bodyPr/>
                    <a:lstStyle/>
                    <a:p>
                      <a:r>
                        <a:rPr lang="en-GB" dirty="0"/>
                        <a:t>Number of ovens</a:t>
                      </a:r>
                    </a:p>
                  </a:txBody>
                  <a:tcPr/>
                </a:tc>
                <a:tc>
                  <a:txBody>
                    <a:bodyPr/>
                    <a:lstStyle/>
                    <a:p>
                      <a:pPr algn="ctr"/>
                      <a:r>
                        <a:rPr lang="en-GB" dirty="0"/>
                        <a:t>1</a:t>
                      </a:r>
                    </a:p>
                  </a:txBody>
                  <a:tcPr/>
                </a:tc>
                <a:tc>
                  <a:txBody>
                    <a:bodyPr/>
                    <a:lstStyle/>
                    <a:p>
                      <a:pPr algn="ctr"/>
                      <a:r>
                        <a:rPr lang="en-GB" dirty="0"/>
                        <a:t>5</a:t>
                      </a:r>
                    </a:p>
                  </a:txBody>
                  <a:tcPr/>
                </a:tc>
                <a:tc>
                  <a:txBody>
                    <a:bodyPr/>
                    <a:lstStyle/>
                    <a:p>
                      <a:pPr algn="ctr"/>
                      <a:r>
                        <a:rPr lang="en-GB" dirty="0"/>
                        <a:t>4</a:t>
                      </a:r>
                    </a:p>
                  </a:txBody>
                  <a:tcPr/>
                </a:tc>
                <a:tc>
                  <a:txBody>
                    <a:bodyPr/>
                    <a:lstStyle/>
                    <a:p>
                      <a:pPr algn="ctr"/>
                      <a:r>
                        <a:rPr lang="en-GB" dirty="0"/>
                        <a:t>10</a:t>
                      </a:r>
                    </a:p>
                  </a:txBody>
                  <a:tcPr/>
                </a:tc>
                <a:extLst>
                  <a:ext uri="{0D108BD9-81ED-4DB2-BD59-A6C34878D82A}">
                    <a16:rowId xmlns:a16="http://schemas.microsoft.com/office/drawing/2014/main" val="2024758028"/>
                  </a:ext>
                </a:extLst>
              </a:tr>
              <a:tr h="434828">
                <a:tc>
                  <a:txBody>
                    <a:bodyPr/>
                    <a:lstStyle/>
                    <a:p>
                      <a:r>
                        <a:rPr lang="en-GB" dirty="0"/>
                        <a:t>Oven-hours</a:t>
                      </a:r>
                    </a:p>
                  </a:txBody>
                  <a:tcPr/>
                </a:tc>
                <a:tc>
                  <a:txBody>
                    <a:bodyPr/>
                    <a:lstStyle/>
                    <a:p>
                      <a:pPr algn="ctr"/>
                      <a:r>
                        <a:rPr lang="en-GB" dirty="0"/>
                        <a:t>3,600</a:t>
                      </a:r>
                    </a:p>
                  </a:txBody>
                  <a:tcPr/>
                </a:tc>
                <a:tc>
                  <a:txBody>
                    <a:bodyPr/>
                    <a:lstStyle/>
                    <a:p>
                      <a:pPr algn="ctr"/>
                      <a:r>
                        <a:rPr lang="en-GB" dirty="0"/>
                        <a:t>18,000</a:t>
                      </a:r>
                    </a:p>
                  </a:txBody>
                  <a:tcPr/>
                </a:tc>
                <a:tc>
                  <a:txBody>
                    <a:bodyPr/>
                    <a:lstStyle/>
                    <a:p>
                      <a:pPr algn="ctr"/>
                      <a:r>
                        <a:rPr lang="en-GB" dirty="0"/>
                        <a:t>14,400</a:t>
                      </a:r>
                    </a:p>
                  </a:txBody>
                  <a:tcPr/>
                </a:tc>
                <a:tc>
                  <a:txBody>
                    <a:bodyPr/>
                    <a:lstStyle/>
                    <a:p>
                      <a:pPr algn="ctr"/>
                      <a:r>
                        <a:rPr lang="en-GB" dirty="0"/>
                        <a:t>36,000</a:t>
                      </a:r>
                    </a:p>
                  </a:txBody>
                  <a:tcPr/>
                </a:tc>
                <a:extLst>
                  <a:ext uri="{0D108BD9-81ED-4DB2-BD59-A6C34878D82A}">
                    <a16:rowId xmlns:a16="http://schemas.microsoft.com/office/drawing/2014/main" val="3287508204"/>
                  </a:ext>
                </a:extLst>
              </a:tr>
              <a:tr h="434828">
                <a:tc>
                  <a:txBody>
                    <a:bodyPr/>
                    <a:lstStyle/>
                    <a:p>
                      <a:r>
                        <a:rPr lang="en-GB" dirty="0"/>
                        <a:t>Staff-hours</a:t>
                      </a:r>
                    </a:p>
                  </a:txBody>
                  <a:tcPr/>
                </a:tc>
                <a:tc>
                  <a:txBody>
                    <a:bodyPr/>
                    <a:lstStyle/>
                    <a:p>
                      <a:pPr algn="ctr"/>
                      <a:r>
                        <a:rPr lang="en-GB" dirty="0"/>
                        <a:t>13,860</a:t>
                      </a:r>
                    </a:p>
                  </a:txBody>
                  <a:tcPr/>
                </a:tc>
                <a:tc>
                  <a:txBody>
                    <a:bodyPr/>
                    <a:lstStyle/>
                    <a:p>
                      <a:pPr algn="ctr"/>
                      <a:r>
                        <a:rPr lang="en-GB" dirty="0"/>
                        <a:t>12,600</a:t>
                      </a:r>
                    </a:p>
                  </a:txBody>
                  <a:tcPr/>
                </a:tc>
                <a:tc>
                  <a:txBody>
                    <a:bodyPr/>
                    <a:lstStyle/>
                    <a:p>
                      <a:pPr algn="ctr"/>
                      <a:r>
                        <a:rPr lang="en-GB" dirty="0"/>
                        <a:t>9,240</a:t>
                      </a:r>
                    </a:p>
                  </a:txBody>
                  <a:tcPr/>
                </a:tc>
                <a:tc>
                  <a:txBody>
                    <a:bodyPr/>
                    <a:lstStyle/>
                    <a:p>
                      <a:pPr algn="ctr"/>
                      <a:r>
                        <a:rPr lang="en-GB" dirty="0"/>
                        <a:t>35,700</a:t>
                      </a:r>
                    </a:p>
                  </a:txBody>
                  <a:tcPr/>
                </a:tc>
                <a:extLst>
                  <a:ext uri="{0D108BD9-81ED-4DB2-BD59-A6C34878D82A}">
                    <a16:rowId xmlns:a16="http://schemas.microsoft.com/office/drawing/2014/main" val="1197777656"/>
                  </a:ext>
                </a:extLst>
              </a:tr>
            </a:tbl>
          </a:graphicData>
        </a:graphic>
      </p:graphicFrame>
    </p:spTree>
    <p:custDataLst>
      <p:tags r:id="rId1"/>
    </p:custDataLst>
    <p:extLst>
      <p:ext uri="{BB962C8B-B14F-4D97-AF65-F5344CB8AC3E}">
        <p14:creationId xmlns:p14="http://schemas.microsoft.com/office/powerpoint/2010/main" val="1569352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90AFC-48E1-4DDC-9FAD-45A1B788371B}"/>
              </a:ext>
            </a:extLst>
          </p:cNvPr>
          <p:cNvSpPr>
            <a:spLocks noGrp="1"/>
          </p:cNvSpPr>
          <p:nvPr>
            <p:ph type="title"/>
          </p:nvPr>
        </p:nvSpPr>
        <p:spPr>
          <a:xfrm>
            <a:off x="486835" y="-38517"/>
            <a:ext cx="8229600" cy="1143000"/>
          </a:xfrm>
        </p:spPr>
        <p:txBody>
          <a:bodyPr>
            <a:normAutofit/>
          </a:bodyPr>
          <a:lstStyle/>
          <a:p>
            <a:r>
              <a:rPr lang="en-GB" sz="4000" dirty="0"/>
              <a:t>Worked example – 2 (continued)</a:t>
            </a:r>
          </a:p>
        </p:txBody>
      </p:sp>
      <p:sp>
        <p:nvSpPr>
          <p:cNvPr id="3" name="Content Placeholder 2">
            <a:extLst>
              <a:ext uri="{FF2B5EF4-FFF2-40B4-BE49-F238E27FC236}">
                <a16:creationId xmlns:a16="http://schemas.microsoft.com/office/drawing/2014/main" id="{9BF6801F-902D-4E11-AFE6-B05D08BC98B0}"/>
              </a:ext>
            </a:extLst>
          </p:cNvPr>
          <p:cNvSpPr>
            <a:spLocks noGrp="1"/>
          </p:cNvSpPr>
          <p:nvPr>
            <p:ph idx="1"/>
          </p:nvPr>
        </p:nvSpPr>
        <p:spPr>
          <a:xfrm>
            <a:off x="628650" y="846667"/>
            <a:ext cx="7886700" cy="5149580"/>
          </a:xfrm>
        </p:spPr>
        <p:txBody>
          <a:bodyPr>
            <a:normAutofit/>
          </a:bodyPr>
          <a:lstStyle/>
          <a:p>
            <a:pPr marL="0" indent="0">
              <a:buNone/>
            </a:pPr>
            <a:endParaRPr lang="en-GB" sz="2400" dirty="0"/>
          </a:p>
          <a:p>
            <a:pPr marL="0" indent="0">
              <a:buNone/>
            </a:pPr>
            <a:endParaRPr lang="en-GB" sz="2400" dirty="0"/>
          </a:p>
          <a:p>
            <a:pPr marL="0" indent="0">
              <a:buNone/>
            </a:pPr>
            <a:endParaRPr lang="en-GB" sz="2400" dirty="0"/>
          </a:p>
        </p:txBody>
      </p:sp>
      <p:sp>
        <p:nvSpPr>
          <p:cNvPr id="4" name="Slide Number Placeholder 3">
            <a:extLst>
              <a:ext uri="{FF2B5EF4-FFF2-40B4-BE49-F238E27FC236}">
                <a16:creationId xmlns:a16="http://schemas.microsoft.com/office/drawing/2014/main" id="{C960B1DF-F480-4C31-BCAD-49B6DC109405}"/>
              </a:ext>
            </a:extLst>
          </p:cNvPr>
          <p:cNvSpPr>
            <a:spLocks noGrp="1"/>
          </p:cNvSpPr>
          <p:nvPr>
            <p:ph type="sldNum" sz="quarter" idx="12"/>
          </p:nvPr>
        </p:nvSpPr>
        <p:spPr/>
        <p:txBody>
          <a:bodyPr/>
          <a:lstStyle/>
          <a:p>
            <a:fld id="{63A33278-8D2C-46E9-9145-8061F8ED03C5}" type="slidenum">
              <a:rPr lang="en-GB" smtClean="0"/>
              <a:t>17</a:t>
            </a:fld>
            <a:endParaRPr lang="en-GB" dirty="0"/>
          </a:p>
        </p:txBody>
      </p:sp>
      <p:graphicFrame>
        <p:nvGraphicFramePr>
          <p:cNvPr id="6" name="Table 5">
            <a:extLst>
              <a:ext uri="{FF2B5EF4-FFF2-40B4-BE49-F238E27FC236}">
                <a16:creationId xmlns:a16="http://schemas.microsoft.com/office/drawing/2014/main" id="{3334D525-36B2-479E-9C4E-6138B23B6080}"/>
              </a:ext>
            </a:extLst>
          </p:cNvPr>
          <p:cNvGraphicFramePr>
            <a:graphicFrameLocks noGrp="1"/>
          </p:cNvGraphicFramePr>
          <p:nvPr>
            <p:extLst>
              <p:ext uri="{D42A27DB-BD31-4B8C-83A1-F6EECF244321}">
                <p14:modId xmlns:p14="http://schemas.microsoft.com/office/powerpoint/2010/main" val="1155262775"/>
              </p:ext>
            </p:extLst>
          </p:nvPr>
        </p:nvGraphicFramePr>
        <p:xfrm>
          <a:off x="437392" y="884035"/>
          <a:ext cx="8527096" cy="4737715"/>
        </p:xfrm>
        <a:graphic>
          <a:graphicData uri="http://schemas.openxmlformats.org/drawingml/2006/table">
            <a:tbl>
              <a:tblPr firstRow="1" bandRow="1">
                <a:tableStyleId>{5C22544A-7EE6-4342-B048-85BDC9FD1C3A}</a:tableStyleId>
              </a:tblPr>
              <a:tblGrid>
                <a:gridCol w="1354407">
                  <a:extLst>
                    <a:ext uri="{9D8B030D-6E8A-4147-A177-3AD203B41FA5}">
                      <a16:colId xmlns:a16="http://schemas.microsoft.com/office/drawing/2014/main" val="3192041531"/>
                    </a:ext>
                  </a:extLst>
                </a:gridCol>
                <a:gridCol w="897131">
                  <a:extLst>
                    <a:ext uri="{9D8B030D-6E8A-4147-A177-3AD203B41FA5}">
                      <a16:colId xmlns:a16="http://schemas.microsoft.com/office/drawing/2014/main" val="373555911"/>
                    </a:ext>
                  </a:extLst>
                </a:gridCol>
                <a:gridCol w="1245530">
                  <a:extLst>
                    <a:ext uri="{9D8B030D-6E8A-4147-A177-3AD203B41FA5}">
                      <a16:colId xmlns:a16="http://schemas.microsoft.com/office/drawing/2014/main" val="2404273274"/>
                    </a:ext>
                  </a:extLst>
                </a:gridCol>
                <a:gridCol w="1676676">
                  <a:extLst>
                    <a:ext uri="{9D8B030D-6E8A-4147-A177-3AD203B41FA5}">
                      <a16:colId xmlns:a16="http://schemas.microsoft.com/office/drawing/2014/main" val="2201161156"/>
                    </a:ext>
                  </a:extLst>
                </a:gridCol>
                <a:gridCol w="1676676">
                  <a:extLst>
                    <a:ext uri="{9D8B030D-6E8A-4147-A177-3AD203B41FA5}">
                      <a16:colId xmlns:a16="http://schemas.microsoft.com/office/drawing/2014/main" val="4187165122"/>
                    </a:ext>
                  </a:extLst>
                </a:gridCol>
                <a:gridCol w="1676676">
                  <a:extLst>
                    <a:ext uri="{9D8B030D-6E8A-4147-A177-3AD203B41FA5}">
                      <a16:colId xmlns:a16="http://schemas.microsoft.com/office/drawing/2014/main" val="4120967189"/>
                    </a:ext>
                  </a:extLst>
                </a:gridCol>
              </a:tblGrid>
              <a:tr h="534056">
                <a:tc>
                  <a:txBody>
                    <a:bodyPr/>
                    <a:lstStyle/>
                    <a:p>
                      <a:pPr algn="ctr"/>
                      <a:r>
                        <a:rPr lang="en-GB" sz="1400" dirty="0"/>
                        <a:t>Overhead</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Cost</a:t>
                      </a:r>
                    </a:p>
                  </a:txBody>
                  <a:tcPr/>
                </a:tc>
                <a:tc>
                  <a:txBody>
                    <a:bodyPr/>
                    <a:lstStyle/>
                    <a:p>
                      <a:pPr algn="ctr"/>
                      <a:r>
                        <a:rPr lang="en-GB" sz="1400" dirty="0"/>
                        <a:t>Basis</a:t>
                      </a:r>
                    </a:p>
                  </a:txBody>
                  <a:tcPr/>
                </a:tc>
                <a:tc>
                  <a:txBody>
                    <a:bodyPr/>
                    <a:lstStyle/>
                    <a:p>
                      <a:pPr algn="ctr"/>
                      <a:r>
                        <a:rPr lang="en-GB" sz="1400" dirty="0"/>
                        <a:t>Wedding cakes</a:t>
                      </a:r>
                    </a:p>
                  </a:txBody>
                  <a:tcPr/>
                </a:tc>
                <a:tc>
                  <a:txBody>
                    <a:bodyPr/>
                    <a:lstStyle/>
                    <a:p>
                      <a:pPr algn="ctr"/>
                      <a:r>
                        <a:rPr lang="en-GB" sz="1400" dirty="0"/>
                        <a:t>Fruit cakes</a:t>
                      </a:r>
                    </a:p>
                  </a:txBody>
                  <a:tcPr/>
                </a:tc>
                <a:tc>
                  <a:txBody>
                    <a:bodyPr/>
                    <a:lstStyle/>
                    <a:p>
                      <a:pPr algn="ctr"/>
                      <a:r>
                        <a:rPr lang="en-GB" sz="1400" dirty="0"/>
                        <a:t>Sponge cakes</a:t>
                      </a:r>
                    </a:p>
                  </a:txBody>
                  <a:tcPr/>
                </a:tc>
                <a:extLst>
                  <a:ext uri="{0D108BD9-81ED-4DB2-BD59-A6C34878D82A}">
                    <a16:rowId xmlns:a16="http://schemas.microsoft.com/office/drawing/2014/main" val="2604151014"/>
                  </a:ext>
                </a:extLst>
              </a:tr>
              <a:tr h="765672">
                <a:tc>
                  <a:txBody>
                    <a:bodyPr/>
                    <a:lstStyle/>
                    <a:p>
                      <a:r>
                        <a:rPr lang="en-GB" sz="1400" dirty="0"/>
                        <a:t>Supervisors’ salaries</a:t>
                      </a:r>
                    </a:p>
                  </a:txBody>
                  <a:tcPr/>
                </a:tc>
                <a:tc>
                  <a:txBody>
                    <a:bodyPr/>
                    <a:lstStyle/>
                    <a:p>
                      <a:r>
                        <a:rPr lang="en-GB" sz="1400" dirty="0"/>
                        <a:t>70,000</a:t>
                      </a:r>
                    </a:p>
                  </a:txBody>
                  <a:tcPr/>
                </a:tc>
                <a:tc>
                  <a:txBody>
                    <a:bodyPr/>
                    <a:lstStyle/>
                    <a:p>
                      <a:pPr algn="ctr"/>
                      <a:r>
                        <a:rPr lang="en-GB" sz="1400" dirty="0"/>
                        <a:t>Allocated</a:t>
                      </a:r>
                    </a:p>
                  </a:txBody>
                  <a:tcPr/>
                </a:tc>
                <a:tc>
                  <a:txBody>
                    <a:bodyPr/>
                    <a:lstStyle/>
                    <a:p>
                      <a:pPr algn="ctr"/>
                      <a:r>
                        <a:rPr lang="en-GB" sz="1400" dirty="0"/>
                        <a:t>35,000 x 1</a:t>
                      </a:r>
                    </a:p>
                    <a:p>
                      <a:pPr algn="ctr"/>
                      <a:r>
                        <a:rPr lang="en-GB" sz="1400" dirty="0"/>
                        <a:t>= 35,000</a:t>
                      </a:r>
                    </a:p>
                  </a:txBody>
                  <a:tcPr/>
                </a:tc>
                <a:tc>
                  <a:txBody>
                    <a:bodyPr/>
                    <a:lstStyle/>
                    <a:p>
                      <a:pPr algn="ctr"/>
                      <a:r>
                        <a:rPr lang="en-GB" sz="1400" dirty="0"/>
                        <a:t>35,000 x 0.6</a:t>
                      </a:r>
                    </a:p>
                    <a:p>
                      <a:pPr algn="ctr"/>
                      <a:r>
                        <a:rPr lang="en-GB" sz="1400" dirty="0"/>
                        <a:t>=21,000</a:t>
                      </a:r>
                    </a:p>
                  </a:txBody>
                  <a:tcPr/>
                </a:tc>
                <a:tc>
                  <a:txBody>
                    <a:bodyPr/>
                    <a:lstStyle/>
                    <a:p>
                      <a:pPr algn="ctr"/>
                      <a:r>
                        <a:rPr lang="en-GB" sz="1400" dirty="0"/>
                        <a:t>35,000 x 0.4</a:t>
                      </a:r>
                    </a:p>
                    <a:p>
                      <a:pPr algn="ctr"/>
                      <a:r>
                        <a:rPr lang="en-GB" sz="1400" dirty="0"/>
                        <a:t>= 14,000</a:t>
                      </a:r>
                    </a:p>
                  </a:txBody>
                  <a:tcPr/>
                </a:tc>
                <a:extLst>
                  <a:ext uri="{0D108BD9-81ED-4DB2-BD59-A6C34878D82A}">
                    <a16:rowId xmlns:a16="http://schemas.microsoft.com/office/drawing/2014/main" val="4222134554"/>
                  </a:ext>
                </a:extLst>
              </a:tr>
              <a:tr h="44360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Heat and light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100,000</a:t>
                      </a:r>
                    </a:p>
                  </a:txBody>
                  <a:tcPr/>
                </a:tc>
                <a:tc>
                  <a:txBody>
                    <a:bodyPr/>
                    <a:lstStyle/>
                    <a:p>
                      <a:pPr algn="ctr"/>
                      <a:r>
                        <a:rPr lang="en-GB" sz="1400" dirty="0"/>
                        <a:t>Floor area</a:t>
                      </a:r>
                    </a:p>
                  </a:txBody>
                  <a:tcPr/>
                </a:tc>
                <a:tc>
                  <a:txBody>
                    <a:bodyPr/>
                    <a:lstStyle/>
                    <a:p>
                      <a:pPr algn="ctr"/>
                      <a:r>
                        <a:rPr lang="en-GB" sz="1400" dirty="0"/>
                        <a:t>(75/325) x 100,000</a:t>
                      </a:r>
                    </a:p>
                    <a:p>
                      <a:pPr algn="ctr"/>
                      <a:r>
                        <a:rPr lang="en-GB" sz="1400" dirty="0"/>
                        <a:t>= 23,077</a:t>
                      </a:r>
                    </a:p>
                  </a:txBody>
                  <a:tcPr/>
                </a:tc>
                <a:tc>
                  <a:txBody>
                    <a:bodyPr/>
                    <a:lstStyle/>
                    <a:p>
                      <a:pPr algn="ctr"/>
                      <a:r>
                        <a:rPr lang="en-GB" sz="1400" dirty="0"/>
                        <a:t>(125/325) x 100,000 = 38,461</a:t>
                      </a:r>
                    </a:p>
                  </a:txBody>
                  <a:tcPr/>
                </a:tc>
                <a:tc>
                  <a:txBody>
                    <a:bodyPr/>
                    <a:lstStyle/>
                    <a:p>
                      <a:pPr algn="ctr"/>
                      <a:r>
                        <a:rPr lang="en-GB" sz="1400" dirty="0"/>
                        <a:t>(125/325) x 100,000 =</a:t>
                      </a:r>
                    </a:p>
                    <a:p>
                      <a:pPr algn="ctr"/>
                      <a:r>
                        <a:rPr lang="en-GB" sz="1400" dirty="0"/>
                        <a:t>38,461</a:t>
                      </a:r>
                    </a:p>
                  </a:txBody>
                  <a:tcPr/>
                </a:tc>
                <a:extLst>
                  <a:ext uri="{0D108BD9-81ED-4DB2-BD59-A6C34878D82A}">
                    <a16:rowId xmlns:a16="http://schemas.microsoft.com/office/drawing/2014/main" val="1361494499"/>
                  </a:ext>
                </a:extLst>
              </a:tr>
              <a:tr h="765672">
                <a:tc>
                  <a:txBody>
                    <a:bodyPr/>
                    <a:lstStyle/>
                    <a:p>
                      <a:r>
                        <a:rPr lang="en-GB" sz="1400" dirty="0"/>
                        <a:t>Ovens’</a:t>
                      </a:r>
                    </a:p>
                    <a:p>
                      <a:r>
                        <a:rPr lang="en-GB" sz="1400" dirty="0"/>
                        <a:t>depreciation</a:t>
                      </a:r>
                    </a:p>
                  </a:txBody>
                  <a:tcPr/>
                </a:tc>
                <a:tc>
                  <a:txBody>
                    <a:bodyPr/>
                    <a:lstStyle/>
                    <a:p>
                      <a:r>
                        <a:rPr lang="en-GB" sz="1400" dirty="0"/>
                        <a:t>50,000</a:t>
                      </a:r>
                    </a:p>
                  </a:txBody>
                  <a:tcPr/>
                </a:tc>
                <a:tc>
                  <a:txBody>
                    <a:bodyPr/>
                    <a:lstStyle/>
                    <a:p>
                      <a:pPr algn="ctr"/>
                      <a:r>
                        <a:rPr lang="en-GB" sz="1400" dirty="0"/>
                        <a:t>Number of ovens</a:t>
                      </a:r>
                    </a:p>
                  </a:txBody>
                  <a:tcPr/>
                </a:tc>
                <a:tc>
                  <a:txBody>
                    <a:bodyPr/>
                    <a:lstStyle/>
                    <a:p>
                      <a:pPr algn="ctr"/>
                      <a:r>
                        <a:rPr lang="en-GB" sz="1400" dirty="0"/>
                        <a:t>(1/10) x 50,000 =</a:t>
                      </a:r>
                    </a:p>
                    <a:p>
                      <a:pPr algn="ctr"/>
                      <a:r>
                        <a:rPr lang="en-GB" sz="1400" dirty="0"/>
                        <a:t>5,000</a:t>
                      </a:r>
                    </a:p>
                  </a:txBody>
                  <a:tcPr/>
                </a:tc>
                <a:tc>
                  <a:txBody>
                    <a:bodyPr/>
                    <a:lstStyle/>
                    <a:p>
                      <a:pPr algn="ctr"/>
                      <a:r>
                        <a:rPr lang="en-GB" sz="1400" dirty="0"/>
                        <a:t>(5/10) x 50,000 = 25,000</a:t>
                      </a:r>
                    </a:p>
                  </a:txBody>
                  <a:tcPr/>
                </a:tc>
                <a:tc>
                  <a:txBody>
                    <a:bodyPr/>
                    <a:lstStyle/>
                    <a:p>
                      <a:pPr algn="ctr"/>
                      <a:r>
                        <a:rPr lang="en-GB" sz="1400" dirty="0"/>
                        <a:t>(4/10) x 50,000 =</a:t>
                      </a:r>
                    </a:p>
                    <a:p>
                      <a:pPr algn="ctr"/>
                      <a:r>
                        <a:rPr lang="en-GB" sz="1400" dirty="0"/>
                        <a:t>20,000</a:t>
                      </a:r>
                    </a:p>
                  </a:txBody>
                  <a:tcPr/>
                </a:tc>
                <a:extLst>
                  <a:ext uri="{0D108BD9-81ED-4DB2-BD59-A6C34878D82A}">
                    <a16:rowId xmlns:a16="http://schemas.microsoft.com/office/drawing/2014/main" val="2944222719"/>
                  </a:ext>
                </a:extLst>
              </a:tr>
              <a:tr h="443603">
                <a:tc>
                  <a:txBody>
                    <a:bodyPr/>
                    <a:lstStyle/>
                    <a:p>
                      <a:r>
                        <a:rPr lang="en-GB" sz="1400" dirty="0"/>
                        <a:t>Rent</a:t>
                      </a:r>
                    </a:p>
                  </a:txBody>
                  <a:tcPr/>
                </a:tc>
                <a:tc>
                  <a:txBody>
                    <a:bodyPr/>
                    <a:lstStyle/>
                    <a:p>
                      <a:r>
                        <a:rPr lang="en-GB" sz="1400" dirty="0"/>
                        <a:t>250,000</a:t>
                      </a:r>
                    </a:p>
                  </a:txBody>
                  <a:tcPr/>
                </a:tc>
                <a:tc>
                  <a:txBody>
                    <a:bodyPr/>
                    <a:lstStyle/>
                    <a:p>
                      <a:pPr algn="ctr"/>
                      <a:r>
                        <a:rPr lang="en-GB" sz="1400" dirty="0"/>
                        <a:t>Floor area</a:t>
                      </a:r>
                    </a:p>
                  </a:txBody>
                  <a:tcPr/>
                </a:tc>
                <a:tc>
                  <a:txBody>
                    <a:bodyPr/>
                    <a:lstStyle/>
                    <a:p>
                      <a:pPr algn="ctr"/>
                      <a:r>
                        <a:rPr lang="en-GB" sz="1400" dirty="0"/>
                        <a:t>(75/325) x 250,000 = 57,692</a:t>
                      </a:r>
                    </a:p>
                  </a:txBody>
                  <a:tcPr/>
                </a:tc>
                <a:tc>
                  <a:txBody>
                    <a:bodyPr/>
                    <a:lstStyle/>
                    <a:p>
                      <a:pPr algn="ctr"/>
                      <a:r>
                        <a:rPr lang="en-GB" sz="1400" dirty="0"/>
                        <a:t>(125/325) x 250,000 = 96,154</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(125/325) x 250,000 = 96,154</a:t>
                      </a:r>
                    </a:p>
                    <a:p>
                      <a:pPr algn="ctr"/>
                      <a:endParaRPr lang="en-GB" sz="1400" dirty="0"/>
                    </a:p>
                  </a:txBody>
                  <a:tcPr/>
                </a:tc>
                <a:extLst>
                  <a:ext uri="{0D108BD9-81ED-4DB2-BD59-A6C34878D82A}">
                    <a16:rowId xmlns:a16="http://schemas.microsoft.com/office/drawing/2014/main" val="2922131295"/>
                  </a:ext>
                </a:extLst>
              </a:tr>
              <a:tr h="765672">
                <a:tc>
                  <a:txBody>
                    <a:bodyPr/>
                    <a:lstStyle/>
                    <a:p>
                      <a:r>
                        <a:rPr lang="en-GB" sz="1400" dirty="0"/>
                        <a:t>Admin support</a:t>
                      </a:r>
                    </a:p>
                  </a:txBody>
                  <a:tcPr/>
                </a:tc>
                <a:tc>
                  <a:txBody>
                    <a:bodyPr/>
                    <a:lstStyle/>
                    <a:p>
                      <a:r>
                        <a:rPr lang="en-GB" sz="1400" dirty="0"/>
                        <a:t>75,000</a:t>
                      </a:r>
                    </a:p>
                  </a:txBody>
                  <a:tcPr/>
                </a:tc>
                <a:tc>
                  <a:txBody>
                    <a:bodyPr/>
                    <a:lstStyle/>
                    <a:p>
                      <a:pPr algn="ctr"/>
                      <a:r>
                        <a:rPr lang="en-GB" sz="1400" dirty="0"/>
                        <a:t>Number of staff</a:t>
                      </a:r>
                    </a:p>
                  </a:txBody>
                  <a:tcPr/>
                </a:tc>
                <a:tc>
                  <a:txBody>
                    <a:bodyPr/>
                    <a:lstStyle/>
                    <a:p>
                      <a:pPr algn="ctr"/>
                      <a:r>
                        <a:rPr lang="en-GB" sz="1400" dirty="0"/>
                        <a:t>(6/15) x 75,000 = 30,000</a:t>
                      </a:r>
                    </a:p>
                  </a:txBody>
                  <a:tcPr/>
                </a:tc>
                <a:tc>
                  <a:txBody>
                    <a:bodyPr/>
                    <a:lstStyle/>
                    <a:p>
                      <a:pPr algn="ctr"/>
                      <a:r>
                        <a:rPr lang="en-GB" sz="1400" dirty="0"/>
                        <a:t>(5/15) x 75,000</a:t>
                      </a:r>
                    </a:p>
                    <a:p>
                      <a:pPr algn="ctr"/>
                      <a:r>
                        <a:rPr lang="en-GB" sz="1400" dirty="0"/>
                        <a:t>= 25,000</a:t>
                      </a:r>
                    </a:p>
                  </a:txBody>
                  <a:tcPr/>
                </a:tc>
                <a:tc>
                  <a:txBody>
                    <a:bodyPr/>
                    <a:lstStyle/>
                    <a:p>
                      <a:pPr algn="ctr"/>
                      <a:r>
                        <a:rPr lang="en-GB" sz="1400" dirty="0"/>
                        <a:t>(4/15) x 75,000</a:t>
                      </a:r>
                    </a:p>
                    <a:p>
                      <a:pPr algn="ctr"/>
                      <a:r>
                        <a:rPr lang="en-GB" sz="1400" dirty="0"/>
                        <a:t> = 20,000</a:t>
                      </a:r>
                    </a:p>
                  </a:txBody>
                  <a:tcPr/>
                </a:tc>
                <a:extLst>
                  <a:ext uri="{0D108BD9-81ED-4DB2-BD59-A6C34878D82A}">
                    <a16:rowId xmlns:a16="http://schemas.microsoft.com/office/drawing/2014/main" val="1320870589"/>
                  </a:ext>
                </a:extLst>
              </a:tr>
              <a:tr h="443603">
                <a:tc>
                  <a:txBody>
                    <a:bodyPr/>
                    <a:lstStyle/>
                    <a:p>
                      <a:r>
                        <a:rPr lang="en-GB" sz="1400" dirty="0"/>
                        <a:t>Totals</a:t>
                      </a:r>
                    </a:p>
                  </a:txBody>
                  <a:tcPr/>
                </a:tc>
                <a:tc>
                  <a:txBody>
                    <a:bodyPr/>
                    <a:lstStyle/>
                    <a:p>
                      <a:r>
                        <a:rPr lang="en-GB" sz="1400" dirty="0"/>
                        <a:t>545,000</a:t>
                      </a:r>
                    </a:p>
                  </a:txBody>
                  <a:tcPr/>
                </a:tc>
                <a:tc>
                  <a:txBody>
                    <a:bodyPr/>
                    <a:lstStyle/>
                    <a:p>
                      <a:pPr algn="ctr"/>
                      <a:r>
                        <a:rPr lang="en-GB" sz="1400" dirty="0"/>
                        <a:t>N/a</a:t>
                      </a:r>
                    </a:p>
                  </a:txBody>
                  <a:tcPr/>
                </a:tc>
                <a:tc>
                  <a:txBody>
                    <a:bodyPr/>
                    <a:lstStyle/>
                    <a:p>
                      <a:pPr algn="ctr"/>
                      <a:r>
                        <a:rPr lang="en-GB" sz="1400" dirty="0"/>
                        <a:t>150,769</a:t>
                      </a:r>
                    </a:p>
                  </a:txBody>
                  <a:tcPr/>
                </a:tc>
                <a:tc>
                  <a:txBody>
                    <a:bodyPr/>
                    <a:lstStyle/>
                    <a:p>
                      <a:pPr algn="ctr"/>
                      <a:r>
                        <a:rPr lang="en-GB" sz="1400" dirty="0"/>
                        <a:t>205,615</a:t>
                      </a:r>
                    </a:p>
                  </a:txBody>
                  <a:tcPr/>
                </a:tc>
                <a:tc>
                  <a:txBody>
                    <a:bodyPr/>
                    <a:lstStyle/>
                    <a:p>
                      <a:pPr algn="ctr"/>
                      <a:r>
                        <a:rPr lang="en-GB" sz="1400" dirty="0"/>
                        <a:t>188,615</a:t>
                      </a:r>
                    </a:p>
                  </a:txBody>
                  <a:tcPr/>
                </a:tc>
                <a:extLst>
                  <a:ext uri="{0D108BD9-81ED-4DB2-BD59-A6C34878D82A}">
                    <a16:rowId xmlns:a16="http://schemas.microsoft.com/office/drawing/2014/main" val="3490167231"/>
                  </a:ext>
                </a:extLst>
              </a:tr>
            </a:tbl>
          </a:graphicData>
        </a:graphic>
      </p:graphicFrame>
    </p:spTree>
    <p:custDataLst>
      <p:tags r:id="rId1"/>
    </p:custDataLst>
    <p:extLst>
      <p:ext uri="{BB962C8B-B14F-4D97-AF65-F5344CB8AC3E}">
        <p14:creationId xmlns:p14="http://schemas.microsoft.com/office/powerpoint/2010/main" val="29736834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90AFC-48E1-4DDC-9FAD-45A1B788371B}"/>
              </a:ext>
            </a:extLst>
          </p:cNvPr>
          <p:cNvSpPr>
            <a:spLocks noGrp="1"/>
          </p:cNvSpPr>
          <p:nvPr>
            <p:ph type="title"/>
          </p:nvPr>
        </p:nvSpPr>
        <p:spPr>
          <a:xfrm>
            <a:off x="457200" y="49163"/>
            <a:ext cx="8229600" cy="1143000"/>
          </a:xfrm>
        </p:spPr>
        <p:txBody>
          <a:bodyPr>
            <a:normAutofit/>
          </a:bodyPr>
          <a:lstStyle/>
          <a:p>
            <a:r>
              <a:rPr lang="en-GB" sz="4000" dirty="0"/>
              <a:t>Worked example – 2 (summary)</a:t>
            </a:r>
          </a:p>
        </p:txBody>
      </p:sp>
      <p:sp>
        <p:nvSpPr>
          <p:cNvPr id="3" name="Content Placeholder 2">
            <a:extLst>
              <a:ext uri="{FF2B5EF4-FFF2-40B4-BE49-F238E27FC236}">
                <a16:creationId xmlns:a16="http://schemas.microsoft.com/office/drawing/2014/main" id="{9BF6801F-902D-4E11-AFE6-B05D08BC98B0}"/>
              </a:ext>
            </a:extLst>
          </p:cNvPr>
          <p:cNvSpPr>
            <a:spLocks noGrp="1"/>
          </p:cNvSpPr>
          <p:nvPr>
            <p:ph idx="1"/>
          </p:nvPr>
        </p:nvSpPr>
        <p:spPr>
          <a:xfrm>
            <a:off x="427564" y="846667"/>
            <a:ext cx="8087786" cy="5149580"/>
          </a:xfrm>
        </p:spPr>
        <p:txBody>
          <a:bodyPr>
            <a:normAutofit/>
          </a:bodyPr>
          <a:lstStyle/>
          <a:p>
            <a:pPr marL="0" indent="0">
              <a:buNone/>
            </a:pPr>
            <a:endParaRPr lang="en-GB" sz="2400" dirty="0"/>
          </a:p>
          <a:p>
            <a:pPr marL="0" indent="0">
              <a:buNone/>
            </a:pPr>
            <a:endParaRPr lang="en-GB" sz="2400" dirty="0"/>
          </a:p>
        </p:txBody>
      </p:sp>
      <p:sp>
        <p:nvSpPr>
          <p:cNvPr id="4" name="Slide Number Placeholder 3">
            <a:extLst>
              <a:ext uri="{FF2B5EF4-FFF2-40B4-BE49-F238E27FC236}">
                <a16:creationId xmlns:a16="http://schemas.microsoft.com/office/drawing/2014/main" id="{C960B1DF-F480-4C31-BCAD-49B6DC109405}"/>
              </a:ext>
            </a:extLst>
          </p:cNvPr>
          <p:cNvSpPr>
            <a:spLocks noGrp="1"/>
          </p:cNvSpPr>
          <p:nvPr>
            <p:ph type="sldNum" sz="quarter" idx="12"/>
          </p:nvPr>
        </p:nvSpPr>
        <p:spPr/>
        <p:txBody>
          <a:bodyPr/>
          <a:lstStyle/>
          <a:p>
            <a:fld id="{63A33278-8D2C-46E9-9145-8061F8ED03C5}" type="slidenum">
              <a:rPr lang="en-GB" smtClean="0"/>
              <a:t>18</a:t>
            </a:fld>
            <a:endParaRPr lang="en-GB" dirty="0"/>
          </a:p>
        </p:txBody>
      </p:sp>
      <p:graphicFrame>
        <p:nvGraphicFramePr>
          <p:cNvPr id="6" name="Table 5">
            <a:extLst>
              <a:ext uri="{FF2B5EF4-FFF2-40B4-BE49-F238E27FC236}">
                <a16:creationId xmlns:a16="http://schemas.microsoft.com/office/drawing/2014/main" id="{3334D525-36B2-479E-9C4E-6138B23B6080}"/>
              </a:ext>
            </a:extLst>
          </p:cNvPr>
          <p:cNvGraphicFramePr>
            <a:graphicFrameLocks noGrp="1"/>
          </p:cNvGraphicFramePr>
          <p:nvPr>
            <p:extLst>
              <p:ext uri="{D42A27DB-BD31-4B8C-83A1-F6EECF244321}">
                <p14:modId xmlns:p14="http://schemas.microsoft.com/office/powerpoint/2010/main" val="3128216712"/>
              </p:ext>
            </p:extLst>
          </p:nvPr>
        </p:nvGraphicFramePr>
        <p:xfrm>
          <a:off x="457200" y="899631"/>
          <a:ext cx="8435281" cy="4852867"/>
        </p:xfrm>
        <a:graphic>
          <a:graphicData uri="http://schemas.openxmlformats.org/drawingml/2006/table">
            <a:tbl>
              <a:tblPr firstRow="1" bandRow="1">
                <a:tableStyleId>{5C22544A-7EE6-4342-B048-85BDC9FD1C3A}</a:tableStyleId>
              </a:tblPr>
              <a:tblGrid>
                <a:gridCol w="1453711">
                  <a:extLst>
                    <a:ext uri="{9D8B030D-6E8A-4147-A177-3AD203B41FA5}">
                      <a16:colId xmlns:a16="http://schemas.microsoft.com/office/drawing/2014/main" val="3192041531"/>
                    </a:ext>
                  </a:extLst>
                </a:gridCol>
                <a:gridCol w="1148921">
                  <a:extLst>
                    <a:ext uri="{9D8B030D-6E8A-4147-A177-3AD203B41FA5}">
                      <a16:colId xmlns:a16="http://schemas.microsoft.com/office/drawing/2014/main" val="2404273274"/>
                    </a:ext>
                  </a:extLst>
                </a:gridCol>
                <a:gridCol w="1437571">
                  <a:extLst>
                    <a:ext uri="{9D8B030D-6E8A-4147-A177-3AD203B41FA5}">
                      <a16:colId xmlns:a16="http://schemas.microsoft.com/office/drawing/2014/main" val="2201161156"/>
                    </a:ext>
                  </a:extLst>
                </a:gridCol>
                <a:gridCol w="1465026">
                  <a:extLst>
                    <a:ext uri="{9D8B030D-6E8A-4147-A177-3AD203B41FA5}">
                      <a16:colId xmlns:a16="http://schemas.microsoft.com/office/drawing/2014/main" val="4187165122"/>
                    </a:ext>
                  </a:extLst>
                </a:gridCol>
                <a:gridCol w="1465026">
                  <a:extLst>
                    <a:ext uri="{9D8B030D-6E8A-4147-A177-3AD203B41FA5}">
                      <a16:colId xmlns:a16="http://schemas.microsoft.com/office/drawing/2014/main" val="4120967189"/>
                    </a:ext>
                  </a:extLst>
                </a:gridCol>
                <a:gridCol w="1465026">
                  <a:extLst>
                    <a:ext uri="{9D8B030D-6E8A-4147-A177-3AD203B41FA5}">
                      <a16:colId xmlns:a16="http://schemas.microsoft.com/office/drawing/2014/main" val="2097151713"/>
                    </a:ext>
                  </a:extLst>
                </a:gridCol>
              </a:tblGrid>
              <a:tr h="677155">
                <a:tc>
                  <a:txBody>
                    <a:bodyPr/>
                    <a:lstStyle/>
                    <a:p>
                      <a:pPr algn="ctr"/>
                      <a:r>
                        <a:rPr lang="en-GB" dirty="0"/>
                        <a:t>Overhead</a:t>
                      </a:r>
                    </a:p>
                  </a:txBody>
                  <a:tcPr/>
                </a:tc>
                <a:tc>
                  <a:txBody>
                    <a:bodyPr/>
                    <a:lstStyle/>
                    <a:p>
                      <a:pPr algn="ctr"/>
                      <a:r>
                        <a:rPr lang="en-GB" dirty="0"/>
                        <a:t>Basis</a:t>
                      </a:r>
                    </a:p>
                  </a:txBody>
                  <a:tcPr/>
                </a:tc>
                <a:tc>
                  <a:txBody>
                    <a:bodyPr/>
                    <a:lstStyle/>
                    <a:p>
                      <a:pPr algn="ctr"/>
                      <a:r>
                        <a:rPr lang="en-GB" dirty="0"/>
                        <a:t>Wedding cakes</a:t>
                      </a:r>
                    </a:p>
                  </a:txBody>
                  <a:tcPr/>
                </a:tc>
                <a:tc>
                  <a:txBody>
                    <a:bodyPr/>
                    <a:lstStyle/>
                    <a:p>
                      <a:pPr algn="ctr"/>
                      <a:r>
                        <a:rPr lang="en-GB" dirty="0"/>
                        <a:t>Fruit cakes</a:t>
                      </a:r>
                    </a:p>
                  </a:txBody>
                  <a:tcPr/>
                </a:tc>
                <a:tc>
                  <a:txBody>
                    <a:bodyPr/>
                    <a:lstStyle/>
                    <a:p>
                      <a:pPr algn="ctr"/>
                      <a:r>
                        <a:rPr lang="en-GB" dirty="0"/>
                        <a:t>Sponge cakes</a:t>
                      </a:r>
                    </a:p>
                  </a:txBody>
                  <a:tcPr/>
                </a:tc>
                <a:tc>
                  <a:txBody>
                    <a:bodyPr/>
                    <a:lstStyle/>
                    <a:p>
                      <a:pPr algn="ctr"/>
                      <a:r>
                        <a:rPr lang="en-GB" dirty="0"/>
                        <a:t>Totals</a:t>
                      </a:r>
                    </a:p>
                  </a:txBody>
                  <a:tcPr/>
                </a:tc>
                <a:extLst>
                  <a:ext uri="{0D108BD9-81ED-4DB2-BD59-A6C34878D82A}">
                    <a16:rowId xmlns:a16="http://schemas.microsoft.com/office/drawing/2014/main" val="2604151014"/>
                  </a:ext>
                </a:extLst>
              </a:tr>
              <a:tr h="728097">
                <a:tc>
                  <a:txBody>
                    <a:bodyPr/>
                    <a:lstStyle/>
                    <a:p>
                      <a:r>
                        <a:rPr lang="en-GB" sz="1800" dirty="0"/>
                        <a:t>Supervisors’ salaries</a:t>
                      </a:r>
                    </a:p>
                  </a:txBody>
                  <a:tcPr/>
                </a:tc>
                <a:tc>
                  <a:txBody>
                    <a:bodyPr/>
                    <a:lstStyle/>
                    <a:p>
                      <a:pPr algn="ctr"/>
                      <a:r>
                        <a:rPr lang="en-GB" sz="1800" dirty="0"/>
                        <a:t>Allocated</a:t>
                      </a:r>
                    </a:p>
                  </a:txBody>
                  <a:tcPr/>
                </a:tc>
                <a:tc>
                  <a:txBody>
                    <a:bodyPr/>
                    <a:lstStyle/>
                    <a:p>
                      <a:pPr algn="ctr"/>
                      <a:r>
                        <a:rPr lang="en-GB" sz="1800" dirty="0"/>
                        <a:t>35,000</a:t>
                      </a:r>
                    </a:p>
                  </a:txBody>
                  <a:tcPr/>
                </a:tc>
                <a:tc>
                  <a:txBody>
                    <a:bodyPr/>
                    <a:lstStyle/>
                    <a:p>
                      <a:pPr algn="ctr"/>
                      <a:r>
                        <a:rPr lang="en-GB" sz="1800" dirty="0"/>
                        <a:t>21,000</a:t>
                      </a:r>
                    </a:p>
                  </a:txBody>
                  <a:tcPr/>
                </a:tc>
                <a:tc>
                  <a:txBody>
                    <a:bodyPr/>
                    <a:lstStyle/>
                    <a:p>
                      <a:pPr algn="ctr"/>
                      <a:r>
                        <a:rPr lang="en-GB" sz="1800" dirty="0"/>
                        <a:t>14,000</a:t>
                      </a:r>
                    </a:p>
                  </a:txBody>
                  <a:tcPr/>
                </a:tc>
                <a:tc>
                  <a:txBody>
                    <a:bodyPr/>
                    <a:lstStyle/>
                    <a:p>
                      <a:pPr algn="ctr"/>
                      <a:r>
                        <a:rPr lang="en-GB" sz="1800" dirty="0"/>
                        <a:t>35,000</a:t>
                      </a:r>
                    </a:p>
                  </a:txBody>
                  <a:tcPr/>
                </a:tc>
                <a:extLst>
                  <a:ext uri="{0D108BD9-81ED-4DB2-BD59-A6C34878D82A}">
                    <a16:rowId xmlns:a16="http://schemas.microsoft.com/office/drawing/2014/main" val="4222134554"/>
                  </a:ext>
                </a:extLst>
              </a:tr>
              <a:tr h="78257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Heat and light</a:t>
                      </a:r>
                    </a:p>
                  </a:txBody>
                  <a:tcPr/>
                </a:tc>
                <a:tc>
                  <a:txBody>
                    <a:bodyPr/>
                    <a:lstStyle/>
                    <a:p>
                      <a:pPr algn="ctr"/>
                      <a:r>
                        <a:rPr lang="en-GB" sz="1800" dirty="0"/>
                        <a:t>Floor area</a:t>
                      </a:r>
                    </a:p>
                  </a:txBody>
                  <a:tcPr/>
                </a:tc>
                <a:tc>
                  <a:txBody>
                    <a:bodyPr/>
                    <a:lstStyle/>
                    <a:p>
                      <a:pPr algn="ctr"/>
                      <a:r>
                        <a:rPr lang="en-GB" sz="1800" dirty="0"/>
                        <a:t>23,077</a:t>
                      </a:r>
                    </a:p>
                  </a:txBody>
                  <a:tcPr/>
                </a:tc>
                <a:tc>
                  <a:txBody>
                    <a:bodyPr/>
                    <a:lstStyle/>
                    <a:p>
                      <a:pPr algn="ctr"/>
                      <a:r>
                        <a:rPr lang="en-GB" sz="1800" dirty="0"/>
                        <a:t>38,461</a:t>
                      </a:r>
                    </a:p>
                  </a:txBody>
                  <a:tcPr/>
                </a:tc>
                <a:tc>
                  <a:txBody>
                    <a:bodyPr/>
                    <a:lstStyle/>
                    <a:p>
                      <a:pPr algn="ctr"/>
                      <a:r>
                        <a:rPr lang="en-GB" sz="1800" dirty="0"/>
                        <a:t>38,461</a:t>
                      </a:r>
                    </a:p>
                  </a:txBody>
                  <a:tcPr/>
                </a:tc>
                <a:tc>
                  <a:txBody>
                    <a:bodyPr/>
                    <a:lstStyle/>
                    <a:p>
                      <a:pPr algn="ctr"/>
                      <a:r>
                        <a:rPr lang="en-GB" sz="1800" dirty="0"/>
                        <a:t>135,000</a:t>
                      </a:r>
                    </a:p>
                    <a:p>
                      <a:pPr algn="ctr"/>
                      <a:r>
                        <a:rPr lang="en-GB" sz="1800" dirty="0"/>
                        <a:t>(rounded)</a:t>
                      </a:r>
                    </a:p>
                  </a:txBody>
                  <a:tcPr/>
                </a:tc>
                <a:extLst>
                  <a:ext uri="{0D108BD9-81ED-4DB2-BD59-A6C34878D82A}">
                    <a16:rowId xmlns:a16="http://schemas.microsoft.com/office/drawing/2014/main" val="1361494499"/>
                  </a:ext>
                </a:extLst>
              </a:tr>
              <a:tr h="670651">
                <a:tc>
                  <a:txBody>
                    <a:bodyPr/>
                    <a:lstStyle/>
                    <a:p>
                      <a:r>
                        <a:rPr lang="en-GB" sz="1800" dirty="0"/>
                        <a:t>Ovens’</a:t>
                      </a:r>
                    </a:p>
                    <a:p>
                      <a:r>
                        <a:rPr lang="en-GB" sz="1800" dirty="0"/>
                        <a:t>depreciation</a:t>
                      </a:r>
                    </a:p>
                  </a:txBody>
                  <a:tcPr/>
                </a:tc>
                <a:tc>
                  <a:txBody>
                    <a:bodyPr/>
                    <a:lstStyle/>
                    <a:p>
                      <a:pPr algn="ctr"/>
                      <a:r>
                        <a:rPr lang="en-GB" sz="1800" dirty="0"/>
                        <a:t>Number of ovens</a:t>
                      </a:r>
                    </a:p>
                  </a:txBody>
                  <a:tcPr/>
                </a:tc>
                <a:tc>
                  <a:txBody>
                    <a:bodyPr/>
                    <a:lstStyle/>
                    <a:p>
                      <a:pPr algn="ctr"/>
                      <a:r>
                        <a:rPr lang="en-GB" sz="1800" dirty="0"/>
                        <a:t>5,000</a:t>
                      </a:r>
                    </a:p>
                  </a:txBody>
                  <a:tcPr/>
                </a:tc>
                <a:tc>
                  <a:txBody>
                    <a:bodyPr/>
                    <a:lstStyle/>
                    <a:p>
                      <a:pPr algn="ctr"/>
                      <a:r>
                        <a:rPr lang="en-GB" sz="1800" dirty="0"/>
                        <a:t>25,000</a:t>
                      </a:r>
                    </a:p>
                  </a:txBody>
                  <a:tcPr/>
                </a:tc>
                <a:tc>
                  <a:txBody>
                    <a:bodyPr/>
                    <a:lstStyle/>
                    <a:p>
                      <a:pPr algn="ctr"/>
                      <a:r>
                        <a:rPr lang="en-GB" sz="1800" dirty="0"/>
                        <a:t>20,000</a:t>
                      </a:r>
                    </a:p>
                  </a:txBody>
                  <a:tcPr/>
                </a:tc>
                <a:tc>
                  <a:txBody>
                    <a:bodyPr/>
                    <a:lstStyle/>
                    <a:p>
                      <a:pPr algn="ctr"/>
                      <a:r>
                        <a:rPr lang="en-GB" sz="1800" dirty="0"/>
                        <a:t>50,000</a:t>
                      </a:r>
                    </a:p>
                  </a:txBody>
                  <a:tcPr/>
                </a:tc>
                <a:extLst>
                  <a:ext uri="{0D108BD9-81ED-4DB2-BD59-A6C34878D82A}">
                    <a16:rowId xmlns:a16="http://schemas.microsoft.com/office/drawing/2014/main" val="2944222719"/>
                  </a:ext>
                </a:extLst>
              </a:tr>
              <a:tr h="677155">
                <a:tc>
                  <a:txBody>
                    <a:bodyPr/>
                    <a:lstStyle/>
                    <a:p>
                      <a:r>
                        <a:rPr lang="en-GB" sz="1800" dirty="0"/>
                        <a:t>Rent</a:t>
                      </a:r>
                    </a:p>
                  </a:txBody>
                  <a:tcPr/>
                </a:tc>
                <a:tc>
                  <a:txBody>
                    <a:bodyPr/>
                    <a:lstStyle/>
                    <a:p>
                      <a:pPr algn="ctr"/>
                      <a:r>
                        <a:rPr lang="en-GB" sz="1800" dirty="0"/>
                        <a:t>Floor area</a:t>
                      </a:r>
                    </a:p>
                  </a:txBody>
                  <a:tcPr/>
                </a:tc>
                <a:tc>
                  <a:txBody>
                    <a:bodyPr/>
                    <a:lstStyle/>
                    <a:p>
                      <a:pPr algn="ctr"/>
                      <a:r>
                        <a:rPr lang="en-GB" sz="1800" dirty="0"/>
                        <a:t>57,692</a:t>
                      </a:r>
                    </a:p>
                  </a:txBody>
                  <a:tcPr/>
                </a:tc>
                <a:tc>
                  <a:txBody>
                    <a:bodyPr/>
                    <a:lstStyle/>
                    <a:p>
                      <a:pPr algn="ctr"/>
                      <a:r>
                        <a:rPr lang="en-GB" sz="1800" dirty="0"/>
                        <a:t>96,154</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t>96,154</a:t>
                      </a:r>
                    </a:p>
                  </a:txBody>
                  <a:tcPr/>
                </a:tc>
                <a:tc>
                  <a:txBody>
                    <a:bodyPr/>
                    <a:lstStyle/>
                    <a:p>
                      <a:pPr algn="ctr"/>
                      <a:r>
                        <a:rPr lang="en-GB" sz="1800" dirty="0"/>
                        <a:t>250,000</a:t>
                      </a:r>
                    </a:p>
                  </a:txBody>
                  <a:tcPr/>
                </a:tc>
                <a:extLst>
                  <a:ext uri="{0D108BD9-81ED-4DB2-BD59-A6C34878D82A}">
                    <a16:rowId xmlns:a16="http://schemas.microsoft.com/office/drawing/2014/main" val="2922131295"/>
                  </a:ext>
                </a:extLst>
              </a:tr>
              <a:tr h="677155">
                <a:tc>
                  <a:txBody>
                    <a:bodyPr/>
                    <a:lstStyle/>
                    <a:p>
                      <a:r>
                        <a:rPr lang="en-GB" sz="1800" dirty="0"/>
                        <a:t>Admin support</a:t>
                      </a:r>
                    </a:p>
                  </a:txBody>
                  <a:tcPr/>
                </a:tc>
                <a:tc>
                  <a:txBody>
                    <a:bodyPr/>
                    <a:lstStyle/>
                    <a:p>
                      <a:pPr algn="ctr"/>
                      <a:r>
                        <a:rPr lang="en-GB" sz="1800" dirty="0"/>
                        <a:t>Number of staff</a:t>
                      </a:r>
                    </a:p>
                  </a:txBody>
                  <a:tcPr/>
                </a:tc>
                <a:tc>
                  <a:txBody>
                    <a:bodyPr/>
                    <a:lstStyle/>
                    <a:p>
                      <a:pPr algn="ctr"/>
                      <a:r>
                        <a:rPr lang="en-GB" sz="1800" dirty="0"/>
                        <a:t>30,000</a:t>
                      </a:r>
                    </a:p>
                  </a:txBody>
                  <a:tcPr/>
                </a:tc>
                <a:tc>
                  <a:txBody>
                    <a:bodyPr/>
                    <a:lstStyle/>
                    <a:p>
                      <a:pPr algn="ctr"/>
                      <a:r>
                        <a:rPr lang="en-GB" sz="1800" dirty="0"/>
                        <a:t>25,000</a:t>
                      </a:r>
                    </a:p>
                  </a:txBody>
                  <a:tcPr/>
                </a:tc>
                <a:tc>
                  <a:txBody>
                    <a:bodyPr/>
                    <a:lstStyle/>
                    <a:p>
                      <a:pPr algn="ctr"/>
                      <a:r>
                        <a:rPr lang="en-GB" sz="1800" dirty="0"/>
                        <a:t>20,000</a:t>
                      </a:r>
                    </a:p>
                  </a:txBody>
                  <a:tcPr/>
                </a:tc>
                <a:tc>
                  <a:txBody>
                    <a:bodyPr/>
                    <a:lstStyle/>
                    <a:p>
                      <a:pPr algn="ctr"/>
                      <a:r>
                        <a:rPr lang="en-GB" sz="1800" dirty="0"/>
                        <a:t>75,000</a:t>
                      </a:r>
                    </a:p>
                  </a:txBody>
                  <a:tcPr/>
                </a:tc>
                <a:extLst>
                  <a:ext uri="{0D108BD9-81ED-4DB2-BD59-A6C34878D82A}">
                    <a16:rowId xmlns:a16="http://schemas.microsoft.com/office/drawing/2014/main" val="1320870589"/>
                  </a:ext>
                </a:extLst>
              </a:tr>
              <a:tr h="421834">
                <a:tc>
                  <a:txBody>
                    <a:bodyPr/>
                    <a:lstStyle/>
                    <a:p>
                      <a:r>
                        <a:rPr lang="en-GB" sz="1800" dirty="0"/>
                        <a:t>Totals</a:t>
                      </a:r>
                    </a:p>
                  </a:txBody>
                  <a:tcPr/>
                </a:tc>
                <a:tc>
                  <a:txBody>
                    <a:bodyPr/>
                    <a:lstStyle/>
                    <a:p>
                      <a:pPr algn="ctr"/>
                      <a:r>
                        <a:rPr lang="en-GB" sz="1800" dirty="0"/>
                        <a:t>N/a</a:t>
                      </a:r>
                    </a:p>
                  </a:txBody>
                  <a:tcPr/>
                </a:tc>
                <a:tc>
                  <a:txBody>
                    <a:bodyPr/>
                    <a:lstStyle/>
                    <a:p>
                      <a:pPr algn="ctr"/>
                      <a:r>
                        <a:rPr lang="en-GB" sz="1800" dirty="0"/>
                        <a:t>150,769</a:t>
                      </a:r>
                    </a:p>
                  </a:txBody>
                  <a:tcPr/>
                </a:tc>
                <a:tc>
                  <a:txBody>
                    <a:bodyPr/>
                    <a:lstStyle/>
                    <a:p>
                      <a:pPr algn="ctr"/>
                      <a:r>
                        <a:rPr lang="en-GB" sz="1800" dirty="0"/>
                        <a:t>205,615</a:t>
                      </a:r>
                    </a:p>
                  </a:txBody>
                  <a:tcPr/>
                </a:tc>
                <a:tc>
                  <a:txBody>
                    <a:bodyPr/>
                    <a:lstStyle/>
                    <a:p>
                      <a:pPr algn="ctr"/>
                      <a:r>
                        <a:rPr lang="en-GB" sz="1800" dirty="0"/>
                        <a:t>188,615</a:t>
                      </a:r>
                    </a:p>
                  </a:txBody>
                  <a:tcPr/>
                </a:tc>
                <a:tc>
                  <a:txBody>
                    <a:bodyPr/>
                    <a:lstStyle/>
                    <a:p>
                      <a:pPr algn="ctr"/>
                      <a:r>
                        <a:rPr lang="en-GB" sz="1800" dirty="0"/>
                        <a:t>545,000</a:t>
                      </a:r>
                    </a:p>
                    <a:p>
                      <a:pPr algn="ctr"/>
                      <a:r>
                        <a:rPr lang="en-GB" sz="1800" dirty="0"/>
                        <a:t>(rounded)</a:t>
                      </a:r>
                    </a:p>
                  </a:txBody>
                  <a:tcPr/>
                </a:tc>
                <a:extLst>
                  <a:ext uri="{0D108BD9-81ED-4DB2-BD59-A6C34878D82A}">
                    <a16:rowId xmlns:a16="http://schemas.microsoft.com/office/drawing/2014/main" val="3490167231"/>
                  </a:ext>
                </a:extLst>
              </a:tr>
            </a:tbl>
          </a:graphicData>
        </a:graphic>
      </p:graphicFrame>
    </p:spTree>
    <p:custDataLst>
      <p:tags r:id="rId1"/>
    </p:custDataLst>
    <p:extLst>
      <p:ext uri="{BB962C8B-B14F-4D97-AF65-F5344CB8AC3E}">
        <p14:creationId xmlns:p14="http://schemas.microsoft.com/office/powerpoint/2010/main" val="3752200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D06B4-6BD5-9216-0375-EFE4F230274F}"/>
              </a:ext>
            </a:extLst>
          </p:cNvPr>
          <p:cNvSpPr>
            <a:spLocks noGrp="1"/>
          </p:cNvSpPr>
          <p:nvPr>
            <p:ph type="ctrTitle"/>
          </p:nvPr>
        </p:nvSpPr>
        <p:spPr/>
        <p:txBody>
          <a:bodyPr>
            <a:normAutofit/>
          </a:bodyPr>
          <a:lstStyle/>
          <a:p>
            <a:r>
              <a:rPr lang="en-GB" sz="6000" b="1" dirty="0"/>
              <a:t>Questions?</a:t>
            </a:r>
          </a:p>
        </p:txBody>
      </p:sp>
    </p:spTree>
    <p:extLst>
      <p:ext uri="{BB962C8B-B14F-4D97-AF65-F5344CB8AC3E}">
        <p14:creationId xmlns:p14="http://schemas.microsoft.com/office/powerpoint/2010/main" val="1597686604"/>
      </p:ext>
    </p:extLst>
  </p:cSld>
  <p:clrMapOvr>
    <a:masterClrMapping/>
  </p:clrMapOvr>
  <p:transition>
    <p:dissolve/>
  </p:transition>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6451</TotalTime>
  <Words>1366</Words>
  <Application>Microsoft Office PowerPoint</Application>
  <PresentationFormat>On-screen Show (4:3)</PresentationFormat>
  <Paragraphs>294</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Myriad Pro</vt:lpstr>
      <vt:lpstr>Times New Roman</vt:lpstr>
      <vt:lpstr>Wingdings</vt:lpstr>
      <vt:lpstr>20140311PresentationUWTSDTemplate</vt:lpstr>
      <vt:lpstr>Management Accounting</vt:lpstr>
      <vt:lpstr>Introduction</vt:lpstr>
      <vt:lpstr>Direct and indirect costs - 1</vt:lpstr>
      <vt:lpstr>Direct and indirect costs - 2</vt:lpstr>
      <vt:lpstr>Why include overheads or indirect costs for products and services?</vt:lpstr>
      <vt:lpstr>Worked example -1</vt:lpstr>
      <vt:lpstr>Worked example – 1(continued)</vt:lpstr>
      <vt:lpstr>                       Worked example1 – (continued)  </vt:lpstr>
      <vt:lpstr>Worked example – 1 (continued)</vt:lpstr>
      <vt:lpstr>Allocation or apportionment ? - 1</vt:lpstr>
      <vt:lpstr>Allocation or apportionment ? - 2</vt:lpstr>
      <vt:lpstr>Allocation or apportionment? - 3</vt:lpstr>
      <vt:lpstr>Allocation or apportionment? - 4</vt:lpstr>
      <vt:lpstr>Worked example - 2</vt:lpstr>
      <vt:lpstr>Worked example – 2 (continued)</vt:lpstr>
      <vt:lpstr>Worked example – 2 (continued)</vt:lpstr>
      <vt:lpstr>Worked example – 2 (continued)</vt:lpstr>
      <vt:lpstr>Worked example – 2 (summary)</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Robert Udeogu</cp:lastModifiedBy>
  <cp:revision>270</cp:revision>
  <dcterms:created xsi:type="dcterms:W3CDTF">2013-10-11T12:05:37Z</dcterms:created>
  <dcterms:modified xsi:type="dcterms:W3CDTF">2024-01-27T06:51:32Z</dcterms:modified>
</cp:coreProperties>
</file>