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4" r:id="rId4"/>
  </p:sldMasterIdLst>
  <p:notesMasterIdLst>
    <p:notesMasterId r:id="rId5"/>
  </p:notesMasterIdLst>
  <p:sldIdLst>
    <p:sldId id="256" r:id="rId6"/>
    <p:sldId id="257" r:id="rId7"/>
    <p:sldId id="258" r:id="rId8"/>
  </p:sldIdLst>
  <p:sldSz cy="5143500" cx="9144000"/>
  <p:notesSz cx="6858000" cy="9144000"/>
  <p:embeddedFontLst>
    <p:embeddedFont>
      <p:font typeface="Roboto"/>
      <p:regular r:id="rId9"/>
      <p:bold r:id="rId10"/>
      <p:italic r:id="rId11"/>
      <p:boldItalic r:id="rId12"/>
    </p:embeddedFont>
    <p:embeddedFont>
      <p:font typeface="Roboto Light"/>
      <p:regular r:id="rId13"/>
      <p:bold r:id="rId14"/>
      <p:italic r:id="rId15"/>
      <p:boldItalic r:id="rId16"/>
    </p:embeddedFont>
    <p:embeddedFont>
      <p:font typeface="Karla"/>
      <p:regular r:id="rId17"/>
      <p:bold r:id="rId18"/>
      <p:italic r:id="rId19"/>
      <p:boldItalic r:id="rId2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Karla-boldItalic.fntdata"/><Relationship Id="rId11" Type="http://schemas.openxmlformats.org/officeDocument/2006/relationships/font" Target="fonts/Roboto-italic.fntdata"/><Relationship Id="rId10" Type="http://schemas.openxmlformats.org/officeDocument/2006/relationships/font" Target="fonts/Roboto-bold.fntdata"/><Relationship Id="rId13" Type="http://schemas.openxmlformats.org/officeDocument/2006/relationships/font" Target="fonts/RobotoLight-regular.fntdata"/><Relationship Id="rId12" Type="http://schemas.openxmlformats.org/officeDocument/2006/relationships/font" Target="fonts/Roboto-bold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font" Target="fonts/Roboto-regular.fntdata"/><Relationship Id="rId15" Type="http://schemas.openxmlformats.org/officeDocument/2006/relationships/font" Target="fonts/RobotoLight-italic.fntdata"/><Relationship Id="rId14" Type="http://schemas.openxmlformats.org/officeDocument/2006/relationships/font" Target="fonts/RobotoLight-bold.fntdata"/><Relationship Id="rId17" Type="http://schemas.openxmlformats.org/officeDocument/2006/relationships/font" Target="fonts/Karla-regular.fntdata"/><Relationship Id="rId16" Type="http://schemas.openxmlformats.org/officeDocument/2006/relationships/font" Target="fonts/RobotoLight-boldItalic.fntdata"/><Relationship Id="rId5" Type="http://schemas.openxmlformats.org/officeDocument/2006/relationships/notesMaster" Target="notesMasters/notesMaster1.xml"/><Relationship Id="rId19" Type="http://schemas.openxmlformats.org/officeDocument/2006/relationships/font" Target="fonts/Karla-italic.fntdata"/><Relationship Id="rId6" Type="http://schemas.openxmlformats.org/officeDocument/2006/relationships/slide" Target="slides/slide1.xml"/><Relationship Id="rId18" Type="http://schemas.openxmlformats.org/officeDocument/2006/relationships/font" Target="fonts/Karla-bold.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g844e922116_0_1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g844e922116_0_1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 name="Shape 61"/>
        <p:cNvGrpSpPr/>
        <p:nvPr/>
      </p:nvGrpSpPr>
      <p:grpSpPr>
        <a:xfrm>
          <a:off x="0" y="0"/>
          <a:ext cx="0" cy="0"/>
          <a:chOff x="0" y="0"/>
          <a:chExt cx="0" cy="0"/>
        </a:xfrm>
      </p:grpSpPr>
      <p:sp>
        <p:nvSpPr>
          <p:cNvPr id="62" name="Google Shape;62;g844e922116_0_20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3" name="Google Shape;63;g844e922116_0_20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 name="Shape 67"/>
        <p:cNvGrpSpPr/>
        <p:nvPr/>
      </p:nvGrpSpPr>
      <p:grpSpPr>
        <a:xfrm>
          <a:off x="0" y="0"/>
          <a:ext cx="0" cy="0"/>
          <a:chOff x="0" y="0"/>
          <a:chExt cx="0" cy="0"/>
        </a:xfrm>
      </p:grpSpPr>
      <p:sp>
        <p:nvSpPr>
          <p:cNvPr id="68" name="Google Shape;68;g844e922116_0_12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9" name="Google Shape;69;g844e922116_0_12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blank 3">
  <p:cSld name="TITLE_4">
    <p:spTree>
      <p:nvGrpSpPr>
        <p:cNvPr id="50" name="Shape 50"/>
        <p:cNvGrpSpPr/>
        <p:nvPr/>
      </p:nvGrpSpPr>
      <p:grpSpPr>
        <a:xfrm>
          <a:off x="0" y="0"/>
          <a:ext cx="0" cy="0"/>
          <a:chOff x="0" y="0"/>
          <a:chExt cx="0" cy="0"/>
        </a:xfrm>
      </p:grpSpPr>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blank 1">
  <p:cSld name="TITLE_2">
    <p:spTree>
      <p:nvGrpSpPr>
        <p:cNvPr id="51" name="Shape 51"/>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blank 5">
  <p:cSld name="TITLE_6">
    <p:spTree>
      <p:nvGrpSpPr>
        <p:cNvPr id="52" name="Shape 52"/>
        <p:cNvGrpSpPr/>
        <p:nvPr/>
      </p:nvGrpSpPr>
      <p:grpSpPr>
        <a:xfrm>
          <a:off x="0" y="0"/>
          <a:ext cx="0" cy="0"/>
          <a:chOff x="0" y="0"/>
          <a:chExt cx="0" cy="0"/>
        </a:xfrm>
      </p:grpSpPr>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blank">
  <p:cSld name="TITLE_7">
    <p:spTree>
      <p:nvGrpSpPr>
        <p:cNvPr id="53" name="Shape 53"/>
        <p:cNvGrpSpPr/>
        <p:nvPr/>
      </p:nvGrpSpPr>
      <p:grpSpPr>
        <a:xfrm>
          <a:off x="0" y="0"/>
          <a:ext cx="0" cy="0"/>
          <a:chOff x="0" y="0"/>
          <a:chExt cx="0" cy="0"/>
        </a:xfrm>
      </p:grpSpPr>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blank 2">
  <p:cSld name="TITLE_8">
    <p:spTree>
      <p:nvGrpSpPr>
        <p:cNvPr id="54" name="Shape 54"/>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2.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 Id="rId3"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Relationship Id="rId3"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 Id="rId3" Type="http://schemas.openxmlformats.org/officeDocument/2006/relationships/image" Target="../media/image1.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 name="Shape 58"/>
        <p:cNvGrpSpPr/>
        <p:nvPr/>
      </p:nvGrpSpPr>
      <p:grpSpPr>
        <a:xfrm>
          <a:off x="0" y="0"/>
          <a:ext cx="0" cy="0"/>
          <a:chOff x="0" y="0"/>
          <a:chExt cx="0" cy="0"/>
        </a:xfrm>
      </p:grpSpPr>
      <p:pic>
        <p:nvPicPr>
          <p:cNvPr id="59" name="Google Shape;59;p18"/>
          <p:cNvPicPr preferRelativeResize="0"/>
          <p:nvPr/>
        </p:nvPicPr>
        <p:blipFill rotWithShape="1">
          <a:blip r:embed="rId3">
            <a:alphaModFix/>
          </a:blip>
          <a:srcRect b="17035" l="0" r="15576" t="11744"/>
          <a:stretch/>
        </p:blipFill>
        <p:spPr>
          <a:xfrm>
            <a:off x="0" y="0"/>
            <a:ext cx="9144000" cy="5143503"/>
          </a:xfrm>
          <a:prstGeom prst="rect">
            <a:avLst/>
          </a:prstGeom>
          <a:noFill/>
          <a:ln>
            <a:noFill/>
          </a:ln>
        </p:spPr>
      </p:pic>
      <p:sp>
        <p:nvSpPr>
          <p:cNvPr id="60" name="Google Shape;60;p18"/>
          <p:cNvSpPr txBox="1"/>
          <p:nvPr/>
        </p:nvSpPr>
        <p:spPr>
          <a:xfrm>
            <a:off x="609600" y="1887900"/>
            <a:ext cx="3853500" cy="13677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b="1" lang="en-GB" sz="2400">
                <a:latin typeface="Roboto"/>
                <a:ea typeface="Roboto"/>
                <a:cs typeface="Roboto"/>
                <a:sym typeface="Roboto"/>
              </a:rPr>
              <a:t>Session 8</a:t>
            </a:r>
            <a:endParaRPr b="1" sz="2400">
              <a:latin typeface="Roboto"/>
              <a:ea typeface="Roboto"/>
              <a:cs typeface="Roboto"/>
              <a:sym typeface="Roboto"/>
            </a:endParaRPr>
          </a:p>
          <a:p>
            <a:pPr indent="0" lvl="0" marL="0" rtl="0" algn="l">
              <a:lnSpc>
                <a:spcPct val="115000"/>
              </a:lnSpc>
              <a:spcBef>
                <a:spcPts val="0"/>
              </a:spcBef>
              <a:spcAft>
                <a:spcPts val="0"/>
              </a:spcAft>
              <a:buNone/>
            </a:pPr>
            <a:r>
              <a:rPr lang="en-GB" sz="2400">
                <a:latin typeface="Roboto Light"/>
                <a:ea typeface="Roboto Light"/>
                <a:cs typeface="Roboto Light"/>
                <a:sym typeface="Roboto Light"/>
              </a:rPr>
              <a:t>Marketing Pitch team exercise</a:t>
            </a:r>
            <a:endParaRPr sz="2400">
              <a:latin typeface="Roboto Light"/>
              <a:ea typeface="Roboto Light"/>
              <a:cs typeface="Roboto Light"/>
              <a:sym typeface="Roboto Light"/>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 name="Shape 64"/>
        <p:cNvGrpSpPr/>
        <p:nvPr/>
      </p:nvGrpSpPr>
      <p:grpSpPr>
        <a:xfrm>
          <a:off x="0" y="0"/>
          <a:ext cx="0" cy="0"/>
          <a:chOff x="0" y="0"/>
          <a:chExt cx="0" cy="0"/>
        </a:xfrm>
      </p:grpSpPr>
      <p:pic>
        <p:nvPicPr>
          <p:cNvPr id="65" name="Google Shape;65;p19"/>
          <p:cNvPicPr preferRelativeResize="0"/>
          <p:nvPr/>
        </p:nvPicPr>
        <p:blipFill>
          <a:blip r:embed="rId3">
            <a:alphaModFix/>
          </a:blip>
          <a:stretch>
            <a:fillRect/>
          </a:stretch>
        </p:blipFill>
        <p:spPr>
          <a:xfrm>
            <a:off x="1805338" y="110225"/>
            <a:ext cx="5629175" cy="4923025"/>
          </a:xfrm>
          <a:prstGeom prst="rect">
            <a:avLst/>
          </a:prstGeom>
          <a:noFill/>
          <a:ln>
            <a:noFill/>
          </a:ln>
        </p:spPr>
      </p:pic>
      <p:pic>
        <p:nvPicPr>
          <p:cNvPr id="66" name="Google Shape;66;p19"/>
          <p:cNvPicPr preferRelativeResize="0"/>
          <p:nvPr/>
        </p:nvPicPr>
        <p:blipFill rotWithShape="1">
          <a:blip r:embed="rId4">
            <a:alphaModFix/>
          </a:blip>
          <a:srcRect b="33409" l="17202" r="16660" t="-294"/>
          <a:stretch/>
        </p:blipFill>
        <p:spPr>
          <a:xfrm rot="-5400000">
            <a:off x="6258900" y="2258400"/>
            <a:ext cx="3446400" cy="2323800"/>
          </a:xfrm>
          <a:prstGeom prst="rtTriangle">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0" name="Shape 70"/>
        <p:cNvGrpSpPr/>
        <p:nvPr/>
      </p:nvGrpSpPr>
      <p:grpSpPr>
        <a:xfrm>
          <a:off x="0" y="0"/>
          <a:ext cx="0" cy="0"/>
          <a:chOff x="0" y="0"/>
          <a:chExt cx="0" cy="0"/>
        </a:xfrm>
      </p:grpSpPr>
      <p:sp>
        <p:nvSpPr>
          <p:cNvPr id="71" name="Google Shape;71;p20"/>
          <p:cNvSpPr txBox="1"/>
          <p:nvPr/>
        </p:nvSpPr>
        <p:spPr>
          <a:xfrm>
            <a:off x="226200" y="519300"/>
            <a:ext cx="7662300" cy="4394400"/>
          </a:xfrm>
          <a:prstGeom prst="rect">
            <a:avLst/>
          </a:prstGeom>
          <a:noFill/>
          <a:ln>
            <a:noFill/>
          </a:ln>
        </p:spPr>
        <p:txBody>
          <a:bodyPr anchorCtr="0" anchor="ctr" bIns="91425" lIns="91425" spcFirstLastPara="1" rIns="91425" wrap="square" tIns="91425">
            <a:noAutofit/>
          </a:bodyPr>
          <a:lstStyle/>
          <a:p>
            <a:pPr indent="0" lvl="0" marL="0" marR="0" rtl="0" algn="l">
              <a:lnSpc>
                <a:spcPct val="150000"/>
              </a:lnSpc>
              <a:spcBef>
                <a:spcPts val="0"/>
              </a:spcBef>
              <a:spcAft>
                <a:spcPts val="0"/>
              </a:spcAft>
              <a:buClr>
                <a:srgbClr val="000000"/>
              </a:buClr>
              <a:buSzPts val="1400"/>
              <a:buFont typeface="Arial"/>
              <a:buNone/>
            </a:pPr>
            <a:r>
              <a:rPr b="1" lang="en-GB" sz="1100">
                <a:solidFill>
                  <a:srgbClr val="22232B"/>
                </a:solidFill>
                <a:latin typeface="Karla"/>
                <a:ea typeface="Karla"/>
                <a:cs typeface="Karla"/>
                <a:sym typeface="Karla"/>
              </a:rPr>
              <a:t>Target Audience</a:t>
            </a:r>
            <a:endParaRPr b="1" sz="1100">
              <a:solidFill>
                <a:srgbClr val="22232B"/>
              </a:solidFill>
              <a:latin typeface="Karla"/>
              <a:ea typeface="Karla"/>
              <a:cs typeface="Karla"/>
              <a:sym typeface="Karla"/>
            </a:endParaRPr>
          </a:p>
          <a:p>
            <a:pPr indent="0" lvl="0" marL="0" rtl="0" algn="l">
              <a:lnSpc>
                <a:spcPct val="150000"/>
              </a:lnSpc>
              <a:spcBef>
                <a:spcPts val="0"/>
              </a:spcBef>
              <a:spcAft>
                <a:spcPts val="0"/>
              </a:spcAft>
              <a:buClr>
                <a:schemeClr val="dk1"/>
              </a:buClr>
              <a:buSzPts val="1100"/>
              <a:buFont typeface="Arial"/>
              <a:buNone/>
            </a:pPr>
            <a:r>
              <a:rPr lang="en-GB" sz="1100">
                <a:solidFill>
                  <a:srgbClr val="22232B"/>
                </a:solidFill>
                <a:latin typeface="Karla"/>
                <a:ea typeface="Karla"/>
                <a:cs typeface="Karla"/>
                <a:sym typeface="Karla"/>
              </a:rPr>
              <a:t>Start by identifying your intended audience to come up with a plan of attack.</a:t>
            </a:r>
            <a:endParaRPr sz="1100">
              <a:solidFill>
                <a:srgbClr val="22232B"/>
              </a:solidFill>
              <a:latin typeface="Karla"/>
              <a:ea typeface="Karla"/>
              <a:cs typeface="Karla"/>
              <a:sym typeface="Karla"/>
            </a:endParaRPr>
          </a:p>
          <a:p>
            <a:pPr indent="0" lvl="0" marL="0" rtl="0" algn="l">
              <a:lnSpc>
                <a:spcPct val="150000"/>
              </a:lnSpc>
              <a:spcBef>
                <a:spcPts val="0"/>
              </a:spcBef>
              <a:spcAft>
                <a:spcPts val="0"/>
              </a:spcAft>
              <a:buClr>
                <a:schemeClr val="dk1"/>
              </a:buClr>
              <a:buSzPts val="1100"/>
              <a:buFont typeface="Arial"/>
              <a:buNone/>
            </a:pPr>
            <a:r>
              <a:t/>
            </a:r>
            <a:endParaRPr sz="1100">
              <a:solidFill>
                <a:srgbClr val="22232B"/>
              </a:solidFill>
              <a:latin typeface="Karla"/>
              <a:ea typeface="Karla"/>
              <a:cs typeface="Karla"/>
              <a:sym typeface="Karla"/>
            </a:endParaRPr>
          </a:p>
          <a:p>
            <a:pPr indent="0" lvl="0" marL="0" rtl="0" algn="l">
              <a:lnSpc>
                <a:spcPct val="150000"/>
              </a:lnSpc>
              <a:spcBef>
                <a:spcPts val="0"/>
              </a:spcBef>
              <a:spcAft>
                <a:spcPts val="0"/>
              </a:spcAft>
              <a:buClr>
                <a:schemeClr val="dk1"/>
              </a:buClr>
              <a:buSzPts val="1400"/>
              <a:buFont typeface="Arial"/>
              <a:buNone/>
            </a:pPr>
            <a:r>
              <a:rPr b="1" lang="en-GB" sz="1100">
                <a:solidFill>
                  <a:srgbClr val="22232B"/>
                </a:solidFill>
                <a:latin typeface="Karla"/>
                <a:ea typeface="Karla"/>
                <a:cs typeface="Karla"/>
                <a:sym typeface="Karla"/>
              </a:rPr>
              <a:t>The Music</a:t>
            </a:r>
            <a:endParaRPr b="1" sz="1100">
              <a:solidFill>
                <a:srgbClr val="22232B"/>
              </a:solidFill>
              <a:latin typeface="Karla"/>
              <a:ea typeface="Karla"/>
              <a:cs typeface="Karla"/>
              <a:sym typeface="Karla"/>
            </a:endParaRPr>
          </a:p>
          <a:p>
            <a:pPr indent="0" lvl="0" marL="0" rtl="0" algn="l">
              <a:lnSpc>
                <a:spcPct val="150000"/>
              </a:lnSpc>
              <a:spcBef>
                <a:spcPts val="0"/>
              </a:spcBef>
              <a:spcAft>
                <a:spcPts val="0"/>
              </a:spcAft>
              <a:buClr>
                <a:schemeClr val="dk1"/>
              </a:buClr>
              <a:buSzPts val="1100"/>
              <a:buFont typeface="Arial"/>
              <a:buNone/>
            </a:pPr>
            <a:r>
              <a:rPr lang="en-GB" sz="1100">
                <a:solidFill>
                  <a:srgbClr val="22232B"/>
                </a:solidFill>
                <a:latin typeface="Karla"/>
                <a:ea typeface="Karla"/>
                <a:cs typeface="Karla"/>
                <a:sym typeface="Karla"/>
              </a:rPr>
              <a:t>Once you’ve identified your people and created music they want to hear, it’s time to decide how you’ll deliver your work to a receptive audience. Branding informs every single decision you make about the presentation of yourself and your music. Think about logos, merchandise, and album artwork, EPK.</a:t>
            </a:r>
            <a:endParaRPr sz="1100">
              <a:solidFill>
                <a:srgbClr val="22232B"/>
              </a:solidFill>
              <a:latin typeface="Karla"/>
              <a:ea typeface="Karla"/>
              <a:cs typeface="Karla"/>
              <a:sym typeface="Karla"/>
            </a:endParaRPr>
          </a:p>
          <a:p>
            <a:pPr indent="0" lvl="0" marL="0" rtl="0" algn="l">
              <a:lnSpc>
                <a:spcPct val="150000"/>
              </a:lnSpc>
              <a:spcBef>
                <a:spcPts val="0"/>
              </a:spcBef>
              <a:spcAft>
                <a:spcPts val="0"/>
              </a:spcAft>
              <a:buClr>
                <a:schemeClr val="dk1"/>
              </a:buClr>
              <a:buSzPts val="1100"/>
              <a:buFont typeface="Arial"/>
              <a:buNone/>
            </a:pPr>
            <a:r>
              <a:t/>
            </a:r>
            <a:endParaRPr sz="1100">
              <a:solidFill>
                <a:srgbClr val="22232B"/>
              </a:solidFill>
              <a:latin typeface="Karla"/>
              <a:ea typeface="Karla"/>
              <a:cs typeface="Karla"/>
              <a:sym typeface="Karla"/>
            </a:endParaRPr>
          </a:p>
          <a:p>
            <a:pPr indent="0" lvl="0" marL="0" rtl="0" algn="l">
              <a:lnSpc>
                <a:spcPct val="150000"/>
              </a:lnSpc>
              <a:spcBef>
                <a:spcPts val="0"/>
              </a:spcBef>
              <a:spcAft>
                <a:spcPts val="0"/>
              </a:spcAft>
              <a:buClr>
                <a:schemeClr val="dk1"/>
              </a:buClr>
              <a:buSzPts val="1400"/>
              <a:buFont typeface="Arial"/>
              <a:buNone/>
            </a:pPr>
            <a:r>
              <a:rPr b="1" lang="en-GB" sz="1100">
                <a:solidFill>
                  <a:srgbClr val="22232B"/>
                </a:solidFill>
                <a:latin typeface="Karla"/>
                <a:ea typeface="Karla"/>
                <a:cs typeface="Karla"/>
                <a:sym typeface="Karla"/>
              </a:rPr>
              <a:t>Distribution</a:t>
            </a:r>
            <a:endParaRPr b="1" sz="1100">
              <a:solidFill>
                <a:srgbClr val="22232B"/>
              </a:solidFill>
              <a:latin typeface="Karla"/>
              <a:ea typeface="Karla"/>
              <a:cs typeface="Karla"/>
              <a:sym typeface="Karla"/>
            </a:endParaRPr>
          </a:p>
          <a:p>
            <a:pPr indent="0" lvl="0" marL="0" rtl="0" algn="l">
              <a:lnSpc>
                <a:spcPct val="150000"/>
              </a:lnSpc>
              <a:spcBef>
                <a:spcPts val="0"/>
              </a:spcBef>
              <a:spcAft>
                <a:spcPts val="0"/>
              </a:spcAft>
              <a:buClr>
                <a:schemeClr val="dk1"/>
              </a:buClr>
              <a:buSzPts val="1100"/>
              <a:buFont typeface="Arial"/>
              <a:buNone/>
            </a:pPr>
            <a:r>
              <a:rPr lang="en-GB" sz="1100">
                <a:solidFill>
                  <a:srgbClr val="22232B"/>
                </a:solidFill>
                <a:latin typeface="Karla"/>
                <a:ea typeface="Karla"/>
                <a:cs typeface="Karla"/>
                <a:sym typeface="Karla"/>
              </a:rPr>
              <a:t>Think about DSP opportunities (eg. Homepage takeovers, branded content such as vevo sessions)</a:t>
            </a:r>
            <a:endParaRPr sz="1100">
              <a:solidFill>
                <a:srgbClr val="22232B"/>
              </a:solidFill>
              <a:latin typeface="Karla"/>
              <a:ea typeface="Karla"/>
              <a:cs typeface="Karla"/>
              <a:sym typeface="Karla"/>
            </a:endParaRPr>
          </a:p>
          <a:p>
            <a:pPr indent="0" lvl="0" marL="0" rtl="0" algn="l">
              <a:lnSpc>
                <a:spcPct val="150000"/>
              </a:lnSpc>
              <a:spcBef>
                <a:spcPts val="0"/>
              </a:spcBef>
              <a:spcAft>
                <a:spcPts val="0"/>
              </a:spcAft>
              <a:buClr>
                <a:schemeClr val="dk1"/>
              </a:buClr>
              <a:buSzPts val="1100"/>
              <a:buFont typeface="Arial"/>
              <a:buNone/>
            </a:pPr>
            <a:r>
              <a:t/>
            </a:r>
            <a:endParaRPr sz="1100">
              <a:solidFill>
                <a:srgbClr val="22232B"/>
              </a:solidFill>
              <a:latin typeface="Karla"/>
              <a:ea typeface="Karla"/>
              <a:cs typeface="Karla"/>
              <a:sym typeface="Karla"/>
            </a:endParaRPr>
          </a:p>
          <a:p>
            <a:pPr indent="0" lvl="0" marL="0" rtl="0" algn="l">
              <a:lnSpc>
                <a:spcPct val="150000"/>
              </a:lnSpc>
              <a:spcBef>
                <a:spcPts val="0"/>
              </a:spcBef>
              <a:spcAft>
                <a:spcPts val="0"/>
              </a:spcAft>
              <a:buClr>
                <a:schemeClr val="dk1"/>
              </a:buClr>
              <a:buSzPts val="1400"/>
              <a:buFont typeface="Arial"/>
              <a:buNone/>
            </a:pPr>
            <a:r>
              <a:rPr b="1" lang="en-GB" sz="1100">
                <a:solidFill>
                  <a:srgbClr val="22232B"/>
                </a:solidFill>
                <a:latin typeface="Karla"/>
                <a:ea typeface="Karla"/>
                <a:cs typeface="Karla"/>
                <a:sym typeface="Karla"/>
              </a:rPr>
              <a:t>Placement</a:t>
            </a:r>
            <a:endParaRPr b="1" sz="1100">
              <a:solidFill>
                <a:srgbClr val="22232B"/>
              </a:solidFill>
              <a:latin typeface="Karla"/>
              <a:ea typeface="Karla"/>
              <a:cs typeface="Karla"/>
              <a:sym typeface="Karla"/>
            </a:endParaRPr>
          </a:p>
          <a:p>
            <a:pPr indent="0" lvl="0" marL="0" rtl="0" algn="l">
              <a:lnSpc>
                <a:spcPct val="150000"/>
              </a:lnSpc>
              <a:spcBef>
                <a:spcPts val="0"/>
              </a:spcBef>
              <a:spcAft>
                <a:spcPts val="0"/>
              </a:spcAft>
              <a:buClr>
                <a:schemeClr val="dk1"/>
              </a:buClr>
              <a:buSzPts val="1100"/>
              <a:buFont typeface="Arial"/>
              <a:buNone/>
            </a:pPr>
            <a:r>
              <a:rPr lang="en-GB" sz="1100">
                <a:solidFill>
                  <a:srgbClr val="22232B"/>
                </a:solidFill>
                <a:latin typeface="Karla"/>
                <a:ea typeface="Karla"/>
                <a:cs typeface="Karla"/>
                <a:sym typeface="Karla"/>
              </a:rPr>
              <a:t>Understanding your audience provides the information required for appropriate product placement and efficient promotion. This includes how they consume music, their spending habits, where they spend their time online, and where they live geographically.</a:t>
            </a:r>
            <a:endParaRPr sz="1100">
              <a:solidFill>
                <a:srgbClr val="22232B"/>
              </a:solidFill>
              <a:latin typeface="Karla"/>
              <a:ea typeface="Karla"/>
              <a:cs typeface="Karla"/>
              <a:sym typeface="Karla"/>
            </a:endParaRPr>
          </a:p>
          <a:p>
            <a:pPr indent="0" lvl="0" marL="0" rtl="0" algn="l">
              <a:lnSpc>
                <a:spcPct val="150000"/>
              </a:lnSpc>
              <a:spcBef>
                <a:spcPts val="0"/>
              </a:spcBef>
              <a:spcAft>
                <a:spcPts val="0"/>
              </a:spcAft>
              <a:buClr>
                <a:schemeClr val="dk1"/>
              </a:buClr>
              <a:buSzPts val="1100"/>
              <a:buFont typeface="Arial"/>
              <a:buNone/>
            </a:pPr>
            <a:r>
              <a:t/>
            </a:r>
            <a:endParaRPr sz="1100">
              <a:solidFill>
                <a:srgbClr val="22232B"/>
              </a:solidFill>
              <a:latin typeface="Karla"/>
              <a:ea typeface="Karla"/>
              <a:cs typeface="Karla"/>
              <a:sym typeface="Karla"/>
            </a:endParaRPr>
          </a:p>
          <a:p>
            <a:pPr indent="0" lvl="0" marL="0" rtl="0" algn="l">
              <a:lnSpc>
                <a:spcPct val="150000"/>
              </a:lnSpc>
              <a:spcBef>
                <a:spcPts val="0"/>
              </a:spcBef>
              <a:spcAft>
                <a:spcPts val="0"/>
              </a:spcAft>
              <a:buClr>
                <a:schemeClr val="dk1"/>
              </a:buClr>
              <a:buSzPts val="1400"/>
              <a:buFont typeface="Arial"/>
              <a:buNone/>
            </a:pPr>
            <a:r>
              <a:rPr b="1" lang="en-GB" sz="1100">
                <a:solidFill>
                  <a:srgbClr val="22232B"/>
                </a:solidFill>
                <a:latin typeface="Karla"/>
                <a:ea typeface="Karla"/>
                <a:cs typeface="Karla"/>
                <a:sym typeface="Karla"/>
              </a:rPr>
              <a:t>Promotion</a:t>
            </a:r>
            <a:endParaRPr b="1" sz="1100">
              <a:solidFill>
                <a:srgbClr val="22232B"/>
              </a:solidFill>
              <a:latin typeface="Karla"/>
              <a:ea typeface="Karla"/>
              <a:cs typeface="Karla"/>
              <a:sym typeface="Karla"/>
            </a:endParaRPr>
          </a:p>
          <a:p>
            <a:pPr indent="0" lvl="0" marL="0" rtl="0" algn="l">
              <a:lnSpc>
                <a:spcPct val="150000"/>
              </a:lnSpc>
              <a:spcBef>
                <a:spcPts val="0"/>
              </a:spcBef>
              <a:spcAft>
                <a:spcPts val="0"/>
              </a:spcAft>
              <a:buClr>
                <a:schemeClr val="dk1"/>
              </a:buClr>
              <a:buSzPts val="1100"/>
              <a:buFont typeface="Arial"/>
              <a:buNone/>
            </a:pPr>
            <a:r>
              <a:rPr lang="en-GB" sz="1100">
                <a:solidFill>
                  <a:srgbClr val="22232B"/>
                </a:solidFill>
                <a:latin typeface="Karla"/>
                <a:ea typeface="Karla"/>
                <a:cs typeface="Karla"/>
                <a:sym typeface="Karla"/>
              </a:rPr>
              <a:t>Website, splash plage, Social Media, YouTube, Email marketing, billboards, PR, Listening parties, Ads.</a:t>
            </a:r>
            <a:endParaRPr sz="1100">
              <a:solidFill>
                <a:srgbClr val="22232B"/>
              </a:solidFill>
              <a:latin typeface="Karla"/>
              <a:ea typeface="Karla"/>
              <a:cs typeface="Karla"/>
              <a:sym typeface="Karla"/>
            </a:endParaRPr>
          </a:p>
        </p:txBody>
      </p:sp>
      <p:cxnSp>
        <p:nvCxnSpPr>
          <p:cNvPr id="72" name="Google Shape;72;p20"/>
          <p:cNvCxnSpPr/>
          <p:nvPr/>
        </p:nvCxnSpPr>
        <p:spPr>
          <a:xfrm>
            <a:off x="226200" y="227125"/>
            <a:ext cx="8691600" cy="4800"/>
          </a:xfrm>
          <a:prstGeom prst="straightConnector1">
            <a:avLst/>
          </a:prstGeom>
          <a:noFill/>
          <a:ln cap="flat" cmpd="sng" w="9525">
            <a:solidFill>
              <a:srgbClr val="999999"/>
            </a:solidFill>
            <a:prstDash val="solid"/>
            <a:round/>
            <a:headEnd len="med" w="med" type="none"/>
            <a:tailEnd len="med" w="med" type="none"/>
          </a:ln>
        </p:spPr>
      </p:cxnSp>
      <p:pic>
        <p:nvPicPr>
          <p:cNvPr id="73" name="Google Shape;73;p20"/>
          <p:cNvPicPr preferRelativeResize="0"/>
          <p:nvPr/>
        </p:nvPicPr>
        <p:blipFill>
          <a:blip r:embed="rId3">
            <a:alphaModFix/>
          </a:blip>
          <a:stretch>
            <a:fillRect/>
          </a:stretch>
        </p:blipFill>
        <p:spPr>
          <a:xfrm rot="5400000">
            <a:off x="8367151" y="4365950"/>
            <a:ext cx="225675" cy="869825"/>
          </a:xfrm>
          <a:prstGeom prst="rect">
            <a:avLst/>
          </a:prstGeom>
          <a:noFill/>
          <a:ln>
            <a:noFill/>
          </a:ln>
        </p:spPr>
      </p:pic>
      <p:pic>
        <p:nvPicPr>
          <p:cNvPr id="74" name="Google Shape;74;p20"/>
          <p:cNvPicPr preferRelativeResize="0"/>
          <p:nvPr/>
        </p:nvPicPr>
        <p:blipFill>
          <a:blip r:embed="rId3">
            <a:alphaModFix/>
          </a:blip>
          <a:stretch>
            <a:fillRect/>
          </a:stretch>
        </p:blipFill>
        <p:spPr>
          <a:xfrm rot="5400000">
            <a:off x="8367151" y="4365950"/>
            <a:ext cx="225675" cy="869825"/>
          </a:xfrm>
          <a:prstGeom prst="rect">
            <a:avLst/>
          </a:prstGeom>
          <a:noFill/>
          <a:ln>
            <a:noFill/>
          </a:ln>
        </p:spPr>
      </p:pic>
      <p:pic>
        <p:nvPicPr>
          <p:cNvPr id="75" name="Google Shape;75;p20"/>
          <p:cNvPicPr preferRelativeResize="0"/>
          <p:nvPr/>
        </p:nvPicPr>
        <p:blipFill rotWithShape="1">
          <a:blip r:embed="rId4">
            <a:alphaModFix/>
          </a:blip>
          <a:srcRect b="33409" l="17202" r="16660" t="-294"/>
          <a:stretch/>
        </p:blipFill>
        <p:spPr>
          <a:xfrm rot="-5400000">
            <a:off x="6258900" y="2258400"/>
            <a:ext cx="3446400" cy="2323800"/>
          </a:xfrm>
          <a:prstGeom prst="rtTriangle">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