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77" r:id="rId3"/>
    <p:sldId id="278" r:id="rId4"/>
    <p:sldId id="279" r:id="rId5"/>
    <p:sldId id="280" r:id="rId6"/>
    <p:sldId id="281" r:id="rId7"/>
    <p:sldId id="282" r:id="rId8"/>
    <p:sldId id="283" r:id="rId9"/>
    <p:sldId id="284" r:id="rId10"/>
    <p:sldId id="285" r:id="rId11"/>
    <p:sldId id="286" r:id="rId12"/>
    <p:sldId id="28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704" autoAdjust="0"/>
  </p:normalViewPr>
  <p:slideViewPr>
    <p:cSldViewPr>
      <p:cViewPr varScale="1">
        <p:scale>
          <a:sx n="62" d="100"/>
          <a:sy n="62" d="100"/>
        </p:scale>
        <p:origin x="27" y="85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08/01/2019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08/01/2019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08/01/2019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08/01/2019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08/01/2019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08/01/2019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08/01/2019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08/01/2019</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a:t/>
            </a:r>
            <a:br>
              <a:rPr lang="en-GB" sz="4000" dirty="0"/>
            </a:br>
            <a:r>
              <a:rPr lang="en-GB" sz="4000" dirty="0" smtClean="0"/>
              <a:t>Reflective Commentary- </a:t>
            </a:r>
            <a:r>
              <a:rPr lang="en-GB" sz="4000" b="1" dirty="0" smtClean="0"/>
              <a:t>Guidance</a:t>
            </a:r>
            <a:r>
              <a:rPr lang="en-GB" sz="4000" dirty="0" smtClean="0"/>
              <a:t> </a:t>
            </a:r>
            <a:endParaRPr lang="en-GB" sz="4000" dirty="0"/>
          </a:p>
        </p:txBody>
      </p:sp>
      <p:sp>
        <p:nvSpPr>
          <p:cNvPr id="2" name="Title 1"/>
          <p:cNvSpPr>
            <a:spLocks noGrp="1"/>
          </p:cNvSpPr>
          <p:nvPr>
            <p:ph type="title"/>
          </p:nvPr>
        </p:nvSpPr>
        <p:spPr>
          <a:xfrm>
            <a:off x="1055440" y="1412776"/>
            <a:ext cx="7772400" cy="1728192"/>
          </a:xfrm>
        </p:spPr>
        <p:txBody>
          <a:bodyPr>
            <a:normAutofit/>
          </a:bodyPr>
          <a:lstStyle/>
          <a:p>
            <a:pPr algn="l"/>
            <a:r>
              <a:rPr lang="en-GB" dirty="0" smtClean="0"/>
              <a:t>Counselling support and Advocacy skills</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Title page</a:t>
            </a:r>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Please write this in a reflective essay format using the 1</a:t>
            </a:r>
            <a:r>
              <a:rPr lang="en-GB" baseline="30000" dirty="0" smtClean="0"/>
              <a:t>st</a:t>
            </a:r>
            <a:r>
              <a:rPr lang="en-GB" dirty="0" smtClean="0"/>
              <a:t> person and also anonymise if you use any persons name;  along with a statement to that effect  within the introduction of your essay. </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a:p>
          <a:p>
            <a:r>
              <a:rPr lang="en-GB" dirty="0"/>
              <a:t> In this section, you need to explain what you are reflecting on to your </a:t>
            </a:r>
            <a:r>
              <a:rPr lang="en-GB" dirty="0" smtClean="0"/>
              <a:t>reader</a:t>
            </a:r>
            <a:r>
              <a:rPr lang="en-GB" dirty="0"/>
              <a:t> </a:t>
            </a:r>
            <a:r>
              <a:rPr lang="en-GB" dirty="0" smtClean="0"/>
              <a:t>i.e., your skills in relation to counselling, support and advocacy skills, using one or several examples of recent </a:t>
            </a:r>
            <a:r>
              <a:rPr lang="en-GB" dirty="0" smtClean="0"/>
              <a:t>experiences</a:t>
            </a:r>
            <a:endParaRPr lang="en-GB" dirty="0" smtClean="0"/>
          </a:p>
          <a:p>
            <a:endParaRPr lang="en-GB" dirty="0"/>
          </a:p>
          <a:p>
            <a:r>
              <a:rPr lang="en-GB" dirty="0" smtClean="0"/>
              <a:t>include brief background </a:t>
            </a:r>
            <a:r>
              <a:rPr lang="en-GB" dirty="0"/>
              <a:t>information, such as what it is you’re reflecting </a:t>
            </a:r>
            <a:r>
              <a:rPr lang="en-GB" dirty="0" smtClean="0"/>
              <a:t>on, what career pathway you are relating your skills and development needs to, </a:t>
            </a:r>
            <a:r>
              <a:rPr lang="en-GB" dirty="0"/>
              <a:t>and tell the reader who was involved. </a:t>
            </a:r>
            <a:endParaRPr lang="en-GB" dirty="0" smtClean="0"/>
          </a:p>
          <a:p>
            <a:endParaRPr lang="en-GB" dirty="0" smtClean="0"/>
          </a:p>
          <a:p>
            <a:r>
              <a:rPr lang="en-GB" dirty="0" smtClean="0"/>
              <a:t>It’s </a:t>
            </a:r>
            <a:r>
              <a:rPr lang="en-GB" dirty="0"/>
              <a:t>important to remember to keep the information provided relevant and to-the-point</a:t>
            </a:r>
            <a:r>
              <a:rPr lang="en-GB" dirty="0" smtClean="0"/>
              <a:t>.</a:t>
            </a:r>
          </a:p>
          <a:p>
            <a:endParaRPr lang="en-GB" dirty="0" smtClean="0"/>
          </a:p>
          <a:p>
            <a:r>
              <a:rPr lang="en-GB" dirty="0" smtClean="0"/>
              <a:t> </a:t>
            </a:r>
            <a:r>
              <a:rPr lang="en-GB" dirty="0"/>
              <a:t>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Discuss your feelings and thoughts </a:t>
            </a:r>
            <a:r>
              <a:rPr lang="en-GB" dirty="0" smtClean="0"/>
              <a:t>about your experiences of engaging in some form of counselling, support or advocacy role at any point in your life (you can reflect on your MI practice in class if you wish)</a:t>
            </a:r>
          </a:p>
          <a:p>
            <a:endParaRPr lang="en-GB" dirty="0" smtClean="0"/>
          </a:p>
          <a:p>
            <a:r>
              <a:rPr lang="en-GB" dirty="0" smtClean="0"/>
              <a:t>Consider </a:t>
            </a:r>
            <a:r>
              <a:rPr lang="en-GB" dirty="0"/>
              <a:t>questions such as: How did you feel at the time? What did you think at the time? What did you think </a:t>
            </a:r>
            <a:r>
              <a:rPr lang="en-GB" dirty="0" smtClean="0"/>
              <a:t>about how well the session went </a:t>
            </a:r>
            <a:r>
              <a:rPr lang="en-GB" dirty="0"/>
              <a:t>afterwards? </a:t>
            </a:r>
            <a:endParaRPr lang="en-GB" dirty="0" smtClean="0"/>
          </a:p>
          <a:p>
            <a:endParaRPr lang="en-GB" dirty="0" smtClean="0"/>
          </a:p>
          <a:p>
            <a:r>
              <a:rPr lang="en-GB" dirty="0" smtClean="0"/>
              <a:t>You </a:t>
            </a:r>
            <a:r>
              <a:rPr lang="en-GB" dirty="0"/>
              <a:t>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 your evaluation, discuss how well you think things went. </a:t>
            </a:r>
            <a:r>
              <a:rPr lang="en-GB" dirty="0" smtClean="0"/>
              <a:t>Perhaps </a:t>
            </a:r>
            <a:r>
              <a:rPr lang="en-GB" dirty="0"/>
              <a:t>think </a:t>
            </a:r>
            <a:r>
              <a:rPr lang="en-GB" dirty="0" smtClean="0"/>
              <a:t>about:</a:t>
            </a:r>
          </a:p>
          <a:p>
            <a:endParaRPr lang="en-GB" dirty="0"/>
          </a:p>
          <a:p>
            <a:r>
              <a:rPr lang="en-GB" dirty="0" smtClean="0"/>
              <a:t>How </a:t>
            </a:r>
            <a:r>
              <a:rPr lang="en-GB" dirty="0"/>
              <a:t>did you react to the situation, and how did other people react? </a:t>
            </a:r>
            <a:endParaRPr lang="en-GB" dirty="0" smtClean="0"/>
          </a:p>
          <a:p>
            <a:endParaRPr lang="en-GB" dirty="0" smtClean="0"/>
          </a:p>
          <a:p>
            <a:r>
              <a:rPr lang="en-GB" dirty="0" smtClean="0"/>
              <a:t>What </a:t>
            </a:r>
            <a:r>
              <a:rPr lang="en-GB" dirty="0"/>
              <a:t>was good and what was bad about the experience? </a:t>
            </a:r>
            <a:endParaRPr lang="en-GB" dirty="0" smtClean="0"/>
          </a:p>
          <a:p>
            <a:endParaRPr lang="en-GB" dirty="0" smtClean="0"/>
          </a:p>
          <a:p>
            <a:r>
              <a:rPr lang="en-GB" dirty="0" smtClean="0"/>
              <a:t>If </a:t>
            </a:r>
            <a:r>
              <a:rPr lang="en-GB" dirty="0"/>
              <a:t>you are writing about a difficult </a:t>
            </a:r>
            <a:r>
              <a:rPr lang="en-GB" dirty="0" smtClean="0"/>
              <a:t>experience, </a:t>
            </a:r>
            <a:r>
              <a:rPr lang="en-GB" dirty="0"/>
              <a:t>did you feel that the situation was resolved afterwards? Why/why not? </a:t>
            </a:r>
            <a:endParaRPr lang="en-GB" dirty="0" smtClean="0"/>
          </a:p>
          <a:p>
            <a:endParaRPr lang="en-GB" dirty="0" smtClean="0"/>
          </a:p>
          <a:p>
            <a:r>
              <a:rPr lang="en-GB" dirty="0" smtClean="0"/>
              <a:t>This </a:t>
            </a:r>
            <a:r>
              <a:rPr lang="en-GB" dirty="0"/>
              <a:t>section is a good place to include the theory and the work of other authors – remember it is important to include references in reflective writing.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analysis, consider what might have helped or hindered the </a:t>
            </a:r>
            <a:r>
              <a:rPr lang="en-GB" dirty="0" smtClean="0"/>
              <a:t>experience. </a:t>
            </a:r>
          </a:p>
          <a:p>
            <a:endParaRPr lang="en-GB" dirty="0" smtClean="0"/>
          </a:p>
          <a:p>
            <a:r>
              <a:rPr lang="en-GB" dirty="0" smtClean="0"/>
              <a:t>You </a:t>
            </a:r>
            <a:r>
              <a:rPr lang="en-GB" dirty="0"/>
              <a:t>also have the opportunity here to compare your experience with the literature you have read. </a:t>
            </a:r>
            <a:endParaRPr lang="en-GB" dirty="0" smtClean="0"/>
          </a:p>
          <a:p>
            <a:endParaRPr lang="en-GB" dirty="0" smtClean="0"/>
          </a:p>
          <a:p>
            <a:r>
              <a:rPr lang="en-GB" dirty="0" smtClean="0"/>
              <a:t>This </a:t>
            </a:r>
            <a:r>
              <a:rPr lang="en-GB" dirty="0"/>
              <a:t>section is very important, particularly for higher level writing. </a:t>
            </a:r>
            <a:endParaRPr lang="en-GB" dirty="0" smtClean="0"/>
          </a:p>
          <a:p>
            <a:endParaRPr lang="en-GB" dirty="0" smtClean="0"/>
          </a:p>
          <a:p>
            <a:r>
              <a:rPr lang="en-GB" dirty="0" smtClean="0"/>
              <a:t>Many </a:t>
            </a:r>
            <a:r>
              <a:rPr lang="en-GB" dirty="0"/>
              <a:t>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conclusion, it is important to acknowledge: </a:t>
            </a:r>
            <a:endParaRPr lang="en-GB" dirty="0" smtClean="0"/>
          </a:p>
          <a:p>
            <a:r>
              <a:rPr lang="en-GB" dirty="0" smtClean="0"/>
              <a:t>whether </a:t>
            </a:r>
            <a:r>
              <a:rPr lang="en-GB" dirty="0"/>
              <a:t>you could have done anything else; </a:t>
            </a:r>
            <a:endParaRPr lang="en-GB" dirty="0" smtClean="0"/>
          </a:p>
          <a:p>
            <a:r>
              <a:rPr lang="en-GB" dirty="0" smtClean="0"/>
              <a:t>what </a:t>
            </a:r>
            <a:r>
              <a:rPr lang="en-GB" dirty="0"/>
              <a:t>you have learned from the experience; consider whether you could you have responded in a different way. </a:t>
            </a:r>
            <a:endParaRPr lang="en-GB" dirty="0" smtClean="0"/>
          </a:p>
          <a:p>
            <a:r>
              <a:rPr lang="en-GB" dirty="0" smtClean="0"/>
              <a:t>If </a:t>
            </a:r>
            <a:r>
              <a:rPr lang="en-GB" dirty="0"/>
              <a:t>you are talking about a positive experience…discuss whether you would do the same again to ensure a positive outcome</a:t>
            </a:r>
            <a:r>
              <a:rPr lang="en-GB" dirty="0" smtClean="0"/>
              <a:t>. </a:t>
            </a:r>
            <a:r>
              <a:rPr lang="en-GB" dirty="0"/>
              <a:t>Also consider if there is anything you could change to improve things even further. </a:t>
            </a:r>
            <a:endParaRPr lang="en-GB" dirty="0" smtClean="0"/>
          </a:p>
          <a:p>
            <a:r>
              <a:rPr lang="en-GB" dirty="0" smtClean="0"/>
              <a:t>If </a:t>
            </a:r>
            <a:r>
              <a:rPr lang="en-GB" dirty="0"/>
              <a:t>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Action plans sum up anything you need to know and do to </a:t>
            </a:r>
            <a:r>
              <a:rPr lang="en-GB" dirty="0" smtClean="0"/>
              <a:t>improve your </a:t>
            </a:r>
            <a:r>
              <a:rPr lang="en-GB" dirty="0" smtClean="0"/>
              <a:t>counselling-based </a:t>
            </a:r>
            <a:r>
              <a:rPr lang="en-GB" dirty="0" smtClean="0"/>
              <a:t>skills and competencies in relation to your chosen career pathway.</a:t>
            </a:r>
            <a:endParaRPr lang="en-GB" dirty="0" smtClean="0"/>
          </a:p>
          <a:p>
            <a:endParaRPr lang="en-GB" dirty="0" smtClean="0"/>
          </a:p>
          <a:p>
            <a:r>
              <a:rPr lang="en-GB" dirty="0" smtClean="0"/>
              <a:t>Perhaps </a:t>
            </a:r>
            <a:r>
              <a:rPr lang="en-GB" dirty="0"/>
              <a:t>you feel that you need to learn about something or attend some training. Could you ask your tutor or placement supervisor for some advice? </a:t>
            </a:r>
            <a:endParaRPr lang="en-GB" dirty="0" smtClean="0"/>
          </a:p>
          <a:p>
            <a:endParaRPr lang="en-GB" dirty="0"/>
          </a:p>
          <a:p>
            <a:r>
              <a:rPr lang="en-GB" dirty="0" smtClean="0"/>
              <a:t>What </a:t>
            </a:r>
            <a:r>
              <a:rPr lang="en-GB" dirty="0"/>
              <a:t>can you do which means you will be better equipped to cope with a similar </a:t>
            </a:r>
            <a:r>
              <a:rPr lang="en-GB" dirty="0" smtClean="0"/>
              <a:t>experience?</a:t>
            </a:r>
          </a:p>
          <a:p>
            <a:endParaRPr lang="en-GB" dirty="0"/>
          </a:p>
          <a:p>
            <a:r>
              <a:rPr lang="en-GB" dirty="0" smtClean="0"/>
              <a:t>What training needs have you identified</a:t>
            </a:r>
            <a:r>
              <a:rPr lang="en-GB" dirty="0" smtClean="0"/>
              <a:t>?</a:t>
            </a:r>
            <a:endParaRPr lang="en-GB" dirty="0" smtClean="0"/>
          </a:p>
          <a:p>
            <a:endParaRPr lang="en-GB" dirty="0"/>
          </a:p>
          <a:p>
            <a:r>
              <a:rPr lang="en-GB" dirty="0" smtClean="0"/>
              <a:t>The action plan should feed into your PDP plan as part of this overall assessment. </a:t>
            </a:r>
            <a:endParaRPr lang="en-GB" dirty="0"/>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70113"/>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723674"/>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1234</TotalTime>
  <Words>910</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Franklin Gothic Medium</vt:lpstr>
      <vt:lpstr>Times New Roman</vt:lpstr>
      <vt:lpstr>Wingdings</vt:lpstr>
      <vt:lpstr>Wingdings 2</vt:lpstr>
      <vt:lpstr>Grid</vt:lpstr>
      <vt:lpstr>Counselling support and Advocacy skills</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Ceri Phelps</cp:lastModifiedBy>
  <cp:revision>73</cp:revision>
  <dcterms:created xsi:type="dcterms:W3CDTF">2016-02-08T13:14:51Z</dcterms:created>
  <dcterms:modified xsi:type="dcterms:W3CDTF">2019-01-08T14:59:52Z</dcterms:modified>
</cp:coreProperties>
</file>