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1" r:id="rId9"/>
    <p:sldId id="260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1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E2F3"/>
    <a:srgbClr val="FE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83" autoAdjust="0"/>
    <p:restoredTop sz="94660"/>
  </p:normalViewPr>
  <p:slideViewPr>
    <p:cSldViewPr snapToGrid="0">
      <p:cViewPr varScale="1">
        <p:scale>
          <a:sx n="157" d="100"/>
          <a:sy n="157" d="100"/>
        </p:scale>
        <p:origin x="204" y="9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9B700-3272-4765-9452-8123914FBAFA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C96F55-6B8D-40C8-ACAB-24E07400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22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C96F55-6B8D-40C8-ACAB-24E0740015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725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8D91-830A-9800-CCAB-5316F46B4E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06D7E-DF73-A253-89B2-7621782F35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0FE98-D835-B4FA-5150-CFD8B6E21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4892F4-1E61-7E3E-74EB-5A1D6DA55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6D4C6-08D9-ADFE-6D1E-9ADE49BD4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77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584B3-24B4-8AD5-C0E9-B72CBAF8F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20063-F530-A2CC-4514-6070DFBFD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DADAA-225B-256A-041C-E4DF0FCD3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445E2-6912-5566-2D83-F010F8813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AE266-8505-51F5-B2CB-D3F36FD6B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67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5E6D4-4BA1-71BF-BF90-F43BDF090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0876E-8AEC-A2C6-AEE0-E874CF7780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8A16F-4216-F86D-62F4-9EAB918E3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FAF0B-2913-71DA-B68A-B1089324E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371D3-8BED-9462-1309-B6693DDE9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08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C7D3F-6C8D-FF2E-E319-84AC7D187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88C26-B129-8D5C-BA3A-D703FBB76B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111586-FC30-94AF-49C9-C0130EE1FF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A8144-4DFF-2386-796F-E3C2048E3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5C9333-58BC-4603-ED8B-A7A6580EB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DFE72C-D6E8-9D5B-4500-F10934CD8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605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280B6-6351-72B2-D4F7-12DE97616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93FA54-ED7D-3761-AE3C-E9E928507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2E244-36AB-037C-06AF-B7DCD2EF94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CA5839-5395-04C8-1138-AEDDB4A1E1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439F0C-31C0-202C-6039-DDB73CAEC2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F4A7F0-A387-C9A3-7C79-3CD7596F2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967580-4601-1807-7747-870D4893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DB7903-310B-48CF-E268-164C0B741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746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013D0-1BD5-E026-38B0-CAC96CD4F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132F7C-85C1-F1A8-8703-420C9CD85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F6743-9BC3-A6C9-B2FC-B3F036646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142A61-65C6-C066-1359-80697888B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409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C22984-8A33-BE50-3E6E-80E42FEB5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68113E-A256-0309-34B2-69E11F83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707C8-D547-664F-2C43-7A855B7A6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143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792B4-CDE5-6D40-DBBC-729601419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F81D5-3E3D-70DF-014F-197383C91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54008B-E336-0251-E391-5C1D33EF70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A030F3-51C2-B95A-6EE5-E4681D97B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E2C7C-28DB-B7C5-185C-D47FA1B0F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D7C515-271C-49C6-DB66-6BD64497E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510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B7DB2-E0FA-6E0A-F8F0-A1773AC8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396BBD-4DF1-786B-EDB4-DE71770CBA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7D79FA-D137-D979-420A-E121B128DC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31AA2F-A380-B372-F36C-C0A012D9C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106A3-6123-6354-A186-29E14EB49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0ECE88-8EC4-661A-2B37-6AD0D245B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627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B421F-9DA5-2EBC-B9E5-9DEABC2CA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6B610E-D05A-63A8-6FC3-A24D23445A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A8942-9739-0BD6-E8F3-31EBF4C9A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7CA06-463D-CB1A-6B6A-C314A2247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B4AA9-25AC-2F65-54B6-2FA41A01C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61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8CA431-DDB8-6BE0-4BF0-6D3FB96A4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20C9BA-FE58-EB82-699C-4036944076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6931C-E23B-BB92-ACBA-BB34506A3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F7983-CCC6-7D17-2F0E-508DE6029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458FB-727F-2258-FD61-240C90982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12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C681A9-9DAE-DDCF-FCC8-67AC64882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25D49-A6BC-AFB0-446F-164F17BC41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55A65-8BAB-7AE4-A445-A046D3EEC4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A04A92-B53F-4A2B-9212-9618756DBCAF}" type="datetimeFigureOut">
              <a:rPr lang="en-GB" smtClean="0"/>
              <a:t>06/04/2024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C5351-D6FD-90CC-48D3-B04C1A452F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30D74-A463-CA94-C887-5BAA264655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90B3A1-B9E2-44D1-90DB-5FA45AAF6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879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1/theme_learnr/logocompact/300x300/1711354573/logo-white.png" TargetMode="External"/><Relationship Id="rId7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7.pngwing.com/pngs/124/507/png-transparent-computer-icons-presentation-text-presentation-logo.png" TargetMode="External"/><Relationship Id="rId3" Type="http://schemas.openxmlformats.org/officeDocument/2006/relationships/hyperlink" Target="https://moodle.uwtsd.ac.uk/pluginfile.php/1/theme_learnr/logocompact/300x300/1711354573/logo-white.png" TargetMode="External"/><Relationship Id="rId7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10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pluginfile.php/1/theme_learnr/logocompact/300x300/1711354573/logo-white.png" TargetMode="External"/><Relationship Id="rId3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7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berdrola.com/talent/what-is-mobile-learning-and-advantages" TargetMode="External"/><Relationship Id="rId5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iconspng.com/img/32239" TargetMode="External"/><Relationship Id="rId13" Type="http://schemas.openxmlformats.org/officeDocument/2006/relationships/image" Target="../media/image9.png"/><Relationship Id="rId18" Type="http://schemas.openxmlformats.org/officeDocument/2006/relationships/image" Target="../media/image11.png"/><Relationship Id="rId26" Type="http://schemas.openxmlformats.org/officeDocument/2006/relationships/image" Target="../media/image2.png"/><Relationship Id="rId3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21" Type="http://schemas.openxmlformats.org/officeDocument/2006/relationships/hyperlink" Target="https://external-content.duckduckgo.com/iu/?u=https%3A%2F%2Fcdn1.vectorstock.com%2Fi%2F1000x1000%2F72%2F15%2Fchild-home-learning-logo-design-learn-online-logo-vector-30927215.jpg&amp;f=1&amp;nofb=1&amp;ipt=2f1928458e7bc726ccec02d4dea6447219967d916f18a12022b1f27614858a22&amp;ipo=images" TargetMode="External"/><Relationship Id="rId7" Type="http://schemas.openxmlformats.org/officeDocument/2006/relationships/image" Target="../media/image6.jpeg"/><Relationship Id="rId12" Type="http://schemas.openxmlformats.org/officeDocument/2006/relationships/hyperlink" Target="https://static.vecteezy.com/system/resources/previews/005/242/944/original/phone-icon-telephone-icon-symbol-in-hand-for-app-and-messenger-free-vector.jpg" TargetMode="External"/><Relationship Id="rId17" Type="http://schemas.openxmlformats.org/officeDocument/2006/relationships/hyperlink" Target="https://www.google.co.uk/chrome/" TargetMode="External"/><Relationship Id="rId25" Type="http://schemas.openxmlformats.org/officeDocument/2006/relationships/hyperlink" Target="https://moodle.uwtsd.ac.uk/pluginfile.php/1/theme_learnr/logocompact/300x300/1711354573/logo-white.png" TargetMode="External"/><Relationship Id="rId2" Type="http://schemas.openxmlformats.org/officeDocument/2006/relationships/image" Target="../media/image1.jpeg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eativefabrica.com/wp-content/uploads/2018/11/laptop-logo-by-meisuseno.jpg" TargetMode="External"/><Relationship Id="rId11" Type="http://schemas.openxmlformats.org/officeDocument/2006/relationships/image" Target="../media/image8.png"/><Relationship Id="rId24" Type="http://schemas.openxmlformats.org/officeDocument/2006/relationships/image" Target="../media/image14.png"/><Relationship Id="rId5" Type="http://schemas.microsoft.com/office/2007/relationships/hdphoto" Target="../media/hdphoto1.wdp"/><Relationship Id="rId15" Type="http://schemas.openxmlformats.org/officeDocument/2006/relationships/hyperlink" Target="https://www.mozilla.org/en-GB/" TargetMode="External"/><Relationship Id="rId23" Type="http://schemas.openxmlformats.org/officeDocument/2006/relationships/hyperlink" Target="https://www.microsoft.com/en-gb/" TargetMode="External"/><Relationship Id="rId10" Type="http://schemas.openxmlformats.org/officeDocument/2006/relationships/hyperlink" Target="https://www.pngarts.com/explore/138836" TargetMode="External"/><Relationship Id="rId19" Type="http://schemas.openxmlformats.org/officeDocument/2006/relationships/hyperlink" Target="https://www.apple.com/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7.jpg"/><Relationship Id="rId14" Type="http://schemas.microsoft.com/office/2007/relationships/hdphoto" Target="../media/hdphoto3.wdp"/><Relationship Id="rId22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pluginfile.php/1/theme_learnr/logocompact/300x300/1711354573/logo-white.png" TargetMode="External"/><Relationship Id="rId3" Type="http://schemas.openxmlformats.org/officeDocument/2006/relationships/hyperlink" Target="https://external-content.duckduckgo.com/iu/?u=http%3A%2F%2Fcdn.business2community.com%2Fwp-content%2Fuploads%2F2015%2F10%2Fdigital-skills2.jpg.jpg&amp;f=1&amp;nofb=1&amp;ipt=fe314229e3ea01b2cd17c57aea56bd2bd2153c0ca699928b79966f0810753551&amp;ipo=images" TargetMode="External"/><Relationship Id="rId7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4" Type="http://schemas.openxmlformats.org/officeDocument/2006/relationships/image" Target="../media/image15.jpg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7" Type="http://schemas.openxmlformats.org/officeDocument/2006/relationships/hyperlink" Target="https://moodle.uwtsd.ac.uk/pluginfile.php/1/theme_learnr/logocompact/300x300/1711354573/logo-white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adershipacademy.nhs.uk/" TargetMode="External"/><Relationship Id="rId13" Type="http://schemas.openxmlformats.org/officeDocument/2006/relationships/hyperlink" Target="https://moodle.uwtsd.ac.uk/pluginfile.php/1/theme_learnr/logocompact/300x300/1711354573/logo-white.png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18.png"/><Relationship Id="rId12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sco-careers.com/" TargetMode="External"/><Relationship Id="rId11" Type="http://schemas.openxmlformats.org/officeDocument/2006/relationships/image" Target="../media/image3.png"/><Relationship Id="rId5" Type="http://schemas.microsoft.com/office/2007/relationships/hdphoto" Target="../media/hdphoto4.wdp"/><Relationship Id="rId10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4" Type="http://schemas.openxmlformats.org/officeDocument/2006/relationships/image" Target="../media/image17.png"/><Relationship Id="rId9" Type="http://schemas.openxmlformats.org/officeDocument/2006/relationships/image" Target="../media/image19.png"/><Relationship Id="rId1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s://www.amazoncareerchoice.com/Home?country=GBR" TargetMode="External"/><Relationship Id="rId7" Type="http://schemas.openxmlformats.org/officeDocument/2006/relationships/hyperlink" Target="https://moodle.uwtsd.ac.uk/pluginfile.php/1/theme_learnr/logocompact/300x300/1711354573/logo-white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microsoft.com/office/2007/relationships/hdphoto" Target="../media/hdphoto1.wdp"/><Relationship Id="rId5" Type="http://schemas.openxmlformats.org/officeDocument/2006/relationships/hyperlink" Target="https://www.google.com/" TargetMode="External"/><Relationship Id="rId10" Type="http://schemas.openxmlformats.org/officeDocument/2006/relationships/image" Target="../media/image3.png"/><Relationship Id="rId4" Type="http://schemas.openxmlformats.org/officeDocument/2006/relationships/image" Target="../media/image20.png"/><Relationship Id="rId9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securecareuk.co.uk/" TargetMode="External"/><Relationship Id="rId7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.png"/><Relationship Id="rId5" Type="http://schemas.openxmlformats.org/officeDocument/2006/relationships/hyperlink" Target="https://www.bp.com/" TargetMode="External"/><Relationship Id="rId10" Type="http://schemas.openxmlformats.org/officeDocument/2006/relationships/hyperlink" Target="https://moodle.uwtsd.ac.uk/pluginfile.php/1/theme_learnr/logocompact/300x300/1711354573/logo-white.png" TargetMode="External"/><Relationship Id="rId4" Type="http://schemas.openxmlformats.org/officeDocument/2006/relationships/image" Target="../media/image22.png"/><Relationship Id="rId9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3" Type="http://schemas.openxmlformats.org/officeDocument/2006/relationships/hyperlink" Target="https://www.marksandspencer.com/" TargetMode="External"/><Relationship Id="rId7" Type="http://schemas.microsoft.com/office/2007/relationships/hdphoto" Target="../media/hdphoto5.wdp"/><Relationship Id="rId12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hyperlink" Target="https://moodle.uwtsd.ac.uk/pluginfile.php/1/theme_learnr/logocompact/300x300/1711354573/logo-white.png" TargetMode="External"/><Relationship Id="rId5" Type="http://schemas.openxmlformats.org/officeDocument/2006/relationships/hyperlink" Target="https://www.lloydsbank.com/online-banking.html" TargetMode="External"/><Relationship Id="rId10" Type="http://schemas.microsoft.com/office/2007/relationships/hdphoto" Target="../media/hdphoto1.wdp"/><Relationship Id="rId4" Type="http://schemas.openxmlformats.org/officeDocument/2006/relationships/image" Target="../media/image24.jpg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www.ibm.com/support/pages/ibm-escc-digital-badges" TargetMode="External"/><Relationship Id="rId7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2.png"/><Relationship Id="rId5" Type="http://schemas.openxmlformats.org/officeDocument/2006/relationships/hyperlink" Target="https://www.bbc.co.uk/academy" TargetMode="External"/><Relationship Id="rId10" Type="http://schemas.openxmlformats.org/officeDocument/2006/relationships/hyperlink" Target="https://moodle.uwtsd.ac.uk/pluginfile.php/1/theme_learnr/logocompact/300x300/1711354573/logo-white.png" TargetMode="External"/><Relationship Id="rId4" Type="http://schemas.openxmlformats.org/officeDocument/2006/relationships/image" Target="../media/image26.png"/><Relationship Id="rId9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external-content.duckduckgo.com/iu/?u=https%3A%2F%2Fwww.ubagroup.com%2F57-marina%2Fwp-content%2Fuploads%2Fsites%2F4%2F2017%2F08%2Fshutterstock_606904901-1024x1024.jpg&amp;f=1&amp;nofb=1&amp;ipt=1c3f46364871623c0383a9175f7e5ad694130b3c85582e9d2b86c39e92a66628&amp;ipo=images" TargetMode="External"/><Relationship Id="rId7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moodle.uwtsd.ac.uk/pluginfile.php/1/theme_learnr/logocompact/300x300/1711354573/logo-white.png" TargetMode="External"/><Relationship Id="rId4" Type="http://schemas.openxmlformats.org/officeDocument/2006/relationships/image" Target="../media/image28.jpg"/><Relationship Id="rId9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external-content.duckduckgo.com/iu/?u=https%3A%2F%2Fsustainabletravel.org%2Fwp-content%2Fuploads%2FCarbon-Footprint-Tourism-Chart-STI-Web.png&amp;f=1&amp;nofb=1&amp;ipt=0c6e253dac01227211efedec37c0bdfff436054a5160ab59146370db652db163&amp;ipo=images" TargetMode="External"/><Relationship Id="rId7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moodle.uwtsd.ac.uk/pluginfile.php/1/theme_learnr/logocompact/300x300/1711354573/logo-white.png" TargetMode="External"/><Relationship Id="rId4" Type="http://schemas.openxmlformats.org/officeDocument/2006/relationships/image" Target="../media/image29.png"/><Relationship Id="rId9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external-content.duckduckgo.com/iu/?u=https%3A%2F%2Fcounterdronesolutions.com.au%2Fwp-content%2Fuploads%2F2018%2F08%2FEducation-Logo.png&amp;f=1&amp;nofb=1&amp;ipt=56bf0049b69431ed0ecd35235bb545dc68da0fe43a5e16e4ff90e49ef1477ccd&amp;ipo=images" TargetMode="External"/><Relationship Id="rId7" Type="http://schemas.openxmlformats.org/officeDocument/2006/relationships/hyperlink" Target="https://external-content.duckduckgo.com/iu/?u=https%3A%2F%2Fpluspng.com%2Fimg-png%2Fgear-logo-vector-png-gears-options-settings-silhouette-movement-gear-798.png&amp;f=1&amp;nofb=1&amp;ipt=2c7443d03561a176618269823d2e7ef4f8196337e170b2429dc03f60e9e026fe&amp;ipo=imag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moodle.uwtsd.ac.uk/pluginfile.php/1/theme_learnr/logocompact/300x300/1711354573/logo-white.png" TargetMode="External"/><Relationship Id="rId4" Type="http://schemas.openxmlformats.org/officeDocument/2006/relationships/image" Target="../media/image30.png"/><Relationship Id="rId9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academy-guides/bbc-academy-how-do-i-get-started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978-3-031-09417-0_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background with white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3F00D5F-A639-1FE0-A895-302E7BC5465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16" y="221056"/>
            <a:ext cx="2584398" cy="8528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CA79E6-5F45-B239-C2A5-6DB3D6F56F81}"/>
              </a:ext>
            </a:extLst>
          </p:cNvPr>
          <p:cNvSpPr txBox="1"/>
          <p:nvPr/>
        </p:nvSpPr>
        <p:spPr>
          <a:xfrm>
            <a:off x="114300" y="5235842"/>
            <a:ext cx="43407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  <a:latin typeface="Corbel Light" panose="020B0303020204020204" pitchFamily="34" charset="0"/>
            </a:endParaRPr>
          </a:p>
          <a:p>
            <a:r>
              <a:rPr lang="en-GB" u="sng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Student: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 </a:t>
            </a:r>
            <a:r>
              <a:rPr lang="en-GB" b="1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Mihai Tilea (2024071)</a:t>
            </a:r>
          </a:p>
          <a:p>
            <a:r>
              <a:rPr lang="en-GB" u="sng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Lecturer: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 </a:t>
            </a:r>
            <a:r>
              <a:rPr lang="en-GB" b="1" i="0" dirty="0">
                <a:solidFill>
                  <a:schemeClr val="bg1">
                    <a:lumMod val="75000"/>
                  </a:schemeClr>
                </a:solidFill>
                <a:effectLst/>
                <a:latin typeface="Avenir Next LT Pro Light" panose="020B0304020202020204" pitchFamily="34" charset="0"/>
              </a:rPr>
              <a:t>Piyumika Kithulgoda Gamage</a:t>
            </a:r>
          </a:p>
          <a:p>
            <a:r>
              <a:rPr lang="en-GB" b="1" u="sng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Date</a:t>
            </a:r>
            <a:r>
              <a:rPr lang="en-GB" b="1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: 06.04.2024</a:t>
            </a:r>
          </a:p>
          <a:p>
            <a:r>
              <a:rPr lang="en-GB" dirty="0">
                <a:solidFill>
                  <a:schemeClr val="bg1">
                    <a:lumMod val="75000"/>
                  </a:schemeClr>
                </a:solidFill>
                <a:latin typeface="Avenir Next LT Pro Light" panose="020B0304020202020204" pitchFamily="34" charset="0"/>
              </a:rPr>
              <a:t>LCBB5004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F964ED-454A-1E0E-431B-3D752FD621E9}"/>
              </a:ext>
            </a:extLst>
          </p:cNvPr>
          <p:cNvSpPr txBox="1"/>
          <p:nvPr/>
        </p:nvSpPr>
        <p:spPr>
          <a:xfrm>
            <a:off x="488951" y="2664068"/>
            <a:ext cx="11115674" cy="600164"/>
          </a:xfrm>
          <a:prstGeom prst="rect">
            <a:avLst/>
          </a:prstGeom>
          <a:noFill/>
          <a:ln>
            <a:solidFill>
              <a:schemeClr val="tx2">
                <a:lumMod val="25000"/>
                <a:lumOff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Technology on Learning and Development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E7B6A6-2493-9980-67BE-73CF4A3D35B3}"/>
              </a:ext>
            </a:extLst>
          </p:cNvPr>
          <p:cNvSpPr txBox="1"/>
          <p:nvPr/>
        </p:nvSpPr>
        <p:spPr>
          <a:xfrm>
            <a:off x="3208831" y="3264232"/>
            <a:ext cx="5774338" cy="461665"/>
          </a:xfrm>
          <a:prstGeom prst="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Bahnschrift Condensed" panose="020B0502040204020203" pitchFamily="34" charset="0"/>
              </a:rPr>
              <a:t>Enhancing Training And Skills in the Modern Workplace</a:t>
            </a:r>
          </a:p>
        </p:txBody>
      </p:sp>
      <p:pic>
        <p:nvPicPr>
          <p:cNvPr id="14" name="Picture 13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6A0710FB-17B1-6488-55B6-D00256B54619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7543" y="4436399"/>
            <a:ext cx="2061666" cy="1860150"/>
          </a:xfrm>
          <a:prstGeom prst="rect">
            <a:avLst/>
          </a:prstGeom>
        </p:spPr>
      </p:pic>
      <p:pic>
        <p:nvPicPr>
          <p:cNvPr id="15" name="Picture 14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A1846513-B6CA-07D6-7D2B-A9E540D94435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486005">
            <a:off x="10638503" y="194589"/>
            <a:ext cx="1174814" cy="1059982"/>
          </a:xfrm>
          <a:prstGeom prst="rect">
            <a:avLst/>
          </a:prstGeom>
        </p:spPr>
      </p:pic>
      <p:pic>
        <p:nvPicPr>
          <p:cNvPr id="16" name="Picture 15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9DCA05F8-01C8-1150-1DB4-89721C4F05C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32422">
            <a:off x="10763616" y="5603020"/>
            <a:ext cx="1074374" cy="969360"/>
          </a:xfrm>
          <a:prstGeom prst="rect">
            <a:avLst/>
          </a:prstGeom>
        </p:spPr>
      </p:pic>
      <p:pic>
        <p:nvPicPr>
          <p:cNvPr id="2" name="Picture 1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A82A8F00-ECF5-018D-F41F-216BB429ED5A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389248" y="699782"/>
            <a:ext cx="638963" cy="576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97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9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9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25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2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white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410BA221-97E3-4564-CC0D-B425DD7D2AB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pic>
        <p:nvPicPr>
          <p:cNvPr id="8" name="Picture 7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567F848B-3A3B-C683-F37B-E650B3A8B8B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5" name="Picture 4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9C16D888-CE0C-E62E-77E7-31524BCC5BF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085" t="32393"/>
          <a:stretch/>
        </p:blipFill>
        <p:spPr>
          <a:xfrm>
            <a:off x="0" y="0"/>
            <a:ext cx="1807956" cy="1492015"/>
          </a:xfrm>
          <a:prstGeom prst="rect">
            <a:avLst/>
          </a:prstGeom>
        </p:spPr>
      </p:pic>
      <p:sp>
        <p:nvSpPr>
          <p:cNvPr id="42" name="Rectangle 1">
            <a:extLst>
              <a:ext uri="{FF2B5EF4-FFF2-40B4-BE49-F238E27FC236}">
                <a16:creationId xmlns:a16="http://schemas.microsoft.com/office/drawing/2014/main" id="{AC8B26BB-10A5-7341-813F-EDA0DA76F5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9307" y="1475054"/>
            <a:ext cx="5775359" cy="427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Purpose of the Presentation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highlight the pivotal role of technology in modern learning environments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Roadmap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the importance of technology in training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Analysis of </a:t>
            </a:r>
            <a:r>
              <a:rPr lang="en-GB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benefits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sng" strike="noStrike" cap="none" normalizeH="0" baseline="0" dirty="0">
                <a:ln>
                  <a:noFill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Attendees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Insight into best practices and innovative approaches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Inspiration for</a:t>
            </a:r>
            <a:r>
              <a:rPr kumimoji="0" lang="en-US" altLang="en-US" sz="1600" b="0" i="0" u="none" strike="noStrike" cap="none" normalizeH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own contexts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black background with white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DADCCB6-79D6-39F3-3462-BED031A6F8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08" y="6423818"/>
            <a:ext cx="1053516" cy="347660"/>
          </a:xfrm>
          <a:prstGeom prst="rect">
            <a:avLst/>
          </a:prstGeom>
        </p:spPr>
      </p:pic>
      <p:pic>
        <p:nvPicPr>
          <p:cNvPr id="48" name="Picture 47" descr="A person pointing at a graph on a board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8F61E87C-2310-57B8-ABCF-69C43BBC0E8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artisticGlowEdges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3173" y="944465"/>
            <a:ext cx="5096069" cy="509606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511991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5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25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25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25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25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75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25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25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25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25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25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25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25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25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000"/>
                            </p:stCondLst>
                            <p:childTnLst>
                              <p:par>
                                <p:cTn id="5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25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25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25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25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250" fill="hold"/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250" fill="hold"/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250" fill="hold"/>
                                        <p:tgtEl>
                                          <p:spTgt spid="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250" fill="hold"/>
                                        <p:tgtEl>
                                          <p:spTgt spid="4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C13FA752-EA7A-CA85-AD89-001FE6E844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805381" y="5686704"/>
            <a:ext cx="386619" cy="1021875"/>
          </a:xfrm>
          <a:prstGeom prst="rect">
            <a:avLst/>
          </a:prstGeom>
        </p:spPr>
      </p:pic>
      <p:pic>
        <p:nvPicPr>
          <p:cNvPr id="58" name="Picture 57" descr="A graph of growth in a market&#10;&#10;Description automatically generated with medium confidence">
            <a:hlinkClick r:id="rId6"/>
            <a:extLst>
              <a:ext uri="{FF2B5EF4-FFF2-40B4-BE49-F238E27FC236}">
                <a16:creationId xmlns:a16="http://schemas.microsoft.com/office/drawing/2014/main" id="{A3B80043-2A12-6E9C-4CF2-282DDC21254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" t="3114" r="4848" b="3322"/>
          <a:stretch/>
        </p:blipFill>
        <p:spPr>
          <a:xfrm>
            <a:off x="7169150" y="1221109"/>
            <a:ext cx="4488196" cy="476574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9A4F2C-37A7-47FC-6763-5F953372DD02}"/>
              </a:ext>
            </a:extLst>
          </p:cNvPr>
          <p:cNvSpPr txBox="1"/>
          <p:nvPr/>
        </p:nvSpPr>
        <p:spPr>
          <a:xfrm>
            <a:off x="376237" y="485398"/>
            <a:ext cx="5773102" cy="957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anose="020B0A04020102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Importance of Technology in Training and Development</a:t>
            </a:r>
            <a:endParaRPr lang="en-GB" sz="2700" u="sng" dirty="0">
              <a:solidFill>
                <a:schemeClr val="accent1">
                  <a:lumMod val="20000"/>
                  <a:lumOff val="80000"/>
                </a:schemeClr>
              </a:solidFill>
              <a:latin typeface="Arial Black" panose="020B0A04020102020204" pitchFamily="34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35676-40A2-E5B1-E25E-A06F9F1842BA}"/>
              </a:ext>
            </a:extLst>
          </p:cNvPr>
          <p:cNvSpPr txBox="1"/>
          <p:nvPr/>
        </p:nvSpPr>
        <p:spPr>
          <a:xfrm>
            <a:off x="376237" y="1639034"/>
            <a:ext cx="6131383" cy="4493538"/>
          </a:xfrm>
          <a:custGeom>
            <a:avLst/>
            <a:gdLst>
              <a:gd name="connsiteX0" fmla="*/ 0 w 6131383"/>
              <a:gd name="connsiteY0" fmla="*/ 0 h 4493538"/>
              <a:gd name="connsiteX1" fmla="*/ 373457 w 6131383"/>
              <a:gd name="connsiteY1" fmla="*/ 0 h 4493538"/>
              <a:gd name="connsiteX2" fmla="*/ 930855 w 6131383"/>
              <a:gd name="connsiteY2" fmla="*/ 0 h 4493538"/>
              <a:gd name="connsiteX3" fmla="*/ 1610882 w 6131383"/>
              <a:gd name="connsiteY3" fmla="*/ 0 h 4493538"/>
              <a:gd name="connsiteX4" fmla="*/ 1984338 w 6131383"/>
              <a:gd name="connsiteY4" fmla="*/ 0 h 4493538"/>
              <a:gd name="connsiteX5" fmla="*/ 2603051 w 6131383"/>
              <a:gd name="connsiteY5" fmla="*/ 0 h 4493538"/>
              <a:gd name="connsiteX6" fmla="*/ 3283077 w 6131383"/>
              <a:gd name="connsiteY6" fmla="*/ 0 h 4493538"/>
              <a:gd name="connsiteX7" fmla="*/ 3963103 w 6131383"/>
              <a:gd name="connsiteY7" fmla="*/ 0 h 4493538"/>
              <a:gd name="connsiteX8" fmla="*/ 4336560 w 6131383"/>
              <a:gd name="connsiteY8" fmla="*/ 0 h 4493538"/>
              <a:gd name="connsiteX9" fmla="*/ 4710017 w 6131383"/>
              <a:gd name="connsiteY9" fmla="*/ 0 h 4493538"/>
              <a:gd name="connsiteX10" fmla="*/ 5206102 w 6131383"/>
              <a:gd name="connsiteY10" fmla="*/ 0 h 4493538"/>
              <a:gd name="connsiteX11" fmla="*/ 6131383 w 6131383"/>
              <a:gd name="connsiteY11" fmla="*/ 0 h 4493538"/>
              <a:gd name="connsiteX12" fmla="*/ 6131383 w 6131383"/>
              <a:gd name="connsiteY12" fmla="*/ 426886 h 4493538"/>
              <a:gd name="connsiteX13" fmla="*/ 6131383 w 6131383"/>
              <a:gd name="connsiteY13" fmla="*/ 853772 h 4493538"/>
              <a:gd name="connsiteX14" fmla="*/ 6131383 w 6131383"/>
              <a:gd name="connsiteY14" fmla="*/ 1415464 h 4493538"/>
              <a:gd name="connsiteX15" fmla="*/ 6131383 w 6131383"/>
              <a:gd name="connsiteY15" fmla="*/ 1977157 h 4493538"/>
              <a:gd name="connsiteX16" fmla="*/ 6131383 w 6131383"/>
              <a:gd name="connsiteY16" fmla="*/ 2404043 h 4493538"/>
              <a:gd name="connsiteX17" fmla="*/ 6131383 w 6131383"/>
              <a:gd name="connsiteY17" fmla="*/ 2965735 h 4493538"/>
              <a:gd name="connsiteX18" fmla="*/ 6131383 w 6131383"/>
              <a:gd name="connsiteY18" fmla="*/ 3482492 h 4493538"/>
              <a:gd name="connsiteX19" fmla="*/ 6131383 w 6131383"/>
              <a:gd name="connsiteY19" fmla="*/ 4493538 h 4493538"/>
              <a:gd name="connsiteX20" fmla="*/ 5451357 w 6131383"/>
              <a:gd name="connsiteY20" fmla="*/ 4493538 h 4493538"/>
              <a:gd name="connsiteX21" fmla="*/ 4771331 w 6131383"/>
              <a:gd name="connsiteY21" fmla="*/ 4493538 h 4493538"/>
              <a:gd name="connsiteX22" fmla="*/ 4213932 w 6131383"/>
              <a:gd name="connsiteY22" fmla="*/ 4493538 h 4493538"/>
              <a:gd name="connsiteX23" fmla="*/ 3595220 w 6131383"/>
              <a:gd name="connsiteY23" fmla="*/ 4493538 h 4493538"/>
              <a:gd name="connsiteX24" fmla="*/ 2976508 w 6131383"/>
              <a:gd name="connsiteY24" fmla="*/ 4493538 h 4493538"/>
              <a:gd name="connsiteX25" fmla="*/ 2603051 w 6131383"/>
              <a:gd name="connsiteY25" fmla="*/ 4493538 h 4493538"/>
              <a:gd name="connsiteX26" fmla="*/ 2045652 w 6131383"/>
              <a:gd name="connsiteY26" fmla="*/ 4493538 h 4493538"/>
              <a:gd name="connsiteX27" fmla="*/ 1488254 w 6131383"/>
              <a:gd name="connsiteY27" fmla="*/ 4493538 h 4493538"/>
              <a:gd name="connsiteX28" fmla="*/ 930855 w 6131383"/>
              <a:gd name="connsiteY28" fmla="*/ 4493538 h 4493538"/>
              <a:gd name="connsiteX29" fmla="*/ 0 w 6131383"/>
              <a:gd name="connsiteY29" fmla="*/ 4493538 h 4493538"/>
              <a:gd name="connsiteX30" fmla="*/ 0 w 6131383"/>
              <a:gd name="connsiteY30" fmla="*/ 3976781 h 4493538"/>
              <a:gd name="connsiteX31" fmla="*/ 0 w 6131383"/>
              <a:gd name="connsiteY31" fmla="*/ 3460024 h 4493538"/>
              <a:gd name="connsiteX32" fmla="*/ 0 w 6131383"/>
              <a:gd name="connsiteY32" fmla="*/ 2808461 h 4493538"/>
              <a:gd name="connsiteX33" fmla="*/ 0 w 6131383"/>
              <a:gd name="connsiteY33" fmla="*/ 2246769 h 4493538"/>
              <a:gd name="connsiteX34" fmla="*/ 0 w 6131383"/>
              <a:gd name="connsiteY34" fmla="*/ 1730012 h 4493538"/>
              <a:gd name="connsiteX35" fmla="*/ 0 w 6131383"/>
              <a:gd name="connsiteY35" fmla="*/ 1213255 h 4493538"/>
              <a:gd name="connsiteX36" fmla="*/ 0 w 6131383"/>
              <a:gd name="connsiteY36" fmla="*/ 606628 h 4493538"/>
              <a:gd name="connsiteX37" fmla="*/ 0 w 6131383"/>
              <a:gd name="connsiteY37" fmla="*/ 0 h 4493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131383" h="4493538" extrusionOk="0">
                <a:moveTo>
                  <a:pt x="0" y="0"/>
                </a:moveTo>
                <a:cubicBezTo>
                  <a:pt x="145142" y="-37420"/>
                  <a:pt x="195489" y="18639"/>
                  <a:pt x="373457" y="0"/>
                </a:cubicBezTo>
                <a:cubicBezTo>
                  <a:pt x="551425" y="-18639"/>
                  <a:pt x="743985" y="35251"/>
                  <a:pt x="930855" y="0"/>
                </a:cubicBezTo>
                <a:cubicBezTo>
                  <a:pt x="1117725" y="-35251"/>
                  <a:pt x="1283446" y="19999"/>
                  <a:pt x="1610882" y="0"/>
                </a:cubicBezTo>
                <a:cubicBezTo>
                  <a:pt x="1938318" y="-19999"/>
                  <a:pt x="1860485" y="31604"/>
                  <a:pt x="1984338" y="0"/>
                </a:cubicBezTo>
                <a:cubicBezTo>
                  <a:pt x="2108191" y="-31604"/>
                  <a:pt x="2421673" y="45261"/>
                  <a:pt x="2603051" y="0"/>
                </a:cubicBezTo>
                <a:cubicBezTo>
                  <a:pt x="2784429" y="-45261"/>
                  <a:pt x="3022977" y="12644"/>
                  <a:pt x="3283077" y="0"/>
                </a:cubicBezTo>
                <a:cubicBezTo>
                  <a:pt x="3543177" y="-12644"/>
                  <a:pt x="3667393" y="42292"/>
                  <a:pt x="3963103" y="0"/>
                </a:cubicBezTo>
                <a:cubicBezTo>
                  <a:pt x="4258813" y="-42292"/>
                  <a:pt x="4176268" y="23136"/>
                  <a:pt x="4336560" y="0"/>
                </a:cubicBezTo>
                <a:cubicBezTo>
                  <a:pt x="4496852" y="-23136"/>
                  <a:pt x="4621470" y="34554"/>
                  <a:pt x="4710017" y="0"/>
                </a:cubicBezTo>
                <a:cubicBezTo>
                  <a:pt x="4798564" y="-34554"/>
                  <a:pt x="5001679" y="49851"/>
                  <a:pt x="5206102" y="0"/>
                </a:cubicBezTo>
                <a:cubicBezTo>
                  <a:pt x="5410525" y="-49851"/>
                  <a:pt x="5784125" y="81294"/>
                  <a:pt x="6131383" y="0"/>
                </a:cubicBezTo>
                <a:cubicBezTo>
                  <a:pt x="6165488" y="102376"/>
                  <a:pt x="6103177" y="251404"/>
                  <a:pt x="6131383" y="426886"/>
                </a:cubicBezTo>
                <a:cubicBezTo>
                  <a:pt x="6159589" y="602368"/>
                  <a:pt x="6126597" y="709686"/>
                  <a:pt x="6131383" y="853772"/>
                </a:cubicBezTo>
                <a:cubicBezTo>
                  <a:pt x="6136169" y="997858"/>
                  <a:pt x="6086009" y="1195797"/>
                  <a:pt x="6131383" y="1415464"/>
                </a:cubicBezTo>
                <a:cubicBezTo>
                  <a:pt x="6176757" y="1635131"/>
                  <a:pt x="6074204" y="1800086"/>
                  <a:pt x="6131383" y="1977157"/>
                </a:cubicBezTo>
                <a:cubicBezTo>
                  <a:pt x="6188562" y="2154228"/>
                  <a:pt x="6122578" y="2317818"/>
                  <a:pt x="6131383" y="2404043"/>
                </a:cubicBezTo>
                <a:cubicBezTo>
                  <a:pt x="6140188" y="2490268"/>
                  <a:pt x="6110926" y="2746905"/>
                  <a:pt x="6131383" y="2965735"/>
                </a:cubicBezTo>
                <a:cubicBezTo>
                  <a:pt x="6151840" y="3184565"/>
                  <a:pt x="6104960" y="3256322"/>
                  <a:pt x="6131383" y="3482492"/>
                </a:cubicBezTo>
                <a:cubicBezTo>
                  <a:pt x="6157806" y="3708662"/>
                  <a:pt x="6065600" y="4194642"/>
                  <a:pt x="6131383" y="4493538"/>
                </a:cubicBezTo>
                <a:cubicBezTo>
                  <a:pt x="5818838" y="4508965"/>
                  <a:pt x="5647883" y="4474863"/>
                  <a:pt x="5451357" y="4493538"/>
                </a:cubicBezTo>
                <a:cubicBezTo>
                  <a:pt x="5254831" y="4512213"/>
                  <a:pt x="5040641" y="4472667"/>
                  <a:pt x="4771331" y="4493538"/>
                </a:cubicBezTo>
                <a:cubicBezTo>
                  <a:pt x="4502021" y="4514409"/>
                  <a:pt x="4400515" y="4463557"/>
                  <a:pt x="4213932" y="4493538"/>
                </a:cubicBezTo>
                <a:cubicBezTo>
                  <a:pt x="4027349" y="4523519"/>
                  <a:pt x="3796425" y="4477313"/>
                  <a:pt x="3595220" y="4493538"/>
                </a:cubicBezTo>
                <a:cubicBezTo>
                  <a:pt x="3394015" y="4509763"/>
                  <a:pt x="3236329" y="4460696"/>
                  <a:pt x="2976508" y="4493538"/>
                </a:cubicBezTo>
                <a:cubicBezTo>
                  <a:pt x="2716687" y="4526380"/>
                  <a:pt x="2762633" y="4455534"/>
                  <a:pt x="2603051" y="4493538"/>
                </a:cubicBezTo>
                <a:cubicBezTo>
                  <a:pt x="2443469" y="4531542"/>
                  <a:pt x="2318395" y="4477348"/>
                  <a:pt x="2045652" y="4493538"/>
                </a:cubicBezTo>
                <a:cubicBezTo>
                  <a:pt x="1772909" y="4509728"/>
                  <a:pt x="1613662" y="4461913"/>
                  <a:pt x="1488254" y="4493538"/>
                </a:cubicBezTo>
                <a:cubicBezTo>
                  <a:pt x="1362846" y="4525163"/>
                  <a:pt x="1050190" y="4481800"/>
                  <a:pt x="930855" y="4493538"/>
                </a:cubicBezTo>
                <a:cubicBezTo>
                  <a:pt x="811520" y="4505276"/>
                  <a:pt x="449999" y="4404863"/>
                  <a:pt x="0" y="4493538"/>
                </a:cubicBezTo>
                <a:cubicBezTo>
                  <a:pt x="-33510" y="4286852"/>
                  <a:pt x="54748" y="4170367"/>
                  <a:pt x="0" y="3976781"/>
                </a:cubicBezTo>
                <a:cubicBezTo>
                  <a:pt x="-54748" y="3783195"/>
                  <a:pt x="3336" y="3582772"/>
                  <a:pt x="0" y="3460024"/>
                </a:cubicBezTo>
                <a:cubicBezTo>
                  <a:pt x="-3336" y="3337276"/>
                  <a:pt x="4376" y="3069044"/>
                  <a:pt x="0" y="2808461"/>
                </a:cubicBezTo>
                <a:cubicBezTo>
                  <a:pt x="-4376" y="2547878"/>
                  <a:pt x="66433" y="2359653"/>
                  <a:pt x="0" y="2246769"/>
                </a:cubicBezTo>
                <a:cubicBezTo>
                  <a:pt x="-66433" y="2133885"/>
                  <a:pt x="1480" y="1936100"/>
                  <a:pt x="0" y="1730012"/>
                </a:cubicBezTo>
                <a:cubicBezTo>
                  <a:pt x="-1480" y="1523924"/>
                  <a:pt x="52757" y="1428063"/>
                  <a:pt x="0" y="1213255"/>
                </a:cubicBezTo>
                <a:cubicBezTo>
                  <a:pt x="-52757" y="998447"/>
                  <a:pt x="19767" y="883515"/>
                  <a:pt x="0" y="606628"/>
                </a:cubicBezTo>
                <a:cubicBezTo>
                  <a:pt x="-19767" y="329741"/>
                  <a:pt x="45645" y="181329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95000"/>
              </a:schemeClr>
            </a:solidFill>
            <a:extLst>
              <a:ext uri="{C807C97D-BFC1-408E-A445-0C87EB9F89A2}">
                <ask:lineSketchStyleProps xmlns:ask="http://schemas.microsoft.com/office/drawing/2018/sketchyshapes" sd="1530770961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Broadening Reach &amp; Accessibility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breaks geographical barriers.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needs and learning styles.</a:t>
            </a:r>
          </a:p>
          <a:p>
            <a:pPr lvl="1"/>
            <a:endParaRPr lang="en-GB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Learner Engagement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Interactive tools and multimedia elements.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Gamification.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Continuous Learning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On-demand upskilling of employees.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feedback.</a:t>
            </a:r>
          </a:p>
          <a:p>
            <a:pPr lvl="1"/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Efficiency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the need for physical materials and spaces.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Minimizes the time away from 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Maximizes productivity.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2" name="Picture 51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D7F37FA-C204-7E79-84DC-A18643DB8C1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7991475" y="1"/>
            <a:ext cx="2003810" cy="597340"/>
          </a:xfrm>
          <a:prstGeom prst="rect">
            <a:avLst/>
          </a:prstGeom>
        </p:spPr>
      </p:pic>
      <p:pic>
        <p:nvPicPr>
          <p:cNvPr id="54" name="Picture 53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34608046-FFBC-0E1D-6D90-0DA93305205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6329074"/>
            <a:ext cx="752475" cy="528926"/>
          </a:xfrm>
          <a:prstGeom prst="rect">
            <a:avLst/>
          </a:prstGeom>
        </p:spPr>
      </p:pic>
      <p:pic>
        <p:nvPicPr>
          <p:cNvPr id="11" name="Picture 10" descr="A black background with white text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7293616C-A556-1BF4-0BA7-102104CB2F53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06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54D068A1-0759-BD0C-7DF5-6DCFE3678A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pic>
        <p:nvPicPr>
          <p:cNvPr id="6" name="Picture 5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51A21A8E-26F3-5D95-58E2-1E64EE6400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704917" y="5525839"/>
            <a:ext cx="487083" cy="1258837"/>
          </a:xfrm>
          <a:prstGeom prst="rect">
            <a:avLst/>
          </a:prstGeom>
        </p:spPr>
      </p:pic>
      <p:pic>
        <p:nvPicPr>
          <p:cNvPr id="23" name="Picture 22" descr="A black computer with a white screen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6C628840-0555-F8DC-6CF2-BE7B4D1CAAE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50000"/>
            <a:duotone>
              <a:prstClr val="black"/>
              <a:schemeClr val="accent6">
                <a:lumMod val="40000"/>
                <a:lumOff val="6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60" t="26258" r="22093" b="26259"/>
          <a:stretch/>
        </p:blipFill>
        <p:spPr>
          <a:xfrm>
            <a:off x="9754914" y="2083563"/>
            <a:ext cx="2002996" cy="1385398"/>
          </a:xfrm>
          <a:prstGeom prst="rect">
            <a:avLst/>
          </a:prstGeom>
        </p:spPr>
      </p:pic>
      <p:pic>
        <p:nvPicPr>
          <p:cNvPr id="25" name="Picture 24" descr="A computer with a mouse and keyboard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4FC39035-3F42-C123-C851-C24656C76E8F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alphaModFix amt="50000"/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0943" r="-558" b="20509"/>
          <a:stretch/>
        </p:blipFill>
        <p:spPr>
          <a:xfrm>
            <a:off x="9672711" y="407111"/>
            <a:ext cx="2149982" cy="1251799"/>
          </a:xfrm>
          <a:prstGeom prst="rect">
            <a:avLst/>
          </a:prstGeom>
        </p:spPr>
      </p:pic>
      <p:pic>
        <p:nvPicPr>
          <p:cNvPr id="37" name="Picture 36" descr="A screenshot of a computer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1F54BCC7-9150-CAD6-E413-B41ABF2C8CB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0" r="13616"/>
          <a:stretch/>
        </p:blipFill>
        <p:spPr>
          <a:xfrm>
            <a:off x="9672711" y="3739794"/>
            <a:ext cx="1941440" cy="2679918"/>
          </a:xfrm>
          <a:prstGeom prst="rect">
            <a:avLst/>
          </a:prstGeom>
        </p:spPr>
      </p:pic>
      <p:pic>
        <p:nvPicPr>
          <p:cNvPr id="39" name="Picture 38" descr="A hand holding a cell phone&#10;&#10;Description automatically generated">
            <a:hlinkClick r:id="rId12"/>
            <a:extLst>
              <a:ext uri="{FF2B5EF4-FFF2-40B4-BE49-F238E27FC236}">
                <a16:creationId xmlns:a16="http://schemas.microsoft.com/office/drawing/2014/main" id="{0104328E-7163-5DB3-C679-9C3B9FC99FB4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alphaModFix amt="50000"/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961" t="11766" r="19832" b="26143"/>
          <a:stretch/>
        </p:blipFill>
        <p:spPr>
          <a:xfrm>
            <a:off x="9972976" y="4170349"/>
            <a:ext cx="1332197" cy="17158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1099AF-D15A-DEC4-1DE8-2297D68F9832}"/>
              </a:ext>
            </a:extLst>
          </p:cNvPr>
          <p:cNvSpPr txBox="1"/>
          <p:nvPr/>
        </p:nvSpPr>
        <p:spPr>
          <a:xfrm>
            <a:off x="723138" y="1907664"/>
            <a:ext cx="6364094" cy="3539430"/>
          </a:xfrm>
          <a:custGeom>
            <a:avLst/>
            <a:gdLst>
              <a:gd name="connsiteX0" fmla="*/ 0 w 6364094"/>
              <a:gd name="connsiteY0" fmla="*/ 0 h 3539430"/>
              <a:gd name="connsiteX1" fmla="*/ 387631 w 6364094"/>
              <a:gd name="connsiteY1" fmla="*/ 0 h 3539430"/>
              <a:gd name="connsiteX2" fmla="*/ 838903 w 6364094"/>
              <a:gd name="connsiteY2" fmla="*/ 0 h 3539430"/>
              <a:gd name="connsiteX3" fmla="*/ 1353816 w 6364094"/>
              <a:gd name="connsiteY3" fmla="*/ 0 h 3539430"/>
              <a:gd name="connsiteX4" fmla="*/ 1805088 w 6364094"/>
              <a:gd name="connsiteY4" fmla="*/ 0 h 3539430"/>
              <a:gd name="connsiteX5" fmla="*/ 2383642 w 6364094"/>
              <a:gd name="connsiteY5" fmla="*/ 0 h 3539430"/>
              <a:gd name="connsiteX6" fmla="*/ 2898556 w 6364094"/>
              <a:gd name="connsiteY6" fmla="*/ 0 h 3539430"/>
              <a:gd name="connsiteX7" fmla="*/ 3286187 w 6364094"/>
              <a:gd name="connsiteY7" fmla="*/ 0 h 3539430"/>
              <a:gd name="connsiteX8" fmla="*/ 3992023 w 6364094"/>
              <a:gd name="connsiteY8" fmla="*/ 0 h 3539430"/>
              <a:gd name="connsiteX9" fmla="*/ 4379654 w 6364094"/>
              <a:gd name="connsiteY9" fmla="*/ 0 h 3539430"/>
              <a:gd name="connsiteX10" fmla="*/ 4830926 w 6364094"/>
              <a:gd name="connsiteY10" fmla="*/ 0 h 3539430"/>
              <a:gd name="connsiteX11" fmla="*/ 5473121 w 6364094"/>
              <a:gd name="connsiteY11" fmla="*/ 0 h 3539430"/>
              <a:gd name="connsiteX12" fmla="*/ 6364094 w 6364094"/>
              <a:gd name="connsiteY12" fmla="*/ 0 h 3539430"/>
              <a:gd name="connsiteX13" fmla="*/ 6364094 w 6364094"/>
              <a:gd name="connsiteY13" fmla="*/ 660694 h 3539430"/>
              <a:gd name="connsiteX14" fmla="*/ 6364094 w 6364094"/>
              <a:gd name="connsiteY14" fmla="*/ 1285993 h 3539430"/>
              <a:gd name="connsiteX15" fmla="*/ 6364094 w 6364094"/>
              <a:gd name="connsiteY15" fmla="*/ 1911292 h 3539430"/>
              <a:gd name="connsiteX16" fmla="*/ 6364094 w 6364094"/>
              <a:gd name="connsiteY16" fmla="*/ 2571986 h 3539430"/>
              <a:gd name="connsiteX17" fmla="*/ 6364094 w 6364094"/>
              <a:gd name="connsiteY17" fmla="*/ 3539430 h 3539430"/>
              <a:gd name="connsiteX18" fmla="*/ 5721899 w 6364094"/>
              <a:gd name="connsiteY18" fmla="*/ 3539430 h 3539430"/>
              <a:gd name="connsiteX19" fmla="*/ 5270627 w 6364094"/>
              <a:gd name="connsiteY19" fmla="*/ 3539430 h 3539430"/>
              <a:gd name="connsiteX20" fmla="*/ 4628432 w 6364094"/>
              <a:gd name="connsiteY20" fmla="*/ 3539430 h 3539430"/>
              <a:gd name="connsiteX21" fmla="*/ 4113519 w 6364094"/>
              <a:gd name="connsiteY21" fmla="*/ 3539430 h 3539430"/>
              <a:gd name="connsiteX22" fmla="*/ 3662247 w 6364094"/>
              <a:gd name="connsiteY22" fmla="*/ 3539430 h 3539430"/>
              <a:gd name="connsiteX23" fmla="*/ 3147334 w 6364094"/>
              <a:gd name="connsiteY23" fmla="*/ 3539430 h 3539430"/>
              <a:gd name="connsiteX24" fmla="*/ 2759703 w 6364094"/>
              <a:gd name="connsiteY24" fmla="*/ 3539430 h 3539430"/>
              <a:gd name="connsiteX25" fmla="*/ 2244790 w 6364094"/>
              <a:gd name="connsiteY25" fmla="*/ 3539430 h 3539430"/>
              <a:gd name="connsiteX26" fmla="*/ 1666236 w 6364094"/>
              <a:gd name="connsiteY26" fmla="*/ 3539430 h 3539430"/>
              <a:gd name="connsiteX27" fmla="*/ 1087682 w 6364094"/>
              <a:gd name="connsiteY27" fmla="*/ 3539430 h 3539430"/>
              <a:gd name="connsiteX28" fmla="*/ 0 w 6364094"/>
              <a:gd name="connsiteY28" fmla="*/ 3539430 h 3539430"/>
              <a:gd name="connsiteX29" fmla="*/ 0 w 6364094"/>
              <a:gd name="connsiteY29" fmla="*/ 3055708 h 3539430"/>
              <a:gd name="connsiteX30" fmla="*/ 0 w 6364094"/>
              <a:gd name="connsiteY30" fmla="*/ 2536592 h 3539430"/>
              <a:gd name="connsiteX31" fmla="*/ 0 w 6364094"/>
              <a:gd name="connsiteY31" fmla="*/ 1982081 h 3539430"/>
              <a:gd name="connsiteX32" fmla="*/ 0 w 6364094"/>
              <a:gd name="connsiteY32" fmla="*/ 1427570 h 3539430"/>
              <a:gd name="connsiteX33" fmla="*/ 0 w 6364094"/>
              <a:gd name="connsiteY33" fmla="*/ 873059 h 3539430"/>
              <a:gd name="connsiteX34" fmla="*/ 0 w 6364094"/>
              <a:gd name="connsiteY34" fmla="*/ 0 h 3539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6364094" h="3539430" extrusionOk="0">
                <a:moveTo>
                  <a:pt x="0" y="0"/>
                </a:moveTo>
                <a:cubicBezTo>
                  <a:pt x="172459" y="-37213"/>
                  <a:pt x="268652" y="22405"/>
                  <a:pt x="387631" y="0"/>
                </a:cubicBezTo>
                <a:cubicBezTo>
                  <a:pt x="506610" y="-22405"/>
                  <a:pt x="727736" y="38076"/>
                  <a:pt x="838903" y="0"/>
                </a:cubicBezTo>
                <a:cubicBezTo>
                  <a:pt x="950070" y="-38076"/>
                  <a:pt x="1116626" y="59662"/>
                  <a:pt x="1353816" y="0"/>
                </a:cubicBezTo>
                <a:cubicBezTo>
                  <a:pt x="1591006" y="-59662"/>
                  <a:pt x="1640827" y="25685"/>
                  <a:pt x="1805088" y="0"/>
                </a:cubicBezTo>
                <a:cubicBezTo>
                  <a:pt x="1969349" y="-25685"/>
                  <a:pt x="2265674" y="4188"/>
                  <a:pt x="2383642" y="0"/>
                </a:cubicBezTo>
                <a:cubicBezTo>
                  <a:pt x="2501610" y="-4188"/>
                  <a:pt x="2789014" y="54419"/>
                  <a:pt x="2898556" y="0"/>
                </a:cubicBezTo>
                <a:cubicBezTo>
                  <a:pt x="3008098" y="-54419"/>
                  <a:pt x="3164189" y="29659"/>
                  <a:pt x="3286187" y="0"/>
                </a:cubicBezTo>
                <a:cubicBezTo>
                  <a:pt x="3408185" y="-29659"/>
                  <a:pt x="3734946" y="71047"/>
                  <a:pt x="3992023" y="0"/>
                </a:cubicBezTo>
                <a:cubicBezTo>
                  <a:pt x="4249100" y="-71047"/>
                  <a:pt x="4282814" y="40038"/>
                  <a:pt x="4379654" y="0"/>
                </a:cubicBezTo>
                <a:cubicBezTo>
                  <a:pt x="4476494" y="-40038"/>
                  <a:pt x="4678009" y="47082"/>
                  <a:pt x="4830926" y="0"/>
                </a:cubicBezTo>
                <a:cubicBezTo>
                  <a:pt x="4983843" y="-47082"/>
                  <a:pt x="5174473" y="37775"/>
                  <a:pt x="5473121" y="0"/>
                </a:cubicBezTo>
                <a:cubicBezTo>
                  <a:pt x="5771769" y="-37775"/>
                  <a:pt x="5943035" y="94173"/>
                  <a:pt x="6364094" y="0"/>
                </a:cubicBezTo>
                <a:cubicBezTo>
                  <a:pt x="6376498" y="226811"/>
                  <a:pt x="6334914" y="460536"/>
                  <a:pt x="6364094" y="660694"/>
                </a:cubicBezTo>
                <a:cubicBezTo>
                  <a:pt x="6393274" y="860852"/>
                  <a:pt x="6305538" y="1160602"/>
                  <a:pt x="6364094" y="1285993"/>
                </a:cubicBezTo>
                <a:cubicBezTo>
                  <a:pt x="6422650" y="1411384"/>
                  <a:pt x="6331203" y="1610812"/>
                  <a:pt x="6364094" y="1911292"/>
                </a:cubicBezTo>
                <a:cubicBezTo>
                  <a:pt x="6396985" y="2211772"/>
                  <a:pt x="6329784" y="2421865"/>
                  <a:pt x="6364094" y="2571986"/>
                </a:cubicBezTo>
                <a:cubicBezTo>
                  <a:pt x="6398404" y="2722107"/>
                  <a:pt x="6349257" y="3202133"/>
                  <a:pt x="6364094" y="3539430"/>
                </a:cubicBezTo>
                <a:cubicBezTo>
                  <a:pt x="6072216" y="3568082"/>
                  <a:pt x="5953431" y="3507796"/>
                  <a:pt x="5721899" y="3539430"/>
                </a:cubicBezTo>
                <a:cubicBezTo>
                  <a:pt x="5490367" y="3571064"/>
                  <a:pt x="5379065" y="3490384"/>
                  <a:pt x="5270627" y="3539430"/>
                </a:cubicBezTo>
                <a:cubicBezTo>
                  <a:pt x="5162189" y="3588476"/>
                  <a:pt x="4920347" y="3515750"/>
                  <a:pt x="4628432" y="3539430"/>
                </a:cubicBezTo>
                <a:cubicBezTo>
                  <a:pt x="4336517" y="3563110"/>
                  <a:pt x="4295869" y="3483112"/>
                  <a:pt x="4113519" y="3539430"/>
                </a:cubicBezTo>
                <a:cubicBezTo>
                  <a:pt x="3931169" y="3595748"/>
                  <a:pt x="3827526" y="3498232"/>
                  <a:pt x="3662247" y="3539430"/>
                </a:cubicBezTo>
                <a:cubicBezTo>
                  <a:pt x="3496968" y="3580628"/>
                  <a:pt x="3270462" y="3502840"/>
                  <a:pt x="3147334" y="3539430"/>
                </a:cubicBezTo>
                <a:cubicBezTo>
                  <a:pt x="3024206" y="3576020"/>
                  <a:pt x="2897306" y="3512786"/>
                  <a:pt x="2759703" y="3539430"/>
                </a:cubicBezTo>
                <a:cubicBezTo>
                  <a:pt x="2622100" y="3566074"/>
                  <a:pt x="2422992" y="3499845"/>
                  <a:pt x="2244790" y="3539430"/>
                </a:cubicBezTo>
                <a:cubicBezTo>
                  <a:pt x="2066588" y="3579015"/>
                  <a:pt x="1873817" y="3471927"/>
                  <a:pt x="1666236" y="3539430"/>
                </a:cubicBezTo>
                <a:cubicBezTo>
                  <a:pt x="1458655" y="3606933"/>
                  <a:pt x="1369983" y="3483050"/>
                  <a:pt x="1087682" y="3539430"/>
                </a:cubicBezTo>
                <a:cubicBezTo>
                  <a:pt x="805381" y="3595810"/>
                  <a:pt x="384524" y="3528659"/>
                  <a:pt x="0" y="3539430"/>
                </a:cubicBezTo>
                <a:cubicBezTo>
                  <a:pt x="-12554" y="3405322"/>
                  <a:pt x="12528" y="3223895"/>
                  <a:pt x="0" y="3055708"/>
                </a:cubicBezTo>
                <a:cubicBezTo>
                  <a:pt x="-12528" y="2887521"/>
                  <a:pt x="11662" y="2720324"/>
                  <a:pt x="0" y="2536592"/>
                </a:cubicBezTo>
                <a:cubicBezTo>
                  <a:pt x="-11662" y="2352860"/>
                  <a:pt x="65460" y="2184065"/>
                  <a:pt x="0" y="1982081"/>
                </a:cubicBezTo>
                <a:cubicBezTo>
                  <a:pt x="-65460" y="1780097"/>
                  <a:pt x="14038" y="1581491"/>
                  <a:pt x="0" y="1427570"/>
                </a:cubicBezTo>
                <a:cubicBezTo>
                  <a:pt x="-14038" y="1273649"/>
                  <a:pt x="29517" y="1049794"/>
                  <a:pt x="0" y="873059"/>
                </a:cubicBezTo>
                <a:cubicBezTo>
                  <a:pt x="-29517" y="696324"/>
                  <a:pt x="29120" y="432073"/>
                  <a:pt x="0" y="0"/>
                </a:cubicBezTo>
                <a:close/>
              </a:path>
            </a:pathLst>
          </a:custGeom>
          <a:noFill/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6623373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Universal Accessibility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learning materials anytime, from anywhere.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Browsers setting the standard.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Personalized Learning Experience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Adaptive learning technologies tailor content to individual.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Personalized e-learning increases learner satisfaction and effectiveness (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Pashler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2008).</a:t>
            </a:r>
          </a:p>
          <a:p>
            <a:pPr lvl="1"/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Learning Environment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Forums, chats, and virtual workspaces.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tools that enrich the learning process (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Dabbagh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Kitsantas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F61880-B9B6-6EA4-1DB6-4827D300A9A9}"/>
              </a:ext>
            </a:extLst>
          </p:cNvPr>
          <p:cNvSpPr txBox="1"/>
          <p:nvPr/>
        </p:nvSpPr>
        <p:spPr>
          <a:xfrm>
            <a:off x="205754" y="853657"/>
            <a:ext cx="692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 Black" panose="020B0A04020102020204" pitchFamily="34" charset="0"/>
              </a:rPr>
              <a:t>Accessibility and User Experience</a:t>
            </a:r>
            <a:endParaRPr lang="en-GB" sz="2800" u="sng" dirty="0">
              <a:solidFill>
                <a:schemeClr val="accent1">
                  <a:lumMod val="20000"/>
                  <a:lumOff val="8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11" name="Picture 10" descr="A logo of a fox and a blue planet&#10;&#10;Description automatically generated">
            <a:hlinkClick r:id="rId15"/>
            <a:extLst>
              <a:ext uri="{FF2B5EF4-FFF2-40B4-BE49-F238E27FC236}">
                <a16:creationId xmlns:a16="http://schemas.microsoft.com/office/drawing/2014/main" id="{9D184FC2-6F58-EC84-C07A-C52F620748B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352" y="2000566"/>
            <a:ext cx="775696" cy="775696"/>
          </a:xfrm>
          <a:prstGeom prst="rect">
            <a:avLst/>
          </a:prstGeom>
        </p:spPr>
      </p:pic>
      <p:pic>
        <p:nvPicPr>
          <p:cNvPr id="13" name="Picture 12" descr="A logo of a google chrome browser&#10;&#10;Description automatically generated">
            <a:hlinkClick r:id="rId17"/>
            <a:extLst>
              <a:ext uri="{FF2B5EF4-FFF2-40B4-BE49-F238E27FC236}">
                <a16:creationId xmlns:a16="http://schemas.microsoft.com/office/drawing/2014/main" id="{92EEEEF2-FD59-CEED-F8D6-E59D0A4DF21A}"/>
              </a:ext>
            </a:extLst>
          </p:cNvPr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6" r="21198"/>
          <a:stretch/>
        </p:blipFill>
        <p:spPr>
          <a:xfrm>
            <a:off x="8658127" y="3515248"/>
            <a:ext cx="661921" cy="655101"/>
          </a:xfrm>
          <a:prstGeom prst="rect">
            <a:avLst/>
          </a:prstGeom>
        </p:spPr>
      </p:pic>
      <p:pic>
        <p:nvPicPr>
          <p:cNvPr id="19" name="Picture 18" descr="A grey apple with a bite taken out of it&#10;&#10;Description automatically generated">
            <a:hlinkClick r:id="rId19"/>
            <a:extLst>
              <a:ext uri="{FF2B5EF4-FFF2-40B4-BE49-F238E27FC236}">
                <a16:creationId xmlns:a16="http://schemas.microsoft.com/office/drawing/2014/main" id="{0A052659-839F-0E1E-6A65-7A669B8A6920}"/>
              </a:ext>
            </a:extLst>
          </p:cNvPr>
          <p:cNvPicPr>
            <a:picLocks noChangeAspect="1"/>
          </p:cNvPicPr>
          <p:nvPr/>
        </p:nvPicPr>
        <p:blipFill>
          <a:blip r:embed="rId20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308" y="2700549"/>
            <a:ext cx="1168968" cy="749338"/>
          </a:xfrm>
          <a:prstGeom prst="rect">
            <a:avLst/>
          </a:prstGeom>
        </p:spPr>
      </p:pic>
      <p:pic>
        <p:nvPicPr>
          <p:cNvPr id="3" name="Picture 2" descr="A logo for a child using a computer&#10;&#10;Description automatically generated">
            <a:hlinkClick r:id="rId21"/>
            <a:extLst>
              <a:ext uri="{FF2B5EF4-FFF2-40B4-BE49-F238E27FC236}">
                <a16:creationId xmlns:a16="http://schemas.microsoft.com/office/drawing/2014/main" id="{B9331ADD-D95E-A680-83AC-BC5465CA34CB}"/>
              </a:ext>
            </a:extLst>
          </p:cNvPr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68" t="25463" r="28065" b="31481"/>
          <a:stretch/>
        </p:blipFill>
        <p:spPr>
          <a:xfrm>
            <a:off x="7815792" y="4684853"/>
            <a:ext cx="1030738" cy="1079186"/>
          </a:xfrm>
          <a:prstGeom prst="rect">
            <a:avLst/>
          </a:prstGeom>
        </p:spPr>
      </p:pic>
      <p:pic>
        <p:nvPicPr>
          <p:cNvPr id="10" name="Picture 9" descr="A logo of a microsoft company&#10;&#10;Description automatically generated">
            <a:hlinkClick r:id="rId23"/>
            <a:extLst>
              <a:ext uri="{FF2B5EF4-FFF2-40B4-BE49-F238E27FC236}">
                <a16:creationId xmlns:a16="http://schemas.microsoft.com/office/drawing/2014/main" id="{4BC0A8DB-CD9B-763C-C4BD-AA14AD86E62F}"/>
              </a:ext>
            </a:extLst>
          </p:cNvPr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74" t="14891" r="25555" b="16475"/>
          <a:stretch/>
        </p:blipFill>
        <p:spPr>
          <a:xfrm>
            <a:off x="8148695" y="686061"/>
            <a:ext cx="977001" cy="887510"/>
          </a:xfrm>
          <a:prstGeom prst="rect">
            <a:avLst/>
          </a:prstGeom>
        </p:spPr>
      </p:pic>
      <p:pic>
        <p:nvPicPr>
          <p:cNvPr id="12" name="Picture 11" descr="A black background with white text&#10;&#10;Description automatically generated">
            <a:hlinkClick r:id="rId25"/>
            <a:extLst>
              <a:ext uri="{FF2B5EF4-FFF2-40B4-BE49-F238E27FC236}">
                <a16:creationId xmlns:a16="http://schemas.microsoft.com/office/drawing/2014/main" id="{6A1A5CC7-5AE0-06C9-FF21-8C60EE2BC27E}"/>
              </a:ext>
            </a:extLst>
          </p:cNvPr>
          <p:cNvPicPr>
            <a:picLocks noChangeAspect="1"/>
          </p:cNvPicPr>
          <p:nvPr/>
        </p:nvPicPr>
        <p:blipFill>
          <a:blip r:embed="rId26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60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4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4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4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4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4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4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rofile of a person with gears and icon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E85C1F1-4A79-D1F2-C98F-CA72285E04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1200" y="1282641"/>
            <a:ext cx="4853075" cy="4853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411770-5571-8DF1-19FA-2AD99AC331DA}"/>
              </a:ext>
            </a:extLst>
          </p:cNvPr>
          <p:cNvSpPr txBox="1"/>
          <p:nvPr/>
        </p:nvSpPr>
        <p:spPr>
          <a:xfrm>
            <a:off x="422276" y="622001"/>
            <a:ext cx="5964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Enhancing Digital Proficiency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F857F5-F8F7-16DA-A528-25B5D63BF3EB}"/>
              </a:ext>
            </a:extLst>
          </p:cNvPr>
          <p:cNvSpPr txBox="1"/>
          <p:nvPr/>
        </p:nvSpPr>
        <p:spPr>
          <a:xfrm>
            <a:off x="598807" y="1616297"/>
            <a:ext cx="6106794" cy="4185761"/>
          </a:xfrm>
          <a:custGeom>
            <a:avLst/>
            <a:gdLst>
              <a:gd name="connsiteX0" fmla="*/ 0 w 6106794"/>
              <a:gd name="connsiteY0" fmla="*/ 0 h 4185761"/>
              <a:gd name="connsiteX1" fmla="*/ 433027 w 6106794"/>
              <a:gd name="connsiteY1" fmla="*/ 0 h 4185761"/>
              <a:gd name="connsiteX2" fmla="*/ 1049258 w 6106794"/>
              <a:gd name="connsiteY2" fmla="*/ 0 h 4185761"/>
              <a:gd name="connsiteX3" fmla="*/ 1543353 w 6106794"/>
              <a:gd name="connsiteY3" fmla="*/ 0 h 4185761"/>
              <a:gd name="connsiteX4" fmla="*/ 2037449 w 6106794"/>
              <a:gd name="connsiteY4" fmla="*/ 0 h 4185761"/>
              <a:gd name="connsiteX5" fmla="*/ 2653680 w 6106794"/>
              <a:gd name="connsiteY5" fmla="*/ 0 h 4185761"/>
              <a:gd name="connsiteX6" fmla="*/ 3086707 w 6106794"/>
              <a:gd name="connsiteY6" fmla="*/ 0 h 4185761"/>
              <a:gd name="connsiteX7" fmla="*/ 3641870 w 6106794"/>
              <a:gd name="connsiteY7" fmla="*/ 0 h 4185761"/>
              <a:gd name="connsiteX8" fmla="*/ 4074897 w 6106794"/>
              <a:gd name="connsiteY8" fmla="*/ 0 h 4185761"/>
              <a:gd name="connsiteX9" fmla="*/ 4568992 w 6106794"/>
              <a:gd name="connsiteY9" fmla="*/ 0 h 4185761"/>
              <a:gd name="connsiteX10" fmla="*/ 5246291 w 6106794"/>
              <a:gd name="connsiteY10" fmla="*/ 0 h 4185761"/>
              <a:gd name="connsiteX11" fmla="*/ 6106794 w 6106794"/>
              <a:gd name="connsiteY11" fmla="*/ 0 h 4185761"/>
              <a:gd name="connsiteX12" fmla="*/ 6106794 w 6106794"/>
              <a:gd name="connsiteY12" fmla="*/ 639823 h 4185761"/>
              <a:gd name="connsiteX13" fmla="*/ 6106794 w 6106794"/>
              <a:gd name="connsiteY13" fmla="*/ 1154074 h 4185761"/>
              <a:gd name="connsiteX14" fmla="*/ 6106794 w 6106794"/>
              <a:gd name="connsiteY14" fmla="*/ 1710182 h 4185761"/>
              <a:gd name="connsiteX15" fmla="*/ 6106794 w 6106794"/>
              <a:gd name="connsiteY15" fmla="*/ 2308148 h 4185761"/>
              <a:gd name="connsiteX16" fmla="*/ 6106794 w 6106794"/>
              <a:gd name="connsiteY16" fmla="*/ 2947972 h 4185761"/>
              <a:gd name="connsiteX17" fmla="*/ 6106794 w 6106794"/>
              <a:gd name="connsiteY17" fmla="*/ 3587795 h 4185761"/>
              <a:gd name="connsiteX18" fmla="*/ 6106794 w 6106794"/>
              <a:gd name="connsiteY18" fmla="*/ 4185761 h 4185761"/>
              <a:gd name="connsiteX19" fmla="*/ 5673767 w 6106794"/>
              <a:gd name="connsiteY19" fmla="*/ 4185761 h 4185761"/>
              <a:gd name="connsiteX20" fmla="*/ 5179672 w 6106794"/>
              <a:gd name="connsiteY20" fmla="*/ 4185761 h 4185761"/>
              <a:gd name="connsiteX21" fmla="*/ 4624509 w 6106794"/>
              <a:gd name="connsiteY21" fmla="*/ 4185761 h 4185761"/>
              <a:gd name="connsiteX22" fmla="*/ 3947210 w 6106794"/>
              <a:gd name="connsiteY22" fmla="*/ 4185761 h 4185761"/>
              <a:gd name="connsiteX23" fmla="*/ 3392046 w 6106794"/>
              <a:gd name="connsiteY23" fmla="*/ 4185761 h 4185761"/>
              <a:gd name="connsiteX24" fmla="*/ 2897951 w 6106794"/>
              <a:gd name="connsiteY24" fmla="*/ 4185761 h 4185761"/>
              <a:gd name="connsiteX25" fmla="*/ 2342788 w 6106794"/>
              <a:gd name="connsiteY25" fmla="*/ 4185761 h 4185761"/>
              <a:gd name="connsiteX26" fmla="*/ 1848693 w 6106794"/>
              <a:gd name="connsiteY26" fmla="*/ 4185761 h 4185761"/>
              <a:gd name="connsiteX27" fmla="*/ 1476734 w 6106794"/>
              <a:gd name="connsiteY27" fmla="*/ 4185761 h 4185761"/>
              <a:gd name="connsiteX28" fmla="*/ 982639 w 6106794"/>
              <a:gd name="connsiteY28" fmla="*/ 4185761 h 4185761"/>
              <a:gd name="connsiteX29" fmla="*/ 0 w 6106794"/>
              <a:gd name="connsiteY29" fmla="*/ 4185761 h 4185761"/>
              <a:gd name="connsiteX30" fmla="*/ 0 w 6106794"/>
              <a:gd name="connsiteY30" fmla="*/ 3671510 h 4185761"/>
              <a:gd name="connsiteX31" fmla="*/ 0 w 6106794"/>
              <a:gd name="connsiteY31" fmla="*/ 3073545 h 4185761"/>
              <a:gd name="connsiteX32" fmla="*/ 0 w 6106794"/>
              <a:gd name="connsiteY32" fmla="*/ 2517436 h 4185761"/>
              <a:gd name="connsiteX33" fmla="*/ 0 w 6106794"/>
              <a:gd name="connsiteY33" fmla="*/ 1961328 h 4185761"/>
              <a:gd name="connsiteX34" fmla="*/ 0 w 6106794"/>
              <a:gd name="connsiteY34" fmla="*/ 1279647 h 4185761"/>
              <a:gd name="connsiteX35" fmla="*/ 0 w 6106794"/>
              <a:gd name="connsiteY35" fmla="*/ 681681 h 4185761"/>
              <a:gd name="connsiteX36" fmla="*/ 0 w 6106794"/>
              <a:gd name="connsiteY36" fmla="*/ 0 h 41857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106794" h="4185761" extrusionOk="0">
                <a:moveTo>
                  <a:pt x="0" y="0"/>
                </a:moveTo>
                <a:cubicBezTo>
                  <a:pt x="212274" y="-18290"/>
                  <a:pt x="337065" y="20094"/>
                  <a:pt x="433027" y="0"/>
                </a:cubicBezTo>
                <a:cubicBezTo>
                  <a:pt x="528989" y="-20094"/>
                  <a:pt x="841204" y="1594"/>
                  <a:pt x="1049258" y="0"/>
                </a:cubicBezTo>
                <a:cubicBezTo>
                  <a:pt x="1257312" y="-1594"/>
                  <a:pt x="1313767" y="28808"/>
                  <a:pt x="1543353" y="0"/>
                </a:cubicBezTo>
                <a:cubicBezTo>
                  <a:pt x="1772939" y="-28808"/>
                  <a:pt x="1892680" y="40352"/>
                  <a:pt x="2037449" y="0"/>
                </a:cubicBezTo>
                <a:cubicBezTo>
                  <a:pt x="2182218" y="-40352"/>
                  <a:pt x="2398994" y="62255"/>
                  <a:pt x="2653680" y="0"/>
                </a:cubicBezTo>
                <a:cubicBezTo>
                  <a:pt x="2908366" y="-62255"/>
                  <a:pt x="2971549" y="10063"/>
                  <a:pt x="3086707" y="0"/>
                </a:cubicBezTo>
                <a:cubicBezTo>
                  <a:pt x="3201865" y="-10063"/>
                  <a:pt x="3451497" y="45918"/>
                  <a:pt x="3641870" y="0"/>
                </a:cubicBezTo>
                <a:cubicBezTo>
                  <a:pt x="3832243" y="-45918"/>
                  <a:pt x="3918683" y="24469"/>
                  <a:pt x="4074897" y="0"/>
                </a:cubicBezTo>
                <a:cubicBezTo>
                  <a:pt x="4231111" y="-24469"/>
                  <a:pt x="4457355" y="56202"/>
                  <a:pt x="4568992" y="0"/>
                </a:cubicBezTo>
                <a:cubicBezTo>
                  <a:pt x="4680629" y="-56202"/>
                  <a:pt x="4914339" y="18767"/>
                  <a:pt x="5246291" y="0"/>
                </a:cubicBezTo>
                <a:cubicBezTo>
                  <a:pt x="5578243" y="-18767"/>
                  <a:pt x="5799151" y="83685"/>
                  <a:pt x="6106794" y="0"/>
                </a:cubicBezTo>
                <a:cubicBezTo>
                  <a:pt x="6118656" y="306610"/>
                  <a:pt x="6048005" y="462187"/>
                  <a:pt x="6106794" y="639823"/>
                </a:cubicBezTo>
                <a:cubicBezTo>
                  <a:pt x="6165583" y="817459"/>
                  <a:pt x="6079598" y="908413"/>
                  <a:pt x="6106794" y="1154074"/>
                </a:cubicBezTo>
                <a:cubicBezTo>
                  <a:pt x="6133990" y="1399735"/>
                  <a:pt x="6053570" y="1456987"/>
                  <a:pt x="6106794" y="1710182"/>
                </a:cubicBezTo>
                <a:cubicBezTo>
                  <a:pt x="6160018" y="1963377"/>
                  <a:pt x="6074285" y="2063754"/>
                  <a:pt x="6106794" y="2308148"/>
                </a:cubicBezTo>
                <a:cubicBezTo>
                  <a:pt x="6139303" y="2552542"/>
                  <a:pt x="6101035" y="2783019"/>
                  <a:pt x="6106794" y="2947972"/>
                </a:cubicBezTo>
                <a:cubicBezTo>
                  <a:pt x="6112553" y="3112925"/>
                  <a:pt x="6061376" y="3319267"/>
                  <a:pt x="6106794" y="3587795"/>
                </a:cubicBezTo>
                <a:cubicBezTo>
                  <a:pt x="6152212" y="3856323"/>
                  <a:pt x="6104447" y="4011665"/>
                  <a:pt x="6106794" y="4185761"/>
                </a:cubicBezTo>
                <a:cubicBezTo>
                  <a:pt x="5920603" y="4216581"/>
                  <a:pt x="5777806" y="4179557"/>
                  <a:pt x="5673767" y="4185761"/>
                </a:cubicBezTo>
                <a:cubicBezTo>
                  <a:pt x="5569728" y="4191965"/>
                  <a:pt x="5337479" y="4165477"/>
                  <a:pt x="5179672" y="4185761"/>
                </a:cubicBezTo>
                <a:cubicBezTo>
                  <a:pt x="5021866" y="4206045"/>
                  <a:pt x="4757860" y="4172626"/>
                  <a:pt x="4624509" y="4185761"/>
                </a:cubicBezTo>
                <a:cubicBezTo>
                  <a:pt x="4491158" y="4198896"/>
                  <a:pt x="4120292" y="4128430"/>
                  <a:pt x="3947210" y="4185761"/>
                </a:cubicBezTo>
                <a:cubicBezTo>
                  <a:pt x="3774128" y="4243092"/>
                  <a:pt x="3608111" y="4151879"/>
                  <a:pt x="3392046" y="4185761"/>
                </a:cubicBezTo>
                <a:cubicBezTo>
                  <a:pt x="3175981" y="4219643"/>
                  <a:pt x="3119357" y="4154088"/>
                  <a:pt x="2897951" y="4185761"/>
                </a:cubicBezTo>
                <a:cubicBezTo>
                  <a:pt x="2676545" y="4217434"/>
                  <a:pt x="2607317" y="4124603"/>
                  <a:pt x="2342788" y="4185761"/>
                </a:cubicBezTo>
                <a:cubicBezTo>
                  <a:pt x="2078259" y="4246919"/>
                  <a:pt x="1953295" y="4181228"/>
                  <a:pt x="1848693" y="4185761"/>
                </a:cubicBezTo>
                <a:cubicBezTo>
                  <a:pt x="1744091" y="4190294"/>
                  <a:pt x="1616869" y="4166346"/>
                  <a:pt x="1476734" y="4185761"/>
                </a:cubicBezTo>
                <a:cubicBezTo>
                  <a:pt x="1336599" y="4205176"/>
                  <a:pt x="1199026" y="4152778"/>
                  <a:pt x="982639" y="4185761"/>
                </a:cubicBezTo>
                <a:cubicBezTo>
                  <a:pt x="766253" y="4218744"/>
                  <a:pt x="485769" y="4113804"/>
                  <a:pt x="0" y="4185761"/>
                </a:cubicBezTo>
                <a:cubicBezTo>
                  <a:pt x="-17932" y="4030301"/>
                  <a:pt x="44477" y="3832888"/>
                  <a:pt x="0" y="3671510"/>
                </a:cubicBezTo>
                <a:cubicBezTo>
                  <a:pt x="-44477" y="3510132"/>
                  <a:pt x="40148" y="3336442"/>
                  <a:pt x="0" y="3073545"/>
                </a:cubicBezTo>
                <a:cubicBezTo>
                  <a:pt x="-40148" y="2810649"/>
                  <a:pt x="19767" y="2689145"/>
                  <a:pt x="0" y="2517436"/>
                </a:cubicBezTo>
                <a:cubicBezTo>
                  <a:pt x="-19767" y="2345727"/>
                  <a:pt x="9999" y="2098357"/>
                  <a:pt x="0" y="1961328"/>
                </a:cubicBezTo>
                <a:cubicBezTo>
                  <a:pt x="-9999" y="1824299"/>
                  <a:pt x="37892" y="1426168"/>
                  <a:pt x="0" y="1279647"/>
                </a:cubicBezTo>
                <a:cubicBezTo>
                  <a:pt x="-37892" y="1133126"/>
                  <a:pt x="71173" y="801503"/>
                  <a:pt x="0" y="681681"/>
                </a:cubicBezTo>
                <a:cubicBezTo>
                  <a:pt x="-71173" y="561859"/>
                  <a:pt x="60373" y="158375"/>
                  <a:pt x="0" y="0"/>
                </a:cubicBezTo>
                <a:close/>
              </a:path>
            </a:pathLst>
          </a:custGeom>
          <a:noFill/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072838663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Literacy as a Fundamental Skill</a:t>
            </a:r>
            <a:r>
              <a:rPr lang="en-GB" sz="1400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Proficiency in digital tools is as essential as basic literacy and numeracy (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Holm</a:t>
            </a: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essential skill for development across sectors.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Boosting competitive advantage for employers.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Skill Upgradation</a:t>
            </a:r>
            <a:r>
              <a:rPr lang="en-GB" sz="1400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updates to digital in the fast-evolving tech landscape.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of continuous learning.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Real-time Problem-solving</a:t>
            </a:r>
            <a:r>
              <a:rPr lang="en-GB" sz="1400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Technology-enhanced simulations.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feedback and engagement.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655E2D32-D902-A593-0AF0-41FFCE1A412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9635778" y="0"/>
            <a:ext cx="1899244" cy="566169"/>
          </a:xfrm>
          <a:prstGeom prst="rect">
            <a:avLst/>
          </a:prstGeom>
        </p:spPr>
      </p:pic>
      <p:pic>
        <p:nvPicPr>
          <p:cNvPr id="9" name="Picture 8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478BBED4-60F4-C54C-B242-CC76F85B0AA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10" name="Picture 9" descr="A white circle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5DABE7A3-90CC-C952-D5DD-974E9420397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2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pic>
        <p:nvPicPr>
          <p:cNvPr id="4" name="Picture 3" descr="A black background with white text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9F8E4ACC-4CB0-A126-19C6-95D34D577136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AD6E57-921A-1FA3-32B9-3CF9CD362F79}"/>
              </a:ext>
            </a:extLst>
          </p:cNvPr>
          <p:cNvSpPr txBox="1"/>
          <p:nvPr/>
        </p:nvSpPr>
        <p:spPr>
          <a:xfrm>
            <a:off x="10331652" y="6104443"/>
            <a:ext cx="14382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Image Source Link</a:t>
            </a:r>
            <a:endParaRPr lang="en-GB" sz="1100" b="1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32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D29F217-4862-9A39-4437-AFDDFDDDC4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pic>
        <p:nvPicPr>
          <p:cNvPr id="7" name="Picture 6" descr="A graph of blue and orange bars&#10;&#10;Description automatically generated">
            <a:extLst>
              <a:ext uri="{FF2B5EF4-FFF2-40B4-BE49-F238E27FC236}">
                <a16:creationId xmlns:a16="http://schemas.microsoft.com/office/drawing/2014/main" id="{6A2D02E4-9398-BA98-5A1E-B12F5CE48A5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25" y="1568008"/>
            <a:ext cx="4114800" cy="43640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B76BE8-C3F4-4B2E-D0F2-0BA1E69ADE5B}"/>
              </a:ext>
            </a:extLst>
          </p:cNvPr>
          <p:cNvSpPr txBox="1"/>
          <p:nvPr/>
        </p:nvSpPr>
        <p:spPr>
          <a:xfrm>
            <a:off x="5340870" y="1992907"/>
            <a:ext cx="6060934" cy="3385542"/>
          </a:xfrm>
          <a:custGeom>
            <a:avLst/>
            <a:gdLst>
              <a:gd name="connsiteX0" fmla="*/ 0 w 6060934"/>
              <a:gd name="connsiteY0" fmla="*/ 0 h 3385542"/>
              <a:gd name="connsiteX1" fmla="*/ 490385 w 6060934"/>
              <a:gd name="connsiteY1" fmla="*/ 0 h 3385542"/>
              <a:gd name="connsiteX2" fmla="*/ 980769 w 6060934"/>
              <a:gd name="connsiteY2" fmla="*/ 0 h 3385542"/>
              <a:gd name="connsiteX3" fmla="*/ 1592373 w 6060934"/>
              <a:gd name="connsiteY3" fmla="*/ 0 h 3385542"/>
              <a:gd name="connsiteX4" fmla="*/ 2022148 w 6060934"/>
              <a:gd name="connsiteY4" fmla="*/ 0 h 3385542"/>
              <a:gd name="connsiteX5" fmla="*/ 2633751 w 6060934"/>
              <a:gd name="connsiteY5" fmla="*/ 0 h 3385542"/>
              <a:gd name="connsiteX6" fmla="*/ 3124136 w 6060934"/>
              <a:gd name="connsiteY6" fmla="*/ 0 h 3385542"/>
              <a:gd name="connsiteX7" fmla="*/ 3675130 w 6060934"/>
              <a:gd name="connsiteY7" fmla="*/ 0 h 3385542"/>
              <a:gd name="connsiteX8" fmla="*/ 4286733 w 6060934"/>
              <a:gd name="connsiteY8" fmla="*/ 0 h 3385542"/>
              <a:gd name="connsiteX9" fmla="*/ 4655899 w 6060934"/>
              <a:gd name="connsiteY9" fmla="*/ 0 h 3385542"/>
              <a:gd name="connsiteX10" fmla="*/ 5267503 w 6060934"/>
              <a:gd name="connsiteY10" fmla="*/ 0 h 3385542"/>
              <a:gd name="connsiteX11" fmla="*/ 6060934 w 6060934"/>
              <a:gd name="connsiteY11" fmla="*/ 0 h 3385542"/>
              <a:gd name="connsiteX12" fmla="*/ 6060934 w 6060934"/>
              <a:gd name="connsiteY12" fmla="*/ 631968 h 3385542"/>
              <a:gd name="connsiteX13" fmla="*/ 6060934 w 6060934"/>
              <a:gd name="connsiteY13" fmla="*/ 1128514 h 3385542"/>
              <a:gd name="connsiteX14" fmla="*/ 6060934 w 6060934"/>
              <a:gd name="connsiteY14" fmla="*/ 1591205 h 3385542"/>
              <a:gd name="connsiteX15" fmla="*/ 6060934 w 6060934"/>
              <a:gd name="connsiteY15" fmla="*/ 2121606 h 3385542"/>
              <a:gd name="connsiteX16" fmla="*/ 6060934 w 6060934"/>
              <a:gd name="connsiteY16" fmla="*/ 2652008 h 3385542"/>
              <a:gd name="connsiteX17" fmla="*/ 6060934 w 6060934"/>
              <a:gd name="connsiteY17" fmla="*/ 3385542 h 3385542"/>
              <a:gd name="connsiteX18" fmla="*/ 5631159 w 6060934"/>
              <a:gd name="connsiteY18" fmla="*/ 3385542 h 3385542"/>
              <a:gd name="connsiteX19" fmla="*/ 5201383 w 6060934"/>
              <a:gd name="connsiteY19" fmla="*/ 3385542 h 3385542"/>
              <a:gd name="connsiteX20" fmla="*/ 4650389 w 6060934"/>
              <a:gd name="connsiteY20" fmla="*/ 3385542 h 3385542"/>
              <a:gd name="connsiteX21" fmla="*/ 4160005 w 6060934"/>
              <a:gd name="connsiteY21" fmla="*/ 3385542 h 3385542"/>
              <a:gd name="connsiteX22" fmla="*/ 3790839 w 6060934"/>
              <a:gd name="connsiteY22" fmla="*/ 3385542 h 3385542"/>
              <a:gd name="connsiteX23" fmla="*/ 3300454 w 6060934"/>
              <a:gd name="connsiteY23" fmla="*/ 3385542 h 3385542"/>
              <a:gd name="connsiteX24" fmla="*/ 2749460 w 6060934"/>
              <a:gd name="connsiteY24" fmla="*/ 3385542 h 3385542"/>
              <a:gd name="connsiteX25" fmla="*/ 2137857 w 6060934"/>
              <a:gd name="connsiteY25" fmla="*/ 3385542 h 3385542"/>
              <a:gd name="connsiteX26" fmla="*/ 1465644 w 6060934"/>
              <a:gd name="connsiteY26" fmla="*/ 3385542 h 3385542"/>
              <a:gd name="connsiteX27" fmla="*/ 975259 w 6060934"/>
              <a:gd name="connsiteY27" fmla="*/ 3385542 h 3385542"/>
              <a:gd name="connsiteX28" fmla="*/ 606093 w 6060934"/>
              <a:gd name="connsiteY28" fmla="*/ 3385542 h 3385542"/>
              <a:gd name="connsiteX29" fmla="*/ 0 w 6060934"/>
              <a:gd name="connsiteY29" fmla="*/ 3385542 h 3385542"/>
              <a:gd name="connsiteX30" fmla="*/ 0 w 6060934"/>
              <a:gd name="connsiteY30" fmla="*/ 2855140 h 3385542"/>
              <a:gd name="connsiteX31" fmla="*/ 0 w 6060934"/>
              <a:gd name="connsiteY31" fmla="*/ 2358594 h 3385542"/>
              <a:gd name="connsiteX32" fmla="*/ 0 w 6060934"/>
              <a:gd name="connsiteY32" fmla="*/ 1828193 h 3385542"/>
              <a:gd name="connsiteX33" fmla="*/ 0 w 6060934"/>
              <a:gd name="connsiteY33" fmla="*/ 1297791 h 3385542"/>
              <a:gd name="connsiteX34" fmla="*/ 0 w 6060934"/>
              <a:gd name="connsiteY34" fmla="*/ 665823 h 3385542"/>
              <a:gd name="connsiteX35" fmla="*/ 0 w 6060934"/>
              <a:gd name="connsiteY35" fmla="*/ 0 h 3385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060934" h="3385542" extrusionOk="0">
                <a:moveTo>
                  <a:pt x="0" y="0"/>
                </a:moveTo>
                <a:cubicBezTo>
                  <a:pt x="241106" y="-56199"/>
                  <a:pt x="317561" y="18393"/>
                  <a:pt x="490385" y="0"/>
                </a:cubicBezTo>
                <a:cubicBezTo>
                  <a:pt x="663209" y="-18393"/>
                  <a:pt x="862567" y="4503"/>
                  <a:pt x="980769" y="0"/>
                </a:cubicBezTo>
                <a:cubicBezTo>
                  <a:pt x="1098971" y="-4503"/>
                  <a:pt x="1326366" y="71484"/>
                  <a:pt x="1592373" y="0"/>
                </a:cubicBezTo>
                <a:cubicBezTo>
                  <a:pt x="1858380" y="-71484"/>
                  <a:pt x="1928357" y="14925"/>
                  <a:pt x="2022148" y="0"/>
                </a:cubicBezTo>
                <a:cubicBezTo>
                  <a:pt x="2115940" y="-14925"/>
                  <a:pt x="2423190" y="26864"/>
                  <a:pt x="2633751" y="0"/>
                </a:cubicBezTo>
                <a:cubicBezTo>
                  <a:pt x="2844312" y="-26864"/>
                  <a:pt x="2957753" y="7871"/>
                  <a:pt x="3124136" y="0"/>
                </a:cubicBezTo>
                <a:cubicBezTo>
                  <a:pt x="3290519" y="-7871"/>
                  <a:pt x="3428028" y="34162"/>
                  <a:pt x="3675130" y="0"/>
                </a:cubicBezTo>
                <a:cubicBezTo>
                  <a:pt x="3922232" y="-34162"/>
                  <a:pt x="3999236" y="22935"/>
                  <a:pt x="4286733" y="0"/>
                </a:cubicBezTo>
                <a:cubicBezTo>
                  <a:pt x="4574230" y="-22935"/>
                  <a:pt x="4534438" y="21502"/>
                  <a:pt x="4655899" y="0"/>
                </a:cubicBezTo>
                <a:cubicBezTo>
                  <a:pt x="4777360" y="-21502"/>
                  <a:pt x="5111851" y="3334"/>
                  <a:pt x="5267503" y="0"/>
                </a:cubicBezTo>
                <a:cubicBezTo>
                  <a:pt x="5423155" y="-3334"/>
                  <a:pt x="5710154" y="16525"/>
                  <a:pt x="6060934" y="0"/>
                </a:cubicBezTo>
                <a:cubicBezTo>
                  <a:pt x="6065452" y="233752"/>
                  <a:pt x="6036395" y="471555"/>
                  <a:pt x="6060934" y="631968"/>
                </a:cubicBezTo>
                <a:cubicBezTo>
                  <a:pt x="6085473" y="792381"/>
                  <a:pt x="6006301" y="953042"/>
                  <a:pt x="6060934" y="1128514"/>
                </a:cubicBezTo>
                <a:cubicBezTo>
                  <a:pt x="6115567" y="1303986"/>
                  <a:pt x="6026438" y="1476776"/>
                  <a:pt x="6060934" y="1591205"/>
                </a:cubicBezTo>
                <a:cubicBezTo>
                  <a:pt x="6095430" y="1705634"/>
                  <a:pt x="6035729" y="1928063"/>
                  <a:pt x="6060934" y="2121606"/>
                </a:cubicBezTo>
                <a:cubicBezTo>
                  <a:pt x="6086139" y="2315149"/>
                  <a:pt x="6030226" y="2537947"/>
                  <a:pt x="6060934" y="2652008"/>
                </a:cubicBezTo>
                <a:cubicBezTo>
                  <a:pt x="6091642" y="2766069"/>
                  <a:pt x="6039701" y="3165535"/>
                  <a:pt x="6060934" y="3385542"/>
                </a:cubicBezTo>
                <a:cubicBezTo>
                  <a:pt x="5962095" y="3397959"/>
                  <a:pt x="5821806" y="3382990"/>
                  <a:pt x="5631159" y="3385542"/>
                </a:cubicBezTo>
                <a:cubicBezTo>
                  <a:pt x="5440512" y="3388094"/>
                  <a:pt x="5301366" y="3337073"/>
                  <a:pt x="5201383" y="3385542"/>
                </a:cubicBezTo>
                <a:cubicBezTo>
                  <a:pt x="5101400" y="3434011"/>
                  <a:pt x="4923350" y="3325805"/>
                  <a:pt x="4650389" y="3385542"/>
                </a:cubicBezTo>
                <a:cubicBezTo>
                  <a:pt x="4377428" y="3445279"/>
                  <a:pt x="4291563" y="3378516"/>
                  <a:pt x="4160005" y="3385542"/>
                </a:cubicBezTo>
                <a:cubicBezTo>
                  <a:pt x="4028447" y="3392568"/>
                  <a:pt x="3928959" y="3384412"/>
                  <a:pt x="3790839" y="3385542"/>
                </a:cubicBezTo>
                <a:cubicBezTo>
                  <a:pt x="3652719" y="3386672"/>
                  <a:pt x="3430044" y="3357447"/>
                  <a:pt x="3300454" y="3385542"/>
                </a:cubicBezTo>
                <a:cubicBezTo>
                  <a:pt x="3170864" y="3413637"/>
                  <a:pt x="2904171" y="3365850"/>
                  <a:pt x="2749460" y="3385542"/>
                </a:cubicBezTo>
                <a:cubicBezTo>
                  <a:pt x="2594749" y="3405234"/>
                  <a:pt x="2318577" y="3381393"/>
                  <a:pt x="2137857" y="3385542"/>
                </a:cubicBezTo>
                <a:cubicBezTo>
                  <a:pt x="1957137" y="3389691"/>
                  <a:pt x="1714808" y="3383932"/>
                  <a:pt x="1465644" y="3385542"/>
                </a:cubicBezTo>
                <a:cubicBezTo>
                  <a:pt x="1216480" y="3387152"/>
                  <a:pt x="1149055" y="3359321"/>
                  <a:pt x="975259" y="3385542"/>
                </a:cubicBezTo>
                <a:cubicBezTo>
                  <a:pt x="801464" y="3411763"/>
                  <a:pt x="764826" y="3382800"/>
                  <a:pt x="606093" y="3385542"/>
                </a:cubicBezTo>
                <a:cubicBezTo>
                  <a:pt x="447360" y="3388284"/>
                  <a:pt x="293467" y="3384916"/>
                  <a:pt x="0" y="3385542"/>
                </a:cubicBezTo>
                <a:cubicBezTo>
                  <a:pt x="-46851" y="3205257"/>
                  <a:pt x="27755" y="2973073"/>
                  <a:pt x="0" y="2855140"/>
                </a:cubicBezTo>
                <a:cubicBezTo>
                  <a:pt x="-27755" y="2737207"/>
                  <a:pt x="56679" y="2507896"/>
                  <a:pt x="0" y="2358594"/>
                </a:cubicBezTo>
                <a:cubicBezTo>
                  <a:pt x="-56679" y="2209292"/>
                  <a:pt x="13904" y="2043799"/>
                  <a:pt x="0" y="1828193"/>
                </a:cubicBezTo>
                <a:cubicBezTo>
                  <a:pt x="-13904" y="1612587"/>
                  <a:pt x="60494" y="1444809"/>
                  <a:pt x="0" y="1297791"/>
                </a:cubicBezTo>
                <a:cubicBezTo>
                  <a:pt x="-60494" y="1150773"/>
                  <a:pt x="13441" y="843533"/>
                  <a:pt x="0" y="665823"/>
                </a:cubicBezTo>
                <a:cubicBezTo>
                  <a:pt x="-13441" y="488113"/>
                  <a:pt x="39705" y="175394"/>
                  <a:pt x="0" y="0"/>
                </a:cubicBezTo>
                <a:close/>
              </a:path>
            </a:pathLst>
          </a:custGeom>
          <a:noFill/>
          <a:ln>
            <a:solidFill>
              <a:schemeClr val="bg1">
                <a:lumMod val="50000"/>
              </a:schemeClr>
            </a:solidFill>
            <a:extLst>
              <a:ext uri="{C807C97D-BFC1-408E-A445-0C87EB9F89A2}">
                <ask:lineSketchStyleProps xmlns:ask="http://schemas.microsoft.com/office/drawing/2018/sketchyshapes" sd="53209483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Training Expenses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Venue and travel expenses.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need for Trainer.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Scalability and Efficiency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resources can be distributed to an unlimited number of employees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to implement on already existing systems.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ROI on Training Investment</a:t>
            </a:r>
            <a:r>
              <a:rPr lang="en-GB" sz="1600" b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employee performance after receiving technology-based training (CIPD, 2023).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82D75E-1689-3302-29E0-8C6EC8EAF9DE}"/>
              </a:ext>
            </a:extLst>
          </p:cNvPr>
          <p:cNvSpPr txBox="1"/>
          <p:nvPr/>
        </p:nvSpPr>
        <p:spPr>
          <a:xfrm>
            <a:off x="6299200" y="911315"/>
            <a:ext cx="3848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tx2">
                    <a:lumMod val="25000"/>
                    <a:lumOff val="75000"/>
                  </a:schemeClr>
                </a:solidFill>
                <a:latin typeface="Arial Black" panose="020B0A04020102020204" pitchFamily="34" charset="0"/>
              </a:rPr>
              <a:t>Cost-Effectiveness</a:t>
            </a:r>
            <a:endParaRPr lang="en-GB" sz="2800" u="sng" dirty="0">
              <a:solidFill>
                <a:schemeClr val="tx2">
                  <a:lumMod val="25000"/>
                  <a:lumOff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11" name="Picture 10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17EB484E-2470-9370-D5C6-E96BAF827B3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2238375" y="0"/>
            <a:ext cx="2003810" cy="597340"/>
          </a:xfrm>
          <a:prstGeom prst="rect">
            <a:avLst/>
          </a:prstGeom>
        </p:spPr>
      </p:pic>
      <p:pic>
        <p:nvPicPr>
          <p:cNvPr id="13" name="Picture 12" descr="A white circle on a black background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204CAEA1-F0FE-AC5F-73E4-BC4417C596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3" name="Picture 2" descr="A black background with white text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13338017-80BA-8786-4E86-B54FC7CD02CE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08A086-AB3F-8F5D-4251-F2464CC0C18E}"/>
              </a:ext>
            </a:extLst>
          </p:cNvPr>
          <p:cNvSpPr txBox="1"/>
          <p:nvPr/>
        </p:nvSpPr>
        <p:spPr>
          <a:xfrm>
            <a:off x="609758" y="5697660"/>
            <a:ext cx="163378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Source: author</a:t>
            </a:r>
          </a:p>
        </p:txBody>
      </p:sp>
    </p:spTree>
    <p:extLst>
      <p:ext uri="{BB962C8B-B14F-4D97-AF65-F5344CB8AC3E}">
        <p14:creationId xmlns:p14="http://schemas.microsoft.com/office/powerpoint/2010/main" val="248308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E8B4401-B841-9537-29DA-2806766FC7E0}"/>
              </a:ext>
            </a:extLst>
          </p:cNvPr>
          <p:cNvSpPr txBox="1"/>
          <p:nvPr/>
        </p:nvSpPr>
        <p:spPr>
          <a:xfrm>
            <a:off x="371988" y="2785542"/>
            <a:ext cx="3689471" cy="2616101"/>
          </a:xfrm>
          <a:custGeom>
            <a:avLst/>
            <a:gdLst>
              <a:gd name="connsiteX0" fmla="*/ 0 w 3689471"/>
              <a:gd name="connsiteY0" fmla="*/ 0 h 2616101"/>
              <a:gd name="connsiteX1" fmla="*/ 527067 w 3689471"/>
              <a:gd name="connsiteY1" fmla="*/ 0 h 2616101"/>
              <a:gd name="connsiteX2" fmla="*/ 1127924 w 3689471"/>
              <a:gd name="connsiteY2" fmla="*/ 0 h 2616101"/>
              <a:gd name="connsiteX3" fmla="*/ 1618097 w 3689471"/>
              <a:gd name="connsiteY3" fmla="*/ 0 h 2616101"/>
              <a:gd name="connsiteX4" fmla="*/ 2108269 w 3689471"/>
              <a:gd name="connsiteY4" fmla="*/ 0 h 2616101"/>
              <a:gd name="connsiteX5" fmla="*/ 2635336 w 3689471"/>
              <a:gd name="connsiteY5" fmla="*/ 0 h 2616101"/>
              <a:gd name="connsiteX6" fmla="*/ 3125509 w 3689471"/>
              <a:gd name="connsiteY6" fmla="*/ 0 h 2616101"/>
              <a:gd name="connsiteX7" fmla="*/ 3689471 w 3689471"/>
              <a:gd name="connsiteY7" fmla="*/ 0 h 2616101"/>
              <a:gd name="connsiteX8" fmla="*/ 3689471 w 3689471"/>
              <a:gd name="connsiteY8" fmla="*/ 549381 h 2616101"/>
              <a:gd name="connsiteX9" fmla="*/ 3689471 w 3689471"/>
              <a:gd name="connsiteY9" fmla="*/ 1124923 h 2616101"/>
              <a:gd name="connsiteX10" fmla="*/ 3689471 w 3689471"/>
              <a:gd name="connsiteY10" fmla="*/ 1595822 h 2616101"/>
              <a:gd name="connsiteX11" fmla="*/ 3689471 w 3689471"/>
              <a:gd name="connsiteY11" fmla="*/ 2119042 h 2616101"/>
              <a:gd name="connsiteX12" fmla="*/ 3689471 w 3689471"/>
              <a:gd name="connsiteY12" fmla="*/ 2616101 h 2616101"/>
              <a:gd name="connsiteX13" fmla="*/ 3273088 w 3689471"/>
              <a:gd name="connsiteY13" fmla="*/ 2616101 h 2616101"/>
              <a:gd name="connsiteX14" fmla="*/ 2672231 w 3689471"/>
              <a:gd name="connsiteY14" fmla="*/ 2616101 h 2616101"/>
              <a:gd name="connsiteX15" fmla="*/ 2255848 w 3689471"/>
              <a:gd name="connsiteY15" fmla="*/ 2616101 h 2616101"/>
              <a:gd name="connsiteX16" fmla="*/ 1802570 w 3689471"/>
              <a:gd name="connsiteY16" fmla="*/ 2616101 h 2616101"/>
              <a:gd name="connsiteX17" fmla="*/ 1275503 w 3689471"/>
              <a:gd name="connsiteY17" fmla="*/ 2616101 h 2616101"/>
              <a:gd name="connsiteX18" fmla="*/ 822225 w 3689471"/>
              <a:gd name="connsiteY18" fmla="*/ 2616101 h 2616101"/>
              <a:gd name="connsiteX19" fmla="*/ 0 w 3689471"/>
              <a:gd name="connsiteY19" fmla="*/ 2616101 h 2616101"/>
              <a:gd name="connsiteX20" fmla="*/ 0 w 3689471"/>
              <a:gd name="connsiteY20" fmla="*/ 2119042 h 2616101"/>
              <a:gd name="connsiteX21" fmla="*/ 0 w 3689471"/>
              <a:gd name="connsiteY21" fmla="*/ 1648144 h 2616101"/>
              <a:gd name="connsiteX22" fmla="*/ 0 w 3689471"/>
              <a:gd name="connsiteY22" fmla="*/ 1177245 h 2616101"/>
              <a:gd name="connsiteX23" fmla="*/ 0 w 3689471"/>
              <a:gd name="connsiteY23" fmla="*/ 601703 h 2616101"/>
              <a:gd name="connsiteX24" fmla="*/ 0 w 3689471"/>
              <a:gd name="connsiteY24" fmla="*/ 0 h 2616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689471" h="2616101" extrusionOk="0">
                <a:moveTo>
                  <a:pt x="0" y="0"/>
                </a:moveTo>
                <a:cubicBezTo>
                  <a:pt x="254819" y="-8840"/>
                  <a:pt x="279922" y="15926"/>
                  <a:pt x="527067" y="0"/>
                </a:cubicBezTo>
                <a:cubicBezTo>
                  <a:pt x="774212" y="-15926"/>
                  <a:pt x="899690" y="18008"/>
                  <a:pt x="1127924" y="0"/>
                </a:cubicBezTo>
                <a:cubicBezTo>
                  <a:pt x="1356158" y="-18008"/>
                  <a:pt x="1407890" y="36888"/>
                  <a:pt x="1618097" y="0"/>
                </a:cubicBezTo>
                <a:cubicBezTo>
                  <a:pt x="1828304" y="-36888"/>
                  <a:pt x="1952521" y="43181"/>
                  <a:pt x="2108269" y="0"/>
                </a:cubicBezTo>
                <a:cubicBezTo>
                  <a:pt x="2264017" y="-43181"/>
                  <a:pt x="2429329" y="55397"/>
                  <a:pt x="2635336" y="0"/>
                </a:cubicBezTo>
                <a:cubicBezTo>
                  <a:pt x="2841343" y="-55397"/>
                  <a:pt x="2977477" y="13540"/>
                  <a:pt x="3125509" y="0"/>
                </a:cubicBezTo>
                <a:cubicBezTo>
                  <a:pt x="3273541" y="-13540"/>
                  <a:pt x="3471603" y="63577"/>
                  <a:pt x="3689471" y="0"/>
                </a:cubicBezTo>
                <a:cubicBezTo>
                  <a:pt x="3691551" y="134457"/>
                  <a:pt x="3658808" y="314127"/>
                  <a:pt x="3689471" y="549381"/>
                </a:cubicBezTo>
                <a:cubicBezTo>
                  <a:pt x="3720134" y="784635"/>
                  <a:pt x="3624033" y="948203"/>
                  <a:pt x="3689471" y="1124923"/>
                </a:cubicBezTo>
                <a:cubicBezTo>
                  <a:pt x="3754909" y="1301643"/>
                  <a:pt x="3655771" y="1453917"/>
                  <a:pt x="3689471" y="1595822"/>
                </a:cubicBezTo>
                <a:cubicBezTo>
                  <a:pt x="3723171" y="1737727"/>
                  <a:pt x="3659061" y="1861710"/>
                  <a:pt x="3689471" y="2119042"/>
                </a:cubicBezTo>
                <a:cubicBezTo>
                  <a:pt x="3719881" y="2376374"/>
                  <a:pt x="3641650" y="2390569"/>
                  <a:pt x="3689471" y="2616101"/>
                </a:cubicBezTo>
                <a:cubicBezTo>
                  <a:pt x="3517055" y="2643681"/>
                  <a:pt x="3449021" y="2610822"/>
                  <a:pt x="3273088" y="2616101"/>
                </a:cubicBezTo>
                <a:cubicBezTo>
                  <a:pt x="3097155" y="2621380"/>
                  <a:pt x="2838521" y="2567055"/>
                  <a:pt x="2672231" y="2616101"/>
                </a:cubicBezTo>
                <a:cubicBezTo>
                  <a:pt x="2505941" y="2665147"/>
                  <a:pt x="2400215" y="2588590"/>
                  <a:pt x="2255848" y="2616101"/>
                </a:cubicBezTo>
                <a:cubicBezTo>
                  <a:pt x="2111481" y="2643612"/>
                  <a:pt x="1924996" y="2583599"/>
                  <a:pt x="1802570" y="2616101"/>
                </a:cubicBezTo>
                <a:cubicBezTo>
                  <a:pt x="1680144" y="2648603"/>
                  <a:pt x="1392504" y="2614570"/>
                  <a:pt x="1275503" y="2616101"/>
                </a:cubicBezTo>
                <a:cubicBezTo>
                  <a:pt x="1158502" y="2617632"/>
                  <a:pt x="954572" y="2582582"/>
                  <a:pt x="822225" y="2616101"/>
                </a:cubicBezTo>
                <a:cubicBezTo>
                  <a:pt x="689878" y="2649620"/>
                  <a:pt x="229083" y="2567311"/>
                  <a:pt x="0" y="2616101"/>
                </a:cubicBezTo>
                <a:cubicBezTo>
                  <a:pt x="-5302" y="2480765"/>
                  <a:pt x="12403" y="2292330"/>
                  <a:pt x="0" y="2119042"/>
                </a:cubicBezTo>
                <a:cubicBezTo>
                  <a:pt x="-12403" y="1945754"/>
                  <a:pt x="1144" y="1743387"/>
                  <a:pt x="0" y="1648144"/>
                </a:cubicBezTo>
                <a:cubicBezTo>
                  <a:pt x="-1144" y="1552901"/>
                  <a:pt x="54827" y="1374583"/>
                  <a:pt x="0" y="1177245"/>
                </a:cubicBezTo>
                <a:cubicBezTo>
                  <a:pt x="-54827" y="979907"/>
                  <a:pt x="41041" y="765603"/>
                  <a:pt x="0" y="601703"/>
                </a:cubicBezTo>
                <a:cubicBezTo>
                  <a:pt x="-41041" y="437803"/>
                  <a:pt x="7463" y="258910"/>
                  <a:pt x="0" y="0"/>
                </a:cubicBez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</a:schemeClr>
            </a:solidFill>
            <a:extLst>
              <a:ext uri="{C807C97D-BFC1-408E-A445-0C87EB9F89A2}">
                <ask:lineSketchStyleProps xmlns:ask="http://schemas.microsoft.com/office/drawing/2018/sketchyshapes" sd="423876361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Intranet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</a:t>
            </a:r>
            <a:r>
              <a:rPr lang="en-GB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network used within an organization.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communication, information sharing, and hosting internal resources, including training programs for employees (Armstrong, pp. 527, 2014)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B17013-15AA-E7BD-7252-AEDAACF0138C}"/>
              </a:ext>
            </a:extLst>
          </p:cNvPr>
          <p:cNvSpPr txBox="1"/>
          <p:nvPr/>
        </p:nvSpPr>
        <p:spPr>
          <a:xfrm>
            <a:off x="8042546" y="2924042"/>
            <a:ext cx="3553015" cy="2339102"/>
          </a:xfrm>
          <a:custGeom>
            <a:avLst/>
            <a:gdLst>
              <a:gd name="connsiteX0" fmla="*/ 0 w 3553015"/>
              <a:gd name="connsiteY0" fmla="*/ 0 h 2339102"/>
              <a:gd name="connsiteX1" fmla="*/ 627699 w 3553015"/>
              <a:gd name="connsiteY1" fmla="*/ 0 h 2339102"/>
              <a:gd name="connsiteX2" fmla="*/ 1255399 w 3553015"/>
              <a:gd name="connsiteY2" fmla="*/ 0 h 2339102"/>
              <a:gd name="connsiteX3" fmla="*/ 1776508 w 3553015"/>
              <a:gd name="connsiteY3" fmla="*/ 0 h 2339102"/>
              <a:gd name="connsiteX4" fmla="*/ 2262086 w 3553015"/>
              <a:gd name="connsiteY4" fmla="*/ 0 h 2339102"/>
              <a:gd name="connsiteX5" fmla="*/ 2783195 w 3553015"/>
              <a:gd name="connsiteY5" fmla="*/ 0 h 2339102"/>
              <a:gd name="connsiteX6" fmla="*/ 3553015 w 3553015"/>
              <a:gd name="connsiteY6" fmla="*/ 0 h 2339102"/>
              <a:gd name="connsiteX7" fmla="*/ 3553015 w 3553015"/>
              <a:gd name="connsiteY7" fmla="*/ 537993 h 2339102"/>
              <a:gd name="connsiteX8" fmla="*/ 3553015 w 3553015"/>
              <a:gd name="connsiteY8" fmla="*/ 1075987 h 2339102"/>
              <a:gd name="connsiteX9" fmla="*/ 3553015 w 3553015"/>
              <a:gd name="connsiteY9" fmla="*/ 1590589 h 2339102"/>
              <a:gd name="connsiteX10" fmla="*/ 3553015 w 3553015"/>
              <a:gd name="connsiteY10" fmla="*/ 2339102 h 2339102"/>
              <a:gd name="connsiteX11" fmla="*/ 2960846 w 3553015"/>
              <a:gd name="connsiteY11" fmla="*/ 2339102 h 2339102"/>
              <a:gd name="connsiteX12" fmla="*/ 2404207 w 3553015"/>
              <a:gd name="connsiteY12" fmla="*/ 2339102 h 2339102"/>
              <a:gd name="connsiteX13" fmla="*/ 1847568 w 3553015"/>
              <a:gd name="connsiteY13" fmla="*/ 2339102 h 2339102"/>
              <a:gd name="connsiteX14" fmla="*/ 1326459 w 3553015"/>
              <a:gd name="connsiteY14" fmla="*/ 2339102 h 2339102"/>
              <a:gd name="connsiteX15" fmla="*/ 663229 w 3553015"/>
              <a:gd name="connsiteY15" fmla="*/ 2339102 h 2339102"/>
              <a:gd name="connsiteX16" fmla="*/ 0 w 3553015"/>
              <a:gd name="connsiteY16" fmla="*/ 2339102 h 2339102"/>
              <a:gd name="connsiteX17" fmla="*/ 0 w 3553015"/>
              <a:gd name="connsiteY17" fmla="*/ 1824500 h 2339102"/>
              <a:gd name="connsiteX18" fmla="*/ 0 w 3553015"/>
              <a:gd name="connsiteY18" fmla="*/ 1309897 h 2339102"/>
              <a:gd name="connsiteX19" fmla="*/ 0 w 3553015"/>
              <a:gd name="connsiteY19" fmla="*/ 795295 h 2339102"/>
              <a:gd name="connsiteX20" fmla="*/ 0 w 3553015"/>
              <a:gd name="connsiteY20" fmla="*/ 0 h 23391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553015" h="2339102" extrusionOk="0">
                <a:moveTo>
                  <a:pt x="0" y="0"/>
                </a:moveTo>
                <a:cubicBezTo>
                  <a:pt x="218329" y="-5615"/>
                  <a:pt x="413076" y="17991"/>
                  <a:pt x="627699" y="0"/>
                </a:cubicBezTo>
                <a:cubicBezTo>
                  <a:pt x="842322" y="-17991"/>
                  <a:pt x="944161" y="56441"/>
                  <a:pt x="1255399" y="0"/>
                </a:cubicBezTo>
                <a:cubicBezTo>
                  <a:pt x="1566637" y="-56441"/>
                  <a:pt x="1582914" y="16323"/>
                  <a:pt x="1776508" y="0"/>
                </a:cubicBezTo>
                <a:cubicBezTo>
                  <a:pt x="1970102" y="-16323"/>
                  <a:pt x="2117125" y="16739"/>
                  <a:pt x="2262086" y="0"/>
                </a:cubicBezTo>
                <a:cubicBezTo>
                  <a:pt x="2407047" y="-16739"/>
                  <a:pt x="2564026" y="36968"/>
                  <a:pt x="2783195" y="0"/>
                </a:cubicBezTo>
                <a:cubicBezTo>
                  <a:pt x="3002364" y="-36968"/>
                  <a:pt x="3226423" y="18109"/>
                  <a:pt x="3553015" y="0"/>
                </a:cubicBezTo>
                <a:cubicBezTo>
                  <a:pt x="3591230" y="169530"/>
                  <a:pt x="3547080" y="334141"/>
                  <a:pt x="3553015" y="537993"/>
                </a:cubicBezTo>
                <a:cubicBezTo>
                  <a:pt x="3558950" y="741845"/>
                  <a:pt x="3500184" y="818459"/>
                  <a:pt x="3553015" y="1075987"/>
                </a:cubicBezTo>
                <a:cubicBezTo>
                  <a:pt x="3605846" y="1333515"/>
                  <a:pt x="3539307" y="1385473"/>
                  <a:pt x="3553015" y="1590589"/>
                </a:cubicBezTo>
                <a:cubicBezTo>
                  <a:pt x="3566723" y="1795705"/>
                  <a:pt x="3511800" y="2103956"/>
                  <a:pt x="3553015" y="2339102"/>
                </a:cubicBezTo>
                <a:cubicBezTo>
                  <a:pt x="3397969" y="2383464"/>
                  <a:pt x="3098030" y="2287266"/>
                  <a:pt x="2960846" y="2339102"/>
                </a:cubicBezTo>
                <a:cubicBezTo>
                  <a:pt x="2823662" y="2390938"/>
                  <a:pt x="2588639" y="2327666"/>
                  <a:pt x="2404207" y="2339102"/>
                </a:cubicBezTo>
                <a:cubicBezTo>
                  <a:pt x="2219775" y="2350538"/>
                  <a:pt x="2089995" y="2312631"/>
                  <a:pt x="1847568" y="2339102"/>
                </a:cubicBezTo>
                <a:cubicBezTo>
                  <a:pt x="1605141" y="2365573"/>
                  <a:pt x="1524537" y="2280246"/>
                  <a:pt x="1326459" y="2339102"/>
                </a:cubicBezTo>
                <a:cubicBezTo>
                  <a:pt x="1128381" y="2397958"/>
                  <a:pt x="913908" y="2295433"/>
                  <a:pt x="663229" y="2339102"/>
                </a:cubicBezTo>
                <a:cubicBezTo>
                  <a:pt x="412550" y="2382771"/>
                  <a:pt x="299111" y="2336466"/>
                  <a:pt x="0" y="2339102"/>
                </a:cubicBezTo>
                <a:cubicBezTo>
                  <a:pt x="-61044" y="2171770"/>
                  <a:pt x="31150" y="2019578"/>
                  <a:pt x="0" y="1824500"/>
                </a:cubicBezTo>
                <a:cubicBezTo>
                  <a:pt x="-31150" y="1629422"/>
                  <a:pt x="611" y="1429872"/>
                  <a:pt x="0" y="1309897"/>
                </a:cubicBezTo>
                <a:cubicBezTo>
                  <a:pt x="-611" y="1189922"/>
                  <a:pt x="18557" y="923363"/>
                  <a:pt x="0" y="795295"/>
                </a:cubicBezTo>
                <a:cubicBezTo>
                  <a:pt x="-18557" y="667227"/>
                  <a:pt x="44161" y="284976"/>
                  <a:pt x="0" y="0"/>
                </a:cubicBezTo>
                <a:close/>
              </a:path>
            </a:pathLst>
          </a:custGeom>
          <a:noFill/>
          <a:ln>
            <a:solidFill>
              <a:schemeClr val="accent2">
                <a:lumMod val="20000"/>
                <a:lumOff val="80000"/>
              </a:schemeClr>
            </a:solidFill>
            <a:extLst>
              <a:ext uri="{C807C97D-BFC1-408E-A445-0C87EB9F89A2}">
                <ask:lineSketchStyleProps xmlns:ask="http://schemas.microsoft.com/office/drawing/2018/sketchyshapes" sd="321106045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Extranet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extends certain parts of an organization's intranet to external stakeholders such as suppliers, vendors, partners, customers, or other businesses (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Sadiku</a:t>
            </a:r>
            <a:r>
              <a:rPr lang="en-GB" sz="18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  <a:endParaRPr lang="en-GB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diagram of a network&#10;&#10;Description automatically generated">
            <a:extLst>
              <a:ext uri="{FF2B5EF4-FFF2-40B4-BE49-F238E27FC236}">
                <a16:creationId xmlns:a16="http://schemas.microsoft.com/office/drawing/2014/main" id="{2ADAB735-BC0F-59FA-2E9D-5AA334C97BB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455" t="943" r="2121" b="23771"/>
          <a:stretch/>
        </p:blipFill>
        <p:spPr>
          <a:xfrm>
            <a:off x="4331650" y="1594855"/>
            <a:ext cx="3501665" cy="3668289"/>
          </a:xfrm>
          <a:prstGeom prst="rect">
            <a:avLst/>
          </a:prstGeom>
        </p:spPr>
      </p:pic>
      <p:pic>
        <p:nvPicPr>
          <p:cNvPr id="3" name="Picture 2" descr="A group of blue and red logos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90E573A7-082D-318F-4A97-9434595A7E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851" y="1248946"/>
            <a:ext cx="3767608" cy="6918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blue sign with white text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5B848D07-AFCD-1F31-AD54-FFB552F2E24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0520" y="1137722"/>
            <a:ext cx="3927629" cy="7404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 descr="A white circle on a black background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33CD87BA-92BB-84D5-9A53-CB1B134CAC3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alphaModFix amt="2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pic>
        <p:nvPicPr>
          <p:cNvPr id="8" name="Picture 7" descr="A white circle on a black background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85A60B91-A7CB-A145-6F94-7ABE374AA57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alphaModFix amt="2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13" name="Picture 12" descr="A white circle on a black background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7C7CFF58-4B8A-91E4-091A-2B83887A00B8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alphaModFix amt="2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809278" y="0"/>
            <a:ext cx="1899244" cy="566169"/>
          </a:xfrm>
          <a:prstGeom prst="rect">
            <a:avLst/>
          </a:prstGeom>
        </p:spPr>
      </p:pic>
      <p:pic>
        <p:nvPicPr>
          <p:cNvPr id="16" name="Picture 15" descr="A black background with white text&#10;&#10;Description automatically generated">
            <a:hlinkClick r:id="rId13"/>
            <a:extLst>
              <a:ext uri="{FF2B5EF4-FFF2-40B4-BE49-F238E27FC236}">
                <a16:creationId xmlns:a16="http://schemas.microsoft.com/office/drawing/2014/main" id="{FF5A091A-3A15-BCF3-9181-E41FBE544430}"/>
              </a:ext>
            </a:extLst>
          </p:cNvPr>
          <p:cNvPicPr>
            <a:picLocks noChangeAspect="1"/>
          </p:cNvPicPr>
          <p:nvPr/>
        </p:nvPicPr>
        <p:blipFill>
          <a:blip r:embed="rId1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24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2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CE3220-9D71-21B7-7C9A-049389988FD2}"/>
              </a:ext>
            </a:extLst>
          </p:cNvPr>
          <p:cNvSpPr txBox="1"/>
          <p:nvPr/>
        </p:nvSpPr>
        <p:spPr>
          <a:xfrm>
            <a:off x="1679576" y="480021"/>
            <a:ext cx="5247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Benefits for the Employee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13A459-5E7C-0276-B192-B6EE726EA832}"/>
              </a:ext>
            </a:extLst>
          </p:cNvPr>
          <p:cNvSpPr txBox="1"/>
          <p:nvPr/>
        </p:nvSpPr>
        <p:spPr>
          <a:xfrm>
            <a:off x="920750" y="2706344"/>
            <a:ext cx="415925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95% tuition and fees paid for certificate or diploma in qualified fields of study (Amazon, 2024).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On-site or online classes.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 their careers within or outside of Amazon.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lose up of a logo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AA3E1340-59E1-9753-879B-E597535CAE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876" y="1581150"/>
            <a:ext cx="3778250" cy="971550"/>
          </a:xfrm>
          <a:custGeom>
            <a:avLst/>
            <a:gdLst>
              <a:gd name="connsiteX0" fmla="*/ 0 w 3778250"/>
              <a:gd name="connsiteY0" fmla="*/ 0 h 971550"/>
              <a:gd name="connsiteX1" fmla="*/ 464185 w 3778250"/>
              <a:gd name="connsiteY1" fmla="*/ 0 h 971550"/>
              <a:gd name="connsiteX2" fmla="*/ 1003935 w 3778250"/>
              <a:gd name="connsiteY2" fmla="*/ 0 h 971550"/>
              <a:gd name="connsiteX3" fmla="*/ 1581467 w 3778250"/>
              <a:gd name="connsiteY3" fmla="*/ 0 h 971550"/>
              <a:gd name="connsiteX4" fmla="*/ 2045652 w 3778250"/>
              <a:gd name="connsiteY4" fmla="*/ 0 h 971550"/>
              <a:gd name="connsiteX5" fmla="*/ 2547620 w 3778250"/>
              <a:gd name="connsiteY5" fmla="*/ 0 h 971550"/>
              <a:gd name="connsiteX6" fmla="*/ 2974022 w 3778250"/>
              <a:gd name="connsiteY6" fmla="*/ 0 h 971550"/>
              <a:gd name="connsiteX7" fmla="*/ 3778250 w 3778250"/>
              <a:gd name="connsiteY7" fmla="*/ 0 h 971550"/>
              <a:gd name="connsiteX8" fmla="*/ 3778250 w 3778250"/>
              <a:gd name="connsiteY8" fmla="*/ 505206 h 971550"/>
              <a:gd name="connsiteX9" fmla="*/ 3778250 w 3778250"/>
              <a:gd name="connsiteY9" fmla="*/ 971550 h 971550"/>
              <a:gd name="connsiteX10" fmla="*/ 3162935 w 3778250"/>
              <a:gd name="connsiteY10" fmla="*/ 971550 h 971550"/>
              <a:gd name="connsiteX11" fmla="*/ 2736533 w 3778250"/>
              <a:gd name="connsiteY11" fmla="*/ 971550 h 971550"/>
              <a:gd name="connsiteX12" fmla="*/ 2272348 w 3778250"/>
              <a:gd name="connsiteY12" fmla="*/ 971550 h 971550"/>
              <a:gd name="connsiteX13" fmla="*/ 1694815 w 3778250"/>
              <a:gd name="connsiteY13" fmla="*/ 971550 h 971550"/>
              <a:gd name="connsiteX14" fmla="*/ 1192848 w 3778250"/>
              <a:gd name="connsiteY14" fmla="*/ 971550 h 971550"/>
              <a:gd name="connsiteX15" fmla="*/ 615315 w 3778250"/>
              <a:gd name="connsiteY15" fmla="*/ 971550 h 971550"/>
              <a:gd name="connsiteX16" fmla="*/ 0 w 3778250"/>
              <a:gd name="connsiteY16" fmla="*/ 971550 h 971550"/>
              <a:gd name="connsiteX17" fmla="*/ 0 w 3778250"/>
              <a:gd name="connsiteY17" fmla="*/ 485775 h 971550"/>
              <a:gd name="connsiteX18" fmla="*/ 0 w 3778250"/>
              <a:gd name="connsiteY18" fmla="*/ 0 h 97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78250" h="971550" fill="none" extrusionOk="0">
                <a:moveTo>
                  <a:pt x="0" y="0"/>
                </a:moveTo>
                <a:cubicBezTo>
                  <a:pt x="221660" y="-3723"/>
                  <a:pt x="248112" y="10922"/>
                  <a:pt x="464185" y="0"/>
                </a:cubicBezTo>
                <a:cubicBezTo>
                  <a:pt x="680258" y="-10922"/>
                  <a:pt x="886891" y="19284"/>
                  <a:pt x="1003935" y="0"/>
                </a:cubicBezTo>
                <a:cubicBezTo>
                  <a:pt x="1120979" y="-19284"/>
                  <a:pt x="1393632" y="18801"/>
                  <a:pt x="1581467" y="0"/>
                </a:cubicBezTo>
                <a:cubicBezTo>
                  <a:pt x="1769302" y="-18801"/>
                  <a:pt x="1886198" y="31393"/>
                  <a:pt x="2045652" y="0"/>
                </a:cubicBezTo>
                <a:cubicBezTo>
                  <a:pt x="2205107" y="-31393"/>
                  <a:pt x="2301009" y="46839"/>
                  <a:pt x="2547620" y="0"/>
                </a:cubicBezTo>
                <a:cubicBezTo>
                  <a:pt x="2794231" y="-46839"/>
                  <a:pt x="2846272" y="15309"/>
                  <a:pt x="2974022" y="0"/>
                </a:cubicBezTo>
                <a:cubicBezTo>
                  <a:pt x="3101772" y="-15309"/>
                  <a:pt x="3443147" y="90885"/>
                  <a:pt x="3778250" y="0"/>
                </a:cubicBezTo>
                <a:cubicBezTo>
                  <a:pt x="3784365" y="177050"/>
                  <a:pt x="3741077" y="310645"/>
                  <a:pt x="3778250" y="505206"/>
                </a:cubicBezTo>
                <a:cubicBezTo>
                  <a:pt x="3815423" y="699767"/>
                  <a:pt x="3754575" y="867356"/>
                  <a:pt x="3778250" y="971550"/>
                </a:cubicBezTo>
                <a:cubicBezTo>
                  <a:pt x="3555513" y="1037494"/>
                  <a:pt x="3413554" y="938684"/>
                  <a:pt x="3162935" y="971550"/>
                </a:cubicBezTo>
                <a:cubicBezTo>
                  <a:pt x="2912316" y="1004416"/>
                  <a:pt x="2839899" y="968087"/>
                  <a:pt x="2736533" y="971550"/>
                </a:cubicBezTo>
                <a:cubicBezTo>
                  <a:pt x="2633167" y="975013"/>
                  <a:pt x="2378500" y="931322"/>
                  <a:pt x="2272348" y="971550"/>
                </a:cubicBezTo>
                <a:cubicBezTo>
                  <a:pt x="2166197" y="1011778"/>
                  <a:pt x="1889125" y="912610"/>
                  <a:pt x="1694815" y="971550"/>
                </a:cubicBezTo>
                <a:cubicBezTo>
                  <a:pt x="1500505" y="1030490"/>
                  <a:pt x="1329774" y="956316"/>
                  <a:pt x="1192848" y="971550"/>
                </a:cubicBezTo>
                <a:cubicBezTo>
                  <a:pt x="1055922" y="986784"/>
                  <a:pt x="872507" y="911280"/>
                  <a:pt x="615315" y="971550"/>
                </a:cubicBezTo>
                <a:cubicBezTo>
                  <a:pt x="358123" y="1031820"/>
                  <a:pt x="281933" y="911341"/>
                  <a:pt x="0" y="971550"/>
                </a:cubicBezTo>
                <a:cubicBezTo>
                  <a:pt x="-728" y="834096"/>
                  <a:pt x="25644" y="632048"/>
                  <a:pt x="0" y="485775"/>
                </a:cubicBezTo>
                <a:cubicBezTo>
                  <a:pt x="-25644" y="339503"/>
                  <a:pt x="22005" y="103752"/>
                  <a:pt x="0" y="0"/>
                </a:cubicBezTo>
                <a:close/>
              </a:path>
              <a:path w="3778250" h="971550" stroke="0" extrusionOk="0">
                <a:moveTo>
                  <a:pt x="0" y="0"/>
                </a:moveTo>
                <a:cubicBezTo>
                  <a:pt x="165476" y="-34992"/>
                  <a:pt x="314875" y="41684"/>
                  <a:pt x="615315" y="0"/>
                </a:cubicBezTo>
                <a:cubicBezTo>
                  <a:pt x="915755" y="-41684"/>
                  <a:pt x="1054003" y="26474"/>
                  <a:pt x="1230630" y="0"/>
                </a:cubicBezTo>
                <a:cubicBezTo>
                  <a:pt x="1407258" y="-26474"/>
                  <a:pt x="1565629" y="33834"/>
                  <a:pt x="1845945" y="0"/>
                </a:cubicBezTo>
                <a:cubicBezTo>
                  <a:pt x="2126261" y="-33834"/>
                  <a:pt x="2191331" y="31009"/>
                  <a:pt x="2310130" y="0"/>
                </a:cubicBezTo>
                <a:cubicBezTo>
                  <a:pt x="2428929" y="-31009"/>
                  <a:pt x="2588993" y="43121"/>
                  <a:pt x="2849880" y="0"/>
                </a:cubicBezTo>
                <a:cubicBezTo>
                  <a:pt x="3110767" y="-43121"/>
                  <a:pt x="3112409" y="29397"/>
                  <a:pt x="3276283" y="0"/>
                </a:cubicBezTo>
                <a:cubicBezTo>
                  <a:pt x="3440157" y="-29397"/>
                  <a:pt x="3582248" y="44000"/>
                  <a:pt x="3778250" y="0"/>
                </a:cubicBezTo>
                <a:cubicBezTo>
                  <a:pt x="3778780" y="130989"/>
                  <a:pt x="3734989" y="250782"/>
                  <a:pt x="3778250" y="456629"/>
                </a:cubicBezTo>
                <a:cubicBezTo>
                  <a:pt x="3821511" y="662476"/>
                  <a:pt x="3753520" y="827698"/>
                  <a:pt x="3778250" y="971550"/>
                </a:cubicBezTo>
                <a:cubicBezTo>
                  <a:pt x="3655256" y="999194"/>
                  <a:pt x="3413499" y="951641"/>
                  <a:pt x="3200718" y="971550"/>
                </a:cubicBezTo>
                <a:cubicBezTo>
                  <a:pt x="2987937" y="991459"/>
                  <a:pt x="2910353" y="936231"/>
                  <a:pt x="2736533" y="971550"/>
                </a:cubicBezTo>
                <a:cubicBezTo>
                  <a:pt x="2562714" y="1006869"/>
                  <a:pt x="2402507" y="956495"/>
                  <a:pt x="2310130" y="971550"/>
                </a:cubicBezTo>
                <a:cubicBezTo>
                  <a:pt x="2217753" y="986605"/>
                  <a:pt x="2053061" y="936334"/>
                  <a:pt x="1883728" y="971550"/>
                </a:cubicBezTo>
                <a:cubicBezTo>
                  <a:pt x="1714395" y="1006766"/>
                  <a:pt x="1557126" y="966501"/>
                  <a:pt x="1457325" y="971550"/>
                </a:cubicBezTo>
                <a:cubicBezTo>
                  <a:pt x="1357524" y="976599"/>
                  <a:pt x="1220156" y="942167"/>
                  <a:pt x="993140" y="971550"/>
                </a:cubicBezTo>
                <a:cubicBezTo>
                  <a:pt x="766125" y="1000933"/>
                  <a:pt x="730857" y="958134"/>
                  <a:pt x="528955" y="971550"/>
                </a:cubicBezTo>
                <a:cubicBezTo>
                  <a:pt x="327054" y="984966"/>
                  <a:pt x="160447" y="926923"/>
                  <a:pt x="0" y="971550"/>
                </a:cubicBezTo>
                <a:cubicBezTo>
                  <a:pt x="-57904" y="724274"/>
                  <a:pt x="47992" y="660167"/>
                  <a:pt x="0" y="476060"/>
                </a:cubicBezTo>
                <a:cubicBezTo>
                  <a:pt x="-47992" y="291953"/>
                  <a:pt x="11187" y="109564"/>
                  <a:pt x="0" y="0"/>
                </a:cubicBezTo>
                <a:close/>
              </a:path>
            </a:pathLst>
          </a:custGeom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648413406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9" name="Picture 8" descr="A colorful logo on a black background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0CE8B638-8A47-82E3-5D4D-3F62057BF5F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9" b="19465"/>
          <a:stretch/>
        </p:blipFill>
        <p:spPr>
          <a:xfrm>
            <a:off x="7028845" y="1300619"/>
            <a:ext cx="3556555" cy="1252081"/>
          </a:xfrm>
          <a:custGeom>
            <a:avLst/>
            <a:gdLst>
              <a:gd name="connsiteX0" fmla="*/ 0 w 3556555"/>
              <a:gd name="connsiteY0" fmla="*/ 0 h 1252081"/>
              <a:gd name="connsiteX1" fmla="*/ 663890 w 3556555"/>
              <a:gd name="connsiteY1" fmla="*/ 0 h 1252081"/>
              <a:gd name="connsiteX2" fmla="*/ 1221084 w 3556555"/>
              <a:gd name="connsiteY2" fmla="*/ 0 h 1252081"/>
              <a:gd name="connsiteX3" fmla="*/ 1849409 w 3556555"/>
              <a:gd name="connsiteY3" fmla="*/ 0 h 1252081"/>
              <a:gd name="connsiteX4" fmla="*/ 2513299 w 3556555"/>
              <a:gd name="connsiteY4" fmla="*/ 0 h 1252081"/>
              <a:gd name="connsiteX5" fmla="*/ 3556555 w 3556555"/>
              <a:gd name="connsiteY5" fmla="*/ 0 h 1252081"/>
              <a:gd name="connsiteX6" fmla="*/ 3556555 w 3556555"/>
              <a:gd name="connsiteY6" fmla="*/ 429881 h 1252081"/>
              <a:gd name="connsiteX7" fmla="*/ 3556555 w 3556555"/>
              <a:gd name="connsiteY7" fmla="*/ 847241 h 1252081"/>
              <a:gd name="connsiteX8" fmla="*/ 3556555 w 3556555"/>
              <a:gd name="connsiteY8" fmla="*/ 1252081 h 1252081"/>
              <a:gd name="connsiteX9" fmla="*/ 2892665 w 3556555"/>
              <a:gd name="connsiteY9" fmla="*/ 1252081 h 1252081"/>
              <a:gd name="connsiteX10" fmla="*/ 2371037 w 3556555"/>
              <a:gd name="connsiteY10" fmla="*/ 1252081 h 1252081"/>
              <a:gd name="connsiteX11" fmla="*/ 1742712 w 3556555"/>
              <a:gd name="connsiteY11" fmla="*/ 1252081 h 1252081"/>
              <a:gd name="connsiteX12" fmla="*/ 1185518 w 3556555"/>
              <a:gd name="connsiteY12" fmla="*/ 1252081 h 1252081"/>
              <a:gd name="connsiteX13" fmla="*/ 628325 w 3556555"/>
              <a:gd name="connsiteY13" fmla="*/ 1252081 h 1252081"/>
              <a:gd name="connsiteX14" fmla="*/ 0 w 3556555"/>
              <a:gd name="connsiteY14" fmla="*/ 1252081 h 1252081"/>
              <a:gd name="connsiteX15" fmla="*/ 0 w 3556555"/>
              <a:gd name="connsiteY15" fmla="*/ 859762 h 1252081"/>
              <a:gd name="connsiteX16" fmla="*/ 0 w 3556555"/>
              <a:gd name="connsiteY16" fmla="*/ 467444 h 1252081"/>
              <a:gd name="connsiteX17" fmla="*/ 0 w 3556555"/>
              <a:gd name="connsiteY17" fmla="*/ 0 h 12520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556555" h="1252081" fill="none" extrusionOk="0">
                <a:moveTo>
                  <a:pt x="0" y="0"/>
                </a:moveTo>
                <a:cubicBezTo>
                  <a:pt x="250621" y="-61480"/>
                  <a:pt x="364112" y="19116"/>
                  <a:pt x="663890" y="0"/>
                </a:cubicBezTo>
                <a:cubicBezTo>
                  <a:pt x="963668" y="-19116"/>
                  <a:pt x="1107545" y="9017"/>
                  <a:pt x="1221084" y="0"/>
                </a:cubicBezTo>
                <a:cubicBezTo>
                  <a:pt x="1334623" y="-9017"/>
                  <a:pt x="1549377" y="14135"/>
                  <a:pt x="1849409" y="0"/>
                </a:cubicBezTo>
                <a:cubicBezTo>
                  <a:pt x="2149441" y="-14135"/>
                  <a:pt x="2256351" y="37573"/>
                  <a:pt x="2513299" y="0"/>
                </a:cubicBezTo>
                <a:cubicBezTo>
                  <a:pt x="2770247" y="-37573"/>
                  <a:pt x="3153144" y="85399"/>
                  <a:pt x="3556555" y="0"/>
                </a:cubicBezTo>
                <a:cubicBezTo>
                  <a:pt x="3590376" y="178533"/>
                  <a:pt x="3524911" y="289095"/>
                  <a:pt x="3556555" y="429881"/>
                </a:cubicBezTo>
                <a:cubicBezTo>
                  <a:pt x="3588199" y="570667"/>
                  <a:pt x="3534849" y="730163"/>
                  <a:pt x="3556555" y="847241"/>
                </a:cubicBezTo>
                <a:cubicBezTo>
                  <a:pt x="3578261" y="964319"/>
                  <a:pt x="3536955" y="1104188"/>
                  <a:pt x="3556555" y="1252081"/>
                </a:cubicBezTo>
                <a:cubicBezTo>
                  <a:pt x="3331421" y="1267654"/>
                  <a:pt x="3045979" y="1212516"/>
                  <a:pt x="2892665" y="1252081"/>
                </a:cubicBezTo>
                <a:cubicBezTo>
                  <a:pt x="2739351" y="1291646"/>
                  <a:pt x="2575849" y="1190145"/>
                  <a:pt x="2371037" y="1252081"/>
                </a:cubicBezTo>
                <a:cubicBezTo>
                  <a:pt x="2166225" y="1314017"/>
                  <a:pt x="2038864" y="1250916"/>
                  <a:pt x="1742712" y="1252081"/>
                </a:cubicBezTo>
                <a:cubicBezTo>
                  <a:pt x="1446561" y="1253246"/>
                  <a:pt x="1392093" y="1233010"/>
                  <a:pt x="1185518" y="1252081"/>
                </a:cubicBezTo>
                <a:cubicBezTo>
                  <a:pt x="978943" y="1271152"/>
                  <a:pt x="870400" y="1201271"/>
                  <a:pt x="628325" y="1252081"/>
                </a:cubicBezTo>
                <a:cubicBezTo>
                  <a:pt x="386250" y="1302891"/>
                  <a:pt x="277618" y="1189296"/>
                  <a:pt x="0" y="1252081"/>
                </a:cubicBezTo>
                <a:cubicBezTo>
                  <a:pt x="-39355" y="1084059"/>
                  <a:pt x="12551" y="979319"/>
                  <a:pt x="0" y="859762"/>
                </a:cubicBezTo>
                <a:cubicBezTo>
                  <a:pt x="-12551" y="740205"/>
                  <a:pt x="24229" y="637342"/>
                  <a:pt x="0" y="467444"/>
                </a:cubicBezTo>
                <a:cubicBezTo>
                  <a:pt x="-24229" y="297546"/>
                  <a:pt x="1510" y="185877"/>
                  <a:pt x="0" y="0"/>
                </a:cubicBezTo>
                <a:close/>
              </a:path>
              <a:path w="3556555" h="1252081" stroke="0" extrusionOk="0">
                <a:moveTo>
                  <a:pt x="0" y="0"/>
                </a:moveTo>
                <a:cubicBezTo>
                  <a:pt x="188639" y="-27975"/>
                  <a:pt x="379279" y="30304"/>
                  <a:pt x="486063" y="0"/>
                </a:cubicBezTo>
                <a:cubicBezTo>
                  <a:pt x="592847" y="-30304"/>
                  <a:pt x="893228" y="69483"/>
                  <a:pt x="1114387" y="0"/>
                </a:cubicBezTo>
                <a:cubicBezTo>
                  <a:pt x="1335546" y="-69483"/>
                  <a:pt x="1370459" y="35965"/>
                  <a:pt x="1600450" y="0"/>
                </a:cubicBezTo>
                <a:cubicBezTo>
                  <a:pt x="1830441" y="-35965"/>
                  <a:pt x="1915118" y="29175"/>
                  <a:pt x="2228774" y="0"/>
                </a:cubicBezTo>
                <a:cubicBezTo>
                  <a:pt x="2542430" y="-29175"/>
                  <a:pt x="2540975" y="25241"/>
                  <a:pt x="2750403" y="0"/>
                </a:cubicBezTo>
                <a:cubicBezTo>
                  <a:pt x="2959831" y="-25241"/>
                  <a:pt x="3279687" y="58587"/>
                  <a:pt x="3556555" y="0"/>
                </a:cubicBezTo>
                <a:cubicBezTo>
                  <a:pt x="3585104" y="193831"/>
                  <a:pt x="3552840" y="302438"/>
                  <a:pt x="3556555" y="429881"/>
                </a:cubicBezTo>
                <a:cubicBezTo>
                  <a:pt x="3560270" y="557324"/>
                  <a:pt x="3538021" y="640529"/>
                  <a:pt x="3556555" y="834721"/>
                </a:cubicBezTo>
                <a:cubicBezTo>
                  <a:pt x="3575089" y="1028913"/>
                  <a:pt x="3525324" y="1074247"/>
                  <a:pt x="3556555" y="1252081"/>
                </a:cubicBezTo>
                <a:cubicBezTo>
                  <a:pt x="3420056" y="1274725"/>
                  <a:pt x="3218941" y="1213018"/>
                  <a:pt x="2892665" y="1252081"/>
                </a:cubicBezTo>
                <a:cubicBezTo>
                  <a:pt x="2566389" y="1291144"/>
                  <a:pt x="2424709" y="1224291"/>
                  <a:pt x="2299906" y="1252081"/>
                </a:cubicBezTo>
                <a:cubicBezTo>
                  <a:pt x="2175103" y="1279871"/>
                  <a:pt x="1928786" y="1214311"/>
                  <a:pt x="1813843" y="1252081"/>
                </a:cubicBezTo>
                <a:cubicBezTo>
                  <a:pt x="1698900" y="1289851"/>
                  <a:pt x="1426471" y="1206082"/>
                  <a:pt x="1185518" y="1252081"/>
                </a:cubicBezTo>
                <a:cubicBezTo>
                  <a:pt x="944565" y="1298080"/>
                  <a:pt x="880206" y="1195636"/>
                  <a:pt x="663890" y="1252081"/>
                </a:cubicBezTo>
                <a:cubicBezTo>
                  <a:pt x="447574" y="1308526"/>
                  <a:pt x="313577" y="1201503"/>
                  <a:pt x="0" y="1252081"/>
                </a:cubicBezTo>
                <a:cubicBezTo>
                  <a:pt x="-22082" y="1113409"/>
                  <a:pt x="31582" y="1003141"/>
                  <a:pt x="0" y="809679"/>
                </a:cubicBezTo>
                <a:cubicBezTo>
                  <a:pt x="-31582" y="616217"/>
                  <a:pt x="28741" y="588198"/>
                  <a:pt x="0" y="379798"/>
                </a:cubicBezTo>
                <a:cubicBezTo>
                  <a:pt x="-28741" y="171398"/>
                  <a:pt x="28303" y="143507"/>
                  <a:pt x="0" y="0"/>
                </a:cubicBezTo>
                <a:close/>
              </a:path>
            </a:pathLst>
          </a:custGeom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214883373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12" name="Picture 11" descr="A black background with white text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1F518975-5896-55B3-FD49-9C467BCE3A4D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858CA66-C533-CF17-45C4-FDDE9E2376D1}"/>
              </a:ext>
            </a:extLst>
          </p:cNvPr>
          <p:cNvSpPr txBox="1"/>
          <p:nvPr/>
        </p:nvSpPr>
        <p:spPr>
          <a:xfrm>
            <a:off x="6341785" y="2735530"/>
            <a:ext cx="5247719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Google Initiative: Google IT Support Professional Certificate.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employees and anyone interested in IT support roles.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 programs.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 range of courses.</a:t>
            </a:r>
          </a:p>
        </p:txBody>
      </p:sp>
      <p:pic>
        <p:nvPicPr>
          <p:cNvPr id="14" name="Picture 13" descr="A white circle on a black background&#10;&#10;Description automatically generated">
            <a:hlinkClick r:id="rId9"/>
            <a:extLst>
              <a:ext uri="{FF2B5EF4-FFF2-40B4-BE49-F238E27FC236}">
                <a16:creationId xmlns:a16="http://schemas.microsoft.com/office/drawing/2014/main" id="{10523BA4-3B44-E600-0D53-9C2CD872D400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 amt="20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7857500" y="-11291"/>
            <a:ext cx="1899244" cy="566169"/>
          </a:xfrm>
          <a:prstGeom prst="rect">
            <a:avLst/>
          </a:prstGeom>
        </p:spPr>
      </p:pic>
      <p:pic>
        <p:nvPicPr>
          <p:cNvPr id="15" name="Picture 14" descr="A white circle on a black background&#10;&#10;Description automatically generated">
            <a:hlinkClick r:id="rId9"/>
            <a:extLst>
              <a:ext uri="{FF2B5EF4-FFF2-40B4-BE49-F238E27FC236}">
                <a16:creationId xmlns:a16="http://schemas.microsoft.com/office/drawing/2014/main" id="{B24F7A53-D7F1-23B3-693F-0773508F9C28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 amt="20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16" name="Picture 15" descr="A white circle on a black background&#10;&#10;Description automatically generated">
            <a:hlinkClick r:id="rId9"/>
            <a:extLst>
              <a:ext uri="{FF2B5EF4-FFF2-40B4-BE49-F238E27FC236}">
                <a16:creationId xmlns:a16="http://schemas.microsoft.com/office/drawing/2014/main" id="{E535A29E-2BBC-3675-B994-E175D53E0A77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 amt="20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29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1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background with white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1C7665FF-F32B-40C2-8F26-B65FAD2A0E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181" y="1509965"/>
            <a:ext cx="4774969" cy="1058370"/>
          </a:xfrm>
          <a:custGeom>
            <a:avLst/>
            <a:gdLst>
              <a:gd name="connsiteX0" fmla="*/ 0 w 4774969"/>
              <a:gd name="connsiteY0" fmla="*/ 0 h 1058370"/>
              <a:gd name="connsiteX1" fmla="*/ 549121 w 4774969"/>
              <a:gd name="connsiteY1" fmla="*/ 0 h 1058370"/>
              <a:gd name="connsiteX2" fmla="*/ 1145993 w 4774969"/>
              <a:gd name="connsiteY2" fmla="*/ 0 h 1058370"/>
              <a:gd name="connsiteX3" fmla="*/ 1695114 w 4774969"/>
              <a:gd name="connsiteY3" fmla="*/ 0 h 1058370"/>
              <a:gd name="connsiteX4" fmla="*/ 2387485 w 4774969"/>
              <a:gd name="connsiteY4" fmla="*/ 0 h 1058370"/>
              <a:gd name="connsiteX5" fmla="*/ 3032105 w 4774969"/>
              <a:gd name="connsiteY5" fmla="*/ 0 h 1058370"/>
              <a:gd name="connsiteX6" fmla="*/ 3581227 w 4774969"/>
              <a:gd name="connsiteY6" fmla="*/ 0 h 1058370"/>
              <a:gd name="connsiteX7" fmla="*/ 4774969 w 4774969"/>
              <a:gd name="connsiteY7" fmla="*/ 0 h 1058370"/>
              <a:gd name="connsiteX8" fmla="*/ 4774969 w 4774969"/>
              <a:gd name="connsiteY8" fmla="*/ 539769 h 1058370"/>
              <a:gd name="connsiteX9" fmla="*/ 4774969 w 4774969"/>
              <a:gd name="connsiteY9" fmla="*/ 1058370 h 1058370"/>
              <a:gd name="connsiteX10" fmla="*/ 4082598 w 4774969"/>
              <a:gd name="connsiteY10" fmla="*/ 1058370 h 1058370"/>
              <a:gd name="connsiteX11" fmla="*/ 3581227 w 4774969"/>
              <a:gd name="connsiteY11" fmla="*/ 1058370 h 1058370"/>
              <a:gd name="connsiteX12" fmla="*/ 3127605 w 4774969"/>
              <a:gd name="connsiteY12" fmla="*/ 1058370 h 1058370"/>
              <a:gd name="connsiteX13" fmla="*/ 2530734 w 4774969"/>
              <a:gd name="connsiteY13" fmla="*/ 1058370 h 1058370"/>
              <a:gd name="connsiteX14" fmla="*/ 2077112 w 4774969"/>
              <a:gd name="connsiteY14" fmla="*/ 1058370 h 1058370"/>
              <a:gd name="connsiteX15" fmla="*/ 1623489 w 4774969"/>
              <a:gd name="connsiteY15" fmla="*/ 1058370 h 1058370"/>
              <a:gd name="connsiteX16" fmla="*/ 1074368 w 4774969"/>
              <a:gd name="connsiteY16" fmla="*/ 1058370 h 1058370"/>
              <a:gd name="connsiteX17" fmla="*/ 0 w 4774969"/>
              <a:gd name="connsiteY17" fmla="*/ 1058370 h 1058370"/>
              <a:gd name="connsiteX18" fmla="*/ 0 w 4774969"/>
              <a:gd name="connsiteY18" fmla="*/ 550352 h 1058370"/>
              <a:gd name="connsiteX19" fmla="*/ 0 w 4774969"/>
              <a:gd name="connsiteY19" fmla="*/ 0 h 10583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774969" h="1058370" fill="none" extrusionOk="0">
                <a:moveTo>
                  <a:pt x="0" y="0"/>
                </a:moveTo>
                <a:cubicBezTo>
                  <a:pt x="112847" y="-31589"/>
                  <a:pt x="410430" y="34926"/>
                  <a:pt x="549121" y="0"/>
                </a:cubicBezTo>
                <a:cubicBezTo>
                  <a:pt x="687812" y="-34926"/>
                  <a:pt x="888170" y="53002"/>
                  <a:pt x="1145993" y="0"/>
                </a:cubicBezTo>
                <a:cubicBezTo>
                  <a:pt x="1403816" y="-53002"/>
                  <a:pt x="1572084" y="12519"/>
                  <a:pt x="1695114" y="0"/>
                </a:cubicBezTo>
                <a:cubicBezTo>
                  <a:pt x="1818144" y="-12519"/>
                  <a:pt x="2078939" y="44624"/>
                  <a:pt x="2387485" y="0"/>
                </a:cubicBezTo>
                <a:cubicBezTo>
                  <a:pt x="2696031" y="-44624"/>
                  <a:pt x="2890307" y="1263"/>
                  <a:pt x="3032105" y="0"/>
                </a:cubicBezTo>
                <a:cubicBezTo>
                  <a:pt x="3173903" y="-1263"/>
                  <a:pt x="3328220" y="33262"/>
                  <a:pt x="3581227" y="0"/>
                </a:cubicBezTo>
                <a:cubicBezTo>
                  <a:pt x="3834234" y="-33262"/>
                  <a:pt x="4474738" y="42329"/>
                  <a:pt x="4774969" y="0"/>
                </a:cubicBezTo>
                <a:cubicBezTo>
                  <a:pt x="4806962" y="210864"/>
                  <a:pt x="4744173" y="347309"/>
                  <a:pt x="4774969" y="539769"/>
                </a:cubicBezTo>
                <a:cubicBezTo>
                  <a:pt x="4805765" y="732229"/>
                  <a:pt x="4761582" y="896442"/>
                  <a:pt x="4774969" y="1058370"/>
                </a:cubicBezTo>
                <a:cubicBezTo>
                  <a:pt x="4498003" y="1095777"/>
                  <a:pt x="4235235" y="1037019"/>
                  <a:pt x="4082598" y="1058370"/>
                </a:cubicBezTo>
                <a:cubicBezTo>
                  <a:pt x="3929961" y="1079721"/>
                  <a:pt x="3733857" y="1027339"/>
                  <a:pt x="3581227" y="1058370"/>
                </a:cubicBezTo>
                <a:cubicBezTo>
                  <a:pt x="3428597" y="1089401"/>
                  <a:pt x="3219245" y="1013943"/>
                  <a:pt x="3127605" y="1058370"/>
                </a:cubicBezTo>
                <a:cubicBezTo>
                  <a:pt x="3035965" y="1102797"/>
                  <a:pt x="2785985" y="1001839"/>
                  <a:pt x="2530734" y="1058370"/>
                </a:cubicBezTo>
                <a:cubicBezTo>
                  <a:pt x="2275483" y="1114901"/>
                  <a:pt x="2255598" y="1004935"/>
                  <a:pt x="2077112" y="1058370"/>
                </a:cubicBezTo>
                <a:cubicBezTo>
                  <a:pt x="1898626" y="1111805"/>
                  <a:pt x="1728452" y="1050757"/>
                  <a:pt x="1623489" y="1058370"/>
                </a:cubicBezTo>
                <a:cubicBezTo>
                  <a:pt x="1518526" y="1065983"/>
                  <a:pt x="1340384" y="1001830"/>
                  <a:pt x="1074368" y="1058370"/>
                </a:cubicBezTo>
                <a:cubicBezTo>
                  <a:pt x="808352" y="1114910"/>
                  <a:pt x="509910" y="1001710"/>
                  <a:pt x="0" y="1058370"/>
                </a:cubicBezTo>
                <a:cubicBezTo>
                  <a:pt x="-52633" y="830696"/>
                  <a:pt x="16068" y="720684"/>
                  <a:pt x="0" y="550352"/>
                </a:cubicBezTo>
                <a:cubicBezTo>
                  <a:pt x="-16068" y="380020"/>
                  <a:pt x="31440" y="222988"/>
                  <a:pt x="0" y="0"/>
                </a:cubicBezTo>
                <a:close/>
              </a:path>
              <a:path w="4774969" h="1058370" stroke="0" extrusionOk="0">
                <a:moveTo>
                  <a:pt x="0" y="0"/>
                </a:moveTo>
                <a:cubicBezTo>
                  <a:pt x="130370" y="-2907"/>
                  <a:pt x="384104" y="70953"/>
                  <a:pt x="596871" y="0"/>
                </a:cubicBezTo>
                <a:cubicBezTo>
                  <a:pt x="809638" y="-70953"/>
                  <a:pt x="825350" y="40755"/>
                  <a:pt x="1050493" y="0"/>
                </a:cubicBezTo>
                <a:cubicBezTo>
                  <a:pt x="1275636" y="-40755"/>
                  <a:pt x="1462189" y="17373"/>
                  <a:pt x="1599615" y="0"/>
                </a:cubicBezTo>
                <a:cubicBezTo>
                  <a:pt x="1737041" y="-17373"/>
                  <a:pt x="2111028" y="30204"/>
                  <a:pt x="2291985" y="0"/>
                </a:cubicBezTo>
                <a:cubicBezTo>
                  <a:pt x="2472942" y="-30204"/>
                  <a:pt x="2765227" y="38068"/>
                  <a:pt x="2984356" y="0"/>
                </a:cubicBezTo>
                <a:cubicBezTo>
                  <a:pt x="3203485" y="-38068"/>
                  <a:pt x="3312274" y="28341"/>
                  <a:pt x="3437978" y="0"/>
                </a:cubicBezTo>
                <a:cubicBezTo>
                  <a:pt x="3563682" y="-28341"/>
                  <a:pt x="3750049" y="50360"/>
                  <a:pt x="4034849" y="0"/>
                </a:cubicBezTo>
                <a:cubicBezTo>
                  <a:pt x="4319649" y="-50360"/>
                  <a:pt x="4581319" y="61623"/>
                  <a:pt x="4774969" y="0"/>
                </a:cubicBezTo>
                <a:cubicBezTo>
                  <a:pt x="4813701" y="153309"/>
                  <a:pt x="4745225" y="384070"/>
                  <a:pt x="4774969" y="497434"/>
                </a:cubicBezTo>
                <a:cubicBezTo>
                  <a:pt x="4804713" y="610798"/>
                  <a:pt x="4735280" y="803863"/>
                  <a:pt x="4774969" y="1058370"/>
                </a:cubicBezTo>
                <a:cubicBezTo>
                  <a:pt x="4574697" y="1071115"/>
                  <a:pt x="4460541" y="1035728"/>
                  <a:pt x="4321347" y="1058370"/>
                </a:cubicBezTo>
                <a:cubicBezTo>
                  <a:pt x="4182153" y="1081012"/>
                  <a:pt x="3948546" y="1034615"/>
                  <a:pt x="3772226" y="1058370"/>
                </a:cubicBezTo>
                <a:cubicBezTo>
                  <a:pt x="3595906" y="1082125"/>
                  <a:pt x="3297397" y="1032111"/>
                  <a:pt x="3079855" y="1058370"/>
                </a:cubicBezTo>
                <a:cubicBezTo>
                  <a:pt x="2862313" y="1084629"/>
                  <a:pt x="2647967" y="1035598"/>
                  <a:pt x="2530734" y="1058370"/>
                </a:cubicBezTo>
                <a:cubicBezTo>
                  <a:pt x="2413501" y="1081142"/>
                  <a:pt x="2084549" y="1029128"/>
                  <a:pt x="1838363" y="1058370"/>
                </a:cubicBezTo>
                <a:cubicBezTo>
                  <a:pt x="1592177" y="1087612"/>
                  <a:pt x="1461199" y="986695"/>
                  <a:pt x="1193742" y="1058370"/>
                </a:cubicBezTo>
                <a:cubicBezTo>
                  <a:pt x="926285" y="1130045"/>
                  <a:pt x="875386" y="1025493"/>
                  <a:pt x="644621" y="1058370"/>
                </a:cubicBezTo>
                <a:cubicBezTo>
                  <a:pt x="413856" y="1091247"/>
                  <a:pt x="257961" y="994133"/>
                  <a:pt x="0" y="1058370"/>
                </a:cubicBezTo>
                <a:cubicBezTo>
                  <a:pt x="-22096" y="851496"/>
                  <a:pt x="18809" y="764911"/>
                  <a:pt x="0" y="560936"/>
                </a:cubicBezTo>
                <a:cubicBezTo>
                  <a:pt x="-18809" y="356961"/>
                  <a:pt x="65421" y="232761"/>
                  <a:pt x="0" y="0"/>
                </a:cubicBezTo>
                <a:close/>
              </a:path>
            </a:pathLst>
          </a:custGeom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60847240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2B0A18-679E-42C5-7B2D-74888EA59B0B}"/>
              </a:ext>
            </a:extLst>
          </p:cNvPr>
          <p:cNvSpPr txBox="1"/>
          <p:nvPr/>
        </p:nvSpPr>
        <p:spPr>
          <a:xfrm>
            <a:off x="1025640" y="3084961"/>
            <a:ext cx="4464050" cy="2343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Gain new skills and qualifications.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accreditation certificates.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 programs.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NVQ training.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expenses covered.</a:t>
            </a:r>
          </a:p>
        </p:txBody>
      </p:sp>
      <p:pic>
        <p:nvPicPr>
          <p:cNvPr id="9" name="Picture 8" descr="A green and yellow flower with a white center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61BE3247-92B0-4112-5F1B-1F4D2953585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07" t="5462" r="24236" b="4167"/>
          <a:stretch/>
        </p:blipFill>
        <p:spPr>
          <a:xfrm>
            <a:off x="7759700" y="563528"/>
            <a:ext cx="2056300" cy="2521433"/>
          </a:xfrm>
          <a:custGeom>
            <a:avLst/>
            <a:gdLst>
              <a:gd name="connsiteX0" fmla="*/ 0 w 2056300"/>
              <a:gd name="connsiteY0" fmla="*/ 0 h 2521433"/>
              <a:gd name="connsiteX1" fmla="*/ 534638 w 2056300"/>
              <a:gd name="connsiteY1" fmla="*/ 0 h 2521433"/>
              <a:gd name="connsiteX2" fmla="*/ 1007587 w 2056300"/>
              <a:gd name="connsiteY2" fmla="*/ 0 h 2521433"/>
              <a:gd name="connsiteX3" fmla="*/ 1480536 w 2056300"/>
              <a:gd name="connsiteY3" fmla="*/ 0 h 2521433"/>
              <a:gd name="connsiteX4" fmla="*/ 2056300 w 2056300"/>
              <a:gd name="connsiteY4" fmla="*/ 0 h 2521433"/>
              <a:gd name="connsiteX5" fmla="*/ 2056300 w 2056300"/>
              <a:gd name="connsiteY5" fmla="*/ 453858 h 2521433"/>
              <a:gd name="connsiteX6" fmla="*/ 2056300 w 2056300"/>
              <a:gd name="connsiteY6" fmla="*/ 907716 h 2521433"/>
              <a:gd name="connsiteX7" fmla="*/ 2056300 w 2056300"/>
              <a:gd name="connsiteY7" fmla="*/ 1336359 h 2521433"/>
              <a:gd name="connsiteX8" fmla="*/ 2056300 w 2056300"/>
              <a:gd name="connsiteY8" fmla="*/ 1891075 h 2521433"/>
              <a:gd name="connsiteX9" fmla="*/ 2056300 w 2056300"/>
              <a:gd name="connsiteY9" fmla="*/ 2521433 h 2521433"/>
              <a:gd name="connsiteX10" fmla="*/ 1501099 w 2056300"/>
              <a:gd name="connsiteY10" fmla="*/ 2521433 h 2521433"/>
              <a:gd name="connsiteX11" fmla="*/ 1028150 w 2056300"/>
              <a:gd name="connsiteY11" fmla="*/ 2521433 h 2521433"/>
              <a:gd name="connsiteX12" fmla="*/ 514075 w 2056300"/>
              <a:gd name="connsiteY12" fmla="*/ 2521433 h 2521433"/>
              <a:gd name="connsiteX13" fmla="*/ 0 w 2056300"/>
              <a:gd name="connsiteY13" fmla="*/ 2521433 h 2521433"/>
              <a:gd name="connsiteX14" fmla="*/ 0 w 2056300"/>
              <a:gd name="connsiteY14" fmla="*/ 1991932 h 2521433"/>
              <a:gd name="connsiteX15" fmla="*/ 0 w 2056300"/>
              <a:gd name="connsiteY15" fmla="*/ 1563288 h 2521433"/>
              <a:gd name="connsiteX16" fmla="*/ 0 w 2056300"/>
              <a:gd name="connsiteY16" fmla="*/ 1109431 h 2521433"/>
              <a:gd name="connsiteX17" fmla="*/ 0 w 2056300"/>
              <a:gd name="connsiteY17" fmla="*/ 630358 h 2521433"/>
              <a:gd name="connsiteX18" fmla="*/ 0 w 2056300"/>
              <a:gd name="connsiteY18" fmla="*/ 0 h 2521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056300" h="2521433" fill="none" extrusionOk="0">
                <a:moveTo>
                  <a:pt x="0" y="0"/>
                </a:moveTo>
                <a:cubicBezTo>
                  <a:pt x="143278" y="-57558"/>
                  <a:pt x="272604" y="2165"/>
                  <a:pt x="534638" y="0"/>
                </a:cubicBezTo>
                <a:cubicBezTo>
                  <a:pt x="796672" y="-2165"/>
                  <a:pt x="898894" y="14459"/>
                  <a:pt x="1007587" y="0"/>
                </a:cubicBezTo>
                <a:cubicBezTo>
                  <a:pt x="1116280" y="-14459"/>
                  <a:pt x="1345963" y="45938"/>
                  <a:pt x="1480536" y="0"/>
                </a:cubicBezTo>
                <a:cubicBezTo>
                  <a:pt x="1615109" y="-45938"/>
                  <a:pt x="1773404" y="9242"/>
                  <a:pt x="2056300" y="0"/>
                </a:cubicBezTo>
                <a:cubicBezTo>
                  <a:pt x="2059411" y="198534"/>
                  <a:pt x="2041362" y="276688"/>
                  <a:pt x="2056300" y="453858"/>
                </a:cubicBezTo>
                <a:cubicBezTo>
                  <a:pt x="2071238" y="631028"/>
                  <a:pt x="2042318" y="790846"/>
                  <a:pt x="2056300" y="907716"/>
                </a:cubicBezTo>
                <a:cubicBezTo>
                  <a:pt x="2070282" y="1024586"/>
                  <a:pt x="2005313" y="1227775"/>
                  <a:pt x="2056300" y="1336359"/>
                </a:cubicBezTo>
                <a:cubicBezTo>
                  <a:pt x="2107287" y="1444943"/>
                  <a:pt x="2044130" y="1670538"/>
                  <a:pt x="2056300" y="1891075"/>
                </a:cubicBezTo>
                <a:cubicBezTo>
                  <a:pt x="2068470" y="2111612"/>
                  <a:pt x="2048003" y="2222723"/>
                  <a:pt x="2056300" y="2521433"/>
                </a:cubicBezTo>
                <a:cubicBezTo>
                  <a:pt x="1855957" y="2557039"/>
                  <a:pt x="1765912" y="2506455"/>
                  <a:pt x="1501099" y="2521433"/>
                </a:cubicBezTo>
                <a:cubicBezTo>
                  <a:pt x="1236286" y="2536411"/>
                  <a:pt x="1218033" y="2474717"/>
                  <a:pt x="1028150" y="2521433"/>
                </a:cubicBezTo>
                <a:cubicBezTo>
                  <a:pt x="838267" y="2568149"/>
                  <a:pt x="767160" y="2508744"/>
                  <a:pt x="514075" y="2521433"/>
                </a:cubicBezTo>
                <a:cubicBezTo>
                  <a:pt x="260991" y="2534122"/>
                  <a:pt x="162360" y="2468733"/>
                  <a:pt x="0" y="2521433"/>
                </a:cubicBezTo>
                <a:cubicBezTo>
                  <a:pt x="-63169" y="2339863"/>
                  <a:pt x="22149" y="2227857"/>
                  <a:pt x="0" y="1991932"/>
                </a:cubicBezTo>
                <a:cubicBezTo>
                  <a:pt x="-22149" y="1756007"/>
                  <a:pt x="20913" y="1669494"/>
                  <a:pt x="0" y="1563288"/>
                </a:cubicBezTo>
                <a:cubicBezTo>
                  <a:pt x="-20913" y="1457082"/>
                  <a:pt x="20780" y="1322425"/>
                  <a:pt x="0" y="1109431"/>
                </a:cubicBezTo>
                <a:cubicBezTo>
                  <a:pt x="-20780" y="896437"/>
                  <a:pt x="32576" y="737724"/>
                  <a:pt x="0" y="630358"/>
                </a:cubicBezTo>
                <a:cubicBezTo>
                  <a:pt x="-32576" y="522992"/>
                  <a:pt x="53303" y="141122"/>
                  <a:pt x="0" y="0"/>
                </a:cubicBezTo>
                <a:close/>
              </a:path>
              <a:path w="2056300" h="2521433" stroke="0" extrusionOk="0">
                <a:moveTo>
                  <a:pt x="0" y="0"/>
                </a:moveTo>
                <a:cubicBezTo>
                  <a:pt x="234386" y="-52030"/>
                  <a:pt x="349862" y="41077"/>
                  <a:pt x="493512" y="0"/>
                </a:cubicBezTo>
                <a:cubicBezTo>
                  <a:pt x="637162" y="-41077"/>
                  <a:pt x="749366" y="10068"/>
                  <a:pt x="945898" y="0"/>
                </a:cubicBezTo>
                <a:cubicBezTo>
                  <a:pt x="1142430" y="-10068"/>
                  <a:pt x="1288655" y="54113"/>
                  <a:pt x="1398284" y="0"/>
                </a:cubicBezTo>
                <a:cubicBezTo>
                  <a:pt x="1507913" y="-54113"/>
                  <a:pt x="1820341" y="14556"/>
                  <a:pt x="2056300" y="0"/>
                </a:cubicBezTo>
                <a:cubicBezTo>
                  <a:pt x="2114273" y="165311"/>
                  <a:pt x="2048705" y="388080"/>
                  <a:pt x="2056300" y="504287"/>
                </a:cubicBezTo>
                <a:cubicBezTo>
                  <a:pt x="2063895" y="620494"/>
                  <a:pt x="2049176" y="782926"/>
                  <a:pt x="2056300" y="958145"/>
                </a:cubicBezTo>
                <a:cubicBezTo>
                  <a:pt x="2063424" y="1133364"/>
                  <a:pt x="2005152" y="1255518"/>
                  <a:pt x="2056300" y="1487645"/>
                </a:cubicBezTo>
                <a:cubicBezTo>
                  <a:pt x="2107448" y="1719772"/>
                  <a:pt x="2030898" y="1859738"/>
                  <a:pt x="2056300" y="1966718"/>
                </a:cubicBezTo>
                <a:cubicBezTo>
                  <a:pt x="2081702" y="2073698"/>
                  <a:pt x="2006763" y="2287214"/>
                  <a:pt x="2056300" y="2521433"/>
                </a:cubicBezTo>
                <a:cubicBezTo>
                  <a:pt x="1878880" y="2569865"/>
                  <a:pt x="1664424" y="2464249"/>
                  <a:pt x="1542225" y="2521433"/>
                </a:cubicBezTo>
                <a:cubicBezTo>
                  <a:pt x="1420026" y="2578617"/>
                  <a:pt x="1228815" y="2469548"/>
                  <a:pt x="1007587" y="2521433"/>
                </a:cubicBezTo>
                <a:cubicBezTo>
                  <a:pt x="786359" y="2573318"/>
                  <a:pt x="710943" y="2475787"/>
                  <a:pt x="534638" y="2521433"/>
                </a:cubicBezTo>
                <a:cubicBezTo>
                  <a:pt x="358333" y="2567079"/>
                  <a:pt x="164814" y="2461161"/>
                  <a:pt x="0" y="2521433"/>
                </a:cubicBezTo>
                <a:cubicBezTo>
                  <a:pt x="-62577" y="2312075"/>
                  <a:pt x="33654" y="2144507"/>
                  <a:pt x="0" y="1966718"/>
                </a:cubicBezTo>
                <a:cubicBezTo>
                  <a:pt x="-33654" y="1788930"/>
                  <a:pt x="212" y="1707317"/>
                  <a:pt x="0" y="1512860"/>
                </a:cubicBezTo>
                <a:cubicBezTo>
                  <a:pt x="-212" y="1318403"/>
                  <a:pt x="25978" y="1158785"/>
                  <a:pt x="0" y="1008573"/>
                </a:cubicBezTo>
                <a:cubicBezTo>
                  <a:pt x="-25978" y="858361"/>
                  <a:pt x="20829" y="777731"/>
                  <a:pt x="0" y="554715"/>
                </a:cubicBezTo>
                <a:cubicBezTo>
                  <a:pt x="-20829" y="331699"/>
                  <a:pt x="42688" y="157923"/>
                  <a:pt x="0" y="0"/>
                </a:cubicBezTo>
                <a:close/>
              </a:path>
            </a:pathLst>
          </a:custGeom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67275230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ADBCC7-5192-C2BC-1F88-0715E9BA9984}"/>
              </a:ext>
            </a:extLst>
          </p:cNvPr>
          <p:cNvSpPr txBox="1"/>
          <p:nvPr/>
        </p:nvSpPr>
        <p:spPr>
          <a:xfrm>
            <a:off x="6804660" y="3219450"/>
            <a:ext cx="4936490" cy="2343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Enhanced VR training (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Bourne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Remote training.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free environment.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Moral boost, encourages feedback.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 engagement.</a:t>
            </a:r>
          </a:p>
        </p:txBody>
      </p:sp>
      <p:pic>
        <p:nvPicPr>
          <p:cNvPr id="11" name="Picture 10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BEC6611A-57D4-425D-14FB-4C43AFED4D8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12" name="Picture 11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6CD8BD64-03EC-F9DF-F232-79DF592F2EE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9635778" y="0"/>
            <a:ext cx="1899244" cy="566169"/>
          </a:xfrm>
          <a:prstGeom prst="rect">
            <a:avLst/>
          </a:prstGeom>
        </p:spPr>
      </p:pic>
      <p:pic>
        <p:nvPicPr>
          <p:cNvPr id="13" name="Picture 12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5D36F78D-208B-C683-BA3B-F2891B27B28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6A2A159-A30D-74F9-5B4C-D3D1DE312336}"/>
              </a:ext>
            </a:extLst>
          </p:cNvPr>
          <p:cNvSpPr txBox="1"/>
          <p:nvPr/>
        </p:nvSpPr>
        <p:spPr>
          <a:xfrm>
            <a:off x="1679576" y="480021"/>
            <a:ext cx="5247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Benefits for the Employee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15" name="Picture 14" descr="A black background with white text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1FFABBD4-2B4C-C8A0-E96F-93CB0AAD1F81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29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0" grpId="0" build="p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D7CE98-C3D8-CEC6-A6EF-663C4D33E424}"/>
              </a:ext>
            </a:extLst>
          </p:cNvPr>
          <p:cNvSpPr txBox="1"/>
          <p:nvPr/>
        </p:nvSpPr>
        <p:spPr>
          <a:xfrm>
            <a:off x="3635376" y="374869"/>
            <a:ext cx="5167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Benefits for the Employer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black background with white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99D96CDB-C5EA-41E5-C571-82B6C56EBF8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1" t="26388" r="7936" b="25186"/>
          <a:stretch/>
        </p:blipFill>
        <p:spPr>
          <a:xfrm>
            <a:off x="1208157" y="1417916"/>
            <a:ext cx="3429000" cy="1372124"/>
          </a:xfrm>
          <a:custGeom>
            <a:avLst/>
            <a:gdLst>
              <a:gd name="connsiteX0" fmla="*/ 0 w 3429000"/>
              <a:gd name="connsiteY0" fmla="*/ 0 h 1372124"/>
              <a:gd name="connsiteX1" fmla="*/ 537210 w 3429000"/>
              <a:gd name="connsiteY1" fmla="*/ 0 h 1372124"/>
              <a:gd name="connsiteX2" fmla="*/ 1074420 w 3429000"/>
              <a:gd name="connsiteY2" fmla="*/ 0 h 1372124"/>
              <a:gd name="connsiteX3" fmla="*/ 1577340 w 3429000"/>
              <a:gd name="connsiteY3" fmla="*/ 0 h 1372124"/>
              <a:gd name="connsiteX4" fmla="*/ 2217420 w 3429000"/>
              <a:gd name="connsiteY4" fmla="*/ 0 h 1372124"/>
              <a:gd name="connsiteX5" fmla="*/ 2720340 w 3429000"/>
              <a:gd name="connsiteY5" fmla="*/ 0 h 1372124"/>
              <a:gd name="connsiteX6" fmla="*/ 3429000 w 3429000"/>
              <a:gd name="connsiteY6" fmla="*/ 0 h 1372124"/>
              <a:gd name="connsiteX7" fmla="*/ 3429000 w 3429000"/>
              <a:gd name="connsiteY7" fmla="*/ 443653 h 1372124"/>
              <a:gd name="connsiteX8" fmla="*/ 3429000 w 3429000"/>
              <a:gd name="connsiteY8" fmla="*/ 914749 h 1372124"/>
              <a:gd name="connsiteX9" fmla="*/ 3429000 w 3429000"/>
              <a:gd name="connsiteY9" fmla="*/ 1372124 h 1372124"/>
              <a:gd name="connsiteX10" fmla="*/ 2857500 w 3429000"/>
              <a:gd name="connsiteY10" fmla="*/ 1372124 h 1372124"/>
              <a:gd name="connsiteX11" fmla="*/ 2251710 w 3429000"/>
              <a:gd name="connsiteY11" fmla="*/ 1372124 h 1372124"/>
              <a:gd name="connsiteX12" fmla="*/ 1714500 w 3429000"/>
              <a:gd name="connsiteY12" fmla="*/ 1372124 h 1372124"/>
              <a:gd name="connsiteX13" fmla="*/ 1177290 w 3429000"/>
              <a:gd name="connsiteY13" fmla="*/ 1372124 h 1372124"/>
              <a:gd name="connsiteX14" fmla="*/ 537210 w 3429000"/>
              <a:gd name="connsiteY14" fmla="*/ 1372124 h 1372124"/>
              <a:gd name="connsiteX15" fmla="*/ 0 w 3429000"/>
              <a:gd name="connsiteY15" fmla="*/ 1372124 h 1372124"/>
              <a:gd name="connsiteX16" fmla="*/ 0 w 3429000"/>
              <a:gd name="connsiteY16" fmla="*/ 928471 h 1372124"/>
              <a:gd name="connsiteX17" fmla="*/ 0 w 3429000"/>
              <a:gd name="connsiteY17" fmla="*/ 471096 h 1372124"/>
              <a:gd name="connsiteX18" fmla="*/ 0 w 3429000"/>
              <a:gd name="connsiteY18" fmla="*/ 0 h 1372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429000" h="1372124" fill="none" extrusionOk="0">
                <a:moveTo>
                  <a:pt x="0" y="0"/>
                </a:moveTo>
                <a:cubicBezTo>
                  <a:pt x="185605" y="-42702"/>
                  <a:pt x="363327" y="37012"/>
                  <a:pt x="537210" y="0"/>
                </a:cubicBezTo>
                <a:cubicBezTo>
                  <a:pt x="711093" y="-37012"/>
                  <a:pt x="901919" y="3748"/>
                  <a:pt x="1074420" y="0"/>
                </a:cubicBezTo>
                <a:cubicBezTo>
                  <a:pt x="1246921" y="-3748"/>
                  <a:pt x="1403244" y="16734"/>
                  <a:pt x="1577340" y="0"/>
                </a:cubicBezTo>
                <a:cubicBezTo>
                  <a:pt x="1751436" y="-16734"/>
                  <a:pt x="1909179" y="6137"/>
                  <a:pt x="2217420" y="0"/>
                </a:cubicBezTo>
                <a:cubicBezTo>
                  <a:pt x="2525661" y="-6137"/>
                  <a:pt x="2557360" y="9755"/>
                  <a:pt x="2720340" y="0"/>
                </a:cubicBezTo>
                <a:cubicBezTo>
                  <a:pt x="2883320" y="-9755"/>
                  <a:pt x="3111225" y="26157"/>
                  <a:pt x="3429000" y="0"/>
                </a:cubicBezTo>
                <a:cubicBezTo>
                  <a:pt x="3475740" y="170454"/>
                  <a:pt x="3389604" y="221833"/>
                  <a:pt x="3429000" y="443653"/>
                </a:cubicBezTo>
                <a:cubicBezTo>
                  <a:pt x="3468396" y="665473"/>
                  <a:pt x="3386233" y="798623"/>
                  <a:pt x="3429000" y="914749"/>
                </a:cubicBezTo>
                <a:cubicBezTo>
                  <a:pt x="3471767" y="1030875"/>
                  <a:pt x="3401081" y="1158761"/>
                  <a:pt x="3429000" y="1372124"/>
                </a:cubicBezTo>
                <a:cubicBezTo>
                  <a:pt x="3189614" y="1391945"/>
                  <a:pt x="3140673" y="1327401"/>
                  <a:pt x="2857500" y="1372124"/>
                </a:cubicBezTo>
                <a:cubicBezTo>
                  <a:pt x="2574327" y="1416847"/>
                  <a:pt x="2404322" y="1304118"/>
                  <a:pt x="2251710" y="1372124"/>
                </a:cubicBezTo>
                <a:cubicBezTo>
                  <a:pt x="2099098" y="1440130"/>
                  <a:pt x="1876116" y="1344987"/>
                  <a:pt x="1714500" y="1372124"/>
                </a:cubicBezTo>
                <a:cubicBezTo>
                  <a:pt x="1552884" y="1399261"/>
                  <a:pt x="1415808" y="1331691"/>
                  <a:pt x="1177290" y="1372124"/>
                </a:cubicBezTo>
                <a:cubicBezTo>
                  <a:pt x="938772" y="1412557"/>
                  <a:pt x="774408" y="1349098"/>
                  <a:pt x="537210" y="1372124"/>
                </a:cubicBezTo>
                <a:cubicBezTo>
                  <a:pt x="300012" y="1395150"/>
                  <a:pt x="156095" y="1318382"/>
                  <a:pt x="0" y="1372124"/>
                </a:cubicBezTo>
                <a:cubicBezTo>
                  <a:pt x="-39920" y="1267730"/>
                  <a:pt x="29545" y="1144818"/>
                  <a:pt x="0" y="928471"/>
                </a:cubicBezTo>
                <a:cubicBezTo>
                  <a:pt x="-29545" y="712124"/>
                  <a:pt x="53607" y="603479"/>
                  <a:pt x="0" y="471096"/>
                </a:cubicBezTo>
                <a:cubicBezTo>
                  <a:pt x="-53607" y="338714"/>
                  <a:pt x="55979" y="106625"/>
                  <a:pt x="0" y="0"/>
                </a:cubicBezTo>
                <a:close/>
              </a:path>
              <a:path w="3429000" h="1372124" stroke="0" extrusionOk="0">
                <a:moveTo>
                  <a:pt x="0" y="0"/>
                </a:moveTo>
                <a:cubicBezTo>
                  <a:pt x="291961" y="-69281"/>
                  <a:pt x="352318" y="72135"/>
                  <a:pt x="640080" y="0"/>
                </a:cubicBezTo>
                <a:cubicBezTo>
                  <a:pt x="927842" y="-72135"/>
                  <a:pt x="1017289" y="49774"/>
                  <a:pt x="1211580" y="0"/>
                </a:cubicBezTo>
                <a:cubicBezTo>
                  <a:pt x="1405871" y="-49774"/>
                  <a:pt x="1474099" y="53107"/>
                  <a:pt x="1680210" y="0"/>
                </a:cubicBezTo>
                <a:cubicBezTo>
                  <a:pt x="1886321" y="-53107"/>
                  <a:pt x="2114950" y="67546"/>
                  <a:pt x="2320290" y="0"/>
                </a:cubicBezTo>
                <a:cubicBezTo>
                  <a:pt x="2525630" y="-67546"/>
                  <a:pt x="2592873" y="8678"/>
                  <a:pt x="2788920" y="0"/>
                </a:cubicBezTo>
                <a:cubicBezTo>
                  <a:pt x="2984967" y="-8678"/>
                  <a:pt x="3186224" y="47360"/>
                  <a:pt x="3429000" y="0"/>
                </a:cubicBezTo>
                <a:cubicBezTo>
                  <a:pt x="3444621" y="125479"/>
                  <a:pt x="3385205" y="376194"/>
                  <a:pt x="3429000" y="471096"/>
                </a:cubicBezTo>
                <a:cubicBezTo>
                  <a:pt x="3472795" y="565998"/>
                  <a:pt x="3411662" y="726596"/>
                  <a:pt x="3429000" y="901028"/>
                </a:cubicBezTo>
                <a:cubicBezTo>
                  <a:pt x="3446338" y="1075460"/>
                  <a:pt x="3411647" y="1251657"/>
                  <a:pt x="3429000" y="1372124"/>
                </a:cubicBezTo>
                <a:cubicBezTo>
                  <a:pt x="3176844" y="1379041"/>
                  <a:pt x="3012871" y="1346016"/>
                  <a:pt x="2891790" y="1372124"/>
                </a:cubicBezTo>
                <a:cubicBezTo>
                  <a:pt x="2770709" y="1398232"/>
                  <a:pt x="2553780" y="1366735"/>
                  <a:pt x="2423160" y="1372124"/>
                </a:cubicBezTo>
                <a:cubicBezTo>
                  <a:pt x="2292540" y="1377513"/>
                  <a:pt x="2045359" y="1324215"/>
                  <a:pt x="1851660" y="1372124"/>
                </a:cubicBezTo>
                <a:cubicBezTo>
                  <a:pt x="1657961" y="1420033"/>
                  <a:pt x="1580302" y="1358884"/>
                  <a:pt x="1314450" y="1372124"/>
                </a:cubicBezTo>
                <a:cubicBezTo>
                  <a:pt x="1048598" y="1385364"/>
                  <a:pt x="972340" y="1329054"/>
                  <a:pt x="811530" y="1372124"/>
                </a:cubicBezTo>
                <a:cubicBezTo>
                  <a:pt x="650720" y="1415194"/>
                  <a:pt x="298905" y="1328645"/>
                  <a:pt x="0" y="1372124"/>
                </a:cubicBezTo>
                <a:cubicBezTo>
                  <a:pt x="-21799" y="1239436"/>
                  <a:pt x="18658" y="1067264"/>
                  <a:pt x="0" y="928471"/>
                </a:cubicBezTo>
                <a:cubicBezTo>
                  <a:pt x="-18658" y="789678"/>
                  <a:pt x="25761" y="664334"/>
                  <a:pt x="0" y="457375"/>
                </a:cubicBezTo>
                <a:cubicBezTo>
                  <a:pt x="-25761" y="250416"/>
                  <a:pt x="51016" y="179460"/>
                  <a:pt x="0" y="0"/>
                </a:cubicBezTo>
                <a:close/>
              </a:path>
            </a:pathLst>
          </a:custGeom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309501563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pic>
        <p:nvPicPr>
          <p:cNvPr id="6" name="Picture 5" descr="A black horse with green text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E9BB51E8-9FC2-07B9-BD4B-B05ABB6DA89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0D0E12"/>
              </a:clrFrom>
              <a:clrTo>
                <a:srgbClr val="0D0E12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20" t="27130" r="12129" b="30000"/>
          <a:stretch/>
        </p:blipFill>
        <p:spPr>
          <a:xfrm>
            <a:off x="7283041" y="1177164"/>
            <a:ext cx="3039806" cy="1729476"/>
          </a:xfrm>
          <a:custGeom>
            <a:avLst/>
            <a:gdLst>
              <a:gd name="connsiteX0" fmla="*/ 0 w 3039806"/>
              <a:gd name="connsiteY0" fmla="*/ 0 h 1729476"/>
              <a:gd name="connsiteX1" fmla="*/ 506634 w 3039806"/>
              <a:gd name="connsiteY1" fmla="*/ 0 h 1729476"/>
              <a:gd name="connsiteX2" fmla="*/ 952473 w 3039806"/>
              <a:gd name="connsiteY2" fmla="*/ 0 h 1729476"/>
              <a:gd name="connsiteX3" fmla="*/ 1459107 w 3039806"/>
              <a:gd name="connsiteY3" fmla="*/ 0 h 1729476"/>
              <a:gd name="connsiteX4" fmla="*/ 2026537 w 3039806"/>
              <a:gd name="connsiteY4" fmla="*/ 0 h 1729476"/>
              <a:gd name="connsiteX5" fmla="*/ 2441977 w 3039806"/>
              <a:gd name="connsiteY5" fmla="*/ 0 h 1729476"/>
              <a:gd name="connsiteX6" fmla="*/ 3039806 w 3039806"/>
              <a:gd name="connsiteY6" fmla="*/ 0 h 1729476"/>
              <a:gd name="connsiteX7" fmla="*/ 3039806 w 3039806"/>
              <a:gd name="connsiteY7" fmla="*/ 593787 h 1729476"/>
              <a:gd name="connsiteX8" fmla="*/ 3039806 w 3039806"/>
              <a:gd name="connsiteY8" fmla="*/ 1170279 h 1729476"/>
              <a:gd name="connsiteX9" fmla="*/ 3039806 w 3039806"/>
              <a:gd name="connsiteY9" fmla="*/ 1729476 h 1729476"/>
              <a:gd name="connsiteX10" fmla="*/ 2502774 w 3039806"/>
              <a:gd name="connsiteY10" fmla="*/ 1729476 h 1729476"/>
              <a:gd name="connsiteX11" fmla="*/ 2026537 w 3039806"/>
              <a:gd name="connsiteY11" fmla="*/ 1729476 h 1729476"/>
              <a:gd name="connsiteX12" fmla="*/ 1611097 w 3039806"/>
              <a:gd name="connsiteY12" fmla="*/ 1729476 h 1729476"/>
              <a:gd name="connsiteX13" fmla="*/ 1104463 w 3039806"/>
              <a:gd name="connsiteY13" fmla="*/ 1729476 h 1729476"/>
              <a:gd name="connsiteX14" fmla="*/ 628227 w 3039806"/>
              <a:gd name="connsiteY14" fmla="*/ 1729476 h 1729476"/>
              <a:gd name="connsiteX15" fmla="*/ 0 w 3039806"/>
              <a:gd name="connsiteY15" fmla="*/ 1729476 h 1729476"/>
              <a:gd name="connsiteX16" fmla="*/ 0 w 3039806"/>
              <a:gd name="connsiteY16" fmla="*/ 1135689 h 1729476"/>
              <a:gd name="connsiteX17" fmla="*/ 0 w 3039806"/>
              <a:gd name="connsiteY17" fmla="*/ 593787 h 1729476"/>
              <a:gd name="connsiteX18" fmla="*/ 0 w 3039806"/>
              <a:gd name="connsiteY18" fmla="*/ 0 h 1729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039806" h="1729476" fill="none" extrusionOk="0">
                <a:moveTo>
                  <a:pt x="0" y="0"/>
                </a:moveTo>
                <a:cubicBezTo>
                  <a:pt x="103348" y="-31269"/>
                  <a:pt x="302964" y="17578"/>
                  <a:pt x="506634" y="0"/>
                </a:cubicBezTo>
                <a:cubicBezTo>
                  <a:pt x="710304" y="-17578"/>
                  <a:pt x="824305" y="48640"/>
                  <a:pt x="952473" y="0"/>
                </a:cubicBezTo>
                <a:cubicBezTo>
                  <a:pt x="1080641" y="-48640"/>
                  <a:pt x="1233869" y="11207"/>
                  <a:pt x="1459107" y="0"/>
                </a:cubicBezTo>
                <a:cubicBezTo>
                  <a:pt x="1684345" y="-11207"/>
                  <a:pt x="1764569" y="4995"/>
                  <a:pt x="2026537" y="0"/>
                </a:cubicBezTo>
                <a:cubicBezTo>
                  <a:pt x="2288505" y="-4995"/>
                  <a:pt x="2287295" y="10836"/>
                  <a:pt x="2441977" y="0"/>
                </a:cubicBezTo>
                <a:cubicBezTo>
                  <a:pt x="2596659" y="-10836"/>
                  <a:pt x="2819394" y="56282"/>
                  <a:pt x="3039806" y="0"/>
                </a:cubicBezTo>
                <a:cubicBezTo>
                  <a:pt x="3095188" y="291285"/>
                  <a:pt x="2993992" y="407497"/>
                  <a:pt x="3039806" y="593787"/>
                </a:cubicBezTo>
                <a:cubicBezTo>
                  <a:pt x="3085620" y="780077"/>
                  <a:pt x="3036689" y="982952"/>
                  <a:pt x="3039806" y="1170279"/>
                </a:cubicBezTo>
                <a:cubicBezTo>
                  <a:pt x="3042923" y="1357606"/>
                  <a:pt x="2985468" y="1499468"/>
                  <a:pt x="3039806" y="1729476"/>
                </a:cubicBezTo>
                <a:cubicBezTo>
                  <a:pt x="2884600" y="1774802"/>
                  <a:pt x="2617453" y="1682554"/>
                  <a:pt x="2502774" y="1729476"/>
                </a:cubicBezTo>
                <a:cubicBezTo>
                  <a:pt x="2388095" y="1776398"/>
                  <a:pt x="2156692" y="1690100"/>
                  <a:pt x="2026537" y="1729476"/>
                </a:cubicBezTo>
                <a:cubicBezTo>
                  <a:pt x="1896382" y="1768852"/>
                  <a:pt x="1762345" y="1686330"/>
                  <a:pt x="1611097" y="1729476"/>
                </a:cubicBezTo>
                <a:cubicBezTo>
                  <a:pt x="1459849" y="1772622"/>
                  <a:pt x="1324747" y="1692809"/>
                  <a:pt x="1104463" y="1729476"/>
                </a:cubicBezTo>
                <a:cubicBezTo>
                  <a:pt x="884179" y="1766143"/>
                  <a:pt x="853101" y="1729271"/>
                  <a:pt x="628227" y="1729476"/>
                </a:cubicBezTo>
                <a:cubicBezTo>
                  <a:pt x="403353" y="1729681"/>
                  <a:pt x="290765" y="1665654"/>
                  <a:pt x="0" y="1729476"/>
                </a:cubicBezTo>
                <a:cubicBezTo>
                  <a:pt x="-6310" y="1549819"/>
                  <a:pt x="67513" y="1341972"/>
                  <a:pt x="0" y="1135689"/>
                </a:cubicBezTo>
                <a:cubicBezTo>
                  <a:pt x="-67513" y="929406"/>
                  <a:pt x="32157" y="840033"/>
                  <a:pt x="0" y="593787"/>
                </a:cubicBezTo>
                <a:cubicBezTo>
                  <a:pt x="-32157" y="347541"/>
                  <a:pt x="51151" y="195419"/>
                  <a:pt x="0" y="0"/>
                </a:cubicBezTo>
                <a:close/>
              </a:path>
              <a:path w="3039806" h="1729476" stroke="0" extrusionOk="0">
                <a:moveTo>
                  <a:pt x="0" y="0"/>
                </a:moveTo>
                <a:cubicBezTo>
                  <a:pt x="155995" y="-16148"/>
                  <a:pt x="297357" y="23172"/>
                  <a:pt x="445838" y="0"/>
                </a:cubicBezTo>
                <a:cubicBezTo>
                  <a:pt x="594319" y="-23172"/>
                  <a:pt x="704558" y="31832"/>
                  <a:pt x="922074" y="0"/>
                </a:cubicBezTo>
                <a:cubicBezTo>
                  <a:pt x="1139590" y="-31832"/>
                  <a:pt x="1185996" y="25312"/>
                  <a:pt x="1367913" y="0"/>
                </a:cubicBezTo>
                <a:cubicBezTo>
                  <a:pt x="1549830" y="-25312"/>
                  <a:pt x="1645005" y="58977"/>
                  <a:pt x="1904945" y="0"/>
                </a:cubicBezTo>
                <a:cubicBezTo>
                  <a:pt x="2164885" y="-58977"/>
                  <a:pt x="2201020" y="33393"/>
                  <a:pt x="2411579" y="0"/>
                </a:cubicBezTo>
                <a:cubicBezTo>
                  <a:pt x="2622138" y="-33393"/>
                  <a:pt x="2730061" y="56338"/>
                  <a:pt x="3039806" y="0"/>
                </a:cubicBezTo>
                <a:cubicBezTo>
                  <a:pt x="3098916" y="260861"/>
                  <a:pt x="3006546" y="368721"/>
                  <a:pt x="3039806" y="541902"/>
                </a:cubicBezTo>
                <a:cubicBezTo>
                  <a:pt x="3073066" y="715083"/>
                  <a:pt x="3032381" y="950374"/>
                  <a:pt x="3039806" y="1135689"/>
                </a:cubicBezTo>
                <a:cubicBezTo>
                  <a:pt x="3047231" y="1321004"/>
                  <a:pt x="3031407" y="1455466"/>
                  <a:pt x="3039806" y="1729476"/>
                </a:cubicBezTo>
                <a:cubicBezTo>
                  <a:pt x="2889952" y="1746013"/>
                  <a:pt x="2812723" y="1688545"/>
                  <a:pt x="2624366" y="1729476"/>
                </a:cubicBezTo>
                <a:cubicBezTo>
                  <a:pt x="2436009" y="1770407"/>
                  <a:pt x="2236273" y="1704798"/>
                  <a:pt x="2087333" y="1729476"/>
                </a:cubicBezTo>
                <a:cubicBezTo>
                  <a:pt x="1938393" y="1754154"/>
                  <a:pt x="1710603" y="1682253"/>
                  <a:pt x="1580699" y="1729476"/>
                </a:cubicBezTo>
                <a:cubicBezTo>
                  <a:pt x="1450795" y="1776699"/>
                  <a:pt x="1321781" y="1676064"/>
                  <a:pt x="1134861" y="1729476"/>
                </a:cubicBezTo>
                <a:cubicBezTo>
                  <a:pt x="947941" y="1782888"/>
                  <a:pt x="777509" y="1678912"/>
                  <a:pt x="658625" y="1729476"/>
                </a:cubicBezTo>
                <a:cubicBezTo>
                  <a:pt x="539741" y="1780040"/>
                  <a:pt x="288337" y="1702696"/>
                  <a:pt x="0" y="1729476"/>
                </a:cubicBezTo>
                <a:cubicBezTo>
                  <a:pt x="-32710" y="1555930"/>
                  <a:pt x="47139" y="1397695"/>
                  <a:pt x="0" y="1170279"/>
                </a:cubicBezTo>
                <a:cubicBezTo>
                  <a:pt x="-47139" y="942863"/>
                  <a:pt x="53024" y="778805"/>
                  <a:pt x="0" y="628376"/>
                </a:cubicBezTo>
                <a:cubicBezTo>
                  <a:pt x="-53024" y="477947"/>
                  <a:pt x="25005" y="251976"/>
                  <a:pt x="0" y="0"/>
                </a:cubicBezTo>
                <a:close/>
              </a:path>
            </a:pathLst>
          </a:custGeom>
          <a:ln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72467599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F56C07-A6B1-762D-C2BF-54BC2F6163A9}"/>
              </a:ext>
            </a:extLst>
          </p:cNvPr>
          <p:cNvSpPr txBox="1"/>
          <p:nvPr/>
        </p:nvSpPr>
        <p:spPr>
          <a:xfrm>
            <a:off x="658653" y="3309868"/>
            <a:ext cx="4819650" cy="2343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Suppliers adhere to its high standards.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Uniformity across the supply chain.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impact on bottom line and reputation.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productivity and efficiency.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48F538-6A43-4BEA-E54D-AF1DBD05A7CE}"/>
              </a:ext>
            </a:extLst>
          </p:cNvPr>
          <p:cNvSpPr txBox="1"/>
          <p:nvPr/>
        </p:nvSpPr>
        <p:spPr>
          <a:xfrm>
            <a:off x="6648450" y="3126725"/>
            <a:ext cx="4819650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ensures compliance with financial regulations.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Minimises risk of fines or sanctions.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more efficient workforce.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sales.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contribution to the business.</a:t>
            </a:r>
          </a:p>
        </p:txBody>
      </p:sp>
      <p:pic>
        <p:nvPicPr>
          <p:cNvPr id="10" name="Picture 9" descr="A white circle on a black background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8765CD28-C54E-D420-2897-C3346AF4215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alphaModFix amt="2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pic>
        <p:nvPicPr>
          <p:cNvPr id="12" name="Picture 11" descr="A black background with white text&#10;&#10;Description automatically generated">
            <a:hlinkClick r:id="rId11"/>
            <a:extLst>
              <a:ext uri="{FF2B5EF4-FFF2-40B4-BE49-F238E27FC236}">
                <a16:creationId xmlns:a16="http://schemas.microsoft.com/office/drawing/2014/main" id="{F976658C-9A9A-B047-D7BA-119B279E10F7}"/>
              </a:ext>
            </a:extLst>
          </p:cNvPr>
          <p:cNvPicPr>
            <a:picLocks noChangeAspect="1"/>
          </p:cNvPicPr>
          <p:nvPr/>
        </p:nvPicPr>
        <p:blipFill>
          <a:blip r:embed="rId1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85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80F30D-767E-785B-7F82-6F22CF1A51E0}"/>
              </a:ext>
            </a:extLst>
          </p:cNvPr>
          <p:cNvSpPr txBox="1"/>
          <p:nvPr/>
        </p:nvSpPr>
        <p:spPr>
          <a:xfrm>
            <a:off x="3635376" y="374869"/>
            <a:ext cx="5167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Benefits for the Employer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logo of a company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9BD39A56-AE84-FE69-BE2A-7AA90C56D6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474" y="898089"/>
            <a:ext cx="2178517" cy="217851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FF50B5-AE3A-2C20-6AC3-04AD69473F74}"/>
              </a:ext>
            </a:extLst>
          </p:cNvPr>
          <p:cNvSpPr txBox="1"/>
          <p:nvPr/>
        </p:nvSpPr>
        <p:spPr>
          <a:xfrm>
            <a:off x="466259" y="3251200"/>
            <a:ext cx="5167568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Boosts employee morale and engagement.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Enchases employee’s skill development.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can uptake new tasks.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reputation and attractiveness as an employer.</a:t>
            </a:r>
          </a:p>
        </p:txBody>
      </p:sp>
      <p:pic>
        <p:nvPicPr>
          <p:cNvPr id="7" name="Picture 6" descr="A close up of a logo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1057ED16-2276-9F65-567C-EBC9A05EE3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5666" y="1069974"/>
            <a:ext cx="3556821" cy="18256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FF969B-1028-490A-2D01-58700051A233}"/>
              </a:ext>
            </a:extLst>
          </p:cNvPr>
          <p:cNvSpPr txBox="1"/>
          <p:nvPr/>
        </p:nvSpPr>
        <p:spPr>
          <a:xfrm>
            <a:off x="6851650" y="3251200"/>
            <a:ext cx="4565650" cy="2815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skilled workforce.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 capable of producing high-quality content.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Audience satisfaction.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 with broadcasting standards.</a:t>
            </a:r>
          </a:p>
        </p:txBody>
      </p:sp>
      <p:pic>
        <p:nvPicPr>
          <p:cNvPr id="9" name="Picture 8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81FF425C-D98B-B59C-B213-BF22EE4535E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809278" y="0"/>
            <a:ext cx="1899244" cy="566169"/>
          </a:xfrm>
          <a:prstGeom prst="rect">
            <a:avLst/>
          </a:prstGeom>
        </p:spPr>
      </p:pic>
      <p:pic>
        <p:nvPicPr>
          <p:cNvPr id="10" name="Picture 9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4DA8D86F-A5A6-CBA6-CAC1-F3E535D84F0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11" name="Picture 10" descr="A black background with white text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B001FDCB-7731-242C-6B6C-28DCF14C41E1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pic>
        <p:nvPicPr>
          <p:cNvPr id="12" name="Picture 11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DE197E83-3E86-B828-AC87-5BF9B3A88BA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178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DE651C-D95C-F179-0164-483F6C3FB144}"/>
              </a:ext>
            </a:extLst>
          </p:cNvPr>
          <p:cNvSpPr txBox="1"/>
          <p:nvPr/>
        </p:nvSpPr>
        <p:spPr>
          <a:xfrm>
            <a:off x="2111376" y="527269"/>
            <a:ext cx="8210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tx2">
                    <a:lumMod val="25000"/>
                    <a:lumOff val="7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Impact on Staff Development and Morale</a:t>
            </a:r>
            <a:endParaRPr lang="en-GB" sz="2800" u="sng" dirty="0">
              <a:solidFill>
                <a:schemeClr val="tx2">
                  <a:lumMod val="25000"/>
                  <a:lumOff val="75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group of men climbing stairs to a ladder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C6A95835-5E2A-A526-E05F-1663033401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6970" y="1577340"/>
            <a:ext cx="3996489" cy="43713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5F79C8-DDFC-CBF1-EAF6-717F901B9D06}"/>
              </a:ext>
            </a:extLst>
          </p:cNvPr>
          <p:cNvSpPr txBox="1"/>
          <p:nvPr/>
        </p:nvSpPr>
        <p:spPr>
          <a:xfrm>
            <a:off x="980735" y="1808075"/>
            <a:ext cx="5756615" cy="3728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get transferable competencies.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Proficiency in technology instils a sense of confidence and empowering.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Investment in training is perceived by employees as an organizational endorsement of their value and potential (Maslow, 1943).</a:t>
            </a:r>
          </a:p>
        </p:txBody>
      </p:sp>
      <p:pic>
        <p:nvPicPr>
          <p:cNvPr id="7" name="Picture 6" descr="A black background with white text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621C47BB-FDBC-CA24-2A36-F09367D8CC6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pic>
        <p:nvPicPr>
          <p:cNvPr id="8" name="Picture 7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233B2BFA-9209-D250-E7C8-E412E938766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0316" r="79626"/>
          <a:stretch/>
        </p:blipFill>
        <p:spPr>
          <a:xfrm>
            <a:off x="11693666" y="5540850"/>
            <a:ext cx="498334" cy="1317150"/>
          </a:xfrm>
          <a:prstGeom prst="rect">
            <a:avLst/>
          </a:prstGeom>
        </p:spPr>
      </p:pic>
      <p:pic>
        <p:nvPicPr>
          <p:cNvPr id="9" name="Picture 8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8E36A2AD-1A7D-0F17-6ABF-98A72ADC0BE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  <p:pic>
        <p:nvPicPr>
          <p:cNvPr id="10" name="Picture 9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54D3EE28-FBDB-B8DE-6C37-A38F85046E7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6640" t="62346" r="2673"/>
          <a:stretch/>
        </p:blipFill>
        <p:spPr>
          <a:xfrm>
            <a:off x="809278" y="0"/>
            <a:ext cx="1899244" cy="566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6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e chart with icons and symbol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106BD499-90D0-6427-AF2B-1C35B762B0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909" y="1621275"/>
            <a:ext cx="4327895" cy="415799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F848BB-7A57-E3EA-C7CF-D69A8C0633AC}"/>
              </a:ext>
            </a:extLst>
          </p:cNvPr>
          <p:cNvSpPr txBox="1"/>
          <p:nvPr/>
        </p:nvSpPr>
        <p:spPr>
          <a:xfrm>
            <a:off x="681990" y="1955527"/>
            <a:ext cx="5772150" cy="3266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Minimizes the consumption of physical goods.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practices resonate with environmentally conscious employees.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training methods lower the need for travel and paper-based materials, contributing to a significant reduction in carbon emissions (Holden, 2004).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97F3EC-B5A7-0CC9-C946-E2823DEAE592}"/>
              </a:ext>
            </a:extLst>
          </p:cNvPr>
          <p:cNvSpPr txBox="1"/>
          <p:nvPr/>
        </p:nvSpPr>
        <p:spPr>
          <a:xfrm>
            <a:off x="2092326" y="349469"/>
            <a:ext cx="7727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Learning Technologies on Climate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black background with white text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CB9D1B3C-CDB6-5000-C693-6083E7D73E9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pic>
        <p:nvPicPr>
          <p:cNvPr id="7" name="Picture 6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1DDF87A3-7614-0A5D-306B-2DE66968B86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64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circle with a square cap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F01DBABB-2071-75FB-A025-3609778E3E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7456" y="1094830"/>
            <a:ext cx="1317254" cy="1317254"/>
          </a:xfrm>
          <a:prstGeom prst="rect">
            <a:avLst/>
          </a:prstGeom>
        </p:spPr>
      </p:pic>
      <p:pic>
        <p:nvPicPr>
          <p:cNvPr id="2" name="Picture 1" descr="A black background with white text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F248018B-2953-81F1-E0DD-BAA83B80107F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804" y="89499"/>
            <a:ext cx="736124" cy="2429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DF8F17-8F8C-4A3B-0C97-75ECFF6B72C5}"/>
              </a:ext>
            </a:extLst>
          </p:cNvPr>
          <p:cNvSpPr txBox="1"/>
          <p:nvPr/>
        </p:nvSpPr>
        <p:spPr>
          <a:xfrm>
            <a:off x="3032756" y="2581375"/>
            <a:ext cx="580665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fosters a learning culture that elevates employee morale and promotes a sense of community.</a:t>
            </a:r>
          </a:p>
          <a:p>
            <a:pPr algn="ctr"/>
            <a:endParaRPr lang="en-GB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only building skills but also contribute positively to the workforce and the planet.</a:t>
            </a:r>
          </a:p>
          <a:p>
            <a:pPr algn="ctr"/>
            <a:endParaRPr lang="en-GB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in training is pivotal for global access, personal development, and addressing diverse learning needs.</a:t>
            </a:r>
          </a:p>
          <a:p>
            <a:pPr algn="ctr"/>
            <a:endParaRPr lang="en-GB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Very cost effective for businesses.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E6D790-C8D8-CD0B-ED69-069D40D49619}"/>
              </a:ext>
            </a:extLst>
          </p:cNvPr>
          <p:cNvSpPr txBox="1"/>
          <p:nvPr/>
        </p:nvSpPr>
        <p:spPr>
          <a:xfrm>
            <a:off x="4815424" y="402319"/>
            <a:ext cx="2241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white circle on a black background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95955DFC-9220-BD97-6A99-00AC2A40028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20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144" t="-2051" b="60093"/>
          <a:stretch/>
        </p:blipFill>
        <p:spPr>
          <a:xfrm>
            <a:off x="0" y="5932045"/>
            <a:ext cx="1317306" cy="92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98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FEFFDC6-2F8B-F489-2FFB-B0956E0B77BB}"/>
              </a:ext>
            </a:extLst>
          </p:cNvPr>
          <p:cNvSpPr txBox="1"/>
          <p:nvPr/>
        </p:nvSpPr>
        <p:spPr>
          <a:xfrm>
            <a:off x="381000" y="1402080"/>
            <a:ext cx="11430000" cy="4253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Amazon, (2024). Everything you need to know about Career Choice, Amazon’s education benefit that pre-pays up to £8k in tuition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https://www.aboutamazon.co.uk/news/working-at-amazon/amazon-career-choice-programme. (Accessed on 20.03.2024)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(2014).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Armstrong's Handbook of Human Resource Management Practice.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13th ed. Kogan Page, London.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Bourne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(2019)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BP is using mixed reality - and HoloLens in particular - for its upstream operations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Reality News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https://www.virtualreality-news.net/news/2019/dec/05/how-bp-using-mixed-reality-and-hololens-its-upstream-operations/ (Accessed: 5 April 2024).</a:t>
            </a:r>
            <a:endParaRPr lang="en-GB" sz="1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Churchill, D., Lu, J. and Chiu, T.K.F. (2014). Integrating mobile technologies, social media and learning design.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Educational Media International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51(3), pp.163–165. 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://doi.org/10.1080/09523987.2014.969895.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Dabbagh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 and 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Kitsantas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(2012). Personal Learning Environments, social media, and self-regulated learning: A natural formula for connecting formal and informal learning.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Internet and Higher Education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15(1), pp.3–8. 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://doi.org/10.1016/j.iheduc.2011.06.002.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Godwin, J. (n.d.).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I’ve joined the BBC Academy: How do I get started?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Available at: 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https://www.bbc.co.uk/academy-guides/bbc-academy-how-do-i-get-started/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on 21.03.2024)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76AC9B-592B-732B-BBF0-4A1C661FFCA9}"/>
              </a:ext>
            </a:extLst>
          </p:cNvPr>
          <p:cNvSpPr txBox="1"/>
          <p:nvPr/>
        </p:nvSpPr>
        <p:spPr>
          <a:xfrm>
            <a:off x="4815424" y="402319"/>
            <a:ext cx="2225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5044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0A43F22-2CE4-8C96-A062-9DA382E6A56A}"/>
              </a:ext>
            </a:extLst>
          </p:cNvPr>
          <p:cNvSpPr txBox="1"/>
          <p:nvPr/>
        </p:nvSpPr>
        <p:spPr>
          <a:xfrm>
            <a:off x="243840" y="1219201"/>
            <a:ext cx="11597640" cy="4576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Holm, P. (2024) ‘Impact of digital literacy on academic achievement: Evidence from an online anatomy and physiology course’,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E-learning and Digital Media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[Preprint]. Available at: https://doi.org/10.1177/20427530241232489.</a:t>
            </a:r>
            <a:endParaRPr lang="en-GB" sz="1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inclusion for disabled colleagues – Leadership Academy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www.leadershipacademy.nhs.uk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https://www.leadershipacademy.nhs.uk/improving-inclusion-for-disabled-colleagues/ (Accessed on 22.03.2024).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Lim, C.P. and Churchill, D. (2016). Mobile learning.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24(2), pp.273–276. 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://doi.org/10.1080/10494820.2015.1113705.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Marley R. Sexton, </a:t>
            </a:r>
            <a:r>
              <a:rPr lang="en-GB" sz="1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M.Pdf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transforming learning through </a:t>
            </a:r>
            <a:r>
              <a:rPr lang="en-GB" sz="1400" b="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meducation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final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Internet Archive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https://archive.org/details/transforming-learning-through-meducation-final [Accessed 5 Apr. 2024].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Pashler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McDaniel, M., Rohrer, D., &amp; Bjork, R. (2008).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styles: Concepts and evidence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Psychological Science in the Public Interest, 9(3), 105-119.</a:t>
            </a:r>
            <a:endParaRPr lang="en-GB" sz="1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Sadiku, M.N.O. and </a:t>
            </a:r>
            <a:r>
              <a:rPr lang="en-GB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Akujuobi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C.M. (2022) ‘Intranets and Extranets’,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Fundamentals of Computer Networks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 71–77. Available at: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https://doi.org/10.1007/978-3-031-09417-0_6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Stewart, J. and C. Rigg (2011) </a:t>
            </a:r>
            <a:r>
              <a:rPr lang="en-GB" altLang="en-US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Talent Development, </a:t>
            </a:r>
            <a:r>
              <a:rPr lang="en-GB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CIPD, London.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Torrington, D., Hall, L. and Taylor, S. (2017). </a:t>
            </a:r>
            <a:r>
              <a:rPr lang="en-GB" sz="1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10th ed. Harlow: Pearson.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C58F12-5511-8F21-1C11-D28F4C8DE2D6}"/>
              </a:ext>
            </a:extLst>
          </p:cNvPr>
          <p:cNvSpPr txBox="1"/>
          <p:nvPr/>
        </p:nvSpPr>
        <p:spPr>
          <a:xfrm>
            <a:off x="4815424" y="402319"/>
            <a:ext cx="2225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2800" u="sng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021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15" ma:contentTypeDescription="Create a new document." ma:contentTypeScope="" ma:versionID="990675419081a9e4e86e7692ea4d412c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05581a2a6636b69daaf6be5435520246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26fb8f-6f0a-4021-9821-3197397987a0" xsi:nil="true"/>
  </documentManagement>
</p:properties>
</file>

<file path=customXml/itemProps1.xml><?xml version="1.0" encoding="utf-8"?>
<ds:datastoreItem xmlns:ds="http://schemas.openxmlformats.org/officeDocument/2006/customXml" ds:itemID="{9CEAADE1-B42A-425E-B7C9-FE16CEDDD8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65FFE69-DF4E-4E9A-B827-25BCD6AB71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72D1BB-A1C7-4C57-B247-38477B14A1B0}">
  <ds:schemaRefs>
    <ds:schemaRef ds:uri="02f9a779-b163-4717-be83-f5bc5eef629d"/>
    <ds:schemaRef ds:uri="http://purl.org/dc/dcmitype/"/>
    <ds:schemaRef ds:uri="http://schemas.microsoft.com/office/infopath/2007/PartnerControls"/>
    <ds:schemaRef ds:uri="http://purl.org/dc/elements/1.1/"/>
    <ds:schemaRef ds:uri="3126fb8f-6f0a-4021-9821-3197397987a0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1983</TotalTime>
  <Words>1374</Words>
  <Application>Microsoft Office PowerPoint</Application>
  <PresentationFormat>Widescreen</PresentationFormat>
  <Paragraphs>156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Aptos Display</vt:lpstr>
      <vt:lpstr>Arial</vt:lpstr>
      <vt:lpstr>Arial Black</vt:lpstr>
      <vt:lpstr>Avenir Next LT Pro Light</vt:lpstr>
      <vt:lpstr>Bahnschrift Condensed</vt:lpstr>
      <vt:lpstr>Corbel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 Tilea (2124071)</dc:creator>
  <cp:lastModifiedBy>Mihai Tilea (2124071)</cp:lastModifiedBy>
  <cp:revision>7</cp:revision>
  <dcterms:created xsi:type="dcterms:W3CDTF">2024-04-04T14:26:41Z</dcterms:created>
  <dcterms:modified xsi:type="dcterms:W3CDTF">2024-04-05T23:33:17Z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