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1" r:id="rId4"/>
    <p:sldId id="258" r:id="rId5"/>
    <p:sldId id="262" r:id="rId6"/>
    <p:sldId id="259" r:id="rId7"/>
    <p:sldId id="260"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wis Eion Thornton (2005128)" userId="25277bf4-ed75-413f-8b0e-3e4db9c9af52" providerId="ADAL" clId="{C7A5DEE8-95EA-5D40-8B21-FEA02CAF3975}"/>
    <pc:docChg chg="custSel addSld modSld">
      <pc:chgData name="Lewis Eion Thornton (2005128)" userId="25277bf4-ed75-413f-8b0e-3e4db9c9af52" providerId="ADAL" clId="{C7A5DEE8-95EA-5D40-8B21-FEA02CAF3975}" dt="2020-12-30T15:11:28.738" v="998" actId="1076"/>
      <pc:docMkLst>
        <pc:docMk/>
      </pc:docMkLst>
      <pc:sldChg chg="addSp delSp modSp new">
        <pc:chgData name="Lewis Eion Thornton (2005128)" userId="25277bf4-ed75-413f-8b0e-3e4db9c9af52" providerId="ADAL" clId="{C7A5DEE8-95EA-5D40-8B21-FEA02CAF3975}" dt="2020-12-30T15:11:28.738" v="998" actId="1076"/>
        <pc:sldMkLst>
          <pc:docMk/>
          <pc:sldMk cId="2643803407" sldId="264"/>
        </pc:sldMkLst>
        <pc:spChg chg="mod">
          <ac:chgData name="Lewis Eion Thornton (2005128)" userId="25277bf4-ed75-413f-8b0e-3e4db9c9af52" providerId="ADAL" clId="{C7A5DEE8-95EA-5D40-8B21-FEA02CAF3975}" dt="2020-12-30T14:36:40.825" v="14" actId="20577"/>
          <ac:spMkLst>
            <pc:docMk/>
            <pc:sldMk cId="2643803407" sldId="264"/>
            <ac:spMk id="2" creationId="{BC6597C2-D15E-6E4E-BE00-F11B2C94421E}"/>
          </ac:spMkLst>
        </pc:spChg>
        <pc:spChg chg="mod">
          <ac:chgData name="Lewis Eion Thornton (2005128)" userId="25277bf4-ed75-413f-8b0e-3e4db9c9af52" providerId="ADAL" clId="{C7A5DEE8-95EA-5D40-8B21-FEA02CAF3975}" dt="2020-12-30T15:11:28.738" v="998" actId="1076"/>
          <ac:spMkLst>
            <pc:docMk/>
            <pc:sldMk cId="2643803407" sldId="264"/>
            <ac:spMk id="3" creationId="{B5522300-1C42-314D-8BF4-4386F4E48F7A}"/>
          </ac:spMkLst>
        </pc:spChg>
        <pc:spChg chg="add del mod">
          <ac:chgData name="Lewis Eion Thornton (2005128)" userId="25277bf4-ed75-413f-8b0e-3e4db9c9af52" providerId="ADAL" clId="{C7A5DEE8-95EA-5D40-8B21-FEA02CAF3975}" dt="2020-12-30T15:11:26.177" v="997" actId="21"/>
          <ac:spMkLst>
            <pc:docMk/>
            <pc:sldMk cId="2643803407" sldId="264"/>
            <ac:spMk id="5" creationId="{40E20621-B6C9-9241-B1C1-8E7B855F6DA6}"/>
          </ac:spMkLst>
        </pc:spChg>
      </pc:sldChg>
      <pc:sldChg chg="modSp new">
        <pc:chgData name="Lewis Eion Thornton (2005128)" userId="25277bf4-ed75-413f-8b0e-3e4db9c9af52" providerId="ADAL" clId="{C7A5DEE8-95EA-5D40-8B21-FEA02CAF3975}" dt="2020-12-30T14:56:25.673" v="993" actId="20577"/>
        <pc:sldMkLst>
          <pc:docMk/>
          <pc:sldMk cId="523256556" sldId="265"/>
        </pc:sldMkLst>
        <pc:spChg chg="mod">
          <ac:chgData name="Lewis Eion Thornton (2005128)" userId="25277bf4-ed75-413f-8b0e-3e4db9c9af52" providerId="ADAL" clId="{C7A5DEE8-95EA-5D40-8B21-FEA02CAF3975}" dt="2020-12-30T14:50:22.166" v="840" actId="20577"/>
          <ac:spMkLst>
            <pc:docMk/>
            <pc:sldMk cId="523256556" sldId="265"/>
            <ac:spMk id="2" creationId="{57443ED5-7FEB-A94D-B5BC-19E3108A30ED}"/>
          </ac:spMkLst>
        </pc:spChg>
        <pc:spChg chg="mod">
          <ac:chgData name="Lewis Eion Thornton (2005128)" userId="25277bf4-ed75-413f-8b0e-3e4db9c9af52" providerId="ADAL" clId="{C7A5DEE8-95EA-5D40-8B21-FEA02CAF3975}" dt="2020-12-30T14:56:25.673" v="993" actId="20577"/>
          <ac:spMkLst>
            <pc:docMk/>
            <pc:sldMk cId="523256556" sldId="265"/>
            <ac:spMk id="3" creationId="{254EF11E-3D42-0E48-B5C2-943A68E6D384}"/>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GB"/>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12/30/20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12/30/20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GB"/>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12/30/20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12/30/20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GB"/>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12/30/20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12/30/20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12/30/20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12/30/20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12/30/20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12/30/20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12/30/20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12/30/20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12/30/20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GB"/>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12/30/20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12/30/20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12/30/20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12/30/20</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12/30/20</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hyperlink" Target="https://youtu.be/PR3CW63QblI"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first-nature.com/fungi/daldinia-concentrica.ph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508E7-A456-0D44-8B28-D32F14300517}"/>
              </a:ext>
            </a:extLst>
          </p:cNvPr>
          <p:cNvSpPr>
            <a:spLocks noGrp="1"/>
          </p:cNvSpPr>
          <p:nvPr>
            <p:ph type="ctrTitle"/>
          </p:nvPr>
        </p:nvSpPr>
        <p:spPr/>
        <p:txBody>
          <a:bodyPr/>
          <a:lstStyle/>
          <a:p>
            <a:r>
              <a:rPr lang="en-GB" dirty="0"/>
              <a:t>John Mire project </a:t>
            </a:r>
            <a:endParaRPr lang="en-US" dirty="0"/>
          </a:p>
        </p:txBody>
      </p:sp>
      <p:sp>
        <p:nvSpPr>
          <p:cNvPr id="3" name="Subtitle 2">
            <a:extLst>
              <a:ext uri="{FF2B5EF4-FFF2-40B4-BE49-F238E27FC236}">
                <a16:creationId xmlns:a16="http://schemas.microsoft.com/office/drawing/2014/main" id="{D3FFDD77-C8C3-174F-933A-5376DE96C979}"/>
              </a:ext>
            </a:extLst>
          </p:cNvPr>
          <p:cNvSpPr>
            <a:spLocks noGrp="1"/>
          </p:cNvSpPr>
          <p:nvPr>
            <p:ph type="subTitle" idx="1"/>
          </p:nvPr>
        </p:nvSpPr>
        <p:spPr/>
        <p:txBody>
          <a:bodyPr/>
          <a:lstStyle/>
          <a:p>
            <a:r>
              <a:rPr lang="en-GB" dirty="0"/>
              <a:t>PowerPoint by Lewis Thornton </a:t>
            </a:r>
          </a:p>
          <a:p>
            <a:endParaRPr lang="en-US" dirty="0"/>
          </a:p>
        </p:txBody>
      </p:sp>
    </p:spTree>
    <p:extLst>
      <p:ext uri="{BB962C8B-B14F-4D97-AF65-F5344CB8AC3E}">
        <p14:creationId xmlns:p14="http://schemas.microsoft.com/office/powerpoint/2010/main" val="1819401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grpSp>
        <p:nvGrpSpPr>
          <p:cNvPr id="31" name="Group 8">
            <a:extLst>
              <a:ext uri="{FF2B5EF4-FFF2-40B4-BE49-F238E27FC236}">
                <a16:creationId xmlns:a16="http://schemas.microsoft.com/office/drawing/2014/main" id="{7A865E47-4365-4F21-B8EA-13B2C12BCB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6" y="0"/>
            <a:ext cx="12192000" cy="6858001"/>
            <a:chOff x="-3176" y="0"/>
            <a:chExt cx="12192000" cy="6858001"/>
          </a:xfrm>
        </p:grpSpPr>
        <p:sp useBgFill="1">
          <p:nvSpPr>
            <p:cNvPr id="10" name="Rectangle 9">
              <a:extLst>
                <a:ext uri="{FF2B5EF4-FFF2-40B4-BE49-F238E27FC236}">
                  <a16:creationId xmlns:a16="http://schemas.microsoft.com/office/drawing/2014/main" id="{0CE24988-BB27-40E5-A961-9FA7ED0DB9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10">
              <a:extLst>
                <a:ext uri="{FF2B5EF4-FFF2-40B4-BE49-F238E27FC236}">
                  <a16:creationId xmlns:a16="http://schemas.microsoft.com/office/drawing/2014/main" id="{80BDE80E-ADE0-4E16-8F80-306A15F4D3F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sp>
        <p:nvSpPr>
          <p:cNvPr id="3" name="Content Placeholder 2">
            <a:extLst>
              <a:ext uri="{FF2B5EF4-FFF2-40B4-BE49-F238E27FC236}">
                <a16:creationId xmlns:a16="http://schemas.microsoft.com/office/drawing/2014/main" id="{24F0F9C9-ACD1-A647-81DC-9D8D187B891E}"/>
              </a:ext>
            </a:extLst>
          </p:cNvPr>
          <p:cNvSpPr>
            <a:spLocks noGrp="1"/>
          </p:cNvSpPr>
          <p:nvPr>
            <p:ph idx="1"/>
          </p:nvPr>
        </p:nvSpPr>
        <p:spPr>
          <a:xfrm>
            <a:off x="680322" y="2336873"/>
            <a:ext cx="5041628" cy="3599316"/>
          </a:xfrm>
        </p:spPr>
        <p:txBody>
          <a:bodyPr>
            <a:normAutofit/>
          </a:bodyPr>
          <a:lstStyle/>
          <a:p>
            <a:r>
              <a:rPr lang="en-GB" sz="2000" dirty="0"/>
              <a:t>The place we discovered was a peace of woodland near to the university called Coed </a:t>
            </a:r>
            <a:r>
              <a:rPr lang="en-GB" sz="2000" dirty="0" err="1"/>
              <a:t>Ystrad</a:t>
            </a:r>
            <a:endParaRPr lang="en-GB" sz="2000" dirty="0"/>
          </a:p>
          <a:p>
            <a:r>
              <a:rPr lang="en-GB" sz="2000" dirty="0"/>
              <a:t>We found the woods by looking at the local area online and we saw this large group of trees </a:t>
            </a:r>
          </a:p>
          <a:p>
            <a:r>
              <a:rPr lang="en-GB" sz="2000" dirty="0"/>
              <a:t>After seeing a route we could cycle to get there we went the next day to see what these tress had to offer </a:t>
            </a:r>
            <a:endParaRPr lang="en-US" sz="2000" dirty="0"/>
          </a:p>
        </p:txBody>
      </p:sp>
      <p:pic>
        <p:nvPicPr>
          <p:cNvPr id="4" name="Picture 4">
            <a:extLst>
              <a:ext uri="{FF2B5EF4-FFF2-40B4-BE49-F238E27FC236}">
                <a16:creationId xmlns:a16="http://schemas.microsoft.com/office/drawing/2014/main" id="{A71FC0C8-2288-2C47-AA68-57D79BA2E4DA}"/>
              </a:ext>
            </a:extLst>
          </p:cNvPr>
          <p:cNvPicPr>
            <a:picLocks noChangeAspect="1"/>
          </p:cNvPicPr>
          <p:nvPr/>
        </p:nvPicPr>
        <p:blipFill rotWithShape="1">
          <a:blip r:embed="rId3"/>
          <a:srcRect l="1499" r="309" b="1"/>
          <a:stretch/>
        </p:blipFill>
        <p:spPr>
          <a:xfrm>
            <a:off x="6096000" y="10"/>
            <a:ext cx="6092823" cy="6856310"/>
          </a:xfrm>
          <a:prstGeom prst="rect">
            <a:avLst/>
          </a:prstGeom>
          <a:ln>
            <a:noFill/>
          </a:ln>
          <a:effectLst/>
        </p:spPr>
      </p:pic>
      <p:sp>
        <p:nvSpPr>
          <p:cNvPr id="33" name="Rectangle 12">
            <a:extLst>
              <a:ext uri="{FF2B5EF4-FFF2-40B4-BE49-F238E27FC236}">
                <a16:creationId xmlns:a16="http://schemas.microsoft.com/office/drawing/2014/main" id="{13BC1C09-8FD1-4619-B317-E9EED5E55D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6499753"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DEDD3CD-C86F-5848-AE3A-72C9EC6F9BE5}"/>
              </a:ext>
            </a:extLst>
          </p:cNvPr>
          <p:cNvSpPr>
            <a:spLocks noGrp="1"/>
          </p:cNvSpPr>
          <p:nvPr>
            <p:ph type="title"/>
          </p:nvPr>
        </p:nvSpPr>
        <p:spPr>
          <a:xfrm>
            <a:off x="680321" y="753228"/>
            <a:ext cx="5041629" cy="1080938"/>
          </a:xfrm>
        </p:spPr>
        <p:txBody>
          <a:bodyPr>
            <a:normAutofit/>
          </a:bodyPr>
          <a:lstStyle/>
          <a:p>
            <a:r>
              <a:rPr lang="en-GB"/>
              <a:t>Discovery </a:t>
            </a:r>
            <a:endParaRPr lang="en-US" dirty="0"/>
          </a:p>
        </p:txBody>
      </p:sp>
      <p:pic>
        <p:nvPicPr>
          <p:cNvPr id="34" name="Picture 14">
            <a:extLst>
              <a:ext uri="{FF2B5EF4-FFF2-40B4-BE49-F238E27FC236}">
                <a16:creationId xmlns:a16="http://schemas.microsoft.com/office/drawing/2014/main" id="{D3143E80-C928-46DB-9299-0BD06348A92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0"/>
            <a:ext cx="6492240" cy="261714"/>
          </a:xfrm>
          <a:prstGeom prst="rect">
            <a:avLst/>
          </a:prstGeom>
        </p:spPr>
      </p:pic>
      <p:sp>
        <p:nvSpPr>
          <p:cNvPr id="6" name="Arrow: Up 5">
            <a:extLst>
              <a:ext uri="{FF2B5EF4-FFF2-40B4-BE49-F238E27FC236}">
                <a16:creationId xmlns:a16="http://schemas.microsoft.com/office/drawing/2014/main" id="{23475EE9-9D71-F246-A478-C9B917C4D87D}"/>
              </a:ext>
            </a:extLst>
          </p:cNvPr>
          <p:cNvSpPr/>
          <p:nvPr/>
        </p:nvSpPr>
        <p:spPr>
          <a:xfrm rot="5747996">
            <a:off x="4683634" y="4456481"/>
            <a:ext cx="1632887" cy="3296583"/>
          </a:xfrm>
          <a:prstGeom prst="upArrow">
            <a:avLst>
              <a:gd name="adj1" fmla="val 41785"/>
              <a:gd name="adj2" fmla="val 769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41C2D3B-F7DA-9147-8989-2539AF502AC8}"/>
              </a:ext>
            </a:extLst>
          </p:cNvPr>
          <p:cNvSpPr txBox="1"/>
          <p:nvPr/>
        </p:nvSpPr>
        <p:spPr>
          <a:xfrm rot="340887">
            <a:off x="3964415" y="5697022"/>
            <a:ext cx="1828800" cy="646331"/>
          </a:xfrm>
          <a:prstGeom prst="rect">
            <a:avLst/>
          </a:prstGeom>
          <a:noFill/>
        </p:spPr>
        <p:txBody>
          <a:bodyPr wrap="square" rtlCol="0">
            <a:spAutoFit/>
          </a:bodyPr>
          <a:lstStyle/>
          <a:p>
            <a:pPr algn="l"/>
            <a:r>
              <a:rPr lang="en-GB" dirty="0"/>
              <a:t>This green area is the woods </a:t>
            </a:r>
            <a:endParaRPr lang="en-US" dirty="0"/>
          </a:p>
        </p:txBody>
      </p:sp>
      <p:sp>
        <p:nvSpPr>
          <p:cNvPr id="8" name="Arrow: Up 7">
            <a:extLst>
              <a:ext uri="{FF2B5EF4-FFF2-40B4-BE49-F238E27FC236}">
                <a16:creationId xmlns:a16="http://schemas.microsoft.com/office/drawing/2014/main" id="{3AC1C10B-F179-E646-A6EE-B521447A30FF}"/>
              </a:ext>
            </a:extLst>
          </p:cNvPr>
          <p:cNvSpPr/>
          <p:nvPr/>
        </p:nvSpPr>
        <p:spPr>
          <a:xfrm rot="3381958" flipH="1">
            <a:off x="7227587" y="656987"/>
            <a:ext cx="1046600" cy="1956816"/>
          </a:xfrm>
          <a:prstGeom prst="upArrow">
            <a:avLst>
              <a:gd name="adj1" fmla="val 50000"/>
              <a:gd name="adj2" fmla="val 442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4631D205-DFFD-EB49-BB40-E540C672A6A3}"/>
              </a:ext>
            </a:extLst>
          </p:cNvPr>
          <p:cNvSpPr txBox="1"/>
          <p:nvPr/>
        </p:nvSpPr>
        <p:spPr>
          <a:xfrm rot="19458890">
            <a:off x="6791859" y="1312230"/>
            <a:ext cx="1828800" cy="646331"/>
          </a:xfrm>
          <a:prstGeom prst="rect">
            <a:avLst/>
          </a:prstGeom>
          <a:noFill/>
        </p:spPr>
        <p:txBody>
          <a:bodyPr wrap="square" rtlCol="0">
            <a:spAutoFit/>
          </a:bodyPr>
          <a:lstStyle/>
          <a:p>
            <a:pPr algn="l"/>
            <a:r>
              <a:rPr lang="en-GB" dirty="0"/>
              <a:t>This is the university </a:t>
            </a:r>
            <a:endParaRPr lang="en-US" dirty="0"/>
          </a:p>
        </p:txBody>
      </p:sp>
    </p:spTree>
    <p:extLst>
      <p:ext uri="{BB962C8B-B14F-4D97-AF65-F5344CB8AC3E}">
        <p14:creationId xmlns:p14="http://schemas.microsoft.com/office/powerpoint/2010/main" val="2597109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69C8E-FC3F-3D4D-87CE-5F0571277B98}"/>
              </a:ext>
            </a:extLst>
          </p:cNvPr>
          <p:cNvSpPr>
            <a:spLocks noGrp="1"/>
          </p:cNvSpPr>
          <p:nvPr>
            <p:ph type="title"/>
          </p:nvPr>
        </p:nvSpPr>
        <p:spPr/>
        <p:txBody>
          <a:bodyPr/>
          <a:lstStyle/>
          <a:p>
            <a:r>
              <a:rPr lang="en-GB" dirty="0"/>
              <a:t>Discovery </a:t>
            </a:r>
            <a:endParaRPr lang="en-US" dirty="0"/>
          </a:p>
        </p:txBody>
      </p:sp>
      <p:sp>
        <p:nvSpPr>
          <p:cNvPr id="3" name="Content Placeholder 2">
            <a:extLst>
              <a:ext uri="{FF2B5EF4-FFF2-40B4-BE49-F238E27FC236}">
                <a16:creationId xmlns:a16="http://schemas.microsoft.com/office/drawing/2014/main" id="{9BAAB646-050C-D84A-B6E8-660C4DB97EE7}"/>
              </a:ext>
            </a:extLst>
          </p:cNvPr>
          <p:cNvSpPr>
            <a:spLocks noGrp="1"/>
          </p:cNvSpPr>
          <p:nvPr>
            <p:ph idx="1"/>
          </p:nvPr>
        </p:nvSpPr>
        <p:spPr/>
        <p:txBody>
          <a:bodyPr/>
          <a:lstStyle/>
          <a:p>
            <a:r>
              <a:rPr lang="en-GB" dirty="0"/>
              <a:t>We all like the outdoors for different reasons and that makes us prefer different environments however we felt that since we’ve just moved into this new area we should try and help it the best we can </a:t>
            </a:r>
          </a:p>
          <a:p>
            <a:r>
              <a:rPr lang="en-GB" dirty="0"/>
              <a:t>I enjoy wooded areas as it’s quite a calming area and makes you feel at ease with nature, Coed </a:t>
            </a:r>
            <a:r>
              <a:rPr lang="en-GB" dirty="0" err="1"/>
              <a:t>Ystrad</a:t>
            </a:r>
            <a:r>
              <a:rPr lang="en-GB" dirty="0"/>
              <a:t> is a wonderful place filled with very old trees and I felt that we should try protect this environment to keep it for others to enjoy just as I did </a:t>
            </a:r>
            <a:endParaRPr lang="en-US" dirty="0"/>
          </a:p>
        </p:txBody>
      </p:sp>
    </p:spTree>
    <p:extLst>
      <p:ext uri="{BB962C8B-B14F-4D97-AF65-F5344CB8AC3E}">
        <p14:creationId xmlns:p14="http://schemas.microsoft.com/office/powerpoint/2010/main" val="1045347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230CE-589D-C74B-B1E3-35175AEA01F7}"/>
              </a:ext>
            </a:extLst>
          </p:cNvPr>
          <p:cNvSpPr>
            <a:spLocks noGrp="1"/>
          </p:cNvSpPr>
          <p:nvPr>
            <p:ph type="title"/>
          </p:nvPr>
        </p:nvSpPr>
        <p:spPr/>
        <p:txBody>
          <a:bodyPr/>
          <a:lstStyle/>
          <a:p>
            <a:r>
              <a:rPr lang="en-GB" dirty="0"/>
              <a:t>Exploring</a:t>
            </a:r>
            <a:endParaRPr lang="en-US" dirty="0"/>
          </a:p>
        </p:txBody>
      </p:sp>
      <p:sp>
        <p:nvSpPr>
          <p:cNvPr id="3" name="Content Placeholder 2">
            <a:extLst>
              <a:ext uri="{FF2B5EF4-FFF2-40B4-BE49-F238E27FC236}">
                <a16:creationId xmlns:a16="http://schemas.microsoft.com/office/drawing/2014/main" id="{021ED103-B387-964B-8835-AEC4AA9C452D}"/>
              </a:ext>
            </a:extLst>
          </p:cNvPr>
          <p:cNvSpPr>
            <a:spLocks noGrp="1"/>
          </p:cNvSpPr>
          <p:nvPr>
            <p:ph idx="1"/>
          </p:nvPr>
        </p:nvSpPr>
        <p:spPr/>
        <p:txBody>
          <a:bodyPr/>
          <a:lstStyle/>
          <a:p>
            <a:r>
              <a:rPr lang="en-GB" dirty="0"/>
              <a:t>The day after sorting a route to the site we took a flat trip down to these woods whilst there we found wide foot paths will steps that lead all across the woodland across it and up the hills also found in the trees </a:t>
            </a:r>
          </a:p>
          <a:p>
            <a:r>
              <a:rPr lang="en-GB" dirty="0"/>
              <a:t>We also saw a lot of litter among the trees as well as some old bike routes, from this we assumed that people used these woods as social spaces and exercise spots for walking and biking </a:t>
            </a:r>
            <a:endParaRPr lang="en-US" dirty="0"/>
          </a:p>
        </p:txBody>
      </p:sp>
    </p:spTree>
    <p:extLst>
      <p:ext uri="{BB962C8B-B14F-4D97-AF65-F5344CB8AC3E}">
        <p14:creationId xmlns:p14="http://schemas.microsoft.com/office/powerpoint/2010/main" val="36691542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grpSp>
        <p:nvGrpSpPr>
          <p:cNvPr id="44" name="Group 43">
            <a:extLst>
              <a:ext uri="{FF2B5EF4-FFF2-40B4-BE49-F238E27FC236}">
                <a16:creationId xmlns:a16="http://schemas.microsoft.com/office/drawing/2014/main" id="{FF508BC2-D0E6-462C-8817-CF53BC4DEE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6" y="0"/>
            <a:ext cx="12192000" cy="6858001"/>
            <a:chOff x="-3176" y="0"/>
            <a:chExt cx="12192000" cy="6858001"/>
          </a:xfrm>
        </p:grpSpPr>
        <p:sp useBgFill="1">
          <p:nvSpPr>
            <p:cNvPr id="45" name="Rectangle 44">
              <a:extLst>
                <a:ext uri="{FF2B5EF4-FFF2-40B4-BE49-F238E27FC236}">
                  <a16:creationId xmlns:a16="http://schemas.microsoft.com/office/drawing/2014/main" id="{545E99BE-4C07-4385-A20F-E6878FCB4F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Picture 45">
              <a:extLst>
                <a:ext uri="{FF2B5EF4-FFF2-40B4-BE49-F238E27FC236}">
                  <a16:creationId xmlns:a16="http://schemas.microsoft.com/office/drawing/2014/main" id="{808CE3CF-ACF3-4369-AC4C-5F9ADE71E5B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sp>
        <p:nvSpPr>
          <p:cNvPr id="48" name="Rectangle 47">
            <a:extLst>
              <a:ext uri="{FF2B5EF4-FFF2-40B4-BE49-F238E27FC236}">
                <a16:creationId xmlns:a16="http://schemas.microsoft.com/office/drawing/2014/main" id="{B76622F9-95FA-4AAD-9498-8E3D6C96AF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7002377"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A28C7AE-D6D2-624B-8A1A-153A27D7F372}"/>
              </a:ext>
            </a:extLst>
          </p:cNvPr>
          <p:cNvSpPr>
            <a:spLocks noGrp="1"/>
          </p:cNvSpPr>
          <p:nvPr>
            <p:ph type="title"/>
          </p:nvPr>
        </p:nvSpPr>
        <p:spPr>
          <a:xfrm>
            <a:off x="680322" y="753228"/>
            <a:ext cx="6106978" cy="1080938"/>
          </a:xfrm>
        </p:spPr>
        <p:txBody>
          <a:bodyPr>
            <a:normAutofit/>
          </a:bodyPr>
          <a:lstStyle/>
          <a:p>
            <a:r>
              <a:rPr lang="en-GB" dirty="0"/>
              <a:t>Exploring </a:t>
            </a:r>
            <a:endParaRPr lang="en-US" dirty="0"/>
          </a:p>
        </p:txBody>
      </p:sp>
      <p:pic>
        <p:nvPicPr>
          <p:cNvPr id="50" name="Picture 49">
            <a:extLst>
              <a:ext uri="{FF2B5EF4-FFF2-40B4-BE49-F238E27FC236}">
                <a16:creationId xmlns:a16="http://schemas.microsoft.com/office/drawing/2014/main" id="{DFD6E812-7831-40CE-93CF-E0EBB85211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0"/>
            <a:ext cx="7040880" cy="202738"/>
          </a:xfrm>
          <a:prstGeom prst="rect">
            <a:avLst/>
          </a:prstGeom>
        </p:spPr>
      </p:pic>
      <p:sp>
        <p:nvSpPr>
          <p:cNvPr id="41" name="Content Placeholder 40">
            <a:extLst>
              <a:ext uri="{FF2B5EF4-FFF2-40B4-BE49-F238E27FC236}">
                <a16:creationId xmlns:a16="http://schemas.microsoft.com/office/drawing/2014/main" id="{C06F1A90-3260-4A0F-A5DA-D97F2D756A17}"/>
              </a:ext>
            </a:extLst>
          </p:cNvPr>
          <p:cNvSpPr>
            <a:spLocks noGrp="1"/>
          </p:cNvSpPr>
          <p:nvPr>
            <p:ph idx="1"/>
          </p:nvPr>
        </p:nvSpPr>
        <p:spPr>
          <a:xfrm>
            <a:off x="680321" y="2336873"/>
            <a:ext cx="6106979" cy="3599316"/>
          </a:xfrm>
        </p:spPr>
        <p:txBody>
          <a:bodyPr>
            <a:normAutofit/>
          </a:bodyPr>
          <a:lstStyle/>
          <a:p>
            <a:r>
              <a:rPr lang="en-GB" sz="1800" dirty="0"/>
              <a:t>The ancient woodland are made up of beech sweet, chestnut and Oak trees with many bush plants such as ferns, hawthorn as well as many flowers we saw snowdrops and the remains of summers blue bells </a:t>
            </a:r>
          </a:p>
          <a:p>
            <a:r>
              <a:rPr lang="en-GB" sz="1800" dirty="0"/>
              <a:t>We also saw many different fungi in the area such as the </a:t>
            </a:r>
            <a:r>
              <a:rPr lang="en-GB" sz="1800" i="1" u="none" strike="noStrike" dirty="0" err="1">
                <a:effectLst/>
              </a:rPr>
              <a:t>Daldinia</a:t>
            </a:r>
            <a:r>
              <a:rPr lang="en-GB" sz="1800" i="1" u="none" strike="noStrike" dirty="0">
                <a:effectLst/>
              </a:rPr>
              <a:t> </a:t>
            </a:r>
            <a:r>
              <a:rPr lang="en-GB" sz="1800" i="1" u="none" strike="noStrike" dirty="0" err="1">
                <a:effectLst/>
              </a:rPr>
              <a:t>concentrica</a:t>
            </a:r>
            <a:r>
              <a:rPr lang="en-GB" sz="1800" i="1" dirty="0"/>
              <a:t> however I know as ‘king Alfred cake’ and is known for its ability to hold embers for fire starting </a:t>
            </a:r>
            <a:endParaRPr lang="en-GB" sz="1800" i="0" u="none" strike="noStrike" dirty="0">
              <a:effectLst/>
            </a:endParaRPr>
          </a:p>
          <a:p>
            <a:endParaRPr lang="en-US" sz="1800" dirty="0"/>
          </a:p>
        </p:txBody>
      </p:sp>
      <p:pic>
        <p:nvPicPr>
          <p:cNvPr id="7" name="Picture 7">
            <a:extLst>
              <a:ext uri="{FF2B5EF4-FFF2-40B4-BE49-F238E27FC236}">
                <a16:creationId xmlns:a16="http://schemas.microsoft.com/office/drawing/2014/main" id="{7E48335A-C195-394F-8561-61EFC76FA900}"/>
              </a:ext>
            </a:extLst>
          </p:cNvPr>
          <p:cNvPicPr>
            <a:picLocks noChangeAspect="1"/>
          </p:cNvPicPr>
          <p:nvPr/>
        </p:nvPicPr>
        <p:blipFill rotWithShape="1">
          <a:blip r:embed="rId4"/>
          <a:srcRect l="8466" r="20805" b="-1"/>
          <a:stretch/>
        </p:blipFill>
        <p:spPr>
          <a:xfrm>
            <a:off x="7318966" y="484632"/>
            <a:ext cx="4495806" cy="3511948"/>
          </a:xfrm>
          <a:prstGeom prst="rect">
            <a:avLst/>
          </a:prstGeom>
          <a:ln>
            <a:noFill/>
          </a:ln>
          <a:effectLst>
            <a:outerShdw blurRad="76200" dist="63500" dir="5040000" algn="tl" rotWithShape="0">
              <a:srgbClr val="000000">
                <a:alpha val="41000"/>
              </a:srgbClr>
            </a:outerShdw>
          </a:effectLst>
        </p:spPr>
      </p:pic>
      <p:pic>
        <p:nvPicPr>
          <p:cNvPr id="9" name="Picture 9">
            <a:extLst>
              <a:ext uri="{FF2B5EF4-FFF2-40B4-BE49-F238E27FC236}">
                <a16:creationId xmlns:a16="http://schemas.microsoft.com/office/drawing/2014/main" id="{F05BC1A0-D5DF-DD44-8FF0-8DB2FFE048C3}"/>
              </a:ext>
            </a:extLst>
          </p:cNvPr>
          <p:cNvPicPr>
            <a:picLocks noChangeAspect="1"/>
          </p:cNvPicPr>
          <p:nvPr/>
        </p:nvPicPr>
        <p:blipFill rotWithShape="1">
          <a:blip r:embed="rId5"/>
          <a:srcRect l="26041" r="32633" b="-1"/>
          <a:stretch/>
        </p:blipFill>
        <p:spPr>
          <a:xfrm>
            <a:off x="7318965" y="4150596"/>
            <a:ext cx="1663109" cy="2223497"/>
          </a:xfrm>
          <a:prstGeom prst="rect">
            <a:avLst/>
          </a:prstGeom>
          <a:ln>
            <a:noFill/>
          </a:ln>
          <a:effectLst>
            <a:outerShdw blurRad="76200" dist="63500" dir="5040000" algn="tl" rotWithShape="0">
              <a:srgbClr val="000000">
                <a:alpha val="41000"/>
              </a:srgbClr>
            </a:outerShdw>
          </a:effectLst>
        </p:spPr>
      </p:pic>
      <p:pic>
        <p:nvPicPr>
          <p:cNvPr id="8" name="Picture 8">
            <a:extLst>
              <a:ext uri="{FF2B5EF4-FFF2-40B4-BE49-F238E27FC236}">
                <a16:creationId xmlns:a16="http://schemas.microsoft.com/office/drawing/2014/main" id="{4791B670-A42A-784D-B994-463E1094BCEC}"/>
              </a:ext>
            </a:extLst>
          </p:cNvPr>
          <p:cNvPicPr>
            <a:picLocks noChangeAspect="1"/>
          </p:cNvPicPr>
          <p:nvPr/>
        </p:nvPicPr>
        <p:blipFill rotWithShape="1">
          <a:blip r:embed="rId6"/>
          <a:srcRect l="16189" r="15005" b="5"/>
          <a:stretch/>
        </p:blipFill>
        <p:spPr>
          <a:xfrm>
            <a:off x="9144000" y="4150596"/>
            <a:ext cx="2670772" cy="2231808"/>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3793657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grpSp>
        <p:nvGrpSpPr>
          <p:cNvPr id="20" name="Group 16">
            <a:extLst>
              <a:ext uri="{FF2B5EF4-FFF2-40B4-BE49-F238E27FC236}">
                <a16:creationId xmlns:a16="http://schemas.microsoft.com/office/drawing/2014/main" id="{000B9EE5-E5A7-4E69-A1F1-5BF0A0E07C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6" y="0"/>
            <a:ext cx="12192000" cy="6858001"/>
            <a:chOff x="-3176" y="0"/>
            <a:chExt cx="12192000" cy="6858001"/>
          </a:xfrm>
        </p:grpSpPr>
        <p:sp useBgFill="1">
          <p:nvSpPr>
            <p:cNvPr id="18" name="Rectangle 17">
              <a:extLst>
                <a:ext uri="{FF2B5EF4-FFF2-40B4-BE49-F238E27FC236}">
                  <a16:creationId xmlns:a16="http://schemas.microsoft.com/office/drawing/2014/main" id="{2C334725-6E35-433F-B92D-4E897FA819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DCC960A6-9487-44CE-8D7C-E4B21299D6C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sp>
        <p:nvSpPr>
          <p:cNvPr id="21" name="Rectangle 20">
            <a:extLst>
              <a:ext uri="{FF2B5EF4-FFF2-40B4-BE49-F238E27FC236}">
                <a16:creationId xmlns:a16="http://schemas.microsoft.com/office/drawing/2014/main" id="{9079692A-7677-4AFE-8F10-7D0CE6E6D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5408" y="-1"/>
            <a:ext cx="4736592" cy="685800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245768D-F000-5444-BF69-63B3BA424BFA}"/>
              </a:ext>
            </a:extLst>
          </p:cNvPr>
          <p:cNvPicPr>
            <a:picLocks noChangeAspect="1"/>
          </p:cNvPicPr>
          <p:nvPr/>
        </p:nvPicPr>
        <p:blipFill rotWithShape="1">
          <a:blip r:embed="rId3"/>
          <a:srcRect t="4501" r="-3" b="-3"/>
          <a:stretch/>
        </p:blipFill>
        <p:spPr>
          <a:xfrm>
            <a:off x="7550979" y="1"/>
            <a:ext cx="4645152" cy="2225039"/>
          </a:xfrm>
          <a:prstGeom prst="rect">
            <a:avLst/>
          </a:prstGeom>
          <a:ln>
            <a:noFill/>
          </a:ln>
          <a:effectLst/>
        </p:spPr>
      </p:pic>
      <p:sp>
        <p:nvSpPr>
          <p:cNvPr id="23" name="Rectangle 22">
            <a:extLst>
              <a:ext uri="{FF2B5EF4-FFF2-40B4-BE49-F238E27FC236}">
                <a16:creationId xmlns:a16="http://schemas.microsoft.com/office/drawing/2014/main" id="{3B466075-C91E-407D-BFCB-3B87C1128D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796704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FAE42CB-8ACB-C344-86CD-7B63FD0D6957}"/>
              </a:ext>
            </a:extLst>
          </p:cNvPr>
          <p:cNvSpPr>
            <a:spLocks noGrp="1"/>
          </p:cNvSpPr>
          <p:nvPr>
            <p:ph type="title"/>
          </p:nvPr>
        </p:nvSpPr>
        <p:spPr>
          <a:xfrm>
            <a:off x="680321" y="753228"/>
            <a:ext cx="7087552" cy="1080938"/>
          </a:xfrm>
        </p:spPr>
        <p:txBody>
          <a:bodyPr>
            <a:normAutofit/>
          </a:bodyPr>
          <a:lstStyle/>
          <a:p>
            <a:r>
              <a:rPr lang="en-GB" dirty="0"/>
              <a:t>Conservation </a:t>
            </a:r>
            <a:endParaRPr lang="en-US" dirty="0"/>
          </a:p>
        </p:txBody>
      </p:sp>
      <p:pic>
        <p:nvPicPr>
          <p:cNvPr id="25" name="Picture 24">
            <a:extLst>
              <a:ext uri="{FF2B5EF4-FFF2-40B4-BE49-F238E27FC236}">
                <a16:creationId xmlns:a16="http://schemas.microsoft.com/office/drawing/2014/main" id="{1A6BDBB1-A7C5-42B1-925F-0029F87D4DF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0"/>
            <a:ext cx="7967048" cy="321164"/>
          </a:xfrm>
          <a:prstGeom prst="rect">
            <a:avLst/>
          </a:prstGeom>
        </p:spPr>
      </p:pic>
      <p:sp>
        <p:nvSpPr>
          <p:cNvPr id="3" name="Content Placeholder 2">
            <a:extLst>
              <a:ext uri="{FF2B5EF4-FFF2-40B4-BE49-F238E27FC236}">
                <a16:creationId xmlns:a16="http://schemas.microsoft.com/office/drawing/2014/main" id="{B6A3F8E1-A23F-7645-AA4E-B42C6CF4725F}"/>
              </a:ext>
            </a:extLst>
          </p:cNvPr>
          <p:cNvSpPr>
            <a:spLocks noGrp="1"/>
          </p:cNvSpPr>
          <p:nvPr>
            <p:ph idx="1"/>
          </p:nvPr>
        </p:nvSpPr>
        <p:spPr>
          <a:xfrm>
            <a:off x="680321" y="2336873"/>
            <a:ext cx="6423211" cy="3599316"/>
          </a:xfrm>
        </p:spPr>
        <p:txBody>
          <a:bodyPr>
            <a:normAutofit fontScale="85000" lnSpcReduction="20000"/>
          </a:bodyPr>
          <a:lstStyle/>
          <a:p>
            <a:r>
              <a:rPr lang="en-GB" sz="1800" dirty="0"/>
              <a:t>We had many plans to help conserve this environment we started by email the land owners seeing if there’s anything they wanted doing on the land </a:t>
            </a:r>
          </a:p>
          <a:p>
            <a:r>
              <a:rPr lang="en-GB" sz="1800" dirty="0"/>
              <a:t>We gave ideas such as making bike routes, due to the fact we saw old ones in the trees </a:t>
            </a:r>
          </a:p>
          <a:p>
            <a:r>
              <a:rPr lang="en-GB" sz="1800" dirty="0"/>
              <a:t>putting up bird houses, which we contacted the head of art and design at the university to see if we could make the bird houses out selfs helping to reduce ecological impacts </a:t>
            </a:r>
          </a:p>
          <a:p>
            <a:r>
              <a:rPr lang="en-GB" sz="1800" dirty="0"/>
              <a:t> and doing a litter sweep, as we saw a lot of litter just dumped in the woods mainly at open spaces which looked to be used as social spots </a:t>
            </a:r>
          </a:p>
          <a:p>
            <a:r>
              <a:rPr lang="en-GB" sz="1800" dirty="0"/>
              <a:t>After we heard back from the land owners (woodland trust) we decided that a litter sweep would be the best route to help the environment </a:t>
            </a:r>
          </a:p>
          <a:p>
            <a:r>
              <a:rPr lang="en-GB" sz="1800" dirty="0"/>
              <a:t>To demonstrate this action I made a video showing our work with a attempt to get more people into he</a:t>
            </a:r>
          </a:p>
          <a:p>
            <a:r>
              <a:rPr lang="en-GB" sz="1800" dirty="0"/>
              <a:t>Ping green spaces, this is linked on the next slide </a:t>
            </a:r>
          </a:p>
          <a:p>
            <a:endParaRPr lang="en-GB" sz="1800" dirty="0"/>
          </a:p>
        </p:txBody>
      </p:sp>
      <p:pic>
        <p:nvPicPr>
          <p:cNvPr id="12" name="Picture 11">
            <a:extLst>
              <a:ext uri="{FF2B5EF4-FFF2-40B4-BE49-F238E27FC236}">
                <a16:creationId xmlns:a16="http://schemas.microsoft.com/office/drawing/2014/main" id="{89F50223-6388-9940-93F1-4FDCACB46201}"/>
              </a:ext>
            </a:extLst>
          </p:cNvPr>
          <p:cNvPicPr>
            <a:picLocks noChangeAspect="1"/>
          </p:cNvPicPr>
          <p:nvPr/>
        </p:nvPicPr>
        <p:blipFill rotWithShape="1">
          <a:blip r:embed="rId5"/>
          <a:srcRect t="14863"/>
          <a:stretch/>
        </p:blipFill>
        <p:spPr>
          <a:xfrm>
            <a:off x="7555110" y="2322651"/>
            <a:ext cx="4641021" cy="2212697"/>
          </a:xfrm>
          <a:prstGeom prst="rect">
            <a:avLst/>
          </a:prstGeom>
        </p:spPr>
      </p:pic>
      <p:pic>
        <p:nvPicPr>
          <p:cNvPr id="9" name="Picture 8">
            <a:extLst>
              <a:ext uri="{FF2B5EF4-FFF2-40B4-BE49-F238E27FC236}">
                <a16:creationId xmlns:a16="http://schemas.microsoft.com/office/drawing/2014/main" id="{466D8887-3038-EC4A-BAC6-EDCCAC194C05}"/>
              </a:ext>
            </a:extLst>
          </p:cNvPr>
          <p:cNvPicPr>
            <a:picLocks noChangeAspect="1"/>
          </p:cNvPicPr>
          <p:nvPr/>
        </p:nvPicPr>
        <p:blipFill rotWithShape="1">
          <a:blip r:embed="rId6"/>
          <a:srcRect l="19498" r="7500" b="2"/>
          <a:stretch/>
        </p:blipFill>
        <p:spPr>
          <a:xfrm>
            <a:off x="7555110" y="4632960"/>
            <a:ext cx="4641021" cy="2225040"/>
          </a:xfrm>
          <a:prstGeom prst="rect">
            <a:avLst/>
          </a:prstGeom>
        </p:spPr>
      </p:pic>
    </p:spTree>
    <p:extLst>
      <p:ext uri="{BB962C8B-B14F-4D97-AF65-F5344CB8AC3E}">
        <p14:creationId xmlns:p14="http://schemas.microsoft.com/office/powerpoint/2010/main" val="817818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81DE8-95B1-7C45-9A9F-D2E456A2EB29}"/>
              </a:ext>
            </a:extLst>
          </p:cNvPr>
          <p:cNvSpPr>
            <a:spLocks noGrp="1"/>
          </p:cNvSpPr>
          <p:nvPr>
            <p:ph type="title"/>
          </p:nvPr>
        </p:nvSpPr>
        <p:spPr/>
        <p:txBody>
          <a:bodyPr/>
          <a:lstStyle/>
          <a:p>
            <a:r>
              <a:rPr lang="en-GB" dirty="0"/>
              <a:t>Social</a:t>
            </a:r>
            <a:endParaRPr lang="en-US" dirty="0"/>
          </a:p>
        </p:txBody>
      </p:sp>
      <p:sp>
        <p:nvSpPr>
          <p:cNvPr id="3" name="Content Placeholder 2">
            <a:extLst>
              <a:ext uri="{FF2B5EF4-FFF2-40B4-BE49-F238E27FC236}">
                <a16:creationId xmlns:a16="http://schemas.microsoft.com/office/drawing/2014/main" id="{5CDE92A9-BC59-224A-9B89-C2BD5B4941EC}"/>
              </a:ext>
            </a:extLst>
          </p:cNvPr>
          <p:cNvSpPr>
            <a:spLocks noGrp="1"/>
          </p:cNvSpPr>
          <p:nvPr>
            <p:ph idx="1"/>
          </p:nvPr>
        </p:nvSpPr>
        <p:spPr/>
        <p:txBody>
          <a:bodyPr/>
          <a:lstStyle/>
          <a:p>
            <a:r>
              <a:rPr lang="en-GB" dirty="0"/>
              <a:t>To show our work of conservation we all filmed the day and made our own video film styles to promote our work with in the woods </a:t>
            </a:r>
          </a:p>
          <a:p>
            <a:r>
              <a:rPr lang="en-GB" dirty="0"/>
              <a:t>The goal of my video was to show the work we had done, how easy it was and to try make a video that was fun to watch </a:t>
            </a:r>
          </a:p>
          <a:p>
            <a:r>
              <a:rPr lang="en-GB" dirty="0"/>
              <a:t>I hope with what I made it shows how easy cleaning a green space is as I feel most people who where littering in the woods didn’t understand the impacts of litter </a:t>
            </a:r>
          </a:p>
          <a:p>
            <a:r>
              <a:rPr lang="en-GB" dirty="0"/>
              <a:t>Here is a  link to the video: </a:t>
            </a:r>
            <a:r>
              <a:rPr lang="en-US" dirty="0">
                <a:hlinkClick r:id="rId2"/>
              </a:rPr>
              <a:t>https://</a:t>
            </a:r>
            <a:r>
              <a:rPr lang="en-US" dirty="0" err="1">
                <a:hlinkClick r:id="rId2"/>
              </a:rPr>
              <a:t>youtu.be</a:t>
            </a:r>
            <a:r>
              <a:rPr lang="en-US" dirty="0">
                <a:hlinkClick r:id="rId2"/>
              </a:rPr>
              <a:t>/</a:t>
            </a:r>
            <a:r>
              <a:rPr lang="en-US" dirty="0" err="1">
                <a:hlinkClick r:id="rId2"/>
              </a:rPr>
              <a:t>PR3CW63QblI</a:t>
            </a:r>
            <a:r>
              <a:rPr lang="en-GB" dirty="0"/>
              <a:t> </a:t>
            </a:r>
            <a:endParaRPr lang="en-US" dirty="0"/>
          </a:p>
        </p:txBody>
      </p:sp>
    </p:spTree>
    <p:extLst>
      <p:ext uri="{BB962C8B-B14F-4D97-AF65-F5344CB8AC3E}">
        <p14:creationId xmlns:p14="http://schemas.microsoft.com/office/powerpoint/2010/main" val="36238055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22061-A545-504B-9692-37DE5A1BEB77}"/>
              </a:ext>
            </a:extLst>
          </p:cNvPr>
          <p:cNvSpPr>
            <a:spLocks noGrp="1"/>
          </p:cNvSpPr>
          <p:nvPr>
            <p:ph type="title"/>
          </p:nvPr>
        </p:nvSpPr>
        <p:spPr>
          <a:xfrm>
            <a:off x="680321" y="753228"/>
            <a:ext cx="9613861" cy="1080938"/>
          </a:xfrm>
        </p:spPr>
        <p:txBody>
          <a:bodyPr>
            <a:normAutofit/>
          </a:bodyPr>
          <a:lstStyle/>
          <a:p>
            <a:r>
              <a:rPr lang="en-GB" dirty="0"/>
              <a:t>Social </a:t>
            </a:r>
            <a:endParaRPr lang="en-US" dirty="0"/>
          </a:p>
        </p:txBody>
      </p:sp>
      <p:sp>
        <p:nvSpPr>
          <p:cNvPr id="3" name="Content Placeholder 2">
            <a:extLst>
              <a:ext uri="{FF2B5EF4-FFF2-40B4-BE49-F238E27FC236}">
                <a16:creationId xmlns:a16="http://schemas.microsoft.com/office/drawing/2014/main" id="{2BDB507F-AA9C-784B-B92F-F869EFAD0608}"/>
              </a:ext>
            </a:extLst>
          </p:cNvPr>
          <p:cNvSpPr>
            <a:spLocks noGrp="1"/>
          </p:cNvSpPr>
          <p:nvPr>
            <p:ph idx="1"/>
          </p:nvPr>
        </p:nvSpPr>
        <p:spPr>
          <a:xfrm>
            <a:off x="3777672" y="2336873"/>
            <a:ext cx="6516509" cy="3599316"/>
          </a:xfrm>
        </p:spPr>
        <p:txBody>
          <a:bodyPr>
            <a:normAutofit/>
          </a:bodyPr>
          <a:lstStyle/>
          <a:p>
            <a:r>
              <a:rPr lang="en-GB" sz="1900" dirty="0"/>
              <a:t>My view on Coed </a:t>
            </a:r>
            <a:r>
              <a:rPr lang="en-GB" sz="1900" dirty="0" err="1"/>
              <a:t>Ystrad</a:t>
            </a:r>
            <a:r>
              <a:rPr lang="en-GB" sz="1900" dirty="0"/>
              <a:t> is higher after the other steps, I now feel more connected to the woods and after seeing the damage that people have done to the site it makes me wanna help the location more over time </a:t>
            </a:r>
          </a:p>
          <a:p>
            <a:r>
              <a:rPr lang="en-GB" sz="1900" dirty="0"/>
              <a:t>My view on wild places is higher that before taking apart in this project as now I feel that these places should be shown to more people so others can feel that connection to the natural world, what could also be done is creating posters to help show the effects of litter and possibly promote to local schools these effects as these younger people are what we assume are causing the most damaging impact </a:t>
            </a:r>
          </a:p>
        </p:txBody>
      </p:sp>
      <p:pic>
        <p:nvPicPr>
          <p:cNvPr id="6" name="Picture 5">
            <a:extLst>
              <a:ext uri="{FF2B5EF4-FFF2-40B4-BE49-F238E27FC236}">
                <a16:creationId xmlns:a16="http://schemas.microsoft.com/office/drawing/2014/main" id="{9FCD7F5C-1491-CD49-8524-9495621931E7}"/>
              </a:ext>
            </a:extLst>
          </p:cNvPr>
          <p:cNvPicPr>
            <a:picLocks noChangeAspect="1"/>
          </p:cNvPicPr>
          <p:nvPr/>
        </p:nvPicPr>
        <p:blipFill rotWithShape="1">
          <a:blip r:embed="rId2"/>
          <a:srcRect l="35086" r="23010" b="-2"/>
          <a:stretch/>
        </p:blipFill>
        <p:spPr>
          <a:xfrm>
            <a:off x="794325" y="2336872"/>
            <a:ext cx="2692907" cy="3598789"/>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205947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597C2-D15E-6E4E-BE00-F11B2C94421E}"/>
              </a:ext>
            </a:extLst>
          </p:cNvPr>
          <p:cNvSpPr>
            <a:spLocks noGrp="1"/>
          </p:cNvSpPr>
          <p:nvPr>
            <p:ph type="title"/>
          </p:nvPr>
        </p:nvSpPr>
        <p:spPr/>
        <p:txBody>
          <a:bodyPr/>
          <a:lstStyle/>
          <a:p>
            <a:r>
              <a:rPr lang="en-GB" dirty="0"/>
              <a:t>Social</a:t>
            </a:r>
            <a:endParaRPr lang="en-US" dirty="0"/>
          </a:p>
        </p:txBody>
      </p:sp>
      <p:sp>
        <p:nvSpPr>
          <p:cNvPr id="3" name="Content Placeholder 2">
            <a:extLst>
              <a:ext uri="{FF2B5EF4-FFF2-40B4-BE49-F238E27FC236}">
                <a16:creationId xmlns:a16="http://schemas.microsoft.com/office/drawing/2014/main" id="{B5522300-1C42-314D-8BF4-4386F4E48F7A}"/>
              </a:ext>
            </a:extLst>
          </p:cNvPr>
          <p:cNvSpPr>
            <a:spLocks noGrp="1"/>
          </p:cNvSpPr>
          <p:nvPr>
            <p:ph idx="1"/>
          </p:nvPr>
        </p:nvSpPr>
        <p:spPr>
          <a:xfrm>
            <a:off x="680320" y="2505456"/>
            <a:ext cx="9613861" cy="3599316"/>
          </a:xfrm>
        </p:spPr>
        <p:txBody>
          <a:bodyPr>
            <a:normAutofit fontScale="92500" lnSpcReduction="10000"/>
          </a:bodyPr>
          <a:lstStyle/>
          <a:p>
            <a:r>
              <a:rPr lang="en-GB" dirty="0"/>
              <a:t>With this project and my own ambitions makes me wanna do more video projects like this in different environments as it’s started a new interest of mine with video editing, and it helps the environment with this ideas I hope to possibly do a beach/sea clean with kayaks as </a:t>
            </a:r>
            <a:r>
              <a:rPr lang="en-GB" dirty="0" err="1"/>
              <a:t>perosnally</a:t>
            </a:r>
            <a:r>
              <a:rPr lang="en-GB" dirty="0"/>
              <a:t> I’m more of a water person than a woods one</a:t>
            </a:r>
          </a:p>
          <a:p>
            <a:r>
              <a:rPr lang="en-GB" dirty="0"/>
              <a:t>I had chosen a video and presentation style to share this as I feel like the people who should see this are more available online with sites such as YouTube and using social media to show the effects and how fun it can be to clean up a area especially one local to your self </a:t>
            </a:r>
          </a:p>
          <a:p>
            <a:r>
              <a:rPr lang="en-GB" dirty="0"/>
              <a:t>I added a PowerPoint to the assessment as to get across the more details behind the project as I wanted the video to be more about entertainment to help gain a better interest in cleaning green space </a:t>
            </a:r>
            <a:endParaRPr lang="en-US" dirty="0"/>
          </a:p>
        </p:txBody>
      </p:sp>
    </p:spTree>
    <p:extLst>
      <p:ext uri="{BB962C8B-B14F-4D97-AF65-F5344CB8AC3E}">
        <p14:creationId xmlns:p14="http://schemas.microsoft.com/office/powerpoint/2010/main" val="2643803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43ED5-7FEB-A94D-B5BC-19E3108A30ED}"/>
              </a:ext>
            </a:extLst>
          </p:cNvPr>
          <p:cNvSpPr>
            <a:spLocks noGrp="1"/>
          </p:cNvSpPr>
          <p:nvPr>
            <p:ph type="title"/>
          </p:nvPr>
        </p:nvSpPr>
        <p:spPr/>
        <p:txBody>
          <a:bodyPr/>
          <a:lstStyle/>
          <a:p>
            <a:r>
              <a:rPr lang="en-GB" dirty="0"/>
              <a:t>References </a:t>
            </a:r>
            <a:endParaRPr lang="en-US" dirty="0"/>
          </a:p>
        </p:txBody>
      </p:sp>
      <p:sp>
        <p:nvSpPr>
          <p:cNvPr id="3" name="Content Placeholder 2">
            <a:extLst>
              <a:ext uri="{FF2B5EF4-FFF2-40B4-BE49-F238E27FC236}">
                <a16:creationId xmlns:a16="http://schemas.microsoft.com/office/drawing/2014/main" id="{254EF11E-3D42-0E48-B5C2-943A68E6D384}"/>
              </a:ext>
            </a:extLst>
          </p:cNvPr>
          <p:cNvSpPr>
            <a:spLocks noGrp="1"/>
          </p:cNvSpPr>
          <p:nvPr>
            <p:ph idx="1"/>
          </p:nvPr>
        </p:nvSpPr>
        <p:spPr/>
        <p:txBody>
          <a:bodyPr/>
          <a:lstStyle/>
          <a:p>
            <a:r>
              <a:rPr lang="en-GB" dirty="0"/>
              <a:t>Woodland trust (2020)</a:t>
            </a:r>
            <a:r>
              <a:rPr lang="en-GB" i="1" dirty="0"/>
              <a:t> Coed </a:t>
            </a:r>
            <a:r>
              <a:rPr lang="en-GB" i="1" dirty="0" err="1"/>
              <a:t>Ystrad</a:t>
            </a:r>
            <a:r>
              <a:rPr lang="en-GB" i="1" dirty="0"/>
              <a:t> </a:t>
            </a:r>
            <a:r>
              <a:rPr lang="en-GB" dirty="0"/>
              <a:t>available at:https://</a:t>
            </a:r>
            <a:r>
              <a:rPr lang="en-GB" dirty="0" err="1"/>
              <a:t>www.woodlandtrust.org.uk</a:t>
            </a:r>
            <a:r>
              <a:rPr lang="en-GB" dirty="0"/>
              <a:t>/visiting-woods/woods/</a:t>
            </a:r>
            <a:r>
              <a:rPr lang="en-GB" dirty="0" err="1"/>
              <a:t>coed-ystrad</a:t>
            </a:r>
            <a:r>
              <a:rPr lang="en-GB" dirty="0"/>
              <a:t>/ accessed on 30</a:t>
            </a:r>
            <a:r>
              <a:rPr lang="en-GB" baseline="30000" dirty="0"/>
              <a:t>th</a:t>
            </a:r>
            <a:r>
              <a:rPr lang="en-GB" dirty="0"/>
              <a:t> December 2020</a:t>
            </a:r>
          </a:p>
          <a:p>
            <a:r>
              <a:rPr lang="en-GB" dirty="0"/>
              <a:t>Nature first (2016) </a:t>
            </a:r>
            <a:r>
              <a:rPr lang="en-GB" i="1" u="none" strike="noStrike" dirty="0" err="1">
                <a:effectLst/>
                <a:latin typeface="Open Sans"/>
              </a:rPr>
              <a:t>Daldinia</a:t>
            </a:r>
            <a:r>
              <a:rPr lang="en-GB" i="1" u="none" strike="noStrike" dirty="0">
                <a:effectLst/>
                <a:latin typeface="Open Sans"/>
              </a:rPr>
              <a:t> </a:t>
            </a:r>
            <a:r>
              <a:rPr lang="en-GB" i="1" u="none" strike="noStrike" dirty="0" err="1">
                <a:effectLst/>
                <a:latin typeface="Open Sans"/>
              </a:rPr>
              <a:t>concentrica</a:t>
            </a:r>
            <a:r>
              <a:rPr lang="en-GB" i="1" u="none" strike="noStrike" dirty="0">
                <a:effectLst/>
                <a:latin typeface="Open Sans"/>
              </a:rPr>
              <a:t> </a:t>
            </a:r>
            <a:r>
              <a:rPr lang="en-GB" u="none" strike="noStrike" dirty="0">
                <a:effectLst/>
                <a:latin typeface="Open Sans"/>
              </a:rPr>
              <a:t>available at: </a:t>
            </a:r>
            <a:r>
              <a:rPr lang="en-GB" u="none" strike="noStrike" dirty="0">
                <a:effectLst/>
                <a:latin typeface="Open Sans"/>
                <a:hlinkClick r:id="rId2"/>
              </a:rPr>
              <a:t>https://www.first-nature.com/fungi/</a:t>
            </a:r>
            <a:r>
              <a:rPr lang="en-GB" u="none" strike="noStrike" dirty="0" err="1">
                <a:effectLst/>
                <a:latin typeface="Open Sans"/>
                <a:hlinkClick r:id="rId2"/>
              </a:rPr>
              <a:t>daldinia-concentrica.php</a:t>
            </a:r>
            <a:r>
              <a:rPr lang="en-GB" u="none" strike="noStrike" dirty="0">
                <a:effectLst/>
                <a:latin typeface="Open Sans"/>
              </a:rPr>
              <a:t> accessed on 30th December 2020 </a:t>
            </a:r>
            <a:endParaRPr lang="en-GB" i="1" u="none" strike="noStrike" dirty="0">
              <a:effectLst/>
              <a:latin typeface="Open Sans"/>
            </a:endParaRPr>
          </a:p>
          <a:p>
            <a:endParaRPr lang="en-US" dirty="0"/>
          </a:p>
        </p:txBody>
      </p:sp>
    </p:spTree>
    <p:extLst>
      <p:ext uri="{BB962C8B-B14F-4D97-AF65-F5344CB8AC3E}">
        <p14:creationId xmlns:p14="http://schemas.microsoft.com/office/powerpoint/2010/main" val="523256556"/>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Berlin</vt:lpstr>
      <vt:lpstr>John Mire project </vt:lpstr>
      <vt:lpstr>Discovery </vt:lpstr>
      <vt:lpstr>Discovery </vt:lpstr>
      <vt:lpstr>Exploring</vt:lpstr>
      <vt:lpstr>Exploring </vt:lpstr>
      <vt:lpstr>Conservation </vt:lpstr>
      <vt:lpstr>Social</vt:lpstr>
      <vt:lpstr>Social </vt:lpstr>
      <vt:lpstr>Social</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John Mire project </dc:title>
  <dc:creator>Lewis Eion Thornton (2005128)</dc:creator>
  <cp:lastModifiedBy>Lewis Eion Thornton (2005128)</cp:lastModifiedBy>
  <cp:revision>5</cp:revision>
  <dcterms:created xsi:type="dcterms:W3CDTF">2020-12-29T10:23:41Z</dcterms:created>
  <dcterms:modified xsi:type="dcterms:W3CDTF">2020-12-30T15:11:32Z</dcterms:modified>
</cp:coreProperties>
</file>