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4" r:id="rId6"/>
    <p:sldId id="265" r:id="rId7"/>
    <p:sldId id="266" r:id="rId8"/>
    <p:sldId id="267" r:id="rId9"/>
    <p:sldId id="268" r:id="rId10"/>
    <p:sldId id="270" r:id="rId11"/>
    <p:sldId id="269" r:id="rId12"/>
    <p:sldId id="271" r:id="rId13"/>
    <p:sldId id="272" r:id="rId14"/>
    <p:sldId id="27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96" autoAdjust="0"/>
  </p:normalViewPr>
  <p:slideViewPr>
    <p:cSldViewPr>
      <p:cViewPr varScale="1">
        <p:scale>
          <a:sx n="72" d="100"/>
          <a:sy n="72" d="100"/>
        </p:scale>
        <p:origin x="1120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33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98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082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13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3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9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25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81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591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5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217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61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SBPD7003</a:t>
            </a:r>
            <a:br>
              <a:rPr lang="en-GB" dirty="0"/>
            </a:br>
            <a:r>
              <a:rPr lang="en-GB" dirty="0"/>
              <a:t>Quantitative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Ravshonbek Otojanov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r.otojanov@uwtsd.ac.uk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Module Aim</a:t>
            </a:r>
          </a:p>
          <a:p>
            <a:pPr marL="0" indent="0">
              <a:buNone/>
            </a:pPr>
            <a:endParaRPr lang="en-GB" sz="3600" b="1" dirty="0"/>
          </a:p>
          <a:p>
            <a:pPr lvl="0" fontAlgn="base" hangingPunct="0"/>
            <a:r>
              <a:rPr lang="en-GB" sz="3600" dirty="0"/>
              <a:t>To equip students with the necessary knowledge to undertake doctoral level research involving quantitative research methods.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assess the appropriate contexts for using quantitative research techniques, the philosophical underpinnings, strengths and limitations of quantitative research;</a:t>
            </a:r>
          </a:p>
          <a:p>
            <a:pPr lvl="0" fontAlgn="base" hangingPunct="0"/>
            <a:r>
              <a:rPr lang="en-GB" dirty="0"/>
              <a:t>design a quantitative research project, with particular attention to hypotheses, data sources, sampling and questionnaire design;</a:t>
            </a:r>
          </a:p>
          <a:p>
            <a:pPr lvl="0" fontAlgn="base" hangingPunct="0"/>
            <a:r>
              <a:rPr lang="en-GB" dirty="0"/>
              <a:t>select from and implement a range of quantitative analysis techniques in order to address a particular research question;</a:t>
            </a:r>
          </a:p>
          <a:p>
            <a:pPr lvl="0" fontAlgn="base" hangingPunct="0"/>
            <a:r>
              <a:rPr lang="en-GB" dirty="0"/>
              <a:t>understand and critically evaluate quantitative research papers in the candidate’s subject area of interest.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sz="31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550636"/>
              </p:ext>
            </p:extLst>
          </p:nvPr>
        </p:nvGraphicFramePr>
        <p:xfrm>
          <a:off x="755576" y="548679"/>
          <a:ext cx="7848872" cy="51762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8488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27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Programme of Delivery</a:t>
                      </a:r>
                      <a:endParaRPr lang="en-GB" sz="2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Introduction to SPSS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Descriptive and inferential statistics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Measurement and variable types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Graphical analysis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Secondary sources of data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8317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Developing and Testing Hypothesis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One Sample T-Test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T-Tests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The Chi-Square 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Non-Parametric 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Linear Correlation and regression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Factorial Analysis of Variance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Partial Correlation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Multiple Regression </a:t>
                      </a:r>
                      <a:endParaRPr lang="en-GB" sz="105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2571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Distinction between quantitative and qualitative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3528393"/>
          </a:xfrm>
        </p:spPr>
        <p:txBody>
          <a:bodyPr>
            <a:normAutofit/>
          </a:bodyPr>
          <a:lstStyle/>
          <a:p>
            <a:r>
              <a:rPr lang="en-GB" sz="2800" dirty="0"/>
              <a:t>What kind of research questions are appropriate for quantitative research?</a:t>
            </a:r>
          </a:p>
          <a:p>
            <a:pPr lvl="1"/>
            <a:r>
              <a:rPr lang="en-GB" sz="2400" dirty="0"/>
              <a:t>How much, how many, how large, what </a:t>
            </a:r>
            <a:r>
              <a:rPr lang="en-GB" sz="2400" dirty="0">
                <a:solidFill>
                  <a:srgbClr val="FF0000"/>
                </a:solidFill>
              </a:rPr>
              <a:t>effect</a:t>
            </a:r>
            <a:r>
              <a:rPr lang="en-GB" sz="2400" dirty="0"/>
              <a:t>...</a:t>
            </a:r>
          </a:p>
          <a:p>
            <a:pPr lvl="1"/>
            <a:r>
              <a:rPr lang="en-GB" sz="2400" dirty="0"/>
              <a:t>Can also look for correlations or comparisons of numerical values (e.g. Mean)]</a:t>
            </a:r>
          </a:p>
          <a:p>
            <a:pPr lvl="1"/>
            <a:r>
              <a:rPr lang="en-GB" sz="2400" dirty="0"/>
              <a:t>Must be very clearly specified</a:t>
            </a:r>
          </a:p>
        </p:txBody>
      </p:sp>
    </p:spTree>
    <p:extLst>
      <p:ext uri="{BB962C8B-B14F-4D97-AF65-F5344CB8AC3E}">
        <p14:creationId xmlns:p14="http://schemas.microsoft.com/office/powerpoint/2010/main" val="804347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Statistics relies on numerical measurement, or </a:t>
            </a:r>
            <a:r>
              <a:rPr lang="en-GB" sz="2800" u="sng" dirty="0"/>
              <a:t>operationalisation</a:t>
            </a:r>
            <a:r>
              <a:rPr lang="en-GB" sz="2800" dirty="0"/>
              <a:t>, of phenomena</a:t>
            </a:r>
          </a:p>
          <a:p>
            <a:r>
              <a:rPr lang="en-GB" sz="2800" dirty="0"/>
              <a:t>When we measure a single phenomenon we represent this numerically as a </a:t>
            </a:r>
            <a:r>
              <a:rPr lang="en-GB" sz="2800" u="sng" dirty="0"/>
              <a:t>variable.</a:t>
            </a:r>
            <a:endParaRPr lang="en-GB" sz="2800" dirty="0"/>
          </a:p>
          <a:p>
            <a:r>
              <a:rPr lang="en-GB" sz="2800" dirty="0"/>
              <a:t>Some concepts are easy to measure; others require some creativity</a:t>
            </a:r>
          </a:p>
          <a:p>
            <a:pPr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06522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Think about some different ways you might go about measuring these concepts:</a:t>
            </a:r>
          </a:p>
          <a:p>
            <a:pPr lvl="1"/>
            <a:r>
              <a:rPr lang="en-GB" sz="2800" dirty="0"/>
              <a:t>Wealth</a:t>
            </a:r>
          </a:p>
          <a:p>
            <a:pPr lvl="1"/>
            <a:r>
              <a:rPr lang="en-GB" sz="2800" dirty="0"/>
              <a:t>Happiness</a:t>
            </a:r>
          </a:p>
          <a:p>
            <a:pPr lvl="1"/>
            <a:r>
              <a:rPr lang="en-GB" sz="2800" dirty="0"/>
              <a:t>Social status</a:t>
            </a:r>
          </a:p>
          <a:p>
            <a:pPr lvl="1"/>
            <a:r>
              <a:rPr lang="en-GB" sz="2800" dirty="0"/>
              <a:t>Creativity</a:t>
            </a:r>
          </a:p>
          <a:p>
            <a:pPr lvl="1"/>
            <a:r>
              <a:rPr lang="en-GB" sz="2800" dirty="0"/>
              <a:t>Productivity</a:t>
            </a:r>
          </a:p>
          <a:p>
            <a:pPr lvl="1"/>
            <a:r>
              <a:rPr lang="en-GB" sz="2800" dirty="0"/>
              <a:t>Motivation</a:t>
            </a:r>
          </a:p>
          <a:p>
            <a:pPr lvl="1"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12099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Prediction or guess of the outcome</a:t>
            </a:r>
          </a:p>
          <a:p>
            <a:r>
              <a:rPr lang="en-GB" sz="2800" dirty="0"/>
              <a:t>Must be testable</a:t>
            </a:r>
          </a:p>
          <a:p>
            <a:r>
              <a:rPr lang="en-GB" sz="2800" dirty="0"/>
              <a:t>Two hypotheses: null (no difference or effect) and alternate </a:t>
            </a:r>
          </a:p>
          <a:p>
            <a:r>
              <a:rPr lang="en-GB" sz="2800" dirty="0"/>
              <a:t>Together, these two hypotheses must cover all theoretical possibilities</a:t>
            </a:r>
          </a:p>
        </p:txBody>
      </p:sp>
    </p:spTree>
    <p:extLst>
      <p:ext uri="{BB962C8B-B14F-4D97-AF65-F5344CB8AC3E}">
        <p14:creationId xmlns:p14="http://schemas.microsoft.com/office/powerpoint/2010/main" val="3447196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1960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/>
              <a:t>Storks and babies</a:t>
            </a:r>
          </a:p>
          <a:p>
            <a:r>
              <a:rPr lang="en-GB" sz="2800" dirty="0"/>
              <a:t>Null hypothesis (H</a:t>
            </a:r>
            <a:r>
              <a:rPr lang="en-GB" sz="2800" baseline="-25000" dirty="0"/>
              <a:t>0</a:t>
            </a:r>
            <a:r>
              <a:rPr lang="en-GB" sz="2800" dirty="0"/>
              <a:t>): no relationship between stork population and babies born</a:t>
            </a:r>
          </a:p>
          <a:p>
            <a:r>
              <a:rPr lang="en-GB" sz="2800" dirty="0"/>
              <a:t>Alternate hypothesis (H</a:t>
            </a:r>
            <a:r>
              <a:rPr lang="en-GB" sz="2800" baseline="-25000" dirty="0"/>
              <a:t>1</a:t>
            </a:r>
            <a:r>
              <a:rPr lang="en-GB" sz="2800" dirty="0"/>
              <a:t>): there is a relationship between stork population and babies born</a:t>
            </a:r>
          </a:p>
        </p:txBody>
      </p:sp>
      <p:pic>
        <p:nvPicPr>
          <p:cNvPr id="4" name="Picture 3" descr="images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378904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300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313885-398D-4B80-A720-840294730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692696"/>
            <a:ext cx="6336704" cy="445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186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4" y="692696"/>
            <a:ext cx="8229600" cy="4814044"/>
          </a:xfrm>
          <a:prstGeom prst="rect">
            <a:avLst/>
          </a:prstGeom>
        </p:spPr>
      </p:pic>
      <p:pic>
        <p:nvPicPr>
          <p:cNvPr id="5" name="Picture 4" descr="images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45520" y="274638"/>
            <a:ext cx="2384682" cy="178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66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ADA0951-8A67-42B6-9DBB-69457BAC5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9271" y="980728"/>
            <a:ext cx="712545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891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20CD3D-E0B5-43A0-BA4C-2BBEF5FF50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5696" y="908720"/>
            <a:ext cx="5587916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23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7AB83-7F78-40A2-AA71-B5494E3FD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620687"/>
            <a:ext cx="6552728" cy="444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01989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248120E7-E174-4AF8-A17B-AF37A8C4C94E}" vid="{A86CFE0B-C988-4A58-A2ED-318C66F0B48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2380</TotalTime>
  <Words>350</Words>
  <Application>Microsoft Office PowerPoint</Application>
  <PresentationFormat>On-screen Show (4:3)</PresentationFormat>
  <Paragraphs>55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Myriad Pro</vt:lpstr>
      <vt:lpstr>Symbol</vt:lpstr>
      <vt:lpstr>Times New Roman</vt:lpstr>
      <vt:lpstr>Theme1</vt:lpstr>
      <vt:lpstr>SBPD7003 Quantitative Methods</vt:lpstr>
      <vt:lpstr>PowerPoint Presentation</vt:lpstr>
      <vt:lpstr>What will I learn?</vt:lpstr>
      <vt:lpstr> </vt:lpstr>
      <vt:lpstr>Distinction between quantitative and qualitative research</vt:lpstr>
      <vt:lpstr>Measurement</vt:lpstr>
      <vt:lpstr>Exercise</vt:lpstr>
      <vt:lpstr>Hypotheses</vt:lpstr>
      <vt:lpstr>Example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Ravshonbek Otojanov</cp:lastModifiedBy>
  <cp:revision>17</cp:revision>
  <dcterms:created xsi:type="dcterms:W3CDTF">2014-03-27T20:12:39Z</dcterms:created>
  <dcterms:modified xsi:type="dcterms:W3CDTF">2024-06-11T15:43:55Z</dcterms:modified>
</cp:coreProperties>
</file>