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6"/>
  </p:notesMasterIdLst>
  <p:sldIdLst>
    <p:sldId id="260" r:id="rId2"/>
    <p:sldId id="259" r:id="rId3"/>
    <p:sldId id="262" r:id="rId4"/>
    <p:sldId id="263" r:id="rId5"/>
  </p:sldIdLst>
  <p:sldSz cx="43891200" cy="32918400"/>
  <p:notesSz cx="6858000" cy="9144000"/>
  <p:embeddedFontLst>
    <p:embeddedFont>
      <p:font typeface="Cambria Math" panose="02040503050406030204" pitchFamily="18" charset="0"/>
      <p:regular r:id="rId7"/>
    </p:embeddedFont>
    <p:embeddedFont>
      <p:font typeface="Century Schoolbook" panose="02040604050505020304" pitchFamily="18" charset="0"/>
      <p:regular r:id="rId8"/>
      <p:bold r:id="rId9"/>
      <p:italic r:id="rId10"/>
      <p:boldItalic r:id="rId11"/>
    </p:embeddedFont>
    <p:embeddedFont>
      <p:font typeface="Oswald" panose="00000500000000000000" pitchFamily="2" charset="0"/>
      <p:regular r:id="rId12"/>
      <p:bold r:id="rId1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0368" userDrawn="1">
          <p15:clr>
            <a:srgbClr val="A4A3A4"/>
          </p15:clr>
        </p15:guide>
        <p15:guide id="2" pos="1382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FEC"/>
    <a:srgbClr val="FFCCCC"/>
    <a:srgbClr val="FEE8F5"/>
    <a:srgbClr val="DAF5FE"/>
    <a:srgbClr val="FEDA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D44AB91-85A2-4E29-9259-D26D0B17AC62}">
  <a:tblStyle styleId="{CD44AB91-85A2-4E29-9259-D26D0B17AC6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87" autoAdjust="0"/>
    <p:restoredTop sz="86405" autoAdjust="0"/>
  </p:normalViewPr>
  <p:slideViewPr>
    <p:cSldViewPr snapToGrid="0" showGuides="1">
      <p:cViewPr>
        <p:scale>
          <a:sx n="16" d="100"/>
          <a:sy n="16" d="100"/>
        </p:scale>
        <p:origin x="244" y="-528"/>
      </p:cViewPr>
      <p:guideLst>
        <p:guide orient="horz" pos="10368"/>
        <p:guide pos="13824"/>
      </p:guideLst>
    </p:cSldViewPr>
  </p:slideViewPr>
  <p:outlineViewPr>
    <p:cViewPr>
      <p:scale>
        <a:sx n="33" d="100"/>
        <a:sy n="33" d="100"/>
      </p:scale>
      <p:origin x="0" y="-2366"/>
    </p:cViewPr>
  </p:outlineViewPr>
  <p:notesTextViewPr>
    <p:cViewPr>
      <p:scale>
        <a:sx n="1" d="1"/>
        <a:sy n="1" d="1"/>
      </p:scale>
      <p:origin x="0" y="0"/>
    </p:cViewPr>
  </p:notesTextViewPr>
  <p:sorterViewPr>
    <p:cViewPr varScale="1">
      <p:scale>
        <a:sx n="100" d="100"/>
        <a:sy n="100" d="100"/>
      </p:scale>
      <p:origin x="0" y="-545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font" Target="fonts/font7.fntdata"/><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font" Target="fonts/font6.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she Lyuman" userId="c4629db85e11692b" providerId="LiveId" clId="{BB5C3357-C043-4BEB-B40A-176C0E07B539}"/>
    <pc:docChg chg="modSld">
      <pc:chgData name="Ayshe Lyuman" userId="c4629db85e11692b" providerId="LiveId" clId="{BB5C3357-C043-4BEB-B40A-176C0E07B539}" dt="2026-07-08T17:40:41.842" v="5" actId="20577"/>
      <pc:docMkLst>
        <pc:docMk/>
      </pc:docMkLst>
      <pc:sldChg chg="modSp mod">
        <pc:chgData name="Ayshe Lyuman" userId="c4629db85e11692b" providerId="LiveId" clId="{BB5C3357-C043-4BEB-B40A-176C0E07B539}" dt="2026-07-08T17:40:41.842" v="5" actId="20577"/>
        <pc:sldMkLst>
          <pc:docMk/>
          <pc:sldMk cId="2823378728" sldId="259"/>
        </pc:sldMkLst>
        <pc:spChg chg="mod">
          <ac:chgData name="Ayshe Lyuman" userId="c4629db85e11692b" providerId="LiveId" clId="{BB5C3357-C043-4BEB-B40A-176C0E07B539}" dt="2026-07-08T17:39:55.824" v="0" actId="20577"/>
          <ac:spMkLst>
            <pc:docMk/>
            <pc:sldMk cId="2823378728" sldId="259"/>
            <ac:spMk id="68" creationId="{834D35B0-D44A-07C7-532D-B60FEA2B2572}"/>
          </ac:spMkLst>
        </pc:spChg>
        <pc:spChg chg="mod">
          <ac:chgData name="Ayshe Lyuman" userId="c4629db85e11692b" providerId="LiveId" clId="{BB5C3357-C043-4BEB-B40A-176C0E07B539}" dt="2026-07-08T17:40:41.842" v="5" actId="20577"/>
          <ac:spMkLst>
            <pc:docMk/>
            <pc:sldMk cId="2823378728" sldId="259"/>
            <ac:spMk id="69" creationId="{D4763123-9EDA-F461-3189-32C38BA55FDA}"/>
          </ac:spMkLst>
        </pc:spChg>
        <pc:spChg chg="mod">
          <ac:chgData name="Ayshe Lyuman" userId="c4629db85e11692b" providerId="LiveId" clId="{BB5C3357-C043-4BEB-B40A-176C0E07B539}" dt="2026-07-08T17:40:10.678" v="1" actId="20577"/>
          <ac:spMkLst>
            <pc:docMk/>
            <pc:sldMk cId="2823378728" sldId="259"/>
            <ac:spMk id="72" creationId="{851CEAFF-5F90-41BC-9530-DB68E9E59D4C}"/>
          </ac:spMkLst>
        </pc:spChg>
        <pc:spChg chg="mod">
          <ac:chgData name="Ayshe Lyuman" userId="c4629db85e11692b" providerId="LiveId" clId="{BB5C3357-C043-4BEB-B40A-176C0E07B539}" dt="2026-07-08T17:40:19.886" v="3" actId="20577"/>
          <ac:spMkLst>
            <pc:docMk/>
            <pc:sldMk cId="2823378728" sldId="259"/>
            <ac:spMk id="76" creationId="{E3844CBA-5B14-F46A-2E0A-AB650D49B066}"/>
          </ac:spMkLst>
        </pc:spChg>
        <pc:spChg chg="mod">
          <ac:chgData name="Ayshe Lyuman" userId="c4629db85e11692b" providerId="LiveId" clId="{BB5C3357-C043-4BEB-B40A-176C0E07B539}" dt="2026-07-08T17:40:14.285" v="2" actId="20577"/>
          <ac:spMkLst>
            <pc:docMk/>
            <pc:sldMk cId="2823378728" sldId="259"/>
            <ac:spMk id="78" creationId="{B8EFA9FE-FD78-45D8-2277-80C100D7B04B}"/>
          </ac:spMkLst>
        </pc:spChg>
        <pc:spChg chg="mod">
          <ac:chgData name="Ayshe Lyuman" userId="c4629db85e11692b" providerId="LiveId" clId="{BB5C3357-C043-4BEB-B40A-176C0E07B539}" dt="2026-07-08T17:40:24.313" v="4" actId="20577"/>
          <ac:spMkLst>
            <pc:docMk/>
            <pc:sldMk cId="2823378728" sldId="259"/>
            <ac:spMk id="80" creationId="{8E33AB62-678A-E316-BC68-51EC5664EC4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a:extLst>
            <a:ext uri="{FF2B5EF4-FFF2-40B4-BE49-F238E27FC236}">
              <a16:creationId xmlns:a16="http://schemas.microsoft.com/office/drawing/2014/main" id="{95D89F86-20AA-D40D-B981-5C7ED9C05D74}"/>
            </a:ext>
          </a:extLst>
        </p:cNvPr>
        <p:cNvGrpSpPr/>
        <p:nvPr/>
      </p:nvGrpSpPr>
      <p:grpSpPr>
        <a:xfrm>
          <a:off x="0" y="0"/>
          <a:ext cx="0" cy="0"/>
          <a:chOff x="0" y="0"/>
          <a:chExt cx="0" cy="0"/>
        </a:xfrm>
      </p:grpSpPr>
      <p:sp>
        <p:nvSpPr>
          <p:cNvPr id="52" name="Google Shape;52;p:notes">
            <a:extLst>
              <a:ext uri="{FF2B5EF4-FFF2-40B4-BE49-F238E27FC236}">
                <a16:creationId xmlns:a16="http://schemas.microsoft.com/office/drawing/2014/main" id="{E4257FC7-629E-84BA-3D93-04158EC25852}"/>
              </a:ext>
            </a:extLst>
          </p:cNvPr>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a:extLst>
              <a:ext uri="{FF2B5EF4-FFF2-40B4-BE49-F238E27FC236}">
                <a16:creationId xmlns:a16="http://schemas.microsoft.com/office/drawing/2014/main" id="{1FD78254-B348-476D-833D-38FC22D7D69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chemeClr val="dk1"/>
                </a:solidFill>
              </a:rPr>
              <a:t>You can add your presentation notes here. This presentation template for research posters is fully editable so text, graphics and content can be updated to fit your own research needs.</a:t>
            </a: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r>
              <a:rPr lang="en">
                <a:solidFill>
                  <a:schemeClr val="dk1"/>
                </a:solidFill>
              </a:rPr>
              <a:t>Download more </a:t>
            </a:r>
            <a:r>
              <a:rPr lang="en" u="sng">
                <a:solidFill>
                  <a:schemeClr val="accent5"/>
                </a:solidFill>
                <a:hlinkClick r:id="rId3">
                  <a:extLst>
                    <a:ext uri="{A12FA001-AC4F-418D-AE19-62706E023703}">
                      <ahyp:hlinkClr xmlns:ahyp="http://schemas.microsoft.com/office/drawing/2018/hyperlinkcolor" val="tx"/>
                    </a:ext>
                  </a:extLst>
                </a:hlinkClick>
              </a:rPr>
              <a:t>poster presentation templates</a:t>
            </a:r>
            <a:r>
              <a:rPr lang="en">
                <a:solidFill>
                  <a:schemeClr val="dk1"/>
                </a:solidFill>
              </a:rPr>
              <a:t> from FPPT.com</a:t>
            </a:r>
            <a:endParaRPr/>
          </a:p>
        </p:txBody>
      </p:sp>
    </p:spTree>
    <p:extLst>
      <p:ext uri="{BB962C8B-B14F-4D97-AF65-F5344CB8AC3E}">
        <p14:creationId xmlns:p14="http://schemas.microsoft.com/office/powerpoint/2010/main" val="24374078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6201" y="4765280"/>
            <a:ext cx="40899001" cy="13136701"/>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496161" y="18138400"/>
            <a:ext cx="40899001" cy="5072701"/>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496161" y="13765442"/>
            <a:ext cx="40899001" cy="53874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15" name="Google Shape;15;p3"/>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6161" y="2848161"/>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6161" y="7375840"/>
            <a:ext cx="40899001" cy="21864901"/>
          </a:xfrm>
          <a:prstGeom prst="rect">
            <a:avLst/>
          </a:prstGeom>
        </p:spPr>
        <p:txBody>
          <a:bodyPr spcFirstLastPara="1" wrap="square" lIns="487600" tIns="487600" rIns="487600" bIns="487600" anchor="t" anchorCtr="0">
            <a:noAutofit/>
          </a:bodyPr>
          <a:lstStyle>
            <a:lvl1pPr marL="457190" lvl="0" indent="-838182">
              <a:spcBef>
                <a:spcPts val="0"/>
              </a:spcBef>
              <a:spcAft>
                <a:spcPts val="0"/>
              </a:spcAft>
              <a:buSzPts val="9600"/>
              <a:buChar char="●"/>
              <a:defRPr/>
            </a:lvl1pPr>
            <a:lvl2pPr marL="914380" lvl="1" indent="-704834">
              <a:spcBef>
                <a:spcPts val="8500"/>
              </a:spcBef>
              <a:spcAft>
                <a:spcPts val="0"/>
              </a:spcAft>
              <a:buSzPts val="7500"/>
              <a:buChar char="○"/>
              <a:defRPr/>
            </a:lvl2pPr>
            <a:lvl3pPr marL="1371571" lvl="2" indent="-704834">
              <a:spcBef>
                <a:spcPts val="8500"/>
              </a:spcBef>
              <a:spcAft>
                <a:spcPts val="0"/>
              </a:spcAft>
              <a:buSzPts val="7500"/>
              <a:buChar char="■"/>
              <a:defRPr/>
            </a:lvl3pPr>
            <a:lvl4pPr marL="1828761" lvl="3" indent="-704834">
              <a:spcBef>
                <a:spcPts val="8500"/>
              </a:spcBef>
              <a:spcAft>
                <a:spcPts val="0"/>
              </a:spcAft>
              <a:buSzPts val="7500"/>
              <a:buChar char="●"/>
              <a:defRPr/>
            </a:lvl4pPr>
            <a:lvl5pPr marL="2285951" lvl="4" indent="-704834">
              <a:spcBef>
                <a:spcPts val="8500"/>
              </a:spcBef>
              <a:spcAft>
                <a:spcPts val="0"/>
              </a:spcAft>
              <a:buSzPts val="7500"/>
              <a:buChar char="○"/>
              <a:defRPr/>
            </a:lvl5pPr>
            <a:lvl6pPr marL="2743141" lvl="5" indent="-704834">
              <a:spcBef>
                <a:spcPts val="8500"/>
              </a:spcBef>
              <a:spcAft>
                <a:spcPts val="0"/>
              </a:spcAft>
              <a:buSzPts val="7500"/>
              <a:buChar char="■"/>
              <a:defRPr/>
            </a:lvl6pPr>
            <a:lvl7pPr marL="3200332" lvl="6" indent="-704834">
              <a:spcBef>
                <a:spcPts val="8500"/>
              </a:spcBef>
              <a:spcAft>
                <a:spcPts val="0"/>
              </a:spcAft>
              <a:buSzPts val="7500"/>
              <a:buChar char="●"/>
              <a:defRPr/>
            </a:lvl7pPr>
            <a:lvl8pPr marL="3657522" lvl="7" indent="-704834">
              <a:spcBef>
                <a:spcPts val="8500"/>
              </a:spcBef>
              <a:spcAft>
                <a:spcPts val="0"/>
              </a:spcAft>
              <a:buSzPts val="7500"/>
              <a:buChar char="○"/>
              <a:defRPr/>
            </a:lvl8pPr>
            <a:lvl9pPr marL="4114712" lvl="8" indent="-704834">
              <a:spcBef>
                <a:spcPts val="8500"/>
              </a:spcBef>
              <a:spcAft>
                <a:spcPts val="8500"/>
              </a:spcAft>
              <a:buSzPts val="7500"/>
              <a:buChar char="■"/>
              <a:defRPr/>
            </a:lvl9pPr>
          </a:lstStyle>
          <a:p>
            <a:endParaRPr/>
          </a:p>
        </p:txBody>
      </p:sp>
      <p:sp>
        <p:nvSpPr>
          <p:cNvPr id="19" name="Google Shape;19;p4"/>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6161" y="2848161"/>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6161" y="7375840"/>
            <a:ext cx="19199399" cy="21864901"/>
          </a:xfrm>
          <a:prstGeom prst="rect">
            <a:avLst/>
          </a:prstGeom>
        </p:spPr>
        <p:txBody>
          <a:bodyPr spcFirstLastPara="1" wrap="square" lIns="487600" tIns="487600" rIns="487600" bIns="487600" anchor="t" anchorCtr="0">
            <a:noAutofit/>
          </a:bodyPr>
          <a:lstStyle>
            <a:lvl1pPr marL="457190" lvl="0" indent="-704834">
              <a:spcBef>
                <a:spcPts val="0"/>
              </a:spcBef>
              <a:spcAft>
                <a:spcPts val="0"/>
              </a:spcAft>
              <a:buSzPts val="7500"/>
              <a:buChar char="●"/>
              <a:defRPr sz="7500"/>
            </a:lvl1pPr>
            <a:lvl2pPr marL="914380" lvl="1" indent="-634987">
              <a:spcBef>
                <a:spcPts val="8500"/>
              </a:spcBef>
              <a:spcAft>
                <a:spcPts val="0"/>
              </a:spcAft>
              <a:buSzPts val="6400"/>
              <a:buChar char="○"/>
              <a:defRPr sz="6400"/>
            </a:lvl2pPr>
            <a:lvl3pPr marL="1371571" lvl="2" indent="-634987">
              <a:spcBef>
                <a:spcPts val="8500"/>
              </a:spcBef>
              <a:spcAft>
                <a:spcPts val="0"/>
              </a:spcAft>
              <a:buSzPts val="6400"/>
              <a:buChar char="■"/>
              <a:defRPr sz="6400"/>
            </a:lvl3pPr>
            <a:lvl4pPr marL="1828761" lvl="3" indent="-634987">
              <a:spcBef>
                <a:spcPts val="8500"/>
              </a:spcBef>
              <a:spcAft>
                <a:spcPts val="0"/>
              </a:spcAft>
              <a:buSzPts val="6400"/>
              <a:buChar char="●"/>
              <a:defRPr sz="6400"/>
            </a:lvl4pPr>
            <a:lvl5pPr marL="2285951" lvl="4" indent="-634987">
              <a:spcBef>
                <a:spcPts val="8500"/>
              </a:spcBef>
              <a:spcAft>
                <a:spcPts val="0"/>
              </a:spcAft>
              <a:buSzPts val="6400"/>
              <a:buChar char="○"/>
              <a:defRPr sz="6400"/>
            </a:lvl5pPr>
            <a:lvl6pPr marL="2743141" lvl="5" indent="-634987">
              <a:spcBef>
                <a:spcPts val="8500"/>
              </a:spcBef>
              <a:spcAft>
                <a:spcPts val="0"/>
              </a:spcAft>
              <a:buSzPts val="6400"/>
              <a:buChar char="■"/>
              <a:defRPr sz="6400"/>
            </a:lvl6pPr>
            <a:lvl7pPr marL="3200332" lvl="6" indent="-634987">
              <a:spcBef>
                <a:spcPts val="8500"/>
              </a:spcBef>
              <a:spcAft>
                <a:spcPts val="0"/>
              </a:spcAft>
              <a:buSzPts val="6400"/>
              <a:buChar char="●"/>
              <a:defRPr sz="6400"/>
            </a:lvl7pPr>
            <a:lvl8pPr marL="3657522" lvl="7" indent="-634987">
              <a:spcBef>
                <a:spcPts val="8500"/>
              </a:spcBef>
              <a:spcAft>
                <a:spcPts val="0"/>
              </a:spcAft>
              <a:buSzPts val="6400"/>
              <a:buChar char="○"/>
              <a:defRPr sz="6400"/>
            </a:lvl8pPr>
            <a:lvl9pPr marL="4114712" lvl="8" indent="-634987">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3195521" y="7375840"/>
            <a:ext cx="19199399" cy="21864901"/>
          </a:xfrm>
          <a:prstGeom prst="rect">
            <a:avLst/>
          </a:prstGeom>
        </p:spPr>
        <p:txBody>
          <a:bodyPr spcFirstLastPara="1" wrap="square" lIns="487600" tIns="487600" rIns="487600" bIns="487600" anchor="t" anchorCtr="0">
            <a:noAutofit/>
          </a:bodyPr>
          <a:lstStyle>
            <a:lvl1pPr marL="457190" lvl="0" indent="-704834">
              <a:spcBef>
                <a:spcPts val="0"/>
              </a:spcBef>
              <a:spcAft>
                <a:spcPts val="0"/>
              </a:spcAft>
              <a:buSzPts val="7500"/>
              <a:buChar char="●"/>
              <a:defRPr sz="7500"/>
            </a:lvl1pPr>
            <a:lvl2pPr marL="914380" lvl="1" indent="-634987">
              <a:spcBef>
                <a:spcPts val="8500"/>
              </a:spcBef>
              <a:spcAft>
                <a:spcPts val="0"/>
              </a:spcAft>
              <a:buSzPts val="6400"/>
              <a:buChar char="○"/>
              <a:defRPr sz="6400"/>
            </a:lvl2pPr>
            <a:lvl3pPr marL="1371571" lvl="2" indent="-634987">
              <a:spcBef>
                <a:spcPts val="8500"/>
              </a:spcBef>
              <a:spcAft>
                <a:spcPts val="0"/>
              </a:spcAft>
              <a:buSzPts val="6400"/>
              <a:buChar char="■"/>
              <a:defRPr sz="6400"/>
            </a:lvl3pPr>
            <a:lvl4pPr marL="1828761" lvl="3" indent="-634987">
              <a:spcBef>
                <a:spcPts val="8500"/>
              </a:spcBef>
              <a:spcAft>
                <a:spcPts val="0"/>
              </a:spcAft>
              <a:buSzPts val="6400"/>
              <a:buChar char="●"/>
              <a:defRPr sz="6400"/>
            </a:lvl4pPr>
            <a:lvl5pPr marL="2285951" lvl="4" indent="-634987">
              <a:spcBef>
                <a:spcPts val="8500"/>
              </a:spcBef>
              <a:spcAft>
                <a:spcPts val="0"/>
              </a:spcAft>
              <a:buSzPts val="6400"/>
              <a:buChar char="○"/>
              <a:defRPr sz="6400"/>
            </a:lvl5pPr>
            <a:lvl6pPr marL="2743141" lvl="5" indent="-634987">
              <a:spcBef>
                <a:spcPts val="8500"/>
              </a:spcBef>
              <a:spcAft>
                <a:spcPts val="0"/>
              </a:spcAft>
              <a:buSzPts val="6400"/>
              <a:buChar char="■"/>
              <a:defRPr sz="6400"/>
            </a:lvl6pPr>
            <a:lvl7pPr marL="3200332" lvl="6" indent="-634987">
              <a:spcBef>
                <a:spcPts val="8500"/>
              </a:spcBef>
              <a:spcAft>
                <a:spcPts val="0"/>
              </a:spcAft>
              <a:buSzPts val="6400"/>
              <a:buChar char="●"/>
              <a:defRPr sz="6400"/>
            </a:lvl7pPr>
            <a:lvl8pPr marL="3657522" lvl="7" indent="-634987">
              <a:spcBef>
                <a:spcPts val="8500"/>
              </a:spcBef>
              <a:spcAft>
                <a:spcPts val="0"/>
              </a:spcAft>
              <a:buSzPts val="6400"/>
              <a:buChar char="○"/>
              <a:defRPr sz="6400"/>
            </a:lvl8pPr>
            <a:lvl9pPr marL="4114712" lvl="8" indent="-634987">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6161" y="2848161"/>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6161" y="3555841"/>
            <a:ext cx="13478401" cy="48366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496161" y="8893440"/>
            <a:ext cx="13478401" cy="20348101"/>
          </a:xfrm>
          <a:prstGeom prst="rect">
            <a:avLst/>
          </a:prstGeom>
        </p:spPr>
        <p:txBody>
          <a:bodyPr spcFirstLastPara="1" wrap="square" lIns="487600" tIns="487600" rIns="487600" bIns="487600" anchor="t" anchorCtr="0">
            <a:noAutofit/>
          </a:bodyPr>
          <a:lstStyle>
            <a:lvl1pPr marL="457190" lvl="0" indent="-634987">
              <a:spcBef>
                <a:spcPts val="0"/>
              </a:spcBef>
              <a:spcAft>
                <a:spcPts val="0"/>
              </a:spcAft>
              <a:buSzPts val="6400"/>
              <a:buChar char="●"/>
              <a:defRPr sz="6400"/>
            </a:lvl1pPr>
            <a:lvl2pPr marL="914380" lvl="1" indent="-634987">
              <a:spcBef>
                <a:spcPts val="8500"/>
              </a:spcBef>
              <a:spcAft>
                <a:spcPts val="0"/>
              </a:spcAft>
              <a:buSzPts val="6400"/>
              <a:buChar char="○"/>
              <a:defRPr sz="6400"/>
            </a:lvl2pPr>
            <a:lvl3pPr marL="1371571" lvl="2" indent="-634987">
              <a:spcBef>
                <a:spcPts val="8500"/>
              </a:spcBef>
              <a:spcAft>
                <a:spcPts val="0"/>
              </a:spcAft>
              <a:buSzPts val="6400"/>
              <a:buChar char="■"/>
              <a:defRPr sz="6400"/>
            </a:lvl3pPr>
            <a:lvl4pPr marL="1828761" lvl="3" indent="-634987">
              <a:spcBef>
                <a:spcPts val="8500"/>
              </a:spcBef>
              <a:spcAft>
                <a:spcPts val="0"/>
              </a:spcAft>
              <a:buSzPts val="6400"/>
              <a:buChar char="●"/>
              <a:defRPr sz="6400"/>
            </a:lvl4pPr>
            <a:lvl5pPr marL="2285951" lvl="4" indent="-634987">
              <a:spcBef>
                <a:spcPts val="8500"/>
              </a:spcBef>
              <a:spcAft>
                <a:spcPts val="0"/>
              </a:spcAft>
              <a:buSzPts val="6400"/>
              <a:buChar char="○"/>
              <a:defRPr sz="6400"/>
            </a:lvl5pPr>
            <a:lvl6pPr marL="2743141" lvl="5" indent="-634987">
              <a:spcBef>
                <a:spcPts val="8500"/>
              </a:spcBef>
              <a:spcAft>
                <a:spcPts val="0"/>
              </a:spcAft>
              <a:buSzPts val="6400"/>
              <a:buChar char="■"/>
              <a:defRPr sz="6400"/>
            </a:lvl6pPr>
            <a:lvl7pPr marL="3200332" lvl="6" indent="-634987">
              <a:spcBef>
                <a:spcPts val="8500"/>
              </a:spcBef>
              <a:spcAft>
                <a:spcPts val="0"/>
              </a:spcAft>
              <a:buSzPts val="6400"/>
              <a:buChar char="●"/>
              <a:defRPr sz="6400"/>
            </a:lvl7pPr>
            <a:lvl8pPr marL="3657522" lvl="7" indent="-634987">
              <a:spcBef>
                <a:spcPts val="8500"/>
              </a:spcBef>
              <a:spcAft>
                <a:spcPts val="0"/>
              </a:spcAft>
              <a:buSzPts val="6400"/>
              <a:buChar char="○"/>
              <a:defRPr sz="6400"/>
            </a:lvl8pPr>
            <a:lvl9pPr marL="4114712" lvl="8" indent="-634987">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3201" y="2880960"/>
            <a:ext cx="30565501" cy="26181001"/>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1945600" y="-799"/>
            <a:ext cx="21945600" cy="32918401"/>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sz="1400"/>
          </a:p>
        </p:txBody>
      </p:sp>
      <p:sp>
        <p:nvSpPr>
          <p:cNvPr id="37" name="Google Shape;37;p9"/>
          <p:cNvSpPr txBox="1">
            <a:spLocks noGrp="1"/>
          </p:cNvSpPr>
          <p:nvPr>
            <p:ph type="title"/>
          </p:nvPr>
        </p:nvSpPr>
        <p:spPr>
          <a:xfrm>
            <a:off x="1274400" y="7892321"/>
            <a:ext cx="19416900" cy="94866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399"/>
            </a:lvl1pPr>
            <a:lvl2pPr lvl="1" algn="ctr">
              <a:spcBef>
                <a:spcPts val="0"/>
              </a:spcBef>
              <a:spcAft>
                <a:spcPts val="0"/>
              </a:spcAft>
              <a:buSzPts val="22400"/>
              <a:buNone/>
              <a:defRPr sz="22399"/>
            </a:lvl2pPr>
            <a:lvl3pPr lvl="2" algn="ctr">
              <a:spcBef>
                <a:spcPts val="0"/>
              </a:spcBef>
              <a:spcAft>
                <a:spcPts val="0"/>
              </a:spcAft>
              <a:buSzPts val="22400"/>
              <a:buNone/>
              <a:defRPr sz="22399"/>
            </a:lvl3pPr>
            <a:lvl4pPr lvl="3" algn="ctr">
              <a:spcBef>
                <a:spcPts val="0"/>
              </a:spcBef>
              <a:spcAft>
                <a:spcPts val="0"/>
              </a:spcAft>
              <a:buSzPts val="22400"/>
              <a:buNone/>
              <a:defRPr sz="22399"/>
            </a:lvl4pPr>
            <a:lvl5pPr lvl="4" algn="ctr">
              <a:spcBef>
                <a:spcPts val="0"/>
              </a:spcBef>
              <a:spcAft>
                <a:spcPts val="0"/>
              </a:spcAft>
              <a:buSzPts val="22400"/>
              <a:buNone/>
              <a:defRPr sz="22399"/>
            </a:lvl5pPr>
            <a:lvl6pPr lvl="5" algn="ctr">
              <a:spcBef>
                <a:spcPts val="0"/>
              </a:spcBef>
              <a:spcAft>
                <a:spcPts val="0"/>
              </a:spcAft>
              <a:buSzPts val="22400"/>
              <a:buNone/>
              <a:defRPr sz="22399"/>
            </a:lvl6pPr>
            <a:lvl7pPr lvl="6" algn="ctr">
              <a:spcBef>
                <a:spcPts val="0"/>
              </a:spcBef>
              <a:spcAft>
                <a:spcPts val="0"/>
              </a:spcAft>
              <a:buSzPts val="22400"/>
              <a:buNone/>
              <a:defRPr sz="22399"/>
            </a:lvl7pPr>
            <a:lvl8pPr lvl="7" algn="ctr">
              <a:spcBef>
                <a:spcPts val="0"/>
              </a:spcBef>
              <a:spcAft>
                <a:spcPts val="0"/>
              </a:spcAft>
              <a:buSzPts val="22400"/>
              <a:buNone/>
              <a:defRPr sz="22399"/>
            </a:lvl8pPr>
            <a:lvl9pPr lvl="8" algn="ctr">
              <a:spcBef>
                <a:spcPts val="0"/>
              </a:spcBef>
              <a:spcAft>
                <a:spcPts val="0"/>
              </a:spcAft>
              <a:buSzPts val="22400"/>
              <a:buNone/>
              <a:defRPr sz="22399"/>
            </a:lvl9pPr>
          </a:lstStyle>
          <a:p>
            <a:endParaRPr/>
          </a:p>
        </p:txBody>
      </p:sp>
      <p:sp>
        <p:nvSpPr>
          <p:cNvPr id="38" name="Google Shape;38;p9"/>
          <p:cNvSpPr txBox="1">
            <a:spLocks noGrp="1"/>
          </p:cNvSpPr>
          <p:nvPr>
            <p:ph type="subTitle" idx="1"/>
          </p:nvPr>
        </p:nvSpPr>
        <p:spPr>
          <a:xfrm>
            <a:off x="1274400" y="17939680"/>
            <a:ext cx="19416900" cy="7904701"/>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3709601" y="4634082"/>
            <a:ext cx="18417601" cy="23648701"/>
          </a:xfrm>
          <a:prstGeom prst="rect">
            <a:avLst/>
          </a:prstGeom>
        </p:spPr>
        <p:txBody>
          <a:bodyPr spcFirstLastPara="1" wrap="square" lIns="487600" tIns="487600" rIns="487600" bIns="487600" anchor="ctr" anchorCtr="0">
            <a:noAutofit/>
          </a:bodyPr>
          <a:lstStyle>
            <a:lvl1pPr marL="457190" lvl="0" indent="-838182">
              <a:spcBef>
                <a:spcPts val="0"/>
              </a:spcBef>
              <a:spcAft>
                <a:spcPts val="0"/>
              </a:spcAft>
              <a:buSzPts val="9600"/>
              <a:buChar char="●"/>
              <a:defRPr/>
            </a:lvl1pPr>
            <a:lvl2pPr marL="914380" lvl="1" indent="-704834">
              <a:spcBef>
                <a:spcPts val="8500"/>
              </a:spcBef>
              <a:spcAft>
                <a:spcPts val="0"/>
              </a:spcAft>
              <a:buSzPts val="7500"/>
              <a:buChar char="○"/>
              <a:defRPr/>
            </a:lvl2pPr>
            <a:lvl3pPr marL="1371571" lvl="2" indent="-704834">
              <a:spcBef>
                <a:spcPts val="8500"/>
              </a:spcBef>
              <a:spcAft>
                <a:spcPts val="0"/>
              </a:spcAft>
              <a:buSzPts val="7500"/>
              <a:buChar char="■"/>
              <a:defRPr/>
            </a:lvl3pPr>
            <a:lvl4pPr marL="1828761" lvl="3" indent="-704834">
              <a:spcBef>
                <a:spcPts val="8500"/>
              </a:spcBef>
              <a:spcAft>
                <a:spcPts val="0"/>
              </a:spcAft>
              <a:buSzPts val="7500"/>
              <a:buChar char="●"/>
              <a:defRPr/>
            </a:lvl4pPr>
            <a:lvl5pPr marL="2285951" lvl="4" indent="-704834">
              <a:spcBef>
                <a:spcPts val="8500"/>
              </a:spcBef>
              <a:spcAft>
                <a:spcPts val="0"/>
              </a:spcAft>
              <a:buSzPts val="7500"/>
              <a:buChar char="○"/>
              <a:defRPr/>
            </a:lvl5pPr>
            <a:lvl6pPr marL="2743141" lvl="5" indent="-704834">
              <a:spcBef>
                <a:spcPts val="8500"/>
              </a:spcBef>
              <a:spcAft>
                <a:spcPts val="0"/>
              </a:spcAft>
              <a:buSzPts val="7500"/>
              <a:buChar char="■"/>
              <a:defRPr/>
            </a:lvl6pPr>
            <a:lvl7pPr marL="3200332" lvl="6" indent="-704834">
              <a:spcBef>
                <a:spcPts val="8500"/>
              </a:spcBef>
              <a:spcAft>
                <a:spcPts val="0"/>
              </a:spcAft>
              <a:buSzPts val="7500"/>
              <a:buChar char="●"/>
              <a:defRPr/>
            </a:lvl7pPr>
            <a:lvl8pPr marL="3657522" lvl="7" indent="-704834">
              <a:spcBef>
                <a:spcPts val="8500"/>
              </a:spcBef>
              <a:spcAft>
                <a:spcPts val="0"/>
              </a:spcAft>
              <a:buSzPts val="7500"/>
              <a:buChar char="○"/>
              <a:defRPr/>
            </a:lvl8pPr>
            <a:lvl9pPr marL="4114712" lvl="8" indent="-704834">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6161" y="27075682"/>
            <a:ext cx="28794299" cy="3872701"/>
          </a:xfrm>
          <a:prstGeom prst="rect">
            <a:avLst/>
          </a:prstGeom>
        </p:spPr>
        <p:txBody>
          <a:bodyPr spcFirstLastPara="1" wrap="square" lIns="487600" tIns="487600" rIns="487600" bIns="487600" anchor="ctr" anchorCtr="0">
            <a:noAutofit/>
          </a:bodyPr>
          <a:lstStyle>
            <a:lvl1pPr marL="457190" lvl="0" indent="-228595">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6161" y="7079200"/>
            <a:ext cx="40899001" cy="125664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3999"/>
            </a:lvl1pPr>
            <a:lvl2pPr lvl="1" algn="ctr">
              <a:spcBef>
                <a:spcPts val="0"/>
              </a:spcBef>
              <a:spcAft>
                <a:spcPts val="0"/>
              </a:spcAft>
              <a:buSzPts val="64000"/>
              <a:buNone/>
              <a:defRPr sz="63999"/>
            </a:lvl2pPr>
            <a:lvl3pPr lvl="2" algn="ctr">
              <a:spcBef>
                <a:spcPts val="0"/>
              </a:spcBef>
              <a:spcAft>
                <a:spcPts val="0"/>
              </a:spcAft>
              <a:buSzPts val="64000"/>
              <a:buNone/>
              <a:defRPr sz="63999"/>
            </a:lvl3pPr>
            <a:lvl4pPr lvl="3" algn="ctr">
              <a:spcBef>
                <a:spcPts val="0"/>
              </a:spcBef>
              <a:spcAft>
                <a:spcPts val="0"/>
              </a:spcAft>
              <a:buSzPts val="64000"/>
              <a:buNone/>
              <a:defRPr sz="63999"/>
            </a:lvl4pPr>
            <a:lvl5pPr lvl="4" algn="ctr">
              <a:spcBef>
                <a:spcPts val="0"/>
              </a:spcBef>
              <a:spcAft>
                <a:spcPts val="0"/>
              </a:spcAft>
              <a:buSzPts val="64000"/>
              <a:buNone/>
              <a:defRPr sz="63999"/>
            </a:lvl5pPr>
            <a:lvl6pPr lvl="5" algn="ctr">
              <a:spcBef>
                <a:spcPts val="0"/>
              </a:spcBef>
              <a:spcAft>
                <a:spcPts val="0"/>
              </a:spcAft>
              <a:buSzPts val="64000"/>
              <a:buNone/>
              <a:defRPr sz="63999"/>
            </a:lvl6pPr>
            <a:lvl7pPr lvl="6" algn="ctr">
              <a:spcBef>
                <a:spcPts val="0"/>
              </a:spcBef>
              <a:spcAft>
                <a:spcPts val="0"/>
              </a:spcAft>
              <a:buSzPts val="64000"/>
              <a:buNone/>
              <a:defRPr sz="63999"/>
            </a:lvl7pPr>
            <a:lvl8pPr lvl="7" algn="ctr">
              <a:spcBef>
                <a:spcPts val="0"/>
              </a:spcBef>
              <a:spcAft>
                <a:spcPts val="0"/>
              </a:spcAft>
              <a:buSzPts val="64000"/>
              <a:buNone/>
              <a:defRPr sz="63999"/>
            </a:lvl8pPr>
            <a:lvl9pPr lvl="8" algn="ctr">
              <a:spcBef>
                <a:spcPts val="0"/>
              </a:spcBef>
              <a:spcAft>
                <a:spcPts val="0"/>
              </a:spcAft>
              <a:buSzPts val="64000"/>
              <a:buNone/>
              <a:defRPr sz="63999"/>
            </a:lvl9pPr>
          </a:lstStyle>
          <a:p>
            <a:r>
              <a:t>xx%</a:t>
            </a:r>
          </a:p>
        </p:txBody>
      </p:sp>
      <p:sp>
        <p:nvSpPr>
          <p:cNvPr id="46" name="Google Shape;46;p11"/>
          <p:cNvSpPr txBox="1">
            <a:spLocks noGrp="1"/>
          </p:cNvSpPr>
          <p:nvPr>
            <p:ph type="body" idx="1"/>
          </p:nvPr>
        </p:nvSpPr>
        <p:spPr>
          <a:xfrm>
            <a:off x="1496161" y="20174242"/>
            <a:ext cx="40899001" cy="8325000"/>
          </a:xfrm>
          <a:prstGeom prst="rect">
            <a:avLst/>
          </a:prstGeom>
        </p:spPr>
        <p:txBody>
          <a:bodyPr spcFirstLastPara="1" wrap="square" lIns="487600" tIns="487600" rIns="487600" bIns="487600" anchor="t" anchorCtr="0">
            <a:noAutofit/>
          </a:bodyPr>
          <a:lstStyle>
            <a:lvl1pPr marL="457190" lvl="0" indent="-838182" algn="ctr">
              <a:spcBef>
                <a:spcPts val="0"/>
              </a:spcBef>
              <a:spcAft>
                <a:spcPts val="0"/>
              </a:spcAft>
              <a:buSzPts val="9600"/>
              <a:buChar char="●"/>
              <a:defRPr/>
            </a:lvl1pPr>
            <a:lvl2pPr marL="914380" lvl="1" indent="-704834" algn="ctr">
              <a:spcBef>
                <a:spcPts val="8500"/>
              </a:spcBef>
              <a:spcAft>
                <a:spcPts val="0"/>
              </a:spcAft>
              <a:buSzPts val="7500"/>
              <a:buChar char="○"/>
              <a:defRPr/>
            </a:lvl2pPr>
            <a:lvl3pPr marL="1371571" lvl="2" indent="-704834" algn="ctr">
              <a:spcBef>
                <a:spcPts val="8500"/>
              </a:spcBef>
              <a:spcAft>
                <a:spcPts val="0"/>
              </a:spcAft>
              <a:buSzPts val="7500"/>
              <a:buChar char="■"/>
              <a:defRPr/>
            </a:lvl3pPr>
            <a:lvl4pPr marL="1828761" lvl="3" indent="-704834" algn="ctr">
              <a:spcBef>
                <a:spcPts val="8500"/>
              </a:spcBef>
              <a:spcAft>
                <a:spcPts val="0"/>
              </a:spcAft>
              <a:buSzPts val="7500"/>
              <a:buChar char="●"/>
              <a:defRPr/>
            </a:lvl4pPr>
            <a:lvl5pPr marL="2285951" lvl="4" indent="-704834" algn="ctr">
              <a:spcBef>
                <a:spcPts val="8500"/>
              </a:spcBef>
              <a:spcAft>
                <a:spcPts val="0"/>
              </a:spcAft>
              <a:buSzPts val="7500"/>
              <a:buChar char="○"/>
              <a:defRPr/>
            </a:lvl5pPr>
            <a:lvl6pPr marL="2743141" lvl="5" indent="-704834" algn="ctr">
              <a:spcBef>
                <a:spcPts val="8500"/>
              </a:spcBef>
              <a:spcAft>
                <a:spcPts val="0"/>
              </a:spcAft>
              <a:buSzPts val="7500"/>
              <a:buChar char="■"/>
              <a:defRPr/>
            </a:lvl6pPr>
            <a:lvl7pPr marL="3200332" lvl="6" indent="-704834" algn="ctr">
              <a:spcBef>
                <a:spcPts val="8500"/>
              </a:spcBef>
              <a:spcAft>
                <a:spcPts val="0"/>
              </a:spcAft>
              <a:buSzPts val="7500"/>
              <a:buChar char="●"/>
              <a:defRPr/>
            </a:lvl7pPr>
            <a:lvl8pPr marL="3657522" lvl="7" indent="-704834" algn="ctr">
              <a:spcBef>
                <a:spcPts val="8500"/>
              </a:spcBef>
              <a:spcAft>
                <a:spcPts val="0"/>
              </a:spcAft>
              <a:buSzPts val="7500"/>
              <a:buChar char="○"/>
              <a:defRPr/>
            </a:lvl8pPr>
            <a:lvl9pPr marL="4114712" lvl="8" indent="-704834"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0667797" y="29844588"/>
            <a:ext cx="2633700" cy="2519101"/>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1" y="2848161"/>
            <a:ext cx="40899001" cy="36654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6161" y="7375840"/>
            <a:ext cx="40899001" cy="21864901"/>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67797" y="29844588"/>
            <a:ext cx="2633700" cy="2519101"/>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fld id="{00000000-1234-1234-1234-123412341234}" type="slidenum">
              <a:rPr lang="en" smtClean="0"/>
              <a:pPr/>
              <a:t>‹#›</a:t>
            </a:fld>
            <a:endParaRPr lang="en"/>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3389/fpubh.2023.1121761" TargetMode="External"/><Relationship Id="rId13" Type="http://schemas.openxmlformats.org/officeDocument/2006/relationships/hyperlink" Target="https://ageing-better.org.uk/our-ageing-population-state-ageing-2025" TargetMode="External"/><Relationship Id="rId3" Type="http://schemas.openxmlformats.org/officeDocument/2006/relationships/hyperlink" Target="https://doi.org/10.1186/s12913-015-0927-8" TargetMode="External"/><Relationship Id="rId7" Type="http://schemas.openxmlformats.org/officeDocument/2006/relationships/hyperlink" Target="https://www.thelancet.com/journals/lancet/article/PIIS0140-6736(16)30960-6/abstract" TargetMode="External"/><Relationship Id="rId12" Type="http://schemas.openxmlformats.org/officeDocument/2006/relationships/hyperlink" Target="https://doi.org/10.1136/bmjopen-2016-013067" TargetMode="External"/><Relationship Id="rId17" Type="http://schemas.openxmlformats.org/officeDocument/2006/relationships/hyperlink" Target="https://doi.org/10.1186/s12875-015-0286-x" TargetMode="External"/><Relationship Id="rId2" Type="http://schemas.openxmlformats.org/officeDocument/2006/relationships/hyperlink" Target="https://doi.org/10.1186/s12877-019-1189-9" TargetMode="External"/><Relationship Id="rId16" Type="http://schemas.openxmlformats.org/officeDocument/2006/relationships/hyperlink" Target="https://www.health.org.uk/reports-and-analysis/briefings/nine-major-challenges-facing-health-and-care-in-england" TargetMode="External"/><Relationship Id="rId1" Type="http://schemas.openxmlformats.org/officeDocument/2006/relationships/slideLayout" Target="../slideLayouts/slideLayout3.xml"/><Relationship Id="rId6" Type="http://schemas.openxmlformats.org/officeDocument/2006/relationships/hyperlink" Target="https://www.ageuk.org.uk/discover/2024/september/state-of-health-and-care-of-older-people-in-england-2024/" TargetMode="External"/><Relationship Id="rId11" Type="http://schemas.openxmlformats.org/officeDocument/2006/relationships/hyperlink" Target="https://www.bgs.org.uk/ProactiveCareEvidence" TargetMode="External"/><Relationship Id="rId5" Type="http://schemas.openxmlformats.org/officeDocument/2006/relationships/hyperlink" Target="https://www.ageuk.org.uk/our-impact/programmes/improve-physical-activity/" TargetMode="External"/><Relationship Id="rId15" Type="http://schemas.openxmlformats.org/officeDocument/2006/relationships/hyperlink" Target="https://doi.org/10.1002/gps.4550" TargetMode="External"/><Relationship Id="rId10" Type="http://schemas.openxmlformats.org/officeDocument/2006/relationships/hyperlink" Target="https://www.bgs.org.uk/behavioural-activation-in-social-isolation-basil" TargetMode="External"/><Relationship Id="rId4" Type="http://schemas.openxmlformats.org/officeDocument/2006/relationships/hyperlink" Target="https://www.ageuk.org.uk/information-advice/work-learning/discrimination-rights/the-equality-act/" TargetMode="External"/><Relationship Id="rId9" Type="http://schemas.openxmlformats.org/officeDocument/2006/relationships/hyperlink" Target="https://doi.org/10.3390/ijerph20054257" TargetMode="External"/><Relationship Id="rId14" Type="http://schemas.openxmlformats.org/officeDocument/2006/relationships/hyperlink" Target="https://www.gov.uk/government/publications/people-at-the-heart-of-care-adult-social-care-reform-white-paper"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tyneandwear.myhomecare.co.uk/meeting-the-needs-of-an-aging-population/" TargetMode="External"/><Relationship Id="rId13" Type="http://schemas.openxmlformats.org/officeDocument/2006/relationships/hyperlink" Target="https://www.rsnonline.org.uk/addressing-unmet-needs-in-health-and-social-care-for-older-people" TargetMode="External"/><Relationship Id="rId3" Type="http://schemas.openxmlformats.org/officeDocument/2006/relationships/hyperlink" Target="https://iomh.co.uk/what-is-empowerment-in-health-and-social-care-definition-importance-examples-practice/" TargetMode="External"/><Relationship Id="rId7" Type="http://schemas.openxmlformats.org/officeDocument/2006/relationships/hyperlink" Target="https://doi.org/10.1186/s12877-018-0925-x" TargetMode="External"/><Relationship Id="rId12" Type="http://schemas.openxmlformats.org/officeDocument/2006/relationships/hyperlink" Target="https://nursepartners.org/empowering-older-adults-the-importance-of-involvement-in-their-own-care/" TargetMode="External"/><Relationship Id="rId2" Type="http://schemas.openxmlformats.org/officeDocument/2006/relationships/hyperlink" Target="https://doi.org/10.1016/j.apnu.2024.01.012" TargetMode="External"/><Relationship Id="rId16" Type="http://schemas.openxmlformats.org/officeDocument/2006/relationships/hyperlink" Target="https://www.ncbi.nlm.nih.gov/books/nbk469792/" TargetMode="External"/><Relationship Id="rId1" Type="http://schemas.openxmlformats.org/officeDocument/2006/relationships/slideLayout" Target="../slideLayouts/slideLayout7.xml"/><Relationship Id="rId6" Type="http://schemas.openxmlformats.org/officeDocument/2006/relationships/hyperlink" Target="https://doi.org/10.1016/j.wss.2026.100367" TargetMode="External"/><Relationship Id="rId11" Type="http://schemas.openxmlformats.org/officeDocument/2006/relationships/hyperlink" Target="https://www.england.nhs.uk/ourwork/clinical-policy/older-people/improving-care-for-older-people/" TargetMode="External"/><Relationship Id="rId5" Type="http://schemas.openxmlformats.org/officeDocument/2006/relationships/hyperlink" Target="https://doi.org/10.1371/journal.pone.0351110" TargetMode="External"/><Relationship Id="rId15" Type="http://schemas.openxmlformats.org/officeDocument/2006/relationships/hyperlink" Target="https://doi.org/10.1017/S0047279417000320" TargetMode="External"/><Relationship Id="rId10" Type="http://schemas.openxmlformats.org/officeDocument/2006/relationships/hyperlink" Target="https://www.england.nhs.uk/mental-health/adults/older-people/" TargetMode="External"/><Relationship Id="rId4" Type="http://schemas.openxmlformats.org/officeDocument/2006/relationships/hyperlink" Target="https://doi.org/10.1111/jan.16510" TargetMode="External"/><Relationship Id="rId9" Type="http://schemas.openxmlformats.org/officeDocument/2006/relationships/hyperlink" Target="https://www.nice.org.uk/guidance/ng22/chapter/Recommendations#identifying-and-assessing-social-care-needs" TargetMode="External"/><Relationship Id="rId14" Type="http://schemas.openxmlformats.org/officeDocument/2006/relationships/hyperlink" Target="https://doi.org/10.17645/si.v7i3.237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5E255-D7EF-A444-7A12-6D2871D91F74}"/>
              </a:ext>
            </a:extLst>
          </p:cNvPr>
          <p:cNvSpPr>
            <a:spLocks noGrp="1"/>
          </p:cNvSpPr>
          <p:nvPr>
            <p:ph type="title"/>
          </p:nvPr>
        </p:nvSpPr>
        <p:spPr>
          <a:xfrm>
            <a:off x="1526540" y="12934827"/>
            <a:ext cx="32613600" cy="18440399"/>
          </a:xfrm>
        </p:spPr>
        <p:txBody>
          <a:bodyPr/>
          <a:lstStyle/>
          <a:p>
            <a:pPr algn="l"/>
            <a:br>
              <a:rPr lang="en-GB" sz="8000" dirty="0"/>
            </a:br>
            <a:br>
              <a:rPr lang="en-GB" dirty="0"/>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sz="8800" b="1" dirty="0">
                <a:latin typeface="Arial" panose="020B0604020202020204" pitchFamily="34" charset="0"/>
                <a:cs typeface="Arial" panose="020B0604020202020204" pitchFamily="34" charset="0"/>
              </a:rPr>
              <a:t>Student name: </a:t>
            </a:r>
            <a:r>
              <a:rPr lang="en-GB" sz="8800" dirty="0">
                <a:latin typeface="Arial" panose="020B0604020202020204" pitchFamily="34" charset="0"/>
                <a:cs typeface="Arial" panose="020B0604020202020204" pitchFamily="34" charset="0"/>
              </a:rPr>
              <a:t>Shengyul Mutafcheva</a:t>
            </a:r>
            <a:br>
              <a:rPr lang="en-GB" sz="8800" b="1" dirty="0">
                <a:latin typeface="Arial" panose="020B0604020202020204" pitchFamily="34" charset="0"/>
                <a:cs typeface="Arial" panose="020B0604020202020204" pitchFamily="34" charset="0"/>
              </a:rPr>
            </a:br>
            <a:br>
              <a:rPr lang="en-GB" sz="8800" b="1" dirty="0">
                <a:latin typeface="Arial" panose="020B0604020202020204" pitchFamily="34" charset="0"/>
                <a:cs typeface="Arial" panose="020B0604020202020204" pitchFamily="34" charset="0"/>
              </a:rPr>
            </a:br>
            <a:r>
              <a:rPr lang="en-GB" sz="8800" b="1" dirty="0">
                <a:latin typeface="Arial" panose="020B0604020202020204" pitchFamily="34" charset="0"/>
                <a:cs typeface="Arial" panose="020B0604020202020204" pitchFamily="34" charset="0"/>
              </a:rPr>
              <a:t>Student ID:      </a:t>
            </a:r>
            <a:r>
              <a:rPr lang="en-GB" sz="8800" dirty="0">
                <a:latin typeface="Arial" panose="020B0604020202020204" pitchFamily="34" charset="0"/>
                <a:cs typeface="Arial" panose="020B0604020202020204" pitchFamily="34" charset="0"/>
              </a:rPr>
              <a:t>2324059</a:t>
            </a:r>
            <a:br>
              <a:rPr lang="en-GB" sz="8800" b="1" dirty="0">
                <a:latin typeface="Arial" panose="020B0604020202020204" pitchFamily="34" charset="0"/>
                <a:cs typeface="Arial" panose="020B0604020202020204" pitchFamily="34" charset="0"/>
              </a:rPr>
            </a:br>
            <a:br>
              <a:rPr lang="en-GB" sz="8800" b="1" dirty="0">
                <a:latin typeface="Arial" panose="020B0604020202020204" pitchFamily="34" charset="0"/>
                <a:cs typeface="Arial" panose="020B0604020202020204" pitchFamily="34" charset="0"/>
              </a:rPr>
            </a:br>
            <a:r>
              <a:rPr lang="en-GB" sz="8800" b="1" dirty="0">
                <a:latin typeface="Arial" panose="020B0604020202020204" pitchFamily="34" charset="0"/>
                <a:cs typeface="Arial" panose="020B0604020202020204" pitchFamily="34" charset="0"/>
              </a:rPr>
              <a:t>Module code:  </a:t>
            </a:r>
            <a:r>
              <a:rPr lang="en-US" sz="8800" dirty="0">
                <a:latin typeface="Arial" panose="020B0604020202020204" pitchFamily="34" charset="0"/>
                <a:cs typeface="Arial" panose="020B0604020202020204" pitchFamily="34" charset="0"/>
              </a:rPr>
              <a:t>BMHP6027_LON</a:t>
            </a:r>
            <a:br>
              <a:rPr lang="en-GB" sz="8800" b="1" dirty="0">
                <a:latin typeface="Arial" panose="020B0604020202020204" pitchFamily="34" charset="0"/>
                <a:cs typeface="Arial" panose="020B0604020202020204" pitchFamily="34" charset="0"/>
              </a:rPr>
            </a:br>
            <a:br>
              <a:rPr lang="en-GB" sz="8800" b="1" dirty="0">
                <a:latin typeface="Arial" panose="020B0604020202020204" pitchFamily="34" charset="0"/>
                <a:cs typeface="Arial" panose="020B0604020202020204" pitchFamily="34" charset="0"/>
              </a:rPr>
            </a:br>
            <a:r>
              <a:rPr lang="en-GB" sz="8800" b="1" dirty="0">
                <a:latin typeface="Arial" panose="020B0604020202020204" pitchFamily="34" charset="0"/>
                <a:cs typeface="Arial" panose="020B0604020202020204" pitchFamily="34" charset="0"/>
              </a:rPr>
              <a:t>Lecturer’s name</a:t>
            </a:r>
            <a:r>
              <a:rPr lang="en-GB" sz="8800" dirty="0">
                <a:latin typeface="Arial" panose="020B0604020202020204" pitchFamily="34" charset="0"/>
                <a:cs typeface="Arial" panose="020B0604020202020204" pitchFamily="34" charset="0"/>
              </a:rPr>
              <a:t>:  Laila Surani</a:t>
            </a:r>
            <a:br>
              <a:rPr lang="en-GB" sz="8800" dirty="0"/>
            </a:br>
            <a:br>
              <a:rPr lang="en-GB" sz="8800" dirty="0"/>
            </a:br>
            <a:endParaRPr lang="en-GB" sz="8800" dirty="0"/>
          </a:p>
        </p:txBody>
      </p:sp>
      <p:pic>
        <p:nvPicPr>
          <p:cNvPr id="3" name="Picture 2">
            <a:extLst>
              <a:ext uri="{FF2B5EF4-FFF2-40B4-BE49-F238E27FC236}">
                <a16:creationId xmlns:a16="http://schemas.microsoft.com/office/drawing/2014/main" id="{11F792C4-815C-4C89-DD87-B59A1A8F2542}"/>
              </a:ext>
            </a:extLst>
          </p:cNvPr>
          <p:cNvPicPr>
            <a:picLocks noChangeAspect="1"/>
          </p:cNvPicPr>
          <p:nvPr/>
        </p:nvPicPr>
        <p:blipFill>
          <a:blip r:embed="rId2"/>
          <a:stretch>
            <a:fillRect/>
          </a:stretch>
        </p:blipFill>
        <p:spPr>
          <a:xfrm>
            <a:off x="711200" y="1193533"/>
            <a:ext cx="10250906" cy="3609473"/>
          </a:xfrm>
          <a:prstGeom prst="rect">
            <a:avLst/>
          </a:prstGeom>
        </p:spPr>
      </p:pic>
      <p:sp>
        <p:nvSpPr>
          <p:cNvPr id="8" name="TextBox 7">
            <a:extLst>
              <a:ext uri="{FF2B5EF4-FFF2-40B4-BE49-F238E27FC236}">
                <a16:creationId xmlns:a16="http://schemas.microsoft.com/office/drawing/2014/main" id="{61F24B5C-86A0-8933-38F9-425B96E51B42}"/>
              </a:ext>
            </a:extLst>
          </p:cNvPr>
          <p:cNvSpPr txBox="1"/>
          <p:nvPr/>
        </p:nvSpPr>
        <p:spPr>
          <a:xfrm>
            <a:off x="9743441" y="7698028"/>
            <a:ext cx="20370800" cy="1569660"/>
          </a:xfrm>
          <a:prstGeom prst="rect">
            <a:avLst/>
          </a:prstGeom>
          <a:noFill/>
        </p:spPr>
        <p:txBody>
          <a:bodyPr wrap="square" rtlCol="0">
            <a:spAutoFit/>
          </a:bodyPr>
          <a:lstStyle/>
          <a:p>
            <a:pPr algn="ctr"/>
            <a:r>
              <a:rPr lang="en-GB" sz="9600" b="1" dirty="0">
                <a:latin typeface="Arial" panose="020B0604020202020204" pitchFamily="34" charset="0"/>
                <a:cs typeface="Arial" panose="020B0604020202020204" pitchFamily="34" charset="0"/>
              </a:rPr>
              <a:t>Empowering Older person</a:t>
            </a:r>
          </a:p>
        </p:txBody>
      </p:sp>
      <p:sp>
        <p:nvSpPr>
          <p:cNvPr id="9" name="TextBox 8">
            <a:extLst>
              <a:ext uri="{FF2B5EF4-FFF2-40B4-BE49-F238E27FC236}">
                <a16:creationId xmlns:a16="http://schemas.microsoft.com/office/drawing/2014/main" id="{21FC0638-9BCA-B82F-88CA-ECDB656F4FD7}"/>
              </a:ext>
            </a:extLst>
          </p:cNvPr>
          <p:cNvSpPr txBox="1"/>
          <p:nvPr/>
        </p:nvSpPr>
        <p:spPr>
          <a:xfrm>
            <a:off x="8216900" y="12934827"/>
            <a:ext cx="25374600" cy="1446550"/>
          </a:xfrm>
          <a:prstGeom prst="rect">
            <a:avLst/>
          </a:prstGeom>
          <a:noFill/>
        </p:spPr>
        <p:txBody>
          <a:bodyPr wrap="square" rtlCol="0">
            <a:spAutoFit/>
          </a:bodyPr>
          <a:lstStyle/>
          <a:p>
            <a:pPr algn="ctr" defTabSz="914380">
              <a:buClrTx/>
              <a:defRPr/>
            </a:pPr>
            <a:r>
              <a:rPr lang="en-GB" sz="8800" b="1" kern="1200" dirty="0">
                <a:solidFill>
                  <a:prstClr val="black"/>
                </a:solidFill>
                <a:latin typeface="Arial" panose="020B0604020202020204" pitchFamily="34" charset="0"/>
                <a:ea typeface="+mn-ea"/>
                <a:cs typeface="Arial" panose="020B0604020202020204" pitchFamily="34" charset="0"/>
              </a:rPr>
              <a:t>Component 1: Individual Poster Presentation </a:t>
            </a:r>
          </a:p>
        </p:txBody>
      </p:sp>
      <p:pic>
        <p:nvPicPr>
          <p:cNvPr id="5" name="Picture 4">
            <a:extLst>
              <a:ext uri="{FF2B5EF4-FFF2-40B4-BE49-F238E27FC236}">
                <a16:creationId xmlns:a16="http://schemas.microsoft.com/office/drawing/2014/main" id="{2946AA12-6952-CD30-9CB6-C5AC7732938B}"/>
              </a:ext>
            </a:extLst>
          </p:cNvPr>
          <p:cNvPicPr>
            <a:picLocks noChangeAspect="1"/>
          </p:cNvPicPr>
          <p:nvPr/>
        </p:nvPicPr>
        <p:blipFill>
          <a:blip r:embed="rId3"/>
          <a:stretch>
            <a:fillRect/>
          </a:stretch>
        </p:blipFill>
        <p:spPr>
          <a:xfrm>
            <a:off x="35410142" y="364601"/>
            <a:ext cx="8268835" cy="7611480"/>
          </a:xfrm>
          <a:prstGeom prst="rect">
            <a:avLst/>
          </a:prstGeom>
        </p:spPr>
      </p:pic>
      <p:pic>
        <p:nvPicPr>
          <p:cNvPr id="7" name="Picture 6">
            <a:extLst>
              <a:ext uri="{FF2B5EF4-FFF2-40B4-BE49-F238E27FC236}">
                <a16:creationId xmlns:a16="http://schemas.microsoft.com/office/drawing/2014/main" id="{D7C8D71E-745C-E5B7-E9C2-7EF716B748C6}"/>
              </a:ext>
            </a:extLst>
          </p:cNvPr>
          <p:cNvPicPr>
            <a:picLocks noChangeAspect="1"/>
          </p:cNvPicPr>
          <p:nvPr/>
        </p:nvPicPr>
        <p:blipFill>
          <a:blip r:embed="rId4"/>
          <a:stretch>
            <a:fillRect/>
          </a:stretch>
        </p:blipFill>
        <p:spPr>
          <a:xfrm>
            <a:off x="30114241" y="20434088"/>
            <a:ext cx="10911158" cy="9769825"/>
          </a:xfrm>
          <a:prstGeom prst="rect">
            <a:avLst/>
          </a:prstGeom>
        </p:spPr>
      </p:pic>
    </p:spTree>
    <p:extLst>
      <p:ext uri="{BB962C8B-B14F-4D97-AF65-F5344CB8AC3E}">
        <p14:creationId xmlns:p14="http://schemas.microsoft.com/office/powerpoint/2010/main" val="660873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4">
          <a:extLst>
            <a:ext uri="{FF2B5EF4-FFF2-40B4-BE49-F238E27FC236}">
              <a16:creationId xmlns:a16="http://schemas.microsoft.com/office/drawing/2014/main" id="{EF8B4537-D0FB-2080-010E-96BA2D767E14}"/>
            </a:ext>
          </a:extLst>
        </p:cNvPr>
        <p:cNvGrpSpPr/>
        <p:nvPr/>
      </p:nvGrpSpPr>
      <p:grpSpPr>
        <a:xfrm>
          <a:off x="0" y="0"/>
          <a:ext cx="0" cy="0"/>
          <a:chOff x="0" y="0"/>
          <a:chExt cx="0" cy="0"/>
        </a:xfrm>
      </p:grpSpPr>
      <p:sp>
        <p:nvSpPr>
          <p:cNvPr id="55" name="Google Shape;55;p13">
            <a:extLst>
              <a:ext uri="{FF2B5EF4-FFF2-40B4-BE49-F238E27FC236}">
                <a16:creationId xmlns:a16="http://schemas.microsoft.com/office/drawing/2014/main" id="{97632FB7-6D97-8853-66A2-079042088622}"/>
              </a:ext>
            </a:extLst>
          </p:cNvPr>
          <p:cNvSpPr/>
          <p:nvPr/>
        </p:nvSpPr>
        <p:spPr>
          <a:xfrm>
            <a:off x="10363443" y="232851"/>
            <a:ext cx="28342079" cy="3166577"/>
          </a:xfrm>
          <a:prstGeom prst="rect">
            <a:avLst/>
          </a:prstGeom>
          <a:solidFill>
            <a:schemeClr val="accent6">
              <a:lumMod val="20000"/>
              <a:lumOff val="80000"/>
            </a:schemeClr>
          </a:solidFill>
          <a:ln>
            <a:noFill/>
          </a:ln>
        </p:spPr>
        <p:txBody>
          <a:bodyPr spcFirstLastPara="1" wrap="square" lIns="91425" tIns="91425" rIns="91425" bIns="91425" anchor="ctr" anchorCtr="0">
            <a:noAutofit/>
          </a:bodyPr>
          <a:lstStyle/>
          <a:p>
            <a:endParaRPr/>
          </a:p>
        </p:txBody>
      </p:sp>
      <p:sp>
        <p:nvSpPr>
          <p:cNvPr id="56" name="Google Shape;56;p13">
            <a:extLst>
              <a:ext uri="{FF2B5EF4-FFF2-40B4-BE49-F238E27FC236}">
                <a16:creationId xmlns:a16="http://schemas.microsoft.com/office/drawing/2014/main" id="{95E12E6F-A9B6-8718-D17B-7EDCB49EDCA9}"/>
              </a:ext>
            </a:extLst>
          </p:cNvPr>
          <p:cNvSpPr/>
          <p:nvPr/>
        </p:nvSpPr>
        <p:spPr>
          <a:xfrm>
            <a:off x="1791425" y="4430757"/>
            <a:ext cx="5025600" cy="4892400"/>
          </a:xfrm>
          <a:prstGeom prst="rect">
            <a:avLst/>
          </a:prstGeom>
          <a:solidFill>
            <a:srgbClr val="FFFFFF"/>
          </a:solidFill>
          <a:ln>
            <a:noFill/>
          </a:ln>
        </p:spPr>
        <p:txBody>
          <a:bodyPr spcFirstLastPara="1" wrap="square" lIns="91425" tIns="91425" rIns="91425" bIns="91425" anchor="ctr" anchorCtr="0">
            <a:noAutofit/>
          </a:bodyPr>
          <a:lstStyle/>
          <a:p>
            <a:endParaRPr/>
          </a:p>
        </p:txBody>
      </p:sp>
      <p:sp>
        <p:nvSpPr>
          <p:cNvPr id="59" name="Google Shape;59;p13">
            <a:extLst>
              <a:ext uri="{FF2B5EF4-FFF2-40B4-BE49-F238E27FC236}">
                <a16:creationId xmlns:a16="http://schemas.microsoft.com/office/drawing/2014/main" id="{3A836B55-73E5-27D2-BB0F-276F04D0073C}"/>
              </a:ext>
            </a:extLst>
          </p:cNvPr>
          <p:cNvSpPr/>
          <p:nvPr/>
        </p:nvSpPr>
        <p:spPr>
          <a:xfrm>
            <a:off x="27788130" y="4840515"/>
            <a:ext cx="13879500" cy="26510399"/>
          </a:xfrm>
          <a:prstGeom prst="rect">
            <a:avLst/>
          </a:prstGeom>
          <a:solidFill>
            <a:srgbClr val="FFFFFF"/>
          </a:solidFill>
          <a:ln>
            <a:noFill/>
          </a:ln>
        </p:spPr>
        <p:txBody>
          <a:bodyPr spcFirstLastPara="1" wrap="square" lIns="91425" tIns="91425" rIns="91425" bIns="91425" anchor="ctr" anchorCtr="0">
            <a:noAutofit/>
          </a:bodyPr>
          <a:lstStyle/>
          <a:p>
            <a:endParaRPr/>
          </a:p>
        </p:txBody>
      </p:sp>
      <p:sp>
        <p:nvSpPr>
          <p:cNvPr id="60" name="Google Shape;60;p13">
            <a:extLst>
              <a:ext uri="{FF2B5EF4-FFF2-40B4-BE49-F238E27FC236}">
                <a16:creationId xmlns:a16="http://schemas.microsoft.com/office/drawing/2014/main" id="{FF3F3E66-4D46-995D-8966-4C3EECE72456}"/>
              </a:ext>
            </a:extLst>
          </p:cNvPr>
          <p:cNvSpPr txBox="1"/>
          <p:nvPr/>
        </p:nvSpPr>
        <p:spPr>
          <a:xfrm>
            <a:off x="11919782" y="241099"/>
            <a:ext cx="25954382" cy="1790221"/>
          </a:xfrm>
          <a:prstGeom prst="rect">
            <a:avLst/>
          </a:prstGeom>
          <a:noFill/>
          <a:ln>
            <a:noFill/>
          </a:ln>
        </p:spPr>
        <p:txBody>
          <a:bodyPr spcFirstLastPara="1" wrap="square" lIns="91425" tIns="91425" rIns="91425" bIns="91425" anchor="t" anchorCtr="0">
            <a:noAutofit/>
          </a:bodyPr>
          <a:lstStyle/>
          <a:p>
            <a:pPr lvl="0" algn="ctr">
              <a:lnSpc>
                <a:spcPct val="115000"/>
              </a:lnSpc>
              <a:buClr>
                <a:schemeClr val="dk1"/>
              </a:buClr>
              <a:buSzPts val="1100"/>
            </a:pPr>
            <a:r>
              <a:rPr lang="en-GB" sz="8000" b="1" dirty="0">
                <a:latin typeface="Arial" panose="020B0604020202020204" pitchFamily="34" charset="0"/>
                <a:cs typeface="Arial" panose="020B0604020202020204" pitchFamily="34" charset="0"/>
              </a:rPr>
              <a:t>Evaluating the care and support needs of older people</a:t>
            </a:r>
            <a:endParaRPr sz="9600" b="1" dirty="0">
              <a:latin typeface="Arial" panose="020B0604020202020204" pitchFamily="34" charset="0"/>
              <a:ea typeface="Oswald"/>
              <a:cs typeface="Arial" panose="020B0604020202020204" pitchFamily="34" charset="0"/>
              <a:sym typeface="Oswald"/>
            </a:endParaRPr>
          </a:p>
        </p:txBody>
      </p:sp>
      <p:sp>
        <p:nvSpPr>
          <p:cNvPr id="63" name="Google Shape;63;p13">
            <a:extLst>
              <a:ext uri="{FF2B5EF4-FFF2-40B4-BE49-F238E27FC236}">
                <a16:creationId xmlns:a16="http://schemas.microsoft.com/office/drawing/2014/main" id="{A0223007-A78C-B407-8BC5-1CBB269BC056}"/>
              </a:ext>
            </a:extLst>
          </p:cNvPr>
          <p:cNvSpPr txBox="1"/>
          <p:nvPr/>
        </p:nvSpPr>
        <p:spPr>
          <a:xfrm>
            <a:off x="831371" y="14718690"/>
            <a:ext cx="11225770" cy="920700"/>
          </a:xfrm>
          <a:prstGeom prst="rect">
            <a:avLst/>
          </a:prstGeom>
          <a:noFill/>
          <a:ln>
            <a:noFill/>
          </a:ln>
        </p:spPr>
        <p:txBody>
          <a:bodyPr spcFirstLastPara="1" wrap="square" lIns="91425" tIns="91425" rIns="91425" bIns="91425" anchor="t" anchorCtr="0">
            <a:noAutofit/>
          </a:bodyPr>
          <a:lstStyle/>
          <a:p>
            <a:pPr algn="ctr">
              <a:lnSpc>
                <a:spcPct val="115000"/>
              </a:lnSpc>
              <a:buClr>
                <a:schemeClr val="dk1"/>
              </a:buClr>
              <a:buSzPts val="1100"/>
            </a:pPr>
            <a:r>
              <a:rPr lang="en" sz="4399" b="1" dirty="0">
                <a:solidFill>
                  <a:schemeClr val="tx1"/>
                </a:solidFill>
                <a:latin typeface="Arial" panose="020B0604020202020204" pitchFamily="34" charset="0"/>
                <a:ea typeface="Oswald"/>
                <a:cs typeface="Arial" panose="020B0604020202020204" pitchFamily="34" charset="0"/>
                <a:sym typeface="Oswald"/>
              </a:rPr>
              <a:t>Introduction</a:t>
            </a:r>
            <a:endParaRPr sz="4399" b="1" dirty="0">
              <a:solidFill>
                <a:schemeClr val="tx1"/>
              </a:solidFill>
              <a:latin typeface="Arial" panose="020B0604020202020204" pitchFamily="34" charset="0"/>
              <a:ea typeface="Oswald"/>
              <a:cs typeface="Arial" panose="020B0604020202020204" pitchFamily="34" charset="0"/>
              <a:sym typeface="Oswald"/>
            </a:endParaRPr>
          </a:p>
          <a:p>
            <a:endParaRPr dirty="0">
              <a:latin typeface="Oswald"/>
              <a:ea typeface="Oswald"/>
              <a:cs typeface="Oswald"/>
              <a:sym typeface="Oswald"/>
            </a:endParaRPr>
          </a:p>
        </p:txBody>
      </p:sp>
      <p:sp>
        <p:nvSpPr>
          <p:cNvPr id="68" name="Google Shape;68;p13">
            <a:extLst>
              <a:ext uri="{FF2B5EF4-FFF2-40B4-BE49-F238E27FC236}">
                <a16:creationId xmlns:a16="http://schemas.microsoft.com/office/drawing/2014/main" id="{834D35B0-D44A-07C7-532D-B60FEA2B2572}"/>
              </a:ext>
            </a:extLst>
          </p:cNvPr>
          <p:cNvSpPr txBox="1"/>
          <p:nvPr/>
        </p:nvSpPr>
        <p:spPr>
          <a:xfrm>
            <a:off x="542848" y="15875474"/>
            <a:ext cx="12975893" cy="8959092"/>
          </a:xfrm>
          <a:prstGeom prst="rect">
            <a:avLst/>
          </a:prstGeom>
          <a:solidFill>
            <a:srgbClr val="E7FFEC"/>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spcFirstLastPara="1" wrap="square" lIns="91425" tIns="91425" rIns="91425" bIns="91425" anchor="t" anchorCtr="0">
            <a:noAutofit/>
          </a:bodyPr>
          <a:lstStyle/>
          <a:p>
            <a:pPr marL="647699" indent="-571500">
              <a:lnSpc>
                <a:spcPct val="115000"/>
              </a:lnSpc>
              <a:buClr>
                <a:srgbClr val="434343"/>
              </a:buClr>
              <a:buSzPts val="2400"/>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UK statistics - 75% of those over 75 with several long-term conditions, escalating to 82% among those aged 85 (Barnett et al, 2012) (NHS England, 2025).</a:t>
            </a:r>
          </a:p>
          <a:p>
            <a:pPr marL="533389" indent="-457190">
              <a:lnSpc>
                <a:spcPct val="115000"/>
              </a:lnSpc>
              <a:buClr>
                <a:srgbClr val="434343"/>
              </a:buClr>
              <a:buSzPts val="2400"/>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Approximately 20% of men and 30% of women in this age cohort presently requiring assistance with at least one Activity of Daily Living (ADL) (Abdi et al., 2019).</a:t>
            </a:r>
          </a:p>
          <a:p>
            <a:pPr marL="533389" indent="-457190">
              <a:lnSpc>
                <a:spcPct val="115000"/>
              </a:lnSpc>
              <a:buClr>
                <a:srgbClr val="434343"/>
              </a:buClr>
              <a:buSzPts val="2400"/>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Empowering older people - maintaining agency over their lives, preserving dignity and autonomy, boosting well-being and mental health, fostering connected community, shared decision-making (</a:t>
            </a:r>
            <a:r>
              <a:rPr lang="en-GB" sz="3600" dirty="0">
                <a:solidFill>
                  <a:schemeClr val="tx1"/>
                </a:solidFill>
                <a:latin typeface="Arial" panose="020B0604020202020204" pitchFamily="34" charset="0"/>
                <a:cs typeface="Arial" panose="020B0604020202020204" pitchFamily="34" charset="0"/>
              </a:rPr>
              <a:t>IOMH, 2026).</a:t>
            </a:r>
            <a:endParaRPr lang="en-GB" sz="3600" dirty="0">
              <a:solidFill>
                <a:schemeClr val="tx1"/>
              </a:solidFill>
              <a:latin typeface="Arial" panose="020B0604020202020204" pitchFamily="34" charset="0"/>
              <a:cs typeface="Arial" panose="020B0604020202020204" pitchFamily="34" charset="0"/>
              <a:sym typeface="Droid Serif"/>
            </a:endParaRPr>
          </a:p>
          <a:p>
            <a:pPr marL="533389" indent="-457190">
              <a:lnSpc>
                <a:spcPct val="115000"/>
              </a:lnSpc>
              <a:buClr>
                <a:srgbClr val="434343"/>
              </a:buClr>
              <a:buSzPts val="2400"/>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Empowerment of older people in healthcare – enhancing their knowledge of their health issues and their confidence to actively engage in choices regarding care (</a:t>
            </a:r>
            <a:r>
              <a:rPr lang="en-GB" sz="3600" dirty="0">
                <a:solidFill>
                  <a:schemeClr val="tx1"/>
                </a:solidFill>
                <a:latin typeface="Arial" panose="020B0604020202020204" pitchFamily="34" charset="0"/>
                <a:cs typeface="Arial" panose="020B0604020202020204" pitchFamily="34" charset="0"/>
              </a:rPr>
              <a:t>Hawash et al., 2024).</a:t>
            </a: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533389" indent="-457190">
              <a:lnSpc>
                <a:spcPct val="115000"/>
              </a:lnSpc>
              <a:buClr>
                <a:srgbClr val="434343"/>
              </a:buClr>
              <a:buSzPts val="2400"/>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533389" indent="-457190">
              <a:lnSpc>
                <a:spcPct val="115000"/>
              </a:lnSpc>
              <a:buClr>
                <a:srgbClr val="434343"/>
              </a:buClr>
              <a:buSzPts val="2400"/>
              <a:buFont typeface="Wingdings" panose="05000000000000000000" pitchFamily="2" charset="2"/>
              <a:buChar char="v"/>
            </a:pPr>
            <a:endParaRPr lang="en-US" sz="3600" dirty="0">
              <a:solidFill>
                <a:schemeClr val="tx1"/>
              </a:solidFill>
              <a:latin typeface="Arial" panose="020B0604020202020204" pitchFamily="34" charset="0"/>
              <a:ea typeface="Droid Serif"/>
              <a:cs typeface="Arial" panose="020B0604020202020204" pitchFamily="34" charset="0"/>
              <a:sym typeface="Droid Serif"/>
            </a:endParaRPr>
          </a:p>
        </p:txBody>
      </p:sp>
      <p:sp>
        <p:nvSpPr>
          <p:cNvPr id="71" name="Google Shape;71;p13">
            <a:extLst>
              <a:ext uri="{FF2B5EF4-FFF2-40B4-BE49-F238E27FC236}">
                <a16:creationId xmlns:a16="http://schemas.microsoft.com/office/drawing/2014/main" id="{D1C95941-406B-DB84-D984-8D4194FFF297}"/>
              </a:ext>
            </a:extLst>
          </p:cNvPr>
          <p:cNvSpPr txBox="1"/>
          <p:nvPr/>
        </p:nvSpPr>
        <p:spPr>
          <a:xfrm>
            <a:off x="15882057" y="3439243"/>
            <a:ext cx="10030001" cy="2727031"/>
          </a:xfrm>
          <a:prstGeom prst="rect">
            <a:avLst/>
          </a:prstGeom>
          <a:noFill/>
          <a:ln>
            <a:noFill/>
          </a:ln>
        </p:spPr>
        <p:txBody>
          <a:bodyPr spcFirstLastPara="1" wrap="square" lIns="91425" tIns="91425" rIns="91425" bIns="91425" anchor="t" anchorCtr="0">
            <a:noAutofit/>
          </a:bodyPr>
          <a:lstStyle/>
          <a:p>
            <a:pPr algn="ctr">
              <a:lnSpc>
                <a:spcPct val="115000"/>
              </a:lnSpc>
            </a:pPr>
            <a:r>
              <a:rPr lang="en" sz="5400" b="1" dirty="0">
                <a:solidFill>
                  <a:schemeClr val="tx1"/>
                </a:solidFill>
                <a:latin typeface="Arial" panose="020B0604020202020204" pitchFamily="34" charset="0"/>
                <a:ea typeface="Oswald"/>
                <a:cs typeface="Arial" panose="020B0604020202020204" pitchFamily="34" charset="0"/>
                <a:sym typeface="Oswald"/>
              </a:rPr>
              <a:t> </a:t>
            </a:r>
            <a:r>
              <a:rPr lang="en" sz="4399" b="1" dirty="0">
                <a:solidFill>
                  <a:schemeClr val="tx1"/>
                </a:solidFill>
                <a:latin typeface="Arial" panose="020B0604020202020204" pitchFamily="34" charset="0"/>
                <a:ea typeface="Oswald"/>
                <a:cs typeface="Arial" panose="020B0604020202020204" pitchFamily="34" charset="0"/>
                <a:sym typeface="Oswald"/>
              </a:rPr>
              <a:t>Care Empowerment and Support Needs of Older People</a:t>
            </a:r>
            <a:endParaRPr sz="4399" b="1" dirty="0">
              <a:solidFill>
                <a:schemeClr val="tx1"/>
              </a:solidFill>
              <a:latin typeface="Arial" panose="020B0604020202020204" pitchFamily="34" charset="0"/>
              <a:ea typeface="Oswald"/>
              <a:cs typeface="Arial" panose="020B0604020202020204" pitchFamily="34" charset="0"/>
              <a:sym typeface="Oswald"/>
            </a:endParaRPr>
          </a:p>
        </p:txBody>
      </p:sp>
      <p:sp>
        <p:nvSpPr>
          <p:cNvPr id="72" name="Google Shape;72;p13">
            <a:extLst>
              <a:ext uri="{FF2B5EF4-FFF2-40B4-BE49-F238E27FC236}">
                <a16:creationId xmlns:a16="http://schemas.microsoft.com/office/drawing/2014/main" id="{851CEAFF-5F90-41BC-9530-DB68E9E59D4C}"/>
              </a:ext>
            </a:extLst>
          </p:cNvPr>
          <p:cNvSpPr txBox="1"/>
          <p:nvPr/>
        </p:nvSpPr>
        <p:spPr>
          <a:xfrm>
            <a:off x="15402824" y="5235469"/>
            <a:ext cx="11668923" cy="9845458"/>
          </a:xfrm>
          <a:prstGeom prst="rect">
            <a:avLst/>
          </a:prstGeom>
          <a:solidFill>
            <a:srgbClr val="FEE8F5"/>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1" wrap="square" lIns="91425" tIns="91425" rIns="91425" bIns="91425" anchor="t" anchorCtr="0">
            <a:noAutofit/>
          </a:bodyPr>
          <a:lstStyle/>
          <a:p>
            <a:pPr marL="533389" indent="-457190">
              <a:lnSpc>
                <a:spcPct val="115000"/>
              </a:lnSpc>
              <a:buClr>
                <a:srgbClr val="434343"/>
              </a:buClr>
              <a:buSzPts val="2400"/>
              <a:buFont typeface="Wingdings" panose="05000000000000000000" pitchFamily="2" charset="2"/>
              <a:buChar char="v"/>
            </a:pPr>
            <a:r>
              <a:rPr lang="en-GB" sz="3600" dirty="0">
                <a:solidFill>
                  <a:schemeClr val="tx1"/>
                </a:solidFill>
                <a:latin typeface="Arial" panose="020B0604020202020204" pitchFamily="34" charset="0"/>
                <a:ea typeface="Oswald"/>
                <a:cs typeface="Arial" panose="020B0604020202020204" pitchFamily="34" charset="0"/>
                <a:sym typeface="Oswald"/>
              </a:rPr>
              <a:t>Older people’s needs –  promoting functional capacities for well-being, home adaptations for supporting autonomy, community participation and access to services (Briede-Westermeyer et al., 2023).</a:t>
            </a:r>
          </a:p>
          <a:p>
            <a:pPr marL="533389" indent="-457190">
              <a:lnSpc>
                <a:spcPct val="115000"/>
              </a:lnSpc>
              <a:buClr>
                <a:srgbClr val="434343"/>
              </a:buClr>
              <a:buSzPts val="2400"/>
              <a:buFont typeface="Wingdings" panose="05000000000000000000" pitchFamily="2" charset="2"/>
              <a:buChar char="v"/>
            </a:pPr>
            <a:r>
              <a:rPr lang="en-GB" sz="3600" dirty="0">
                <a:solidFill>
                  <a:schemeClr val="tx1"/>
                </a:solidFill>
                <a:latin typeface="Arial" panose="020B0604020202020204" pitchFamily="34" charset="0"/>
                <a:ea typeface="Oswald"/>
                <a:cs typeface="Arial" panose="020B0604020202020204" pitchFamily="34" charset="0"/>
                <a:sym typeface="Oswald"/>
              </a:rPr>
              <a:t>Fostering independence, freedom, dignity, and quality of life through practical care, social support and person- centred planning (</a:t>
            </a:r>
            <a:r>
              <a:rPr lang="en-GB" sz="3600" dirty="0">
                <a:solidFill>
                  <a:schemeClr val="tx1"/>
                </a:solidFill>
                <a:latin typeface="Arial" panose="020B0604020202020204" pitchFamily="34" charset="0"/>
                <a:cs typeface="Arial" panose="020B0604020202020204" pitchFamily="34" charset="0"/>
              </a:rPr>
              <a:t>Ayoubi-Mahani et al., 2023; My homecare, 2023).</a:t>
            </a:r>
          </a:p>
          <a:p>
            <a:pPr marL="533389" indent="-457190">
              <a:lnSpc>
                <a:spcPct val="115000"/>
              </a:lnSpc>
              <a:buClr>
                <a:srgbClr val="434343"/>
              </a:buClr>
              <a:buSzPts val="2400"/>
              <a:buFont typeface="Wingdings" panose="05000000000000000000" pitchFamily="2" charset="2"/>
              <a:buChar char="v"/>
            </a:pPr>
            <a:r>
              <a:rPr lang="en-GB" sz="3600" dirty="0">
                <a:latin typeface="Arial" panose="020B0604020202020204" pitchFamily="34" charset="0"/>
                <a:ea typeface="Oswald"/>
                <a:cs typeface="Arial" panose="020B0604020202020204" pitchFamily="34" charset="0"/>
                <a:sym typeface="Oswald"/>
              </a:rPr>
              <a:t>Unaddressed emotional needs and physical disabilities - resulting in frustration, anxiety and social isolation (Abdi et al., 2019).</a:t>
            </a:r>
          </a:p>
          <a:p>
            <a:pPr marL="533389" indent="-457190">
              <a:lnSpc>
                <a:spcPct val="115000"/>
              </a:lnSpc>
              <a:buClr>
                <a:srgbClr val="434343"/>
              </a:buClr>
              <a:buSzPts val="2400"/>
              <a:buFont typeface="Wingdings" panose="05000000000000000000" pitchFamily="2" charset="2"/>
              <a:buChar char="v"/>
            </a:pPr>
            <a:r>
              <a:rPr lang="en-GB" sz="3600" dirty="0">
                <a:latin typeface="Arial" panose="020B0604020202020204" pitchFamily="34" charset="0"/>
                <a:ea typeface="Oswald"/>
                <a:cs typeface="Arial" panose="020B0604020202020204" pitchFamily="34" charset="0"/>
                <a:sym typeface="Oswald"/>
              </a:rPr>
              <a:t>The social, care, and health needs of older adults when unmet, can lead to lower quality of life, greater dissatisfaction with services (Rural Services Network, 2024).</a:t>
            </a:r>
          </a:p>
          <a:p>
            <a:pPr marL="647686" indent="-571488">
              <a:lnSpc>
                <a:spcPct val="115000"/>
              </a:lnSpc>
              <a:buClr>
                <a:srgbClr val="434343"/>
              </a:buClr>
              <a:buSzPts val="2400"/>
              <a:buFont typeface="Wingdings" panose="05000000000000000000" pitchFamily="2" charset="2"/>
              <a:buChar char="v"/>
            </a:pPr>
            <a:endParaRPr lang="en-GB" sz="3600" dirty="0">
              <a:latin typeface="Arial" panose="020B0604020202020204" pitchFamily="34" charset="0"/>
              <a:ea typeface="Oswald"/>
              <a:cs typeface="Arial" panose="020B0604020202020204" pitchFamily="34" charset="0"/>
              <a:sym typeface="Oswald"/>
            </a:endParaRPr>
          </a:p>
          <a:p>
            <a:pPr marL="647686" indent="-571488">
              <a:lnSpc>
                <a:spcPct val="115000"/>
              </a:lnSpc>
              <a:buClr>
                <a:srgbClr val="434343"/>
              </a:buClr>
              <a:buSzPts val="2400"/>
              <a:buFont typeface="Wingdings" panose="05000000000000000000" pitchFamily="2" charset="2"/>
              <a:buChar char="v"/>
            </a:pPr>
            <a:endParaRPr lang="en-GB" sz="3600" dirty="0">
              <a:latin typeface="Arial" panose="020B0604020202020204" pitchFamily="34" charset="0"/>
              <a:ea typeface="Oswald"/>
              <a:cs typeface="Arial" panose="020B0604020202020204" pitchFamily="34" charset="0"/>
              <a:sym typeface="Oswald"/>
            </a:endParaRPr>
          </a:p>
          <a:p>
            <a:pPr marL="647686" indent="-571488">
              <a:lnSpc>
                <a:spcPct val="115000"/>
              </a:lnSpc>
              <a:buClr>
                <a:srgbClr val="434343"/>
              </a:buClr>
              <a:buSzPts val="2400"/>
              <a:buFont typeface="Wingdings" panose="05000000000000000000" pitchFamily="2" charset="2"/>
              <a:buChar char="v"/>
            </a:pPr>
            <a:endParaRPr lang="en-GB" sz="3600" dirty="0">
              <a:latin typeface="+mn-lt"/>
              <a:ea typeface="Oswald"/>
              <a:cs typeface="Oswald"/>
              <a:sym typeface="Oswald"/>
            </a:endParaRPr>
          </a:p>
          <a:p>
            <a:pPr marL="533389" indent="-457190">
              <a:lnSpc>
                <a:spcPct val="115000"/>
              </a:lnSpc>
              <a:buClr>
                <a:srgbClr val="434343"/>
              </a:buClr>
              <a:buSzPts val="2400"/>
              <a:buFont typeface="Wingdings" panose="05000000000000000000" pitchFamily="2" charset="2"/>
              <a:buChar char="v"/>
            </a:pPr>
            <a:endParaRPr lang="en-GB" sz="3600" dirty="0">
              <a:latin typeface="+mn-lt"/>
              <a:ea typeface="Oswald"/>
              <a:cs typeface="Oswald"/>
              <a:sym typeface="Oswald"/>
            </a:endParaRPr>
          </a:p>
        </p:txBody>
      </p:sp>
      <p:sp>
        <p:nvSpPr>
          <p:cNvPr id="75" name="Google Shape;75;p13">
            <a:extLst>
              <a:ext uri="{FF2B5EF4-FFF2-40B4-BE49-F238E27FC236}">
                <a16:creationId xmlns:a16="http://schemas.microsoft.com/office/drawing/2014/main" id="{798A4941-2E68-BE8D-D9F7-4942359029D1}"/>
              </a:ext>
            </a:extLst>
          </p:cNvPr>
          <p:cNvSpPr txBox="1"/>
          <p:nvPr/>
        </p:nvSpPr>
        <p:spPr>
          <a:xfrm>
            <a:off x="15394813" y="15509876"/>
            <a:ext cx="11668922" cy="1898648"/>
          </a:xfrm>
          <a:prstGeom prst="rect">
            <a:avLst/>
          </a:prstGeom>
          <a:noFill/>
          <a:ln>
            <a:noFill/>
          </a:ln>
        </p:spPr>
        <p:txBody>
          <a:bodyPr spcFirstLastPara="1" wrap="square" lIns="91425" tIns="91425" rIns="91425" bIns="91425" anchor="t" anchorCtr="0">
            <a:noAutofit/>
          </a:bodyPr>
          <a:lstStyle/>
          <a:p>
            <a:pPr algn="ctr">
              <a:lnSpc>
                <a:spcPct val="115000"/>
              </a:lnSpc>
            </a:pPr>
            <a:r>
              <a:rPr lang="en-US" sz="4399" b="1" dirty="0">
                <a:solidFill>
                  <a:schemeClr val="tx1"/>
                </a:solidFill>
                <a:latin typeface="Arial" panose="020B0604020202020204" pitchFamily="34" charset="0"/>
                <a:ea typeface="Oswald"/>
                <a:cs typeface="Arial" panose="020B0604020202020204" pitchFamily="34" charset="0"/>
                <a:sym typeface="Oswald"/>
              </a:rPr>
              <a:t>Effectiveness and Benefits of Approaches and Interventions</a:t>
            </a:r>
            <a:endParaRPr sz="4399" dirty="0">
              <a:solidFill>
                <a:schemeClr val="tx1"/>
              </a:solidFill>
              <a:latin typeface="Arial" panose="020B0604020202020204" pitchFamily="34" charset="0"/>
              <a:ea typeface="Oswald"/>
              <a:cs typeface="Arial" panose="020B0604020202020204" pitchFamily="34" charset="0"/>
              <a:sym typeface="Oswald"/>
            </a:endParaRPr>
          </a:p>
        </p:txBody>
      </p:sp>
      <p:sp>
        <p:nvSpPr>
          <p:cNvPr id="76" name="Google Shape;76;p13">
            <a:extLst>
              <a:ext uri="{FF2B5EF4-FFF2-40B4-BE49-F238E27FC236}">
                <a16:creationId xmlns:a16="http://schemas.microsoft.com/office/drawing/2014/main" id="{E3844CBA-5B14-F46A-2E0A-AB650D49B066}"/>
              </a:ext>
            </a:extLst>
          </p:cNvPr>
          <p:cNvSpPr txBox="1"/>
          <p:nvPr/>
        </p:nvSpPr>
        <p:spPr>
          <a:xfrm>
            <a:off x="15384717" y="17353759"/>
            <a:ext cx="12121310" cy="15323542"/>
          </a:xfrm>
          <a:prstGeom prst="rect">
            <a:avLst/>
          </a:prstGeom>
          <a:solidFill>
            <a:schemeClr val="accent1">
              <a:lumMod val="40000"/>
              <a:lumOff val="6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1" wrap="square" lIns="91425" tIns="91425" rIns="91425" bIns="91425" anchor="t" anchorCtr="0">
            <a:noAutofit/>
          </a:bodyPr>
          <a:lstStyle/>
          <a:p>
            <a:pPr marL="342900" indent="-342900">
              <a:lnSpc>
                <a:spcPct val="115000"/>
              </a:lnSpc>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Proactive and preventative care -GPs' holistic needs assessments, the Aging Well Programme, and the NHS England's Proactive Care initiative(British Geriatrics Society, 2024).  </a:t>
            </a:r>
          </a:p>
          <a:p>
            <a:pPr marL="342900" indent="-342900">
              <a:lnSpc>
                <a:spcPct val="115000"/>
              </a:lnSpc>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Mental health and wellbeing support - access to NHS Talking Therapies for mental health issues, and local councils fund activities to engage online and stay active (NHS England, 2019). </a:t>
            </a:r>
          </a:p>
          <a:p>
            <a:pPr marL="342900" indent="-342900">
              <a:lnSpc>
                <a:spcPct val="115000"/>
              </a:lnSpc>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The social care reform to empower older individuals to control their care routines and choices and to support housing </a:t>
            </a:r>
          </a:p>
          <a:p>
            <a:pPr marL="342900" indent="-342900">
              <a:lnSpc>
                <a:spcPct val="115000"/>
              </a:lnSpc>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Care Act 2014 and the importance of choice and well-being, yet funding shortages limiting true autonomy.</a:t>
            </a:r>
          </a:p>
          <a:p>
            <a:pPr marL="342900" indent="-342900">
              <a:lnSpc>
                <a:spcPct val="115000"/>
              </a:lnSpc>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The Equality Act 2010 - preventing discrimination and harassment against older individuals and empowering them to keep contributing to society (Age UK, 2022).</a:t>
            </a:r>
          </a:p>
          <a:p>
            <a:pPr marL="342900" indent="-342900">
              <a:lnSpc>
                <a:spcPct val="115000"/>
              </a:lnSpc>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Activity Theory - Behavioural Activation and Personalised Integrated Care through charities like Age UK or the NHS (Age UK, 2024; BGS, 2024; MacIver et al., 2026).</a:t>
            </a:r>
          </a:p>
          <a:p>
            <a:pPr marL="342900" indent="-342900">
              <a:lnSpc>
                <a:spcPct val="115000"/>
              </a:lnSpc>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Modernisation Theory - digital inclusion and ICT programs for older people delivered by charities and community services (Tavernier et al., 2019;   </a:t>
            </a: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GB" sz="2400" dirty="0">
              <a:solidFill>
                <a:schemeClr val="tx1"/>
              </a:solidFill>
              <a:latin typeface="Arial" panose="020B0604020202020204" pitchFamily="34" charset="0"/>
              <a:ea typeface="Droid Serif"/>
              <a:cs typeface="Arial" panose="020B0604020202020204" pitchFamily="34" charset="0"/>
              <a:sym typeface="Droid Serif"/>
            </a:endParaRPr>
          </a:p>
          <a:p>
            <a:pPr marL="342900" indent="-342900">
              <a:lnSpc>
                <a:spcPct val="115000"/>
              </a:lnSpc>
              <a:buFont typeface="Wingdings" panose="05000000000000000000" pitchFamily="2" charset="2"/>
              <a:buChar char="v"/>
            </a:pPr>
            <a:endParaRPr lang="en-US" sz="2400" dirty="0">
              <a:solidFill>
                <a:schemeClr val="tx1"/>
              </a:solidFill>
              <a:latin typeface="Arial" panose="020B0604020202020204" pitchFamily="34" charset="0"/>
              <a:ea typeface="Droid Serif"/>
              <a:cs typeface="Arial" panose="020B0604020202020204" pitchFamily="34" charset="0"/>
              <a:sym typeface="Droid Serif"/>
            </a:endParaRPr>
          </a:p>
        </p:txBody>
      </p:sp>
      <p:sp>
        <p:nvSpPr>
          <p:cNvPr id="77" name="Google Shape;77;p13">
            <a:extLst>
              <a:ext uri="{FF2B5EF4-FFF2-40B4-BE49-F238E27FC236}">
                <a16:creationId xmlns:a16="http://schemas.microsoft.com/office/drawing/2014/main" id="{95F4DBC5-0E58-C3CB-BFE8-F18FA14E5BB3}"/>
              </a:ext>
            </a:extLst>
          </p:cNvPr>
          <p:cNvSpPr txBox="1"/>
          <p:nvPr/>
        </p:nvSpPr>
        <p:spPr>
          <a:xfrm>
            <a:off x="29959271" y="3672045"/>
            <a:ext cx="11708359" cy="1818832"/>
          </a:xfrm>
          <a:prstGeom prst="rect">
            <a:avLst/>
          </a:prstGeom>
          <a:noFill/>
          <a:ln>
            <a:noFill/>
          </a:ln>
        </p:spPr>
        <p:txBody>
          <a:bodyPr spcFirstLastPara="1" wrap="square" lIns="91425" tIns="91425" rIns="91425" bIns="91425" anchor="t" anchorCtr="0">
            <a:noAutofit/>
          </a:bodyPr>
          <a:lstStyle/>
          <a:p>
            <a:pPr algn="ctr">
              <a:lnSpc>
                <a:spcPct val="115000"/>
              </a:lnSpc>
              <a:buClr>
                <a:schemeClr val="dk1"/>
              </a:buClr>
              <a:buSzPts val="1100"/>
            </a:pPr>
            <a:r>
              <a:rPr lang="en-GB" sz="4399" b="1" dirty="0">
                <a:solidFill>
                  <a:schemeClr val="tx1"/>
                </a:solidFill>
                <a:latin typeface="Arial" panose="020B0604020202020204" pitchFamily="34" charset="0"/>
                <a:ea typeface="Oswald"/>
                <a:cs typeface="Arial" panose="020B0604020202020204" pitchFamily="34" charset="0"/>
                <a:sym typeface="Oswald"/>
              </a:rPr>
              <a:t>Challenges in Maintaining Autonomy and Ability to Function</a:t>
            </a:r>
            <a:endParaRPr sz="4399" b="1" dirty="0">
              <a:solidFill>
                <a:schemeClr val="tx1"/>
              </a:solidFill>
              <a:latin typeface="Arial" panose="020B0604020202020204" pitchFamily="34" charset="0"/>
              <a:ea typeface="Oswald"/>
              <a:cs typeface="Arial" panose="020B0604020202020204" pitchFamily="34" charset="0"/>
              <a:sym typeface="Oswald"/>
            </a:endParaRPr>
          </a:p>
          <a:p>
            <a:endParaRPr dirty="0">
              <a:latin typeface="Oswald"/>
              <a:ea typeface="Oswald"/>
              <a:cs typeface="Oswald"/>
              <a:sym typeface="Oswald"/>
            </a:endParaRPr>
          </a:p>
        </p:txBody>
      </p:sp>
      <p:sp>
        <p:nvSpPr>
          <p:cNvPr id="78" name="Google Shape;78;p13">
            <a:extLst>
              <a:ext uri="{FF2B5EF4-FFF2-40B4-BE49-F238E27FC236}">
                <a16:creationId xmlns:a16="http://schemas.microsoft.com/office/drawing/2014/main" id="{B8EFA9FE-FD78-45D8-2277-80C100D7B04B}"/>
              </a:ext>
            </a:extLst>
          </p:cNvPr>
          <p:cNvSpPr txBox="1"/>
          <p:nvPr/>
        </p:nvSpPr>
        <p:spPr>
          <a:xfrm>
            <a:off x="28403024" y="5438990"/>
            <a:ext cx="14553345" cy="8494428"/>
          </a:xfrm>
          <a:prstGeom prst="rect">
            <a:avLst/>
          </a:prstGeom>
          <a:solidFill>
            <a:srgbClr val="DAF5FE"/>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1" wrap="square" lIns="91425" tIns="91425" rIns="91425" bIns="91425" anchor="t" anchorCtr="0">
            <a:noAutofit/>
          </a:bodyPr>
          <a:lstStyle/>
          <a:p>
            <a:pPr marL="457190" indent="-457190">
              <a:lnSpc>
                <a:spcPct val="115000"/>
              </a:lnSpc>
              <a:buClr>
                <a:schemeClr val="dk1"/>
              </a:buClr>
              <a:buSzPts val="1100"/>
              <a:buFont typeface="Wingdings" panose="05000000000000000000" pitchFamily="2" charset="2"/>
              <a:buChar char="v"/>
            </a:pPr>
            <a:r>
              <a:rPr lang="en-GB" sz="3600" dirty="0">
                <a:latin typeface="Arial" panose="020B0604020202020204" pitchFamily="34" charset="0"/>
                <a:ea typeface="Oswald"/>
                <a:cs typeface="Arial" panose="020B0604020202020204" pitchFamily="34" charset="0"/>
                <a:sym typeface="Oswald"/>
              </a:rPr>
              <a:t>Significant challenges in achieving a balance between basic care and empowerment in the UK (Dunn et al., 2023).</a:t>
            </a:r>
          </a:p>
          <a:p>
            <a:pPr marL="457190" indent="-457190">
              <a:lnSpc>
                <a:spcPct val="115000"/>
              </a:lnSpc>
              <a:buClr>
                <a:schemeClr val="dk1"/>
              </a:buClr>
              <a:buSzPts val="1100"/>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Meeting the care and support needs of the ageing population now and in the future (Abdi et al., 2019).</a:t>
            </a:r>
          </a:p>
          <a:p>
            <a:pPr marL="571488" indent="-571488">
              <a:lnSpc>
                <a:spcPct val="115000"/>
              </a:lnSpc>
              <a:buClr>
                <a:schemeClr val="dk1"/>
              </a:buClr>
              <a:buSzPts val="1100"/>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A growing struggle among older British people to access necessary health and social care support, leading to reduced quality of life and greater vulnerability (Rural Services Network, 2024).</a:t>
            </a:r>
          </a:p>
          <a:p>
            <a:pPr marL="571488" indent="-571488">
              <a:lnSpc>
                <a:spcPct val="115000"/>
              </a:lnSpc>
              <a:buClr>
                <a:schemeClr val="dk1"/>
              </a:buClr>
              <a:buSzPts val="1100"/>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Insufficient funding reducing health system capacity, impeding service delivery and rendering it susceptible to disruptions (Dunn et al, 2023). </a:t>
            </a:r>
          </a:p>
          <a:p>
            <a:pPr marL="571488" indent="-571488">
              <a:lnSpc>
                <a:spcPct val="115000"/>
              </a:lnSpc>
              <a:buClr>
                <a:schemeClr val="dk1"/>
              </a:buClr>
              <a:buSzPts val="1100"/>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A lack of coordinated services and assistance, substantially affecting the daily lives of older individuals, carers, and healthcare providers (McGilton et al., 2018).</a:t>
            </a:r>
          </a:p>
          <a:p>
            <a:pPr marL="571488" indent="-571488">
              <a:lnSpc>
                <a:spcPct val="115000"/>
              </a:lnSpc>
              <a:buClr>
                <a:schemeClr val="dk1"/>
              </a:buClr>
              <a:buSzPts val="1100"/>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571488" indent="-571488">
              <a:lnSpc>
                <a:spcPct val="115000"/>
              </a:lnSpc>
              <a:buClr>
                <a:schemeClr val="dk1"/>
              </a:buClr>
              <a:buSzPts val="1100"/>
              <a:buFont typeface="Wingdings" panose="05000000000000000000" pitchFamily="2" charset="2"/>
              <a:buChar char="v"/>
            </a:pPr>
            <a:endParaRPr lang="en-GB" sz="3600" dirty="0">
              <a:solidFill>
                <a:schemeClr val="tx1"/>
              </a:solidFill>
              <a:latin typeface="Arial" panose="020B0604020202020204" pitchFamily="34" charset="0"/>
              <a:ea typeface="Droid Serif"/>
              <a:cs typeface="Arial" panose="020B0604020202020204" pitchFamily="34" charset="0"/>
              <a:sym typeface="Droid Serif"/>
            </a:endParaRPr>
          </a:p>
          <a:p>
            <a:pPr marL="571488" indent="-571488">
              <a:lnSpc>
                <a:spcPct val="115000"/>
              </a:lnSpc>
              <a:buClr>
                <a:schemeClr val="dk1"/>
              </a:buClr>
              <a:buSzPts val="1100"/>
              <a:buFont typeface="Wingdings" panose="05000000000000000000" pitchFamily="2" charset="2"/>
              <a:buChar char="v"/>
            </a:pPr>
            <a:endParaRPr lang="en-GB" sz="3600" dirty="0">
              <a:solidFill>
                <a:schemeClr val="tx1"/>
              </a:solidFill>
              <a:latin typeface="+mn-lt"/>
              <a:ea typeface="Droid Serif"/>
              <a:cs typeface="Droid Serif"/>
              <a:sym typeface="Droid Serif"/>
            </a:endParaRPr>
          </a:p>
          <a:p>
            <a:pPr marL="457190" indent="-457190">
              <a:lnSpc>
                <a:spcPct val="115000"/>
              </a:lnSpc>
              <a:buClr>
                <a:schemeClr val="dk1"/>
              </a:buClr>
              <a:buSzPts val="1100"/>
              <a:buFont typeface="Wingdings" panose="05000000000000000000" pitchFamily="2" charset="2"/>
              <a:buChar char="v"/>
            </a:pPr>
            <a:endParaRPr lang="en-GB" sz="3600" dirty="0">
              <a:solidFill>
                <a:schemeClr val="tx1"/>
              </a:solidFill>
              <a:latin typeface="+mn-lt"/>
              <a:ea typeface="Droid Serif"/>
              <a:cs typeface="Droid Serif"/>
              <a:sym typeface="Droid Serif"/>
            </a:endParaRPr>
          </a:p>
          <a:p>
            <a:pPr marL="457190" indent="-457190">
              <a:lnSpc>
                <a:spcPct val="115000"/>
              </a:lnSpc>
              <a:buClr>
                <a:schemeClr val="dk1"/>
              </a:buClr>
              <a:buSzPts val="1100"/>
              <a:buFont typeface="Wingdings" panose="05000000000000000000" pitchFamily="2" charset="2"/>
              <a:buChar char="v"/>
            </a:pPr>
            <a:endParaRPr sz="3600" dirty="0">
              <a:solidFill>
                <a:srgbClr val="434343"/>
              </a:solidFill>
              <a:latin typeface="+mn-lt"/>
              <a:ea typeface="Droid Serif"/>
              <a:cs typeface="Droid Serif"/>
              <a:sym typeface="Droid Serif"/>
            </a:endParaRPr>
          </a:p>
        </p:txBody>
      </p:sp>
      <p:sp>
        <p:nvSpPr>
          <p:cNvPr id="79" name="Google Shape;79;p13">
            <a:extLst>
              <a:ext uri="{FF2B5EF4-FFF2-40B4-BE49-F238E27FC236}">
                <a16:creationId xmlns:a16="http://schemas.microsoft.com/office/drawing/2014/main" id="{36FB6C57-4810-2A62-09B5-CC92CE117CA2}"/>
              </a:ext>
            </a:extLst>
          </p:cNvPr>
          <p:cNvSpPr txBox="1"/>
          <p:nvPr/>
        </p:nvSpPr>
        <p:spPr>
          <a:xfrm>
            <a:off x="29654106" y="19566097"/>
            <a:ext cx="12548677" cy="1818832"/>
          </a:xfrm>
          <a:prstGeom prst="rect">
            <a:avLst/>
          </a:prstGeom>
          <a:noFill/>
          <a:ln>
            <a:noFill/>
          </a:ln>
        </p:spPr>
        <p:txBody>
          <a:bodyPr spcFirstLastPara="1" wrap="square" lIns="91425" tIns="91425" rIns="91425" bIns="91425" anchor="t" anchorCtr="0">
            <a:noAutofit/>
          </a:bodyPr>
          <a:lstStyle/>
          <a:p>
            <a:pPr algn="ctr">
              <a:lnSpc>
                <a:spcPct val="115000"/>
              </a:lnSpc>
            </a:pPr>
            <a:r>
              <a:rPr lang="en" sz="4399" b="1" dirty="0">
                <a:solidFill>
                  <a:schemeClr val="tx1"/>
                </a:solidFill>
                <a:latin typeface="Arial" panose="020B0604020202020204" pitchFamily="34" charset="0"/>
                <a:ea typeface="Oswald"/>
                <a:cs typeface="Arial" panose="020B0604020202020204" pitchFamily="34" charset="0"/>
                <a:sym typeface="Oswald"/>
              </a:rPr>
              <a:t>Recommendations for Services Improvement</a:t>
            </a:r>
            <a:endParaRPr sz="4399" dirty="0">
              <a:solidFill>
                <a:schemeClr val="tx1"/>
              </a:solidFill>
              <a:latin typeface="Arial" panose="020B0604020202020204" pitchFamily="34" charset="0"/>
              <a:ea typeface="Oswald"/>
              <a:cs typeface="Arial" panose="020B0604020202020204" pitchFamily="34" charset="0"/>
              <a:sym typeface="Oswald"/>
            </a:endParaRPr>
          </a:p>
        </p:txBody>
      </p:sp>
      <p:sp>
        <p:nvSpPr>
          <p:cNvPr id="80" name="Google Shape;80;p13">
            <a:extLst>
              <a:ext uri="{FF2B5EF4-FFF2-40B4-BE49-F238E27FC236}">
                <a16:creationId xmlns:a16="http://schemas.microsoft.com/office/drawing/2014/main" id="{8E33AB62-678A-E316-BC68-51EC5664EC40}"/>
              </a:ext>
            </a:extLst>
          </p:cNvPr>
          <p:cNvSpPr txBox="1"/>
          <p:nvPr/>
        </p:nvSpPr>
        <p:spPr>
          <a:xfrm>
            <a:off x="28490632" y="20723337"/>
            <a:ext cx="14767078" cy="6035040"/>
          </a:xfrm>
          <a:prstGeom prst="rect">
            <a:avLst/>
          </a:prstGeom>
          <a:solidFill>
            <a:schemeClr val="accent6">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spcFirstLastPara="1" wrap="square" lIns="91425" tIns="91425" rIns="91425" bIns="91425" anchor="t" anchorCtr="0">
            <a:noAutofit/>
          </a:bodyPr>
          <a:lstStyle/>
          <a:p>
            <a:pPr marL="571488" indent="-571488">
              <a:lnSpc>
                <a:spcPct val="115000"/>
              </a:lnSpc>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Identifying and understanding the care and support requirements from the perspective of older individuals and grasping the broader context in which they live and engage (Abdi et al., 2019).</a:t>
            </a:r>
          </a:p>
          <a:p>
            <a:pPr marL="571488" indent="-571488">
              <a:lnSpc>
                <a:spcPct val="115000"/>
              </a:lnSpc>
              <a:buFont typeface="Wingdings" panose="05000000000000000000" pitchFamily="2" charset="2"/>
              <a:buChar char="v"/>
            </a:pPr>
            <a:r>
              <a:rPr lang="en-GB" sz="3600" dirty="0">
                <a:solidFill>
                  <a:schemeClr val="tx1"/>
                </a:solidFill>
                <a:latin typeface="Arial" panose="020B0604020202020204" pitchFamily="34" charset="0"/>
                <a:ea typeface="Droid Serif"/>
                <a:cs typeface="Arial" panose="020B0604020202020204" pitchFamily="34" charset="0"/>
                <a:sym typeface="Droid Serif"/>
              </a:rPr>
              <a:t>Implementing a social policy for active ageing – prioritising needs, preferences, and capabilities (Walker, 2018; </a:t>
            </a:r>
            <a:r>
              <a:rPr lang="en-GB" sz="3600" dirty="0" err="1">
                <a:solidFill>
                  <a:schemeClr val="tx1"/>
                </a:solidFill>
                <a:latin typeface="Arial" panose="020B0604020202020204" pitchFamily="34" charset="0"/>
                <a:ea typeface="Droid Serif"/>
                <a:cs typeface="Arial" panose="020B0604020202020204" pitchFamily="34" charset="0"/>
                <a:sym typeface="Droid Serif"/>
              </a:rPr>
              <a:t>Abdersen</a:t>
            </a:r>
            <a:r>
              <a:rPr lang="en-GB" sz="3600" dirty="0">
                <a:solidFill>
                  <a:schemeClr val="tx1"/>
                </a:solidFill>
                <a:latin typeface="Arial" panose="020B0604020202020204" pitchFamily="34" charset="0"/>
                <a:ea typeface="Droid Serif"/>
                <a:cs typeface="Arial" panose="020B0604020202020204" pitchFamily="34" charset="0"/>
                <a:sym typeface="Droid Serif"/>
              </a:rPr>
              <a:t> et al., 2016).</a:t>
            </a:r>
          </a:p>
          <a:p>
            <a:pPr marL="571488" indent="-571488">
              <a:lnSpc>
                <a:spcPct val="115000"/>
              </a:lnSpc>
              <a:buFont typeface="Wingdings" panose="05000000000000000000" pitchFamily="2" charset="2"/>
              <a:buChar char="v"/>
            </a:pPr>
            <a:r>
              <a:rPr lang="en-GB" sz="3600" dirty="0">
                <a:solidFill>
                  <a:schemeClr val="tx1"/>
                </a:solidFill>
                <a:latin typeface="Arial" panose="020B0604020202020204" pitchFamily="34" charset="0"/>
                <a:cs typeface="Arial" panose="020B0604020202020204" pitchFamily="34" charset="0"/>
              </a:rPr>
              <a:t>Patient-centred communication and active involvement of older people in health and social care decisions (Hansen et al., 2015).</a:t>
            </a:r>
          </a:p>
          <a:p>
            <a:pPr marL="571488" indent="-571488">
              <a:lnSpc>
                <a:spcPct val="115000"/>
              </a:lnSpc>
              <a:buFont typeface="Wingdings" panose="05000000000000000000" pitchFamily="2" charset="2"/>
              <a:buChar char="v"/>
            </a:pPr>
            <a:r>
              <a:rPr lang="en-GB" sz="3600" dirty="0">
                <a:solidFill>
                  <a:schemeClr val="tx1"/>
                </a:solidFill>
                <a:latin typeface="Arial" panose="020B0604020202020204" pitchFamily="34" charset="0"/>
                <a:cs typeface="Arial" panose="020B0604020202020204" pitchFamily="34" charset="0"/>
              </a:rPr>
              <a:t>Integrating services and public awareness campaigns (Rural Services Network, 2024).</a:t>
            </a:r>
          </a:p>
          <a:p>
            <a:pPr marL="533389" indent="-457190">
              <a:lnSpc>
                <a:spcPct val="115000"/>
              </a:lnSpc>
              <a:buClr>
                <a:srgbClr val="434343"/>
              </a:buClr>
              <a:buSzPts val="2400"/>
              <a:buFont typeface="Wingdings" panose="05000000000000000000" pitchFamily="2" charset="2"/>
              <a:buChar char="v"/>
            </a:pPr>
            <a:endParaRPr lang="en-GB" sz="3200" dirty="0">
              <a:ea typeface="Oswald"/>
              <a:cs typeface="Oswald"/>
              <a:sym typeface="Oswald"/>
            </a:endParaRPr>
          </a:p>
          <a:p>
            <a:pPr>
              <a:lnSpc>
                <a:spcPct val="115000"/>
              </a:lnSpc>
            </a:pPr>
            <a:endParaRPr lang="en-GB" sz="3200" dirty="0">
              <a:solidFill>
                <a:srgbClr val="434343"/>
              </a:solidFill>
              <a:latin typeface="Arial" panose="020B0604020202020204" pitchFamily="34" charset="0"/>
              <a:ea typeface="Droid Serif"/>
              <a:cs typeface="Arial" panose="020B0604020202020204" pitchFamily="34" charset="0"/>
              <a:sym typeface="Droid Serif"/>
            </a:endParaRPr>
          </a:p>
          <a:p>
            <a:pPr>
              <a:lnSpc>
                <a:spcPct val="115000"/>
              </a:lnSpc>
            </a:pPr>
            <a:endParaRPr sz="3200" dirty="0">
              <a:solidFill>
                <a:srgbClr val="434343"/>
              </a:solidFill>
              <a:latin typeface="Arial" panose="020B0604020202020204" pitchFamily="34" charset="0"/>
              <a:ea typeface="Droid Serif"/>
              <a:cs typeface="Arial" panose="020B0604020202020204" pitchFamily="34" charset="0"/>
              <a:sym typeface="Droid Serif"/>
            </a:endParaRPr>
          </a:p>
        </p:txBody>
      </p:sp>
      <p:sp>
        <p:nvSpPr>
          <p:cNvPr id="83" name="Google Shape;83;p13">
            <a:extLst>
              <a:ext uri="{FF2B5EF4-FFF2-40B4-BE49-F238E27FC236}">
                <a16:creationId xmlns:a16="http://schemas.microsoft.com/office/drawing/2014/main" id="{4AC58589-9BDA-548C-7A2A-DF468B845FE8}"/>
              </a:ext>
            </a:extLst>
          </p:cNvPr>
          <p:cNvSpPr/>
          <p:nvPr/>
        </p:nvSpPr>
        <p:spPr>
          <a:xfrm>
            <a:off x="447975" y="251995"/>
            <a:ext cx="659400" cy="4310400"/>
          </a:xfrm>
          <a:prstGeom prst="rect">
            <a:avLst/>
          </a:prstGeom>
          <a:solidFill>
            <a:srgbClr val="FFC000"/>
          </a:solidFill>
          <a:ln>
            <a:noFill/>
          </a:ln>
        </p:spPr>
        <p:txBody>
          <a:bodyPr spcFirstLastPara="1" wrap="square" lIns="91425" tIns="91425" rIns="91425" bIns="91425" anchor="ctr" anchorCtr="0">
            <a:noAutofit/>
          </a:bodyPr>
          <a:lstStyle/>
          <a:p>
            <a:endParaRPr/>
          </a:p>
        </p:txBody>
      </p:sp>
      <p:pic>
        <p:nvPicPr>
          <p:cNvPr id="3" name="Picture 2">
            <a:extLst>
              <a:ext uri="{FF2B5EF4-FFF2-40B4-BE49-F238E27FC236}">
                <a16:creationId xmlns:a16="http://schemas.microsoft.com/office/drawing/2014/main" id="{1B9D2CCD-9794-2DE4-6ACE-93B7E19B280A}"/>
              </a:ext>
            </a:extLst>
          </p:cNvPr>
          <p:cNvPicPr>
            <a:picLocks noChangeAspect="1"/>
          </p:cNvPicPr>
          <p:nvPr/>
        </p:nvPicPr>
        <p:blipFill>
          <a:blip r:embed="rId3"/>
          <a:stretch>
            <a:fillRect/>
          </a:stretch>
        </p:blipFill>
        <p:spPr>
          <a:xfrm>
            <a:off x="1227397" y="472257"/>
            <a:ext cx="7753409" cy="2493471"/>
          </a:xfrm>
          <a:prstGeom prst="rect">
            <a:avLst/>
          </a:prstGeom>
        </p:spPr>
      </p:pic>
      <p:pic>
        <p:nvPicPr>
          <p:cNvPr id="9" name="Picture 8">
            <a:extLst>
              <a:ext uri="{FF2B5EF4-FFF2-40B4-BE49-F238E27FC236}">
                <a16:creationId xmlns:a16="http://schemas.microsoft.com/office/drawing/2014/main" id="{686FEE39-0C13-F744-55A0-66E580973F7F}"/>
              </a:ext>
            </a:extLst>
          </p:cNvPr>
          <p:cNvPicPr>
            <a:picLocks noChangeAspect="1"/>
          </p:cNvPicPr>
          <p:nvPr/>
        </p:nvPicPr>
        <p:blipFill>
          <a:blip r:embed="rId4"/>
          <a:stretch>
            <a:fillRect/>
          </a:stretch>
        </p:blipFill>
        <p:spPr>
          <a:xfrm>
            <a:off x="777675" y="26299595"/>
            <a:ext cx="11769036" cy="5257359"/>
          </a:xfrm>
          <a:prstGeom prst="rect">
            <a:avLst/>
          </a:prstGeom>
        </p:spPr>
      </p:pic>
      <p:sp>
        <p:nvSpPr>
          <p:cNvPr id="12" name="TextBox 11">
            <a:extLst>
              <a:ext uri="{FF2B5EF4-FFF2-40B4-BE49-F238E27FC236}">
                <a16:creationId xmlns:a16="http://schemas.microsoft.com/office/drawing/2014/main" id="{EF50064B-3427-7D41-8E81-BADB56A46ADF}"/>
              </a:ext>
            </a:extLst>
          </p:cNvPr>
          <p:cNvSpPr txBox="1"/>
          <p:nvPr/>
        </p:nvSpPr>
        <p:spPr>
          <a:xfrm>
            <a:off x="450943" y="31886366"/>
            <a:ext cx="12732164" cy="707886"/>
          </a:xfrm>
          <a:prstGeom prst="rect">
            <a:avLst/>
          </a:prstGeom>
          <a:noFill/>
        </p:spPr>
        <p:txBody>
          <a:bodyPr wrap="square" rtlCol="0">
            <a:spAutoFit/>
          </a:bodyPr>
          <a:lstStyle/>
          <a:p>
            <a:r>
              <a:rPr lang="en-GB" sz="4000" dirty="0"/>
              <a:t>(Age UK, 2024)</a:t>
            </a:r>
          </a:p>
        </p:txBody>
      </p:sp>
      <p:pic>
        <p:nvPicPr>
          <p:cNvPr id="7" name="Picture 6">
            <a:extLst>
              <a:ext uri="{FF2B5EF4-FFF2-40B4-BE49-F238E27FC236}">
                <a16:creationId xmlns:a16="http://schemas.microsoft.com/office/drawing/2014/main" id="{CD06F874-86C7-7239-C4DD-6E6558ACB998}"/>
              </a:ext>
            </a:extLst>
          </p:cNvPr>
          <p:cNvPicPr>
            <a:picLocks noChangeAspect="1"/>
          </p:cNvPicPr>
          <p:nvPr/>
        </p:nvPicPr>
        <p:blipFill>
          <a:blip r:embed="rId5"/>
          <a:stretch>
            <a:fillRect/>
          </a:stretch>
        </p:blipFill>
        <p:spPr>
          <a:xfrm>
            <a:off x="29711996" y="14714865"/>
            <a:ext cx="7779636" cy="42063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193EF9FE-16E4-5617-F52A-778DB5972AD8}"/>
              </a:ext>
            </a:extLst>
          </p:cNvPr>
          <p:cNvSpPr txBox="1"/>
          <p:nvPr/>
        </p:nvSpPr>
        <p:spPr>
          <a:xfrm>
            <a:off x="965907" y="13520956"/>
            <a:ext cx="12933241" cy="523220"/>
          </a:xfrm>
          <a:prstGeom prst="rect">
            <a:avLst/>
          </a:prstGeom>
          <a:solidFill>
            <a:srgbClr val="DAF5FE"/>
          </a:solidFill>
        </p:spPr>
        <p:txBody>
          <a:bodyPr wrap="square" rtlCol="0">
            <a:spAutoFit/>
          </a:bodyPr>
          <a:lstStyle/>
          <a:p>
            <a:r>
              <a:rPr lang="en-GB" sz="2800" dirty="0"/>
              <a:t>The needs and desires of older people (Briede-Westermeyer, et al., 2023)</a:t>
            </a:r>
          </a:p>
        </p:txBody>
      </p:sp>
      <p:sp>
        <p:nvSpPr>
          <p:cNvPr id="14" name="TextBox 13">
            <a:extLst>
              <a:ext uri="{FF2B5EF4-FFF2-40B4-BE49-F238E27FC236}">
                <a16:creationId xmlns:a16="http://schemas.microsoft.com/office/drawing/2014/main" id="{8FC618CF-7445-08BB-3C01-980C1D0BC014}"/>
              </a:ext>
            </a:extLst>
          </p:cNvPr>
          <p:cNvSpPr txBox="1"/>
          <p:nvPr/>
        </p:nvSpPr>
        <p:spPr>
          <a:xfrm>
            <a:off x="37520995" y="17721600"/>
            <a:ext cx="4298660" cy="1323439"/>
          </a:xfrm>
          <a:prstGeom prst="rect">
            <a:avLst/>
          </a:prstGeom>
          <a:noFill/>
        </p:spPr>
        <p:txBody>
          <a:bodyPr wrap="square" rtlCol="0">
            <a:spAutoFit/>
          </a:bodyPr>
          <a:lstStyle/>
          <a:p>
            <a:r>
              <a:rPr lang="en-GB" sz="4000" dirty="0"/>
              <a:t>(Nurse Partners, 2025)</a:t>
            </a:r>
          </a:p>
        </p:txBody>
      </p:sp>
      <p:pic>
        <p:nvPicPr>
          <p:cNvPr id="6" name="Picture 5">
            <a:extLst>
              <a:ext uri="{FF2B5EF4-FFF2-40B4-BE49-F238E27FC236}">
                <a16:creationId xmlns:a16="http://schemas.microsoft.com/office/drawing/2014/main" id="{FE80FF3F-9FF5-DC20-2D58-E4B41DA816EC}"/>
              </a:ext>
            </a:extLst>
          </p:cNvPr>
          <p:cNvPicPr>
            <a:picLocks noChangeAspect="1"/>
          </p:cNvPicPr>
          <p:nvPr/>
        </p:nvPicPr>
        <p:blipFill>
          <a:blip r:embed="rId6"/>
          <a:stretch>
            <a:fillRect/>
          </a:stretch>
        </p:blipFill>
        <p:spPr>
          <a:xfrm>
            <a:off x="40001343" y="-202088"/>
            <a:ext cx="3131311" cy="4203447"/>
          </a:xfrm>
          <a:prstGeom prst="rect">
            <a:avLst/>
          </a:prstGeom>
        </p:spPr>
      </p:pic>
      <p:sp>
        <p:nvSpPr>
          <p:cNvPr id="5" name="Rectangle: Rounded Corners 4">
            <a:extLst>
              <a:ext uri="{FF2B5EF4-FFF2-40B4-BE49-F238E27FC236}">
                <a16:creationId xmlns:a16="http://schemas.microsoft.com/office/drawing/2014/main" id="{D6982F94-1B1B-994D-C8BF-7D3B55E7A4F0}"/>
              </a:ext>
            </a:extLst>
          </p:cNvPr>
          <p:cNvSpPr/>
          <p:nvPr/>
        </p:nvSpPr>
        <p:spPr>
          <a:xfrm>
            <a:off x="28122481" y="27733545"/>
            <a:ext cx="15503379" cy="4774609"/>
          </a:xfrm>
          <a:prstGeom prst="roundRect">
            <a:avLst/>
          </a:prstGeom>
          <a:solidFill>
            <a:srgbClr val="FFCCCC"/>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600" dirty="0">
                <a:solidFill>
                  <a:schemeClr val="tx1"/>
                </a:solidFill>
                <a:latin typeface="Arial" panose="020B0604020202020204" pitchFamily="34" charset="0"/>
                <a:cs typeface="Arial" panose="020B0604020202020204" pitchFamily="34" charset="0"/>
              </a:rPr>
              <a:t>The focus of this presentation was:</a:t>
            </a:r>
          </a:p>
          <a:p>
            <a:pPr marL="571500" indent="-571500">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 the evaluation of the care, empowerment, and support needs of older people; </a:t>
            </a:r>
          </a:p>
          <a:p>
            <a:pPr marL="571500" indent="-571500">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the analysis of the effectiveness of various approaches and initiatives;</a:t>
            </a:r>
          </a:p>
          <a:p>
            <a:pPr marL="571500" indent="-571500">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 the addressing of challenges;</a:t>
            </a:r>
          </a:p>
          <a:p>
            <a:pPr marL="571500" indent="-571500">
              <a:buFont typeface="Arial" panose="020B0604020202020204" pitchFamily="34" charset="0"/>
              <a:buChar char="•"/>
            </a:pPr>
            <a:r>
              <a:rPr lang="en-GB" sz="3600" dirty="0">
                <a:solidFill>
                  <a:schemeClr val="tx1"/>
                </a:solidFill>
                <a:latin typeface="Arial" panose="020B0604020202020204" pitchFamily="34" charset="0"/>
                <a:cs typeface="Arial" panose="020B0604020202020204" pitchFamily="34" charset="0"/>
              </a:rPr>
              <a:t> and the offering of recommendations to improve services and empower older people.</a:t>
            </a:r>
          </a:p>
        </p:txBody>
      </p:sp>
      <p:sp>
        <p:nvSpPr>
          <p:cNvPr id="15" name="TextBox 14">
            <a:extLst>
              <a:ext uri="{FF2B5EF4-FFF2-40B4-BE49-F238E27FC236}">
                <a16:creationId xmlns:a16="http://schemas.microsoft.com/office/drawing/2014/main" id="{ED90B28A-F7EA-BFC7-90E0-E9D0B8E59343}"/>
              </a:ext>
            </a:extLst>
          </p:cNvPr>
          <p:cNvSpPr txBox="1"/>
          <p:nvPr/>
        </p:nvSpPr>
        <p:spPr>
          <a:xfrm>
            <a:off x="33014372" y="26998824"/>
            <a:ext cx="6461760" cy="769441"/>
          </a:xfrm>
          <a:prstGeom prst="rect">
            <a:avLst/>
          </a:prstGeom>
          <a:noFill/>
        </p:spPr>
        <p:txBody>
          <a:bodyPr wrap="square" rtlCol="0">
            <a:spAutoFit/>
          </a:bodyPr>
          <a:lstStyle/>
          <a:p>
            <a:pPr algn="ctr"/>
            <a:r>
              <a:rPr lang="en-GB" sz="4400" b="1" dirty="0"/>
              <a:t>Conclusion</a:t>
            </a:r>
          </a:p>
        </p:txBody>
      </p:sp>
      <p:pic>
        <p:nvPicPr>
          <p:cNvPr id="4" name="Picture 3">
            <a:extLst>
              <a:ext uri="{FF2B5EF4-FFF2-40B4-BE49-F238E27FC236}">
                <a16:creationId xmlns:a16="http://schemas.microsoft.com/office/drawing/2014/main" id="{776F6BFF-9330-2FF0-7B88-E6E61E6E09DF}"/>
              </a:ext>
            </a:extLst>
          </p:cNvPr>
          <p:cNvPicPr>
            <a:picLocks noChangeAspect="1"/>
          </p:cNvPicPr>
          <p:nvPr/>
        </p:nvPicPr>
        <p:blipFill>
          <a:blip r:embed="rId7"/>
          <a:stretch>
            <a:fillRect/>
          </a:stretch>
        </p:blipFill>
        <p:spPr>
          <a:xfrm>
            <a:off x="1043128" y="5312856"/>
            <a:ext cx="12550284" cy="80206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823378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75685-F0D0-FA24-9089-B720752E7998}"/>
              </a:ext>
            </a:extLst>
          </p:cNvPr>
          <p:cNvSpPr>
            <a:spLocks noGrp="1"/>
          </p:cNvSpPr>
          <p:nvPr>
            <p:ph type="title"/>
          </p:nvPr>
        </p:nvSpPr>
        <p:spPr>
          <a:xfrm>
            <a:off x="993240" y="0"/>
            <a:ext cx="40899001" cy="1581950"/>
          </a:xfrm>
        </p:spPr>
        <p:txBody>
          <a:bodyPr/>
          <a:lstStyle/>
          <a:p>
            <a:pPr algn="ctr"/>
            <a:r>
              <a:rPr lang="en-GB" sz="7200" b="1" dirty="0">
                <a:latin typeface="+mj-lt"/>
              </a:rPr>
              <a:t>References</a:t>
            </a:r>
          </a:p>
        </p:txBody>
      </p:sp>
      <p:sp>
        <p:nvSpPr>
          <p:cNvPr id="3" name="Text Placeholder 2">
            <a:extLst>
              <a:ext uri="{FF2B5EF4-FFF2-40B4-BE49-F238E27FC236}">
                <a16:creationId xmlns:a16="http://schemas.microsoft.com/office/drawing/2014/main" id="{55A21F8F-1F17-DFE4-76AE-3F9CD039A472}"/>
              </a:ext>
            </a:extLst>
          </p:cNvPr>
          <p:cNvSpPr>
            <a:spLocks noGrp="1"/>
          </p:cNvSpPr>
          <p:nvPr>
            <p:ph type="body" idx="1"/>
          </p:nvPr>
        </p:nvSpPr>
        <p:spPr>
          <a:xfrm>
            <a:off x="516161" y="790975"/>
            <a:ext cx="40899001" cy="31336450"/>
          </a:xfrm>
        </p:spPr>
        <p:txBody>
          <a:bodyPr/>
          <a:lstStyle/>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Abdi, S., Spann, A., </a:t>
            </a:r>
            <a:r>
              <a:rPr lang="en-GB" sz="4000" dirty="0" err="1">
                <a:solidFill>
                  <a:srgbClr val="000000"/>
                </a:solidFill>
                <a:effectLst/>
                <a:latin typeface="Arial" panose="020B0604020202020204" pitchFamily="34" charset="0"/>
                <a:ea typeface="Times New Roman" panose="02020603050405020304" pitchFamily="18" charset="0"/>
              </a:rPr>
              <a:t>Borilovic</a:t>
            </a:r>
            <a:r>
              <a:rPr lang="en-GB" sz="4000" dirty="0">
                <a:solidFill>
                  <a:srgbClr val="000000"/>
                </a:solidFill>
                <a:effectLst/>
                <a:latin typeface="Arial" panose="020B0604020202020204" pitchFamily="34" charset="0"/>
                <a:ea typeface="Times New Roman" panose="02020603050405020304" pitchFamily="18" charset="0"/>
              </a:rPr>
              <a:t>, J., de Witte, L. and Hawley, M. (2019) ‘Understanding the Care and Support Needs of Older people: a Scoping Review and Categorisation Using the WHO International Classification of functioning, Disability and Health Framework (ICF)’, </a:t>
            </a:r>
            <a:r>
              <a:rPr lang="en-GB" sz="4000" i="1" dirty="0">
                <a:solidFill>
                  <a:srgbClr val="000000"/>
                </a:solidFill>
                <a:effectLst/>
                <a:latin typeface="Arial" panose="020B0604020202020204" pitchFamily="34" charset="0"/>
                <a:ea typeface="Times New Roman" panose="02020603050405020304" pitchFamily="18" charset="0"/>
              </a:rPr>
              <a:t>BMC Geriatrics</a:t>
            </a:r>
            <a:r>
              <a:rPr lang="en-GB" sz="4000" dirty="0">
                <a:solidFill>
                  <a:srgbClr val="000000"/>
                </a:solidFill>
                <a:effectLst/>
                <a:latin typeface="Arial" panose="020B0604020202020204" pitchFamily="34" charset="0"/>
                <a:ea typeface="Times New Roman" panose="02020603050405020304" pitchFamily="18" charset="0"/>
              </a:rPr>
              <a:t>, 19(1). Available at: </a:t>
            </a:r>
            <a:r>
              <a:rPr lang="en-GB" sz="4000" u="sng" dirty="0">
                <a:solidFill>
                  <a:srgbClr val="000000"/>
                </a:solidFill>
                <a:effectLst/>
                <a:latin typeface="Arial" panose="020B0604020202020204" pitchFamily="34" charset="0"/>
                <a:ea typeface="Times New Roman" panose="02020603050405020304" pitchFamily="18" charset="0"/>
                <a:hlinkClick r:id="rId2"/>
              </a:rPr>
              <a:t>https://doi.org/10.1186/s12877-019-1189-9</a:t>
            </a:r>
            <a:r>
              <a:rPr lang="en-GB" sz="4000" dirty="0">
                <a:solidFill>
                  <a:srgbClr val="000000"/>
                </a:solidFill>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Adeniji, C., Kenning, C., Coventry, P.A. and Bower, P. (2015) ‘What are the core predictors of ‘hassles’ among patients with multimorbidity in primary care? A cross-sectional study’, </a:t>
            </a:r>
            <a:r>
              <a:rPr lang="en-GB" sz="4000" i="1" dirty="0">
                <a:solidFill>
                  <a:srgbClr val="000000"/>
                </a:solidFill>
                <a:effectLst/>
                <a:latin typeface="Arial" panose="020B0604020202020204" pitchFamily="34" charset="0"/>
                <a:ea typeface="Times New Roman" panose="02020603050405020304" pitchFamily="18" charset="0"/>
              </a:rPr>
              <a:t>BMC Health Services Research</a:t>
            </a:r>
            <a:r>
              <a:rPr lang="en-GB" sz="4000" dirty="0">
                <a:solidFill>
                  <a:srgbClr val="000000"/>
                </a:solidFill>
                <a:effectLst/>
                <a:latin typeface="Arial" panose="020B0604020202020204" pitchFamily="34" charset="0"/>
                <a:ea typeface="Times New Roman" panose="02020603050405020304" pitchFamily="18" charset="0"/>
              </a:rPr>
              <a:t>, 15(1). Available at: </a:t>
            </a:r>
            <a:r>
              <a:rPr lang="en-GB" sz="4000" u="sng" dirty="0">
                <a:solidFill>
                  <a:srgbClr val="000000"/>
                </a:solidFill>
                <a:effectLst/>
                <a:latin typeface="Arial" panose="020B0604020202020204" pitchFamily="34" charset="0"/>
                <a:ea typeface="Times New Roman" panose="02020603050405020304" pitchFamily="18" charset="0"/>
                <a:hlinkClick r:id="rId3"/>
              </a:rPr>
              <a:t>https://doi.org/10.1186/s12913-015-0927-8</a:t>
            </a:r>
            <a:r>
              <a:rPr lang="en-GB" sz="4000" dirty="0">
                <a:solidFill>
                  <a:srgbClr val="000000"/>
                </a:solidFill>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Age UK (2022)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The equality act and age discrimination | Age UK</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https://www.ageuk.org.uk/information-advice/work-learning/discrimination-rights/the-equality-act/</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(Accessed: 11 July 2026).</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200"/>
              </a:spcAft>
              <a:buNone/>
            </a:pPr>
            <a:r>
              <a:rPr lang="en-GB" sz="4000" dirty="0">
                <a:effectLst/>
                <a:latin typeface="Arial" panose="020B0604020202020204" pitchFamily="34" charset="0"/>
                <a:ea typeface="Times New Roman" panose="02020603050405020304" pitchFamily="18" charset="0"/>
              </a:rPr>
              <a:t>Age UK (2024) </a:t>
            </a:r>
            <a:r>
              <a:rPr lang="en-GB" sz="4000" i="1" dirty="0">
                <a:effectLst/>
                <a:latin typeface="Arial" panose="020B0604020202020204" pitchFamily="34" charset="0"/>
                <a:ea typeface="Times New Roman" panose="02020603050405020304" pitchFamily="18" charset="0"/>
              </a:rPr>
              <a:t>Programmes to help older people get more active</a:t>
            </a:r>
            <a:r>
              <a:rPr lang="en-GB" sz="4000" dirty="0">
                <a:effectLst/>
                <a:latin typeface="Arial" panose="020B0604020202020204" pitchFamily="34" charset="0"/>
                <a:ea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hlinkClick r:id="rId5"/>
              </a:rPr>
              <a:t>https://www.ageuk.org.uk/our-impact/programmes/improve-physical-activity/</a:t>
            </a:r>
            <a:r>
              <a:rPr lang="en-GB" sz="4000" dirty="0">
                <a:effectLst/>
                <a:latin typeface="Arial" panose="020B0604020202020204" pitchFamily="34" charset="0"/>
                <a:ea typeface="Times New Roman" panose="02020603050405020304" pitchFamily="18" charset="0"/>
              </a:rPr>
              <a:t>  (Accessed: 12 July 2026).</a:t>
            </a:r>
            <a:endParaRPr lang="en-GB" sz="4000" dirty="0">
              <a:effectLst/>
              <a:latin typeface="Times New Roman" panose="02020603050405020304" pitchFamily="18" charset="0"/>
              <a:ea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Age UK (2024) </a:t>
            </a:r>
            <a:r>
              <a:rPr lang="en-GB" sz="4000" i="1" dirty="0">
                <a:solidFill>
                  <a:srgbClr val="000000"/>
                </a:solidFill>
                <a:effectLst/>
                <a:latin typeface="Arial" panose="020B0604020202020204" pitchFamily="34" charset="0"/>
                <a:ea typeface="Times New Roman" panose="02020603050405020304" pitchFamily="18" charset="0"/>
              </a:rPr>
              <a:t>State of Health and Care of Older People in England 2024</a:t>
            </a:r>
            <a:r>
              <a:rPr lang="en-GB" sz="4000" dirty="0">
                <a:solidFill>
                  <a:srgbClr val="000000"/>
                </a:solidFill>
                <a:effectLst/>
                <a:latin typeface="Arial" panose="020B0604020202020204" pitchFamily="34" charset="0"/>
                <a:ea typeface="Times New Roman" panose="02020603050405020304" pitchFamily="18" charset="0"/>
              </a:rPr>
              <a:t>.  Available at: </a:t>
            </a:r>
            <a:r>
              <a:rPr lang="en-GB" sz="4000" u="sng" dirty="0">
                <a:solidFill>
                  <a:srgbClr val="000000"/>
                </a:solidFill>
                <a:effectLst/>
                <a:latin typeface="Arial" panose="020B0604020202020204" pitchFamily="34" charset="0"/>
                <a:ea typeface="Times New Roman" panose="02020603050405020304" pitchFamily="18" charset="0"/>
                <a:hlinkClick r:id="rId6"/>
              </a:rPr>
              <a:t>https://www.ageuk.org.uk/discover/2024/september/state-of-health-and-care-of-older-people-in-england-2024/</a:t>
            </a:r>
            <a:r>
              <a:rPr lang="en-GB" sz="4000" dirty="0">
                <a:solidFill>
                  <a:srgbClr val="000000"/>
                </a:solidFill>
                <a:effectLst/>
                <a:latin typeface="Arial" panose="020B0604020202020204" pitchFamily="34" charset="0"/>
                <a:ea typeface="Times New Roman" panose="02020603050405020304" pitchFamily="18" charset="0"/>
              </a:rPr>
              <a:t> (Accessed: 2026).</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Andersen, L.B., Mota, J. and Di Pietro, L. (2016) ‘Update on the global pandemic of physical inactivity’,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The Lancet</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388(10051), pp.1255–1256.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https://www.thelancet.com/journals/lancet/article/PIIS0140-6736(16)30960-6/abstract</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Ayoubi-Mahani, S., Eghbali-</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Babadi</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M., </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Farajzadegan</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Z., </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Keshvari</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M. and </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Farokhzadian</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J. (2023) ‘Active aging needs from the perspectives of older adults and geriatric experts: a qualitative study’,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Frontiers in Public Health</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11.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https://doi.org/10.3389/fpubh.2023.1121761</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spcAft>
                <a:spcPts val="1200"/>
              </a:spcAft>
              <a:buNone/>
            </a:pPr>
            <a:r>
              <a:rPr lang="en-GB" sz="4000" dirty="0">
                <a:effectLst/>
                <a:latin typeface="Arial" panose="020B0604020202020204" pitchFamily="34" charset="0"/>
                <a:ea typeface="Times New Roman" panose="02020603050405020304" pitchFamily="18" charset="0"/>
              </a:rPr>
              <a:t>Briede-Westermeyer, C.J., Görgen, P., Schilling-Norman, J.M. and Pérez-Villalobos, C. (2023) ‘Identifying the Needs of Older Adults Associated with Daily Activities: A Qualitative Study’, </a:t>
            </a:r>
            <a:r>
              <a:rPr lang="en-GB" sz="4000" i="1" dirty="0">
                <a:effectLst/>
                <a:latin typeface="Arial" panose="020B0604020202020204" pitchFamily="34" charset="0"/>
                <a:ea typeface="Times New Roman" panose="02020603050405020304" pitchFamily="18" charset="0"/>
              </a:rPr>
              <a:t>International Journal of Environmental Research and Public Health</a:t>
            </a:r>
            <a:r>
              <a:rPr lang="en-GB" sz="4000" dirty="0">
                <a:effectLst/>
                <a:latin typeface="Arial" panose="020B0604020202020204" pitchFamily="34" charset="0"/>
                <a:ea typeface="Times New Roman" panose="02020603050405020304" pitchFamily="18" charset="0"/>
              </a:rPr>
              <a:t>, 20(5), pp.4257–4257. Available at: </a:t>
            </a:r>
            <a:r>
              <a:rPr lang="en-GB" sz="4000" u="sng" dirty="0">
                <a:solidFill>
                  <a:srgbClr val="467886"/>
                </a:solidFill>
                <a:effectLst/>
                <a:latin typeface="Arial" panose="020B0604020202020204" pitchFamily="34" charset="0"/>
                <a:ea typeface="Times New Roman" panose="02020603050405020304" pitchFamily="18" charset="0"/>
                <a:hlinkClick r:id="rId9"/>
              </a:rPr>
              <a:t>https://doi.org/10.3390/ijerph20054257</a:t>
            </a:r>
            <a:r>
              <a:rPr lang="en-GB" sz="4000" dirty="0">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200"/>
              </a:spcAft>
              <a:buNone/>
            </a:pPr>
            <a:r>
              <a:rPr lang="en-GB" sz="4000" dirty="0">
                <a:effectLst/>
                <a:latin typeface="Arial" panose="020B0604020202020204" pitchFamily="34" charset="0"/>
                <a:ea typeface="Times New Roman" panose="02020603050405020304" pitchFamily="18" charset="0"/>
              </a:rPr>
              <a:t>British Geriatric Society (BGS) (2024) </a:t>
            </a:r>
            <a:r>
              <a:rPr lang="en-GB" sz="4000" i="1" dirty="0">
                <a:effectLst/>
                <a:latin typeface="Arial" panose="020B0604020202020204" pitchFamily="34" charset="0"/>
                <a:ea typeface="Times New Roman" panose="02020603050405020304" pitchFamily="18" charset="0"/>
              </a:rPr>
              <a:t>Behavioural Activation in Social </a:t>
            </a:r>
            <a:r>
              <a:rPr lang="en-GB" sz="4000" i="1" dirty="0" err="1">
                <a:effectLst/>
                <a:latin typeface="Arial" panose="020B0604020202020204" pitchFamily="34" charset="0"/>
                <a:ea typeface="Times New Roman" panose="02020603050405020304" pitchFamily="18" charset="0"/>
              </a:rPr>
              <a:t>IsoLation</a:t>
            </a:r>
            <a:r>
              <a:rPr lang="en-GB" sz="4000" i="1" dirty="0">
                <a:effectLst/>
                <a:latin typeface="Arial" panose="020B0604020202020204" pitchFamily="34" charset="0"/>
                <a:ea typeface="Times New Roman" panose="02020603050405020304" pitchFamily="18" charset="0"/>
              </a:rPr>
              <a:t> (BASIL+) | British Geriatrics Society</a:t>
            </a:r>
            <a:r>
              <a:rPr lang="en-GB" sz="4000" dirty="0">
                <a:effectLst/>
                <a:latin typeface="Arial" panose="020B0604020202020204" pitchFamily="34" charset="0"/>
                <a:ea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hlinkClick r:id="rId10"/>
              </a:rPr>
              <a:t>https://www.bgs.org.uk/behavioural-activation-in-social-isolation-basil</a:t>
            </a:r>
            <a:r>
              <a:rPr lang="en-GB" sz="4000" dirty="0">
                <a:effectLst/>
                <a:latin typeface="Arial" panose="020B0604020202020204" pitchFamily="34" charset="0"/>
                <a:ea typeface="Times New Roman" panose="02020603050405020304" pitchFamily="18" charset="0"/>
              </a:rPr>
              <a:t> (Accessed: 12 July 2026).</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British Geriatrics Society (2024)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Be proactive: Evidence supporting proactive care for older people with frailty | British Geriatrics Society</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https://www.bgs.org.uk/ProactiveCareEvidence</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(Accessed: 11 July 2026).</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‌Bunn, F., Burn, A.-M., Robinson, L., Poole, M., Rait, G., </a:t>
            </a:r>
            <a:r>
              <a:rPr lang="en-GB" sz="4000" dirty="0" err="1">
                <a:solidFill>
                  <a:srgbClr val="000000"/>
                </a:solidFill>
                <a:effectLst/>
                <a:latin typeface="Arial" panose="020B0604020202020204" pitchFamily="34" charset="0"/>
                <a:ea typeface="Times New Roman" panose="02020603050405020304" pitchFamily="18" charset="0"/>
              </a:rPr>
              <a:t>Brayne</a:t>
            </a:r>
            <a:r>
              <a:rPr lang="en-GB" sz="4000" dirty="0">
                <a:solidFill>
                  <a:srgbClr val="000000"/>
                </a:solidFill>
                <a:effectLst/>
                <a:latin typeface="Arial" panose="020B0604020202020204" pitchFamily="34" charset="0"/>
                <a:ea typeface="Times New Roman" panose="02020603050405020304" pitchFamily="18" charset="0"/>
              </a:rPr>
              <a:t>, C., Schoeman, J., Norton, S. and Goodman, C. (2017) ‘Healthcare organisation and delivery for people with dementia and comorbidity: a qualitative study exploring the views of patients, carers and professionals’, </a:t>
            </a:r>
            <a:r>
              <a:rPr lang="en-GB" sz="4000" i="1" dirty="0">
                <a:solidFill>
                  <a:srgbClr val="000000"/>
                </a:solidFill>
                <a:effectLst/>
                <a:latin typeface="Arial" panose="020B0604020202020204" pitchFamily="34" charset="0"/>
                <a:ea typeface="Times New Roman" panose="02020603050405020304" pitchFamily="18" charset="0"/>
              </a:rPr>
              <a:t>BMJ Open</a:t>
            </a:r>
            <a:r>
              <a:rPr lang="en-GB" sz="4000" dirty="0">
                <a:solidFill>
                  <a:srgbClr val="000000"/>
                </a:solidFill>
                <a:effectLst/>
                <a:latin typeface="Arial" panose="020B0604020202020204" pitchFamily="34" charset="0"/>
                <a:ea typeface="Times New Roman" panose="02020603050405020304" pitchFamily="18" charset="0"/>
              </a:rPr>
              <a:t>, 7(1), p.e013067. Available at: </a:t>
            </a:r>
            <a:r>
              <a:rPr lang="en-GB" sz="4000" u="sng" dirty="0">
                <a:solidFill>
                  <a:srgbClr val="000000"/>
                </a:solidFill>
                <a:effectLst/>
                <a:latin typeface="Arial" panose="020B0604020202020204" pitchFamily="34" charset="0"/>
                <a:ea typeface="Times New Roman" panose="02020603050405020304" pitchFamily="18" charset="0"/>
                <a:hlinkClick r:id="rId12"/>
              </a:rPr>
              <a:t>https://doi.org/10.1136/bmjopen-2016-013067</a:t>
            </a:r>
            <a:r>
              <a:rPr lang="en-GB" sz="4000" dirty="0">
                <a:solidFill>
                  <a:srgbClr val="000000"/>
                </a:solidFill>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‌Centre for Ageing Better (2025) </a:t>
            </a:r>
            <a:r>
              <a:rPr lang="en-GB" sz="4000" i="1" dirty="0">
                <a:solidFill>
                  <a:srgbClr val="000000"/>
                </a:solidFill>
                <a:effectLst/>
                <a:latin typeface="Arial" panose="020B0604020202020204" pitchFamily="34" charset="0"/>
                <a:ea typeface="Times New Roman" panose="02020603050405020304" pitchFamily="18" charset="0"/>
              </a:rPr>
              <a:t>Our Ageing Population | the State of Ageing 2025</a:t>
            </a:r>
            <a:r>
              <a:rPr lang="en-GB" sz="4000" dirty="0">
                <a:solidFill>
                  <a:srgbClr val="000000"/>
                </a:solidFill>
                <a:effectLst/>
                <a:latin typeface="Arial" panose="020B0604020202020204" pitchFamily="34" charset="0"/>
                <a:ea typeface="Times New Roman" panose="02020603050405020304" pitchFamily="18" charset="0"/>
              </a:rPr>
              <a:t>.  Available at: </a:t>
            </a:r>
            <a:r>
              <a:rPr lang="en-GB" sz="4000" u="sng" dirty="0">
                <a:solidFill>
                  <a:srgbClr val="000000"/>
                </a:solidFill>
                <a:effectLst/>
                <a:latin typeface="Arial" panose="020B0604020202020204" pitchFamily="34" charset="0"/>
                <a:ea typeface="Times New Roman" panose="02020603050405020304" pitchFamily="18" charset="0"/>
                <a:hlinkClick r:id="rId13"/>
              </a:rPr>
              <a:t>https://ageing-better.org.uk/our-ageing-population-state-ageing-2025</a:t>
            </a:r>
            <a:r>
              <a:rPr lang="en-GB" sz="4000" dirty="0">
                <a:solidFill>
                  <a:srgbClr val="000000"/>
                </a:solidFill>
                <a:effectLst/>
                <a:latin typeface="Arial" panose="020B0604020202020204" pitchFamily="34" charset="0"/>
                <a:ea typeface="Times New Roman" panose="02020603050405020304" pitchFamily="18" charset="0"/>
              </a:rPr>
              <a:t> (Accessed: 27 June 2026).</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Department of Health and Social Care (2022)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People at the Heart of Care: adult social care reform white paper.</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4"/>
              </a:rPr>
              <a:t>https://www.gov.uk/government/publications/people-at-the-heart-of-care-adult-social-care-reform-white-paper</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(Accessed: 11 July 2026).</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DiNapoli, E.A., Cinna, C., Whiteman, K.L., Fox, L., Appelt, C.J. and </a:t>
            </a:r>
            <a:r>
              <a:rPr lang="en-GB" sz="4000" dirty="0" err="1">
                <a:solidFill>
                  <a:srgbClr val="000000"/>
                </a:solidFill>
                <a:effectLst/>
                <a:latin typeface="Arial" panose="020B0604020202020204" pitchFamily="34" charset="0"/>
                <a:ea typeface="Times New Roman" panose="02020603050405020304" pitchFamily="18" charset="0"/>
              </a:rPr>
              <a:t>Kasckow</a:t>
            </a:r>
            <a:r>
              <a:rPr lang="en-GB" sz="4000" dirty="0">
                <a:solidFill>
                  <a:srgbClr val="000000"/>
                </a:solidFill>
                <a:effectLst/>
                <a:latin typeface="Arial" panose="020B0604020202020204" pitchFamily="34" charset="0"/>
                <a:ea typeface="Times New Roman" panose="02020603050405020304" pitchFamily="18" charset="0"/>
              </a:rPr>
              <a:t>, J. (2016) ‘Mental health treatment preferences and challenges of living with multimorbidity from the veteran perspective’, </a:t>
            </a:r>
            <a:r>
              <a:rPr lang="en-GB" sz="4000" i="1" dirty="0">
                <a:solidFill>
                  <a:srgbClr val="000000"/>
                </a:solidFill>
                <a:effectLst/>
                <a:latin typeface="Arial" panose="020B0604020202020204" pitchFamily="34" charset="0"/>
                <a:ea typeface="Times New Roman" panose="02020603050405020304" pitchFamily="18" charset="0"/>
              </a:rPr>
              <a:t>International Journal of Geriatric Psychiatry</a:t>
            </a:r>
            <a:r>
              <a:rPr lang="en-GB" sz="4000" dirty="0">
                <a:solidFill>
                  <a:srgbClr val="000000"/>
                </a:solidFill>
                <a:effectLst/>
                <a:latin typeface="Arial" panose="020B0604020202020204" pitchFamily="34" charset="0"/>
                <a:ea typeface="Times New Roman" panose="02020603050405020304" pitchFamily="18" charset="0"/>
              </a:rPr>
              <a:t>, 31(10), pp.1097–1104. Available at: </a:t>
            </a:r>
            <a:r>
              <a:rPr lang="en-GB" sz="4000" u="sng" dirty="0">
                <a:solidFill>
                  <a:srgbClr val="000000"/>
                </a:solidFill>
                <a:effectLst/>
                <a:latin typeface="Arial" panose="020B0604020202020204" pitchFamily="34" charset="0"/>
                <a:ea typeface="Times New Roman" panose="02020603050405020304" pitchFamily="18" charset="0"/>
                <a:hlinkClick r:id="rId15"/>
              </a:rPr>
              <a:t>https://doi.org/10.1002/gps.4550</a:t>
            </a:r>
            <a:r>
              <a:rPr lang="en-GB" sz="4000" dirty="0">
                <a:solidFill>
                  <a:srgbClr val="000000"/>
                </a:solidFill>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algn="just">
              <a:lnSpc>
                <a:spcPct val="150000"/>
              </a:lnSpc>
              <a:spcAft>
                <a:spcPts val="1100"/>
              </a:spcAft>
              <a:buNone/>
            </a:pPr>
            <a:r>
              <a:rPr lang="en-GB" sz="4000" dirty="0">
                <a:effectLst/>
                <a:latin typeface="Arial" panose="020B0604020202020204" pitchFamily="34" charset="0"/>
                <a:ea typeface="Times New Roman" panose="02020603050405020304" pitchFamily="18" charset="0"/>
                <a:cs typeface="Times New Roman" panose="02020603050405020304" pitchFamily="18" charset="0"/>
              </a:rPr>
              <a:t>Dunn, P., Ewbank, L. and </a:t>
            </a:r>
            <a:r>
              <a:rPr lang="en-GB" sz="4000" dirty="0" err="1">
                <a:effectLst/>
                <a:latin typeface="Arial" panose="020B0604020202020204" pitchFamily="34" charset="0"/>
                <a:ea typeface="Times New Roman" panose="02020603050405020304" pitchFamily="18" charset="0"/>
                <a:cs typeface="Times New Roman" panose="02020603050405020304" pitchFamily="18" charset="0"/>
              </a:rPr>
              <a:t>Alderwick</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H. (2023) </a:t>
            </a:r>
            <a:r>
              <a:rPr lang="en-GB" sz="4000" i="1" dirty="0">
                <a:effectLst/>
                <a:latin typeface="Arial" panose="020B0604020202020204" pitchFamily="34" charset="0"/>
                <a:ea typeface="Times New Roman" panose="02020603050405020304" pitchFamily="18" charset="0"/>
                <a:cs typeface="Times New Roman" panose="02020603050405020304" pitchFamily="18" charset="0"/>
              </a:rPr>
              <a:t>Nine major challenges facing health and care in England</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The Health Foundation. Available at: </a:t>
            </a:r>
            <a:r>
              <a:rPr lang="en-GB" sz="40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6"/>
              </a:rPr>
              <a:t>https://www.health.org.uk/reports-and-analysis/briefings/nine-major-challenges-facing-health-and-care-in-england</a:t>
            </a:r>
            <a:r>
              <a:rPr lang="en-GB" sz="4000" dirty="0">
                <a:effectLst/>
                <a:latin typeface="Arial" panose="020B0604020202020204" pitchFamily="34" charset="0"/>
                <a:ea typeface="Times New Roman" panose="02020603050405020304" pitchFamily="18" charset="0"/>
                <a:cs typeface="Times New Roman" panose="02020603050405020304" pitchFamily="18" charset="0"/>
              </a:rPr>
              <a:t>  (Accessed: 11 July 2026). </a:t>
            </a:r>
            <a:endParaRPr lang="en-GB" sz="40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algn="just">
              <a:lnSpc>
                <a:spcPct val="150000"/>
              </a:lnSpc>
              <a:buNone/>
            </a:pPr>
            <a:r>
              <a:rPr lang="en-GB" sz="4000" dirty="0">
                <a:solidFill>
                  <a:srgbClr val="000000"/>
                </a:solidFill>
                <a:effectLst/>
                <a:latin typeface="Arial" panose="020B0604020202020204" pitchFamily="34" charset="0"/>
                <a:ea typeface="Times New Roman" panose="02020603050405020304" pitchFamily="18" charset="0"/>
              </a:rPr>
              <a:t>Hansen, H., </a:t>
            </a:r>
            <a:r>
              <a:rPr lang="en-GB" sz="4000" dirty="0" err="1">
                <a:solidFill>
                  <a:srgbClr val="000000"/>
                </a:solidFill>
                <a:effectLst/>
                <a:latin typeface="Arial" panose="020B0604020202020204" pitchFamily="34" charset="0"/>
                <a:ea typeface="Times New Roman" panose="02020603050405020304" pitchFamily="18" charset="0"/>
              </a:rPr>
              <a:t>Pohontsch</a:t>
            </a:r>
            <a:r>
              <a:rPr lang="en-GB" sz="4000" dirty="0">
                <a:solidFill>
                  <a:srgbClr val="000000"/>
                </a:solidFill>
                <a:effectLst/>
                <a:latin typeface="Arial" panose="020B0604020202020204" pitchFamily="34" charset="0"/>
                <a:ea typeface="Times New Roman" panose="02020603050405020304" pitchFamily="18" charset="0"/>
              </a:rPr>
              <a:t>, N., van den </a:t>
            </a:r>
            <a:r>
              <a:rPr lang="en-GB" sz="4000" dirty="0" err="1">
                <a:solidFill>
                  <a:srgbClr val="000000"/>
                </a:solidFill>
                <a:effectLst/>
                <a:latin typeface="Arial" panose="020B0604020202020204" pitchFamily="34" charset="0"/>
                <a:ea typeface="Times New Roman" panose="02020603050405020304" pitchFamily="18" charset="0"/>
              </a:rPr>
              <a:t>Bussche</a:t>
            </a:r>
            <a:r>
              <a:rPr lang="en-GB" sz="4000" dirty="0">
                <a:solidFill>
                  <a:srgbClr val="000000"/>
                </a:solidFill>
                <a:effectLst/>
                <a:latin typeface="Arial" panose="020B0604020202020204" pitchFamily="34" charset="0"/>
                <a:ea typeface="Times New Roman" panose="02020603050405020304" pitchFamily="18" charset="0"/>
              </a:rPr>
              <a:t>, H., Scherer, M. and Schäfer, I. (2015) ‘Reasons for disagreement regarding illnesses between older patients with multimorbidity and their GPs – a qualitative study’, </a:t>
            </a:r>
            <a:r>
              <a:rPr lang="en-GB" sz="4000" i="1" dirty="0">
                <a:solidFill>
                  <a:srgbClr val="000000"/>
                </a:solidFill>
                <a:effectLst/>
                <a:latin typeface="Arial" panose="020B0604020202020204" pitchFamily="34" charset="0"/>
                <a:ea typeface="Times New Roman" panose="02020603050405020304" pitchFamily="18" charset="0"/>
              </a:rPr>
              <a:t>BMC Family Practice</a:t>
            </a:r>
            <a:r>
              <a:rPr lang="en-GB" sz="4000" dirty="0">
                <a:solidFill>
                  <a:srgbClr val="000000"/>
                </a:solidFill>
                <a:effectLst/>
                <a:latin typeface="Arial" panose="020B0604020202020204" pitchFamily="34" charset="0"/>
                <a:ea typeface="Times New Roman" panose="02020603050405020304" pitchFamily="18" charset="0"/>
              </a:rPr>
              <a:t>, 16(1). Available at: </a:t>
            </a:r>
            <a:r>
              <a:rPr lang="en-GB" sz="4000" u="sng" dirty="0">
                <a:solidFill>
                  <a:srgbClr val="000000"/>
                </a:solidFill>
                <a:effectLst/>
                <a:latin typeface="Arial" panose="020B0604020202020204" pitchFamily="34" charset="0"/>
                <a:ea typeface="Times New Roman" panose="02020603050405020304" pitchFamily="18" charset="0"/>
                <a:hlinkClick r:id="rId17"/>
              </a:rPr>
              <a:t>https://doi.org/10.1186/s12875-015-0286-x</a:t>
            </a:r>
            <a:r>
              <a:rPr lang="en-GB" sz="4000" dirty="0">
                <a:solidFill>
                  <a:srgbClr val="000000"/>
                </a:solidFill>
                <a:effectLst/>
                <a:latin typeface="Arial" panose="020B0604020202020204" pitchFamily="34" charset="0"/>
                <a:ea typeface="Times New Roman" panose="02020603050405020304" pitchFamily="18" charset="0"/>
              </a:rPr>
              <a:t>. </a:t>
            </a:r>
            <a:endParaRPr lang="en-GB" sz="4000" dirty="0">
              <a:effectLst/>
              <a:latin typeface="Times New Roman" panose="02020603050405020304" pitchFamily="18" charset="0"/>
              <a:ea typeface="Times New Roman" panose="02020603050405020304" pitchFamily="18" charset="0"/>
            </a:endParaRPr>
          </a:p>
          <a:p>
            <a:pPr marL="0" indent="0">
              <a:buNone/>
            </a:pPr>
            <a:endParaRPr lang="en-GB" sz="3600" dirty="0"/>
          </a:p>
        </p:txBody>
      </p:sp>
    </p:spTree>
    <p:extLst>
      <p:ext uri="{BB962C8B-B14F-4D97-AF65-F5344CB8AC3E}">
        <p14:creationId xmlns:p14="http://schemas.microsoft.com/office/powerpoint/2010/main" val="2616385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AA61E-1E34-565B-586A-D1BBD8FDFECD}"/>
              </a:ext>
            </a:extLst>
          </p:cNvPr>
          <p:cNvSpPr>
            <a:spLocks noGrp="1"/>
          </p:cNvSpPr>
          <p:nvPr>
            <p:ph type="title"/>
          </p:nvPr>
        </p:nvSpPr>
        <p:spPr>
          <a:xfrm>
            <a:off x="318052" y="516836"/>
            <a:ext cx="43573147" cy="32401564"/>
          </a:xfrm>
        </p:spPr>
        <p:txBody>
          <a:bodyPr/>
          <a:lstStyle/>
          <a:p>
            <a:pPr>
              <a:lnSpc>
                <a:spcPct val="150000"/>
              </a:lnSpc>
              <a:spcAft>
                <a:spcPts val="1100"/>
              </a:spcAft>
            </a:pPr>
            <a:r>
              <a:rPr lang="en-GB" sz="3600" dirty="0">
                <a:latin typeface="Arial" panose="020B0604020202020204" pitchFamily="34" charset="0"/>
                <a:ea typeface="Times New Roman" panose="02020603050405020304" pitchFamily="18" charset="0"/>
                <a:cs typeface="Times New Roman" panose="02020603050405020304" pitchFamily="18" charset="0"/>
              </a:rPr>
              <a:t>Hawash, M.M., Mohamed, El-Sayed, M.M., El-Ashry, M.A. and Sarah Ali Hafez, A.S. (2024) ‘Association between health-related empowerment and health-protective </a:t>
            </a:r>
            <a:r>
              <a:rPr lang="en-GB" sz="3600" dirty="0" err="1">
                <a:latin typeface="Arial" panose="020B0604020202020204" pitchFamily="34" charset="0"/>
                <a:ea typeface="Times New Roman" panose="02020603050405020304" pitchFamily="18" charset="0"/>
                <a:cs typeface="Times New Roman" panose="02020603050405020304" pitchFamily="18" charset="0"/>
              </a:rPr>
              <a:t>behaviors</a:t>
            </a:r>
            <a:r>
              <a:rPr lang="en-GB" sz="3600" dirty="0">
                <a:latin typeface="Arial" panose="020B0604020202020204" pitchFamily="34" charset="0"/>
                <a:ea typeface="Times New Roman" panose="02020603050405020304" pitchFamily="18" charset="0"/>
                <a:cs typeface="Times New Roman" panose="02020603050405020304" pitchFamily="18" charset="0"/>
              </a:rPr>
              <a:t> among community-dwelling older adults’, </a:t>
            </a:r>
            <a:r>
              <a:rPr lang="en-GB" sz="3600" i="1" dirty="0">
                <a:latin typeface="Arial" panose="020B0604020202020204" pitchFamily="34" charset="0"/>
                <a:ea typeface="Times New Roman" panose="02020603050405020304" pitchFamily="18" charset="0"/>
                <a:cs typeface="Times New Roman" panose="02020603050405020304" pitchFamily="18" charset="0"/>
              </a:rPr>
              <a:t>Archives of Psychiatric Nursing</a:t>
            </a:r>
            <a:r>
              <a:rPr lang="en-GB" sz="3600" dirty="0">
                <a:latin typeface="Arial" panose="020B0604020202020204" pitchFamily="34" charset="0"/>
                <a:ea typeface="Times New Roman" panose="02020603050405020304" pitchFamily="18" charset="0"/>
                <a:cs typeface="Times New Roman" panose="02020603050405020304" pitchFamily="18" charset="0"/>
              </a:rPr>
              <a:t>, 48, pp.59–67.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2"/>
              </a:rPr>
              <a:t>https://doi.org/10.1016/j.apnu.2024.01.012</a:t>
            </a:r>
            <a:r>
              <a:rPr lang="en-GB" sz="3600" dirty="0">
                <a:latin typeface="Arial" panose="020B0604020202020204" pitchFamily="34" charset="0"/>
                <a:ea typeface="Times New Roman" panose="02020603050405020304" pitchFamily="18" charset="0"/>
                <a:cs typeface="Times New Roman" panose="02020603050405020304" pitchFamily="18" charset="0"/>
              </a:rPr>
              <a:t>. </a:t>
            </a:r>
            <a:br>
              <a:rPr lang="en-GB" sz="32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IOMH (2026). </a:t>
            </a:r>
            <a:r>
              <a:rPr lang="en-GB" sz="3600" i="1" dirty="0">
                <a:latin typeface="Arial" panose="020B0604020202020204" pitchFamily="34" charset="0"/>
                <a:ea typeface="Times New Roman" panose="02020603050405020304" pitchFamily="18" charset="0"/>
                <a:cs typeface="Times New Roman" panose="02020603050405020304" pitchFamily="18" charset="0"/>
              </a:rPr>
              <a:t>Empowerment in Health and Social Care: Meaning, Importance &amp; Practice</a:t>
            </a:r>
            <a:r>
              <a:rPr lang="en-GB"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3"/>
              </a:rPr>
              <a:t>https://iomh.co.uk/what-is-empowerment-in-health-and-social-care-definition-importance-examples-practice/</a:t>
            </a:r>
            <a:r>
              <a:rPr lang="en-GB" sz="3600" dirty="0">
                <a:latin typeface="Arial" panose="020B0604020202020204" pitchFamily="34" charset="0"/>
                <a:ea typeface="Times New Roman" panose="02020603050405020304" pitchFamily="18" charset="0"/>
                <a:cs typeface="Times New Roman" panose="02020603050405020304" pitchFamily="18" charset="0"/>
              </a:rPr>
              <a:t>  (Accessed: 8 July 2026).</a:t>
            </a:r>
            <a:br>
              <a:rPr lang="en-GB" sz="32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err="1">
                <a:latin typeface="Arial" panose="020B0604020202020204" pitchFamily="34" charset="0"/>
                <a:ea typeface="Times New Roman" panose="02020603050405020304" pitchFamily="18" charset="0"/>
                <a:cs typeface="Times New Roman" panose="02020603050405020304" pitchFamily="18" charset="0"/>
              </a:rPr>
              <a:t>Kraun</a:t>
            </a:r>
            <a:r>
              <a:rPr lang="en-GB" sz="3600" dirty="0">
                <a:latin typeface="Arial" panose="020B0604020202020204" pitchFamily="34" charset="0"/>
                <a:ea typeface="Times New Roman" panose="02020603050405020304" pitchFamily="18" charset="0"/>
                <a:cs typeface="Times New Roman" panose="02020603050405020304" pitchFamily="18" charset="0"/>
              </a:rPr>
              <a:t>, L., De </a:t>
            </a:r>
            <a:r>
              <a:rPr lang="en-GB" sz="3600" dirty="0" err="1">
                <a:latin typeface="Arial" panose="020B0604020202020204" pitchFamily="34" charset="0"/>
                <a:ea typeface="Times New Roman" panose="02020603050405020304" pitchFamily="18" charset="0"/>
                <a:cs typeface="Times New Roman" panose="02020603050405020304" pitchFamily="18" charset="0"/>
              </a:rPr>
              <a:t>Vliegher</a:t>
            </a:r>
            <a:r>
              <a:rPr lang="en-GB" sz="3600" dirty="0">
                <a:latin typeface="Arial" panose="020B0604020202020204" pitchFamily="34" charset="0"/>
                <a:ea typeface="Times New Roman" panose="02020603050405020304" pitchFamily="18" charset="0"/>
                <a:cs typeface="Times New Roman" panose="02020603050405020304" pitchFamily="18" charset="0"/>
              </a:rPr>
              <a:t>, K., </a:t>
            </a:r>
            <a:r>
              <a:rPr lang="en-GB" sz="3600" dirty="0" err="1">
                <a:latin typeface="Arial" panose="020B0604020202020204" pitchFamily="34" charset="0"/>
                <a:ea typeface="Times New Roman" panose="02020603050405020304" pitchFamily="18" charset="0"/>
                <a:cs typeface="Times New Roman" panose="02020603050405020304" pitchFamily="18" charset="0"/>
              </a:rPr>
              <a:t>Keldermans</a:t>
            </a:r>
            <a:r>
              <a:rPr lang="en-GB" sz="3600" dirty="0">
                <a:latin typeface="Arial" panose="020B0604020202020204" pitchFamily="34" charset="0"/>
                <a:ea typeface="Times New Roman" panose="02020603050405020304" pitchFamily="18" charset="0"/>
                <a:cs typeface="Times New Roman" panose="02020603050405020304" pitchFamily="18" charset="0"/>
              </a:rPr>
              <a:t>, E., Ellen, M.E. and van Achterberg, T. (2024) ‘Capturing Potential Interventions for the Empowerment of Older People and Informal Caregivers in Transitional Care Decision</a:t>
            </a:r>
            <a:r>
              <a:rPr lang="en-GB" sz="3600" dirty="0">
                <a:latin typeface="Cambria Math" panose="02040503050406030204" pitchFamily="18" charset="0"/>
                <a:ea typeface="Times New Roman" panose="02020603050405020304" pitchFamily="18" charset="0"/>
                <a:cs typeface="Cambria Math" panose="02040503050406030204" pitchFamily="18" charset="0"/>
              </a:rPr>
              <a:t>‐</a:t>
            </a:r>
            <a:r>
              <a:rPr lang="en-GB" sz="3600" dirty="0">
                <a:latin typeface="Arial" panose="020B0604020202020204" pitchFamily="34" charset="0"/>
                <a:ea typeface="Times New Roman" panose="02020603050405020304" pitchFamily="18" charset="0"/>
                <a:cs typeface="Times New Roman" panose="02020603050405020304" pitchFamily="18" charset="0"/>
              </a:rPr>
              <a:t>Making: A Qualitative Study Using Focus Groups’, </a:t>
            </a:r>
            <a:r>
              <a:rPr lang="en-GB" sz="3600" i="1" dirty="0">
                <a:latin typeface="Arial" panose="020B0604020202020204" pitchFamily="34" charset="0"/>
                <a:ea typeface="Times New Roman" panose="02020603050405020304" pitchFamily="18" charset="0"/>
                <a:cs typeface="Times New Roman" panose="02020603050405020304" pitchFamily="18" charset="0"/>
              </a:rPr>
              <a:t>Journal of Advanced Nursing</a:t>
            </a:r>
            <a:r>
              <a:rPr lang="en-GB"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4"/>
              </a:rPr>
              <a:t>https://doi.org/10.1111/jan.16510</a:t>
            </a:r>
            <a:r>
              <a:rPr lang="en-GB" sz="3600" dirty="0">
                <a:latin typeface="Arial" panose="020B0604020202020204" pitchFamily="34" charset="0"/>
                <a:ea typeface="Times New Roman" panose="02020603050405020304" pitchFamily="18" charset="0"/>
                <a:cs typeface="Times New Roman" panose="02020603050405020304" pitchFamily="18" charset="0"/>
              </a:rPr>
              <a:t>. </a:t>
            </a:r>
            <a:br>
              <a:rPr lang="en-GB" sz="32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err="1">
                <a:solidFill>
                  <a:srgbClr val="000000"/>
                </a:solidFill>
                <a:latin typeface="Arial" panose="020B0604020202020204" pitchFamily="34" charset="0"/>
                <a:ea typeface="Times New Roman" panose="02020603050405020304" pitchFamily="18" charset="0"/>
              </a:rPr>
              <a:t>Kshatri</a:t>
            </a:r>
            <a:r>
              <a:rPr lang="en-GB" sz="3600" dirty="0">
                <a:solidFill>
                  <a:srgbClr val="000000"/>
                </a:solidFill>
                <a:latin typeface="Arial" panose="020B0604020202020204" pitchFamily="34" charset="0"/>
                <a:ea typeface="Times New Roman" panose="02020603050405020304" pitchFamily="18" charset="0"/>
              </a:rPr>
              <a:t>, J.S., Bhattacharya, H., Goutam, S., </a:t>
            </a:r>
            <a:r>
              <a:rPr lang="en-GB" sz="3600" dirty="0" err="1">
                <a:solidFill>
                  <a:srgbClr val="000000"/>
                </a:solidFill>
                <a:latin typeface="Arial" panose="020B0604020202020204" pitchFamily="34" charset="0"/>
                <a:ea typeface="Times New Roman" panose="02020603050405020304" pitchFamily="18" charset="0"/>
              </a:rPr>
              <a:t>Mahakuda</a:t>
            </a:r>
            <a:r>
              <a:rPr lang="en-GB" sz="3600" dirty="0">
                <a:solidFill>
                  <a:srgbClr val="000000"/>
                </a:solidFill>
                <a:latin typeface="Arial" panose="020B0604020202020204" pitchFamily="34" charset="0"/>
                <a:ea typeface="Times New Roman" panose="02020603050405020304" pitchFamily="18" charset="0"/>
              </a:rPr>
              <a:t>, A.K., Nayak, R., </a:t>
            </a:r>
            <a:r>
              <a:rPr lang="en-GB" sz="3600" dirty="0" err="1">
                <a:solidFill>
                  <a:srgbClr val="000000"/>
                </a:solidFill>
                <a:latin typeface="Arial" panose="020B0604020202020204" pitchFamily="34" charset="0"/>
                <a:ea typeface="Times New Roman" panose="02020603050405020304" pitchFamily="18" charset="0"/>
              </a:rPr>
              <a:t>Adukkadukam</a:t>
            </a:r>
            <a:r>
              <a:rPr lang="en-GB" sz="3600" dirty="0">
                <a:solidFill>
                  <a:srgbClr val="000000"/>
                </a:solidFill>
                <a:latin typeface="Arial" panose="020B0604020202020204" pitchFamily="34" charset="0"/>
                <a:ea typeface="Times New Roman" panose="02020603050405020304" pitchFamily="18" charset="0"/>
              </a:rPr>
              <a:t> </a:t>
            </a:r>
            <a:r>
              <a:rPr lang="en-GB" sz="3600" dirty="0" err="1">
                <a:solidFill>
                  <a:srgbClr val="000000"/>
                </a:solidFill>
                <a:latin typeface="Arial" panose="020B0604020202020204" pitchFamily="34" charset="0"/>
                <a:ea typeface="Times New Roman" panose="02020603050405020304" pitchFamily="18" charset="0"/>
              </a:rPr>
              <a:t>Kambikanam</a:t>
            </a:r>
            <a:r>
              <a:rPr lang="en-GB" sz="3600" dirty="0">
                <a:solidFill>
                  <a:srgbClr val="000000"/>
                </a:solidFill>
                <a:latin typeface="Arial" panose="020B0604020202020204" pitchFamily="34" charset="0"/>
                <a:ea typeface="Times New Roman" panose="02020603050405020304" pitchFamily="18" charset="0"/>
              </a:rPr>
              <a:t>, K., Rehman, T., Sinha, A., Sahu, M.M., </a:t>
            </a:r>
            <a:r>
              <a:rPr lang="en-GB" sz="3600" dirty="0" err="1">
                <a:solidFill>
                  <a:srgbClr val="000000"/>
                </a:solidFill>
                <a:latin typeface="Arial" panose="020B0604020202020204" pitchFamily="34" charset="0"/>
                <a:ea typeface="Times New Roman" panose="02020603050405020304" pitchFamily="18" charset="0"/>
              </a:rPr>
              <a:t>Mohakud</a:t>
            </a:r>
            <a:r>
              <a:rPr lang="en-GB" sz="3600" dirty="0">
                <a:solidFill>
                  <a:srgbClr val="000000"/>
                </a:solidFill>
                <a:latin typeface="Arial" panose="020B0604020202020204" pitchFamily="34" charset="0"/>
                <a:ea typeface="Times New Roman" panose="02020603050405020304" pitchFamily="18" charset="0"/>
              </a:rPr>
              <a:t>, K., Das, P.C. and Pati, S. (2026) ‘Effectiveness and implementation of a primary healthcare intervention for multimorbidity and frailty among urban older adults in India: Protocol for the Multi-</a:t>
            </a:r>
            <a:r>
              <a:rPr lang="en-GB" sz="3600" dirty="0" err="1">
                <a:solidFill>
                  <a:srgbClr val="000000"/>
                </a:solidFill>
                <a:latin typeface="Arial" panose="020B0604020202020204" pitchFamily="34" charset="0"/>
                <a:ea typeface="Times New Roman" panose="02020603050405020304" pitchFamily="18" charset="0"/>
              </a:rPr>
              <a:t>FrAME</a:t>
            </a:r>
            <a:r>
              <a:rPr lang="en-GB" sz="3600" dirty="0">
                <a:solidFill>
                  <a:srgbClr val="000000"/>
                </a:solidFill>
                <a:latin typeface="Arial" panose="020B0604020202020204" pitchFamily="34" charset="0"/>
                <a:ea typeface="Times New Roman" panose="02020603050405020304" pitchFamily="18" charset="0"/>
              </a:rPr>
              <a:t> cluster randomized trial’, </a:t>
            </a:r>
            <a:r>
              <a:rPr lang="en-GB" sz="3600" i="1" dirty="0">
                <a:solidFill>
                  <a:srgbClr val="000000"/>
                </a:solidFill>
                <a:latin typeface="Arial" panose="020B0604020202020204" pitchFamily="34" charset="0"/>
                <a:ea typeface="Times New Roman" panose="02020603050405020304" pitchFamily="18" charset="0"/>
              </a:rPr>
              <a:t>PLOS One</a:t>
            </a:r>
            <a:r>
              <a:rPr lang="en-GB" sz="3600" dirty="0">
                <a:solidFill>
                  <a:srgbClr val="000000"/>
                </a:solidFill>
                <a:latin typeface="Arial" panose="020B0604020202020204" pitchFamily="34" charset="0"/>
                <a:ea typeface="Times New Roman" panose="02020603050405020304" pitchFamily="18" charset="0"/>
              </a:rPr>
              <a:t>, 21(6), p.e0351110. Available at: </a:t>
            </a:r>
            <a:r>
              <a:rPr lang="en-GB" sz="3600" u="sng" dirty="0">
                <a:solidFill>
                  <a:srgbClr val="000000"/>
                </a:solidFill>
                <a:latin typeface="Arial" panose="020B0604020202020204" pitchFamily="34" charset="0"/>
                <a:ea typeface="Times New Roman" panose="02020603050405020304" pitchFamily="18" charset="0"/>
                <a:hlinkClick r:id="rId5"/>
              </a:rPr>
              <a:t>https://doi.org/10.1371/journal.pone.0351110</a:t>
            </a:r>
            <a:r>
              <a:rPr lang="en-GB" sz="3600" dirty="0">
                <a:solidFill>
                  <a:srgbClr val="000000"/>
                </a:solidFill>
                <a:latin typeface="Arial" panose="020B0604020202020204" pitchFamily="34" charset="0"/>
                <a:ea typeface="Times New Roman" panose="02020603050405020304" pitchFamily="18" charset="0"/>
              </a:rPr>
              <a:t>.</a:t>
            </a:r>
            <a:br>
              <a:rPr lang="en-GB" sz="3600" dirty="0">
                <a:latin typeface="Times New Roman" panose="02020603050405020304" pitchFamily="18" charset="0"/>
                <a:ea typeface="Times New Roman" panose="02020603050405020304" pitchFamily="18" charset="0"/>
              </a:rPr>
            </a:br>
            <a:r>
              <a:rPr lang="en-GB" sz="3600" dirty="0">
                <a:latin typeface="Arial" panose="020B0604020202020204" pitchFamily="34" charset="0"/>
                <a:ea typeface="Times New Roman" panose="02020603050405020304" pitchFamily="18" charset="0"/>
              </a:rPr>
              <a:t>MacIver, E., Adams, N.N., Douglas, F. and Kennedy, C. (2026) ‘Older adults’ experiences of wellbeing through engagement with a nature-based programme: Insights from Activity Theory and Blue Zones thinking’, </a:t>
            </a:r>
            <a:r>
              <a:rPr lang="en-GB" sz="3600" i="1" dirty="0">
                <a:latin typeface="Arial" panose="020B0604020202020204" pitchFamily="34" charset="0"/>
                <a:ea typeface="Times New Roman" panose="02020603050405020304" pitchFamily="18" charset="0"/>
              </a:rPr>
              <a:t>Wellbeing, Space and Society</a:t>
            </a:r>
            <a:r>
              <a:rPr lang="en-GB" sz="3600" dirty="0">
                <a:latin typeface="Arial" panose="020B0604020202020204" pitchFamily="34" charset="0"/>
                <a:ea typeface="Times New Roman" panose="02020603050405020304" pitchFamily="18" charset="0"/>
              </a:rPr>
              <a:t>, p.100367. Available at: </a:t>
            </a:r>
            <a:r>
              <a:rPr lang="en-GB" sz="3600" u="sng" dirty="0">
                <a:solidFill>
                  <a:srgbClr val="467886"/>
                </a:solidFill>
                <a:latin typeface="Arial" panose="020B0604020202020204" pitchFamily="34" charset="0"/>
                <a:ea typeface="Times New Roman" panose="02020603050405020304" pitchFamily="18" charset="0"/>
                <a:hlinkClick r:id="rId6"/>
              </a:rPr>
              <a:t>https://doi.org/10.1016/j.wss.2026.100367</a:t>
            </a:r>
            <a:r>
              <a:rPr lang="en-GB" sz="3600" dirty="0">
                <a:latin typeface="Arial" panose="020B0604020202020204" pitchFamily="34" charset="0"/>
                <a:ea typeface="Times New Roman" panose="02020603050405020304" pitchFamily="18" charset="0"/>
              </a:rPr>
              <a:t>. </a:t>
            </a:r>
            <a:br>
              <a:rPr lang="en-GB" sz="3600" dirty="0">
                <a:latin typeface="Times New Roman" panose="02020603050405020304" pitchFamily="18" charset="0"/>
                <a:ea typeface="Times New Roman" panose="02020603050405020304" pitchFamily="18" charset="0"/>
              </a:rPr>
            </a:br>
            <a:r>
              <a:rPr lang="en-GB" sz="3600" dirty="0">
                <a:solidFill>
                  <a:srgbClr val="000000"/>
                </a:solidFill>
                <a:latin typeface="Arial" panose="020B0604020202020204" pitchFamily="34" charset="0"/>
                <a:ea typeface="Times New Roman" panose="02020603050405020304" pitchFamily="18" charset="0"/>
              </a:rPr>
              <a:t>McGilton, K.S., Vellani, S., Yeung, L., </a:t>
            </a:r>
            <a:r>
              <a:rPr lang="en-GB" sz="3600" dirty="0" err="1">
                <a:solidFill>
                  <a:srgbClr val="000000"/>
                </a:solidFill>
                <a:latin typeface="Arial" panose="020B0604020202020204" pitchFamily="34" charset="0"/>
                <a:ea typeface="Times New Roman" panose="02020603050405020304" pitchFamily="18" charset="0"/>
              </a:rPr>
              <a:t>Chishtie</a:t>
            </a:r>
            <a:r>
              <a:rPr lang="en-GB" sz="3600" dirty="0">
                <a:solidFill>
                  <a:srgbClr val="000000"/>
                </a:solidFill>
                <a:latin typeface="Arial" panose="020B0604020202020204" pitchFamily="34" charset="0"/>
                <a:ea typeface="Times New Roman" panose="02020603050405020304" pitchFamily="18" charset="0"/>
              </a:rPr>
              <a:t>, J., Commisso, E., Ploeg, J., Andrew, M.K., Ayala, A.P., Gray, M., Morgan, D., Chow, A.F., Parrott, E., Stephens, D., Hale, L., Keatings, M., Walker, J., </a:t>
            </a:r>
            <a:r>
              <a:rPr lang="en-GB" sz="3600" dirty="0" err="1">
                <a:solidFill>
                  <a:srgbClr val="000000"/>
                </a:solidFill>
                <a:latin typeface="Arial" panose="020B0604020202020204" pitchFamily="34" charset="0"/>
                <a:ea typeface="Times New Roman" panose="02020603050405020304" pitchFamily="18" charset="0"/>
              </a:rPr>
              <a:t>Wodchis</a:t>
            </a:r>
            <a:r>
              <a:rPr lang="en-GB" sz="3600" dirty="0">
                <a:solidFill>
                  <a:srgbClr val="000000"/>
                </a:solidFill>
                <a:latin typeface="Arial" panose="020B0604020202020204" pitchFamily="34" charset="0"/>
                <a:ea typeface="Times New Roman" panose="02020603050405020304" pitchFamily="18" charset="0"/>
              </a:rPr>
              <a:t>, W.P., Dubé, V., McElhaney, J. and Puts, M. (2018) ‘Identifying and understanding the health and social care needs of older adults with multiple chronic conditions and their caregivers: a scoping review’, </a:t>
            </a:r>
            <a:r>
              <a:rPr lang="en-GB" sz="3600" i="1" dirty="0">
                <a:solidFill>
                  <a:srgbClr val="000000"/>
                </a:solidFill>
                <a:latin typeface="Arial" panose="020B0604020202020204" pitchFamily="34" charset="0"/>
                <a:ea typeface="Times New Roman" panose="02020603050405020304" pitchFamily="18" charset="0"/>
              </a:rPr>
              <a:t>BMC Geriatrics</a:t>
            </a:r>
            <a:r>
              <a:rPr lang="en-GB" sz="3600" dirty="0">
                <a:solidFill>
                  <a:srgbClr val="000000"/>
                </a:solidFill>
                <a:latin typeface="Arial" panose="020B0604020202020204" pitchFamily="34" charset="0"/>
                <a:ea typeface="Times New Roman" panose="02020603050405020304" pitchFamily="18" charset="0"/>
              </a:rPr>
              <a:t>, 18(1). Available at: </a:t>
            </a:r>
            <a:r>
              <a:rPr lang="en-GB" sz="3600" u="sng" dirty="0">
                <a:solidFill>
                  <a:srgbClr val="000000"/>
                </a:solidFill>
                <a:latin typeface="Arial" panose="020B0604020202020204" pitchFamily="34" charset="0"/>
                <a:ea typeface="Times New Roman" panose="02020603050405020304" pitchFamily="18" charset="0"/>
                <a:hlinkClick r:id="rId7"/>
              </a:rPr>
              <a:t>https://doi.org/10.1186/s12877-018-0925-x</a:t>
            </a:r>
            <a:r>
              <a:rPr lang="en-GB" sz="3600" dirty="0">
                <a:solidFill>
                  <a:srgbClr val="000000"/>
                </a:solidFill>
                <a:latin typeface="Arial" panose="020B0604020202020204" pitchFamily="34" charset="0"/>
                <a:ea typeface="Times New Roman" panose="02020603050405020304" pitchFamily="18" charset="0"/>
              </a:rPr>
              <a:t>. </a:t>
            </a:r>
            <a:br>
              <a:rPr lang="en-GB" sz="3600" dirty="0">
                <a:latin typeface="Times New Roman" panose="02020603050405020304" pitchFamily="18" charset="0"/>
                <a:ea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My homecare (2023) </a:t>
            </a:r>
            <a:r>
              <a:rPr lang="en-GB" sz="3600" i="1" dirty="0">
                <a:latin typeface="Arial" panose="020B0604020202020204" pitchFamily="34" charset="0"/>
                <a:ea typeface="Times New Roman" panose="02020603050405020304" pitchFamily="18" charset="0"/>
                <a:cs typeface="Times New Roman" panose="02020603050405020304" pitchFamily="18" charset="0"/>
              </a:rPr>
              <a:t>Meeting the needs of an aging population - My Homecare in Tyne and Wear</a:t>
            </a:r>
            <a:r>
              <a:rPr lang="en-GB"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8"/>
              </a:rPr>
              <a:t>https://tyneandwear.myhomecare.co.uk/meeting-the-needs-of-an-aging-population/</a:t>
            </a:r>
            <a:r>
              <a:rPr lang="en-GB" sz="3600" dirty="0">
                <a:latin typeface="Arial" panose="020B0604020202020204" pitchFamily="34" charset="0"/>
                <a:ea typeface="Times New Roman" panose="02020603050405020304" pitchFamily="18" charset="0"/>
                <a:cs typeface="Times New Roman" panose="02020603050405020304" pitchFamily="18" charset="0"/>
              </a:rPr>
              <a:t> (Accessed: 8 July 2026).</a:t>
            </a:r>
            <a:br>
              <a:rPr lang="en-GB" sz="32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rPr>
              <a:t>National Institute for Health and Care Excellence (NICE) (2015)</a:t>
            </a:r>
            <a:r>
              <a:rPr lang="en-GB" sz="3600" i="1" dirty="0">
                <a:latin typeface="Arial" panose="020B0604020202020204" pitchFamily="34" charset="0"/>
                <a:ea typeface="Times New Roman" panose="02020603050405020304" pitchFamily="18" charset="0"/>
              </a:rPr>
              <a:t> Older people with social care needs and multiple long-term conditions | Guidance | NICE</a:t>
            </a:r>
            <a:r>
              <a:rPr lang="en-GB" sz="3600" dirty="0">
                <a:latin typeface="Arial" panose="020B0604020202020204" pitchFamily="34" charset="0"/>
                <a:ea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hlinkClick r:id="rId9"/>
              </a:rPr>
              <a:t>https://www.nice.org.uk/guidance/ng22/chapter/Recommendations#identifying-and-assessing-social-care-needs</a:t>
            </a:r>
            <a:r>
              <a:rPr lang="en-GB" sz="3600" dirty="0">
                <a:latin typeface="Arial" panose="020B0604020202020204" pitchFamily="34" charset="0"/>
                <a:ea typeface="Times New Roman" panose="02020603050405020304" pitchFamily="18" charset="0"/>
              </a:rPr>
              <a:t> (Accessed: 12 July 2026).</a:t>
            </a:r>
            <a:br>
              <a:rPr lang="en-GB" sz="3600" dirty="0">
                <a:latin typeface="Times New Roman" panose="02020603050405020304" pitchFamily="18" charset="0"/>
                <a:ea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NHS England (2019) </a:t>
            </a:r>
            <a:r>
              <a:rPr lang="en-GB" sz="3600" i="1" dirty="0">
                <a:latin typeface="Arial" panose="020B0604020202020204" pitchFamily="34" charset="0"/>
                <a:ea typeface="Times New Roman" panose="02020603050405020304" pitchFamily="18" charset="0"/>
                <a:cs typeface="Times New Roman" panose="02020603050405020304" pitchFamily="18" charset="0"/>
              </a:rPr>
              <a:t>NHS England Older People’s Mental Health</a:t>
            </a:r>
            <a:r>
              <a:rPr lang="en-GB"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10"/>
              </a:rPr>
              <a:t>https://www.england.nhs.uk/mental-health/adults/older-people/</a:t>
            </a:r>
            <a:r>
              <a:rPr lang="en-GB" sz="3600" dirty="0">
                <a:latin typeface="Arial" panose="020B0604020202020204" pitchFamily="34" charset="0"/>
                <a:ea typeface="Times New Roman" panose="02020603050405020304" pitchFamily="18" charset="0"/>
                <a:cs typeface="Times New Roman" panose="02020603050405020304" pitchFamily="18" charset="0"/>
              </a:rPr>
              <a:t>  (Accessed: 11 July 2026).</a:t>
            </a:r>
            <a:br>
              <a:rPr lang="en-GB" sz="32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solidFill>
                  <a:srgbClr val="000000"/>
                </a:solidFill>
                <a:latin typeface="Arial" panose="020B0604020202020204" pitchFamily="34" charset="0"/>
                <a:ea typeface="Times New Roman" panose="02020603050405020304" pitchFamily="18" charset="0"/>
              </a:rPr>
              <a:t>NHS England (2025) </a:t>
            </a:r>
            <a:r>
              <a:rPr lang="en-GB" sz="3600" i="1" dirty="0">
                <a:solidFill>
                  <a:srgbClr val="000000"/>
                </a:solidFill>
                <a:latin typeface="Arial" panose="020B0604020202020204" pitchFamily="34" charset="0"/>
                <a:ea typeface="Times New Roman" panose="02020603050405020304" pitchFamily="18" charset="0"/>
              </a:rPr>
              <a:t>Improving Care for Older People</a:t>
            </a:r>
            <a:r>
              <a:rPr lang="en-GB" sz="3600" dirty="0">
                <a:solidFill>
                  <a:srgbClr val="000000"/>
                </a:solidFill>
                <a:latin typeface="Arial" panose="020B0604020202020204" pitchFamily="34" charset="0"/>
                <a:ea typeface="Times New Roman" panose="02020603050405020304" pitchFamily="18" charset="0"/>
              </a:rPr>
              <a:t>. Available at: </a:t>
            </a:r>
            <a:r>
              <a:rPr lang="en-GB" sz="3600" u="sng" dirty="0">
                <a:solidFill>
                  <a:srgbClr val="000000"/>
                </a:solidFill>
                <a:latin typeface="Arial" panose="020B0604020202020204" pitchFamily="34" charset="0"/>
                <a:ea typeface="Times New Roman" panose="02020603050405020304" pitchFamily="18" charset="0"/>
                <a:hlinkClick r:id="rId11"/>
              </a:rPr>
              <a:t>https://www.england.nhs.uk/ourwork/clinical-policy/older-people/improving-care-for-older-people/</a:t>
            </a:r>
            <a:r>
              <a:rPr lang="en-GB" sz="3600" dirty="0">
                <a:solidFill>
                  <a:srgbClr val="000000"/>
                </a:solidFill>
                <a:latin typeface="Arial" panose="020B0604020202020204" pitchFamily="34" charset="0"/>
                <a:ea typeface="Times New Roman" panose="02020603050405020304" pitchFamily="18" charset="0"/>
              </a:rPr>
              <a:t> (Accessed: 27 June 2026).</a:t>
            </a:r>
            <a:br>
              <a:rPr lang="en-GB" sz="3600" dirty="0">
                <a:latin typeface="Times New Roman" panose="02020603050405020304" pitchFamily="18" charset="0"/>
                <a:ea typeface="Times New Roman" panose="02020603050405020304" pitchFamily="18" charset="0"/>
              </a:rPr>
            </a:br>
            <a:r>
              <a:rPr lang="en-US" sz="3600" dirty="0">
                <a:solidFill>
                  <a:srgbClr val="000000"/>
                </a:solidFill>
                <a:latin typeface="Arial" panose="020B0604020202020204" pitchFamily="34" charset="0"/>
                <a:ea typeface="Century Schoolbook" panose="02040604050505020304" pitchFamily="18" charset="0"/>
                <a:cs typeface="Times New Roman" panose="02020603050405020304" pitchFamily="18" charset="0"/>
              </a:rPr>
              <a:t>‌</a:t>
            </a:r>
            <a:r>
              <a:rPr lang="en-US" sz="3600" dirty="0">
                <a:latin typeface="Arial" panose="020B0604020202020204" pitchFamily="34" charset="0"/>
                <a:ea typeface="Times New Roman" panose="02020603050405020304" pitchFamily="18" charset="0"/>
                <a:cs typeface="Times New Roman" panose="02020603050405020304" pitchFamily="18" charset="0"/>
              </a:rPr>
              <a:t>Nurse partners (2025) </a:t>
            </a:r>
            <a:r>
              <a:rPr lang="en-US" sz="3600" i="1" dirty="0">
                <a:latin typeface="Arial" panose="020B0604020202020204" pitchFamily="34" charset="0"/>
                <a:ea typeface="Times New Roman" panose="02020603050405020304" pitchFamily="18" charset="0"/>
                <a:cs typeface="Times New Roman" panose="02020603050405020304" pitchFamily="18" charset="0"/>
              </a:rPr>
              <a:t>Empowering Older Adults: The Importance of Involvement in Their Own Care - </a:t>
            </a:r>
            <a:r>
              <a:rPr lang="en-US" sz="3600" i="1" dirty="0" err="1">
                <a:latin typeface="Arial" panose="020B0604020202020204" pitchFamily="34" charset="0"/>
                <a:ea typeface="Times New Roman" panose="02020603050405020304" pitchFamily="18" charset="0"/>
                <a:cs typeface="Times New Roman" panose="02020603050405020304" pitchFamily="18" charset="0"/>
              </a:rPr>
              <a:t>NursePartners</a:t>
            </a:r>
            <a:r>
              <a:rPr lang="en-US" sz="3600" i="1" dirty="0">
                <a:latin typeface="Arial" panose="020B0604020202020204" pitchFamily="34" charset="0"/>
                <a:ea typeface="Times New Roman" panose="02020603050405020304" pitchFamily="18" charset="0"/>
                <a:cs typeface="Times New Roman" panose="02020603050405020304" pitchFamily="18" charset="0"/>
              </a:rPr>
              <a:t>, Inc</a:t>
            </a:r>
            <a:r>
              <a:rPr lang="en-US" sz="3600" dirty="0">
                <a:latin typeface="Arial" panose="020B0604020202020204" pitchFamily="34" charset="0"/>
                <a:ea typeface="Times New Roman" panose="02020603050405020304" pitchFamily="18" charset="0"/>
                <a:cs typeface="Times New Roman" panose="02020603050405020304" pitchFamily="18" charset="0"/>
              </a:rPr>
              <a:t>. Available at: </a:t>
            </a:r>
            <a:r>
              <a:rPr lang="en-US"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12"/>
              </a:rPr>
              <a:t>https://nursepartners.org/empowering-older-adults-the-importance-of-involvement-in-their-own-care/</a:t>
            </a:r>
            <a:r>
              <a:rPr lang="en-US" sz="3600" dirty="0">
                <a:latin typeface="Arial" panose="020B0604020202020204" pitchFamily="34" charset="0"/>
                <a:ea typeface="Times New Roman" panose="02020603050405020304" pitchFamily="18" charset="0"/>
                <a:cs typeface="Times New Roman" panose="02020603050405020304" pitchFamily="18" charset="0"/>
              </a:rPr>
              <a:t>  (Accessed: 8 July 2026).  </a:t>
            </a:r>
            <a:br>
              <a:rPr lang="en-GB" sz="32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Rural Services Network </a:t>
            </a:r>
            <a:r>
              <a:rPr lang="en-US" sz="3600" dirty="0">
                <a:latin typeface="Arial" panose="020B0604020202020204" pitchFamily="34" charset="0"/>
                <a:ea typeface="Times New Roman" panose="02020603050405020304" pitchFamily="18" charset="0"/>
                <a:cs typeface="Times New Roman" panose="02020603050405020304" pitchFamily="18" charset="0"/>
              </a:rPr>
              <a:t>(2024) </a:t>
            </a:r>
            <a:r>
              <a:rPr lang="en-US" sz="3600" i="1" dirty="0">
                <a:latin typeface="Arial" panose="020B0604020202020204" pitchFamily="34" charset="0"/>
                <a:ea typeface="Times New Roman" panose="02020603050405020304" pitchFamily="18" charset="0"/>
                <a:cs typeface="Times New Roman" panose="02020603050405020304" pitchFamily="18" charset="0"/>
              </a:rPr>
              <a:t>Addressing Unmet Needs in Health and Social Care for Older People - Rural Services Network</a:t>
            </a:r>
            <a:r>
              <a:rPr lang="en-US" sz="3600" dirty="0">
                <a:latin typeface="Arial" panose="020B0604020202020204" pitchFamily="34" charset="0"/>
                <a:ea typeface="Times New Roman" panose="02020603050405020304" pitchFamily="18" charset="0"/>
                <a:cs typeface="Times New Roman" panose="02020603050405020304" pitchFamily="18" charset="0"/>
              </a:rPr>
              <a:t>. Available at:</a:t>
            </a:r>
            <a:r>
              <a:rPr lang="en-US" sz="3600" dirty="0">
                <a:latin typeface="Arial" panose="020B0604020202020204" pitchFamily="34" charset="0"/>
                <a:ea typeface="Century Schoolbook" panose="02040604050505020304" pitchFamily="18" charset="0"/>
                <a:cs typeface="Times New Roman" panose="02020603050405020304" pitchFamily="18" charset="0"/>
              </a:rPr>
              <a:t> </a:t>
            </a:r>
            <a:r>
              <a:rPr lang="en-US"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13"/>
              </a:rPr>
              <a:t>https://www.rsnonline.org.uk/addressing-unmet-needs-in-health-and-social-care-for-older-people</a:t>
            </a:r>
            <a:r>
              <a:rPr lang="en-US" sz="3600" dirty="0">
                <a:latin typeface="Arial" panose="020B0604020202020204" pitchFamily="34" charset="0"/>
                <a:ea typeface="Times New Roman" panose="02020603050405020304" pitchFamily="18" charset="0"/>
                <a:cs typeface="Times New Roman" panose="02020603050405020304" pitchFamily="18" charset="0"/>
              </a:rPr>
              <a:t> (Accessed: 11 July 2026).</a:t>
            </a:r>
            <a:br>
              <a:rPr lang="en-GB" sz="32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rPr>
              <a:t>Tavernier, D.W., Naegele, L. and Hess, M. (2019) ‘A Critical Perspective on Ageism and Modernization Theory’, </a:t>
            </a:r>
            <a:r>
              <a:rPr lang="en-GB" sz="3600" i="1" dirty="0">
                <a:latin typeface="Arial" panose="020B0604020202020204" pitchFamily="34" charset="0"/>
                <a:ea typeface="Times New Roman" panose="02020603050405020304" pitchFamily="18" charset="0"/>
              </a:rPr>
              <a:t>Social Inclusion</a:t>
            </a:r>
            <a:r>
              <a:rPr lang="en-GB" sz="3600" dirty="0">
                <a:latin typeface="Arial" panose="020B0604020202020204" pitchFamily="34" charset="0"/>
                <a:ea typeface="Times New Roman" panose="02020603050405020304" pitchFamily="18" charset="0"/>
              </a:rPr>
              <a:t>, 7(3), p.54. Available at: </a:t>
            </a:r>
            <a:r>
              <a:rPr lang="en-GB" sz="3600" u="sng" dirty="0">
                <a:solidFill>
                  <a:srgbClr val="467886"/>
                </a:solidFill>
                <a:latin typeface="Arial" panose="020B0604020202020204" pitchFamily="34" charset="0"/>
                <a:ea typeface="Times New Roman" panose="02020603050405020304" pitchFamily="18" charset="0"/>
                <a:hlinkClick r:id="rId14"/>
              </a:rPr>
              <a:t>https://doi.org/10.17645/si.v7i3.2371</a:t>
            </a:r>
            <a:r>
              <a:rPr lang="en-GB" sz="3600" dirty="0">
                <a:latin typeface="Arial" panose="020B0604020202020204" pitchFamily="34" charset="0"/>
                <a:ea typeface="Times New Roman" panose="02020603050405020304" pitchFamily="18" charset="0"/>
              </a:rPr>
              <a:t>. </a:t>
            </a:r>
            <a:br>
              <a:rPr lang="en-GB" sz="3600" dirty="0">
                <a:latin typeface="Times New Roman" panose="02020603050405020304" pitchFamily="18" charset="0"/>
                <a:ea typeface="Times New Roman" panose="02020603050405020304" pitchFamily="18" charset="0"/>
              </a:rPr>
            </a:br>
            <a:r>
              <a:rPr lang="en-GB" sz="3600" dirty="0">
                <a:latin typeface="Arial" panose="020B0604020202020204" pitchFamily="34" charset="0"/>
                <a:ea typeface="Times New Roman" panose="02020603050405020304" pitchFamily="18" charset="0"/>
                <a:cs typeface="Times New Roman" panose="02020603050405020304" pitchFamily="18" charset="0"/>
              </a:rPr>
              <a:t>Walker, A. (2018) ‘Why the UK Needs a Social Policy on Ageing’, </a:t>
            </a:r>
            <a:r>
              <a:rPr lang="en-GB" sz="3600" i="1" dirty="0">
                <a:latin typeface="Arial" panose="020B0604020202020204" pitchFamily="34" charset="0"/>
                <a:ea typeface="Times New Roman" panose="02020603050405020304" pitchFamily="18" charset="0"/>
                <a:cs typeface="Times New Roman" panose="02020603050405020304" pitchFamily="18" charset="0"/>
              </a:rPr>
              <a:t>Journal of Social Policy</a:t>
            </a:r>
            <a:r>
              <a:rPr lang="en-GB" sz="3600" dirty="0">
                <a:latin typeface="Arial" panose="020B0604020202020204" pitchFamily="34" charset="0"/>
                <a:ea typeface="Times New Roman" panose="02020603050405020304" pitchFamily="18" charset="0"/>
                <a:cs typeface="Times New Roman" panose="02020603050405020304" pitchFamily="18" charset="0"/>
              </a:rPr>
              <a:t>, 47(2), pp.253–273. Available at: </a:t>
            </a:r>
            <a:r>
              <a:rPr lang="en-GB" sz="3600" u="sng" dirty="0">
                <a:solidFill>
                  <a:srgbClr val="467886"/>
                </a:solidFill>
                <a:latin typeface="Arial" panose="020B0604020202020204" pitchFamily="34" charset="0"/>
                <a:ea typeface="Times New Roman" panose="02020603050405020304" pitchFamily="18" charset="0"/>
                <a:cs typeface="Times New Roman" panose="02020603050405020304" pitchFamily="18" charset="0"/>
                <a:hlinkClick r:id="rId15"/>
              </a:rPr>
              <a:t>https://doi.org/10.1017/S0047279417000320</a:t>
            </a:r>
            <a:r>
              <a:rPr lang="en-GB" sz="3600" dirty="0">
                <a:latin typeface="Arial" panose="020B0604020202020204" pitchFamily="34" charset="0"/>
                <a:ea typeface="Times New Roman" panose="02020603050405020304" pitchFamily="18" charset="0"/>
                <a:cs typeface="Times New Roman" panose="02020603050405020304" pitchFamily="18" charset="0"/>
              </a:rPr>
              <a:t>. </a:t>
            </a:r>
            <a:br>
              <a:rPr lang="en-GB" sz="3200" dirty="0">
                <a:latin typeface="Century Schoolbook" panose="02040604050505020304" pitchFamily="18" charset="0"/>
                <a:ea typeface="Century Schoolbook" panose="02040604050505020304" pitchFamily="18" charset="0"/>
                <a:cs typeface="Times New Roman" panose="02020603050405020304" pitchFamily="18" charset="0"/>
              </a:rPr>
            </a:br>
            <a:r>
              <a:rPr lang="en-GB" sz="3600" dirty="0">
                <a:latin typeface="Arial" panose="020B0604020202020204" pitchFamily="34" charset="0"/>
                <a:ea typeface="Times New Roman" panose="02020603050405020304" pitchFamily="18" charset="0"/>
              </a:rPr>
              <a:t>Walters, K., Frost, R., Kalpa </a:t>
            </a:r>
            <a:r>
              <a:rPr lang="en-GB" sz="3600" dirty="0" err="1">
                <a:latin typeface="Arial" panose="020B0604020202020204" pitchFamily="34" charset="0"/>
                <a:ea typeface="Times New Roman" panose="02020603050405020304" pitchFamily="18" charset="0"/>
              </a:rPr>
              <a:t>Kharicha</a:t>
            </a:r>
            <a:r>
              <a:rPr lang="en-GB" sz="3600" dirty="0">
                <a:latin typeface="Arial" panose="020B0604020202020204" pitchFamily="34" charset="0"/>
                <a:ea typeface="Times New Roman" panose="02020603050405020304" pitchFamily="18" charset="0"/>
              </a:rPr>
              <a:t>, </a:t>
            </a:r>
            <a:r>
              <a:rPr lang="en-GB" sz="3600" dirty="0" err="1">
                <a:latin typeface="Arial" panose="020B0604020202020204" pitchFamily="34" charset="0"/>
                <a:ea typeface="Times New Roman" panose="02020603050405020304" pitchFamily="18" charset="0"/>
              </a:rPr>
              <a:t>Avgerinou</a:t>
            </a:r>
            <a:r>
              <a:rPr lang="en-GB" sz="3600" dirty="0">
                <a:latin typeface="Arial" panose="020B0604020202020204" pitchFamily="34" charset="0"/>
                <a:ea typeface="Times New Roman" panose="02020603050405020304" pitchFamily="18" charset="0"/>
              </a:rPr>
              <a:t>, C., Gardner, B., Ricciardi, F., Hunter, R., Liljas, A., Manthorpe, J., Drennan, V., Wood, J., Goodman, C., Jovicic, A. and Iliffe, S. (2017) </a:t>
            </a:r>
            <a:r>
              <a:rPr lang="en-GB" sz="3600" i="1" dirty="0">
                <a:latin typeface="Arial" panose="020B0604020202020204" pitchFamily="34" charset="0"/>
                <a:ea typeface="Times New Roman" panose="02020603050405020304" pitchFamily="18" charset="0"/>
              </a:rPr>
              <a:t>Intervention development with older people, carers and community health and social care professionals</a:t>
            </a:r>
            <a:r>
              <a:rPr lang="en-GB" sz="3600" dirty="0">
                <a:latin typeface="Arial" panose="020B0604020202020204" pitchFamily="34" charset="0"/>
                <a:ea typeface="Times New Roman" panose="02020603050405020304" pitchFamily="18" charset="0"/>
              </a:rPr>
              <a:t>. Available at: </a:t>
            </a:r>
            <a:r>
              <a:rPr lang="en-GB" sz="3600" u="sng" dirty="0">
                <a:solidFill>
                  <a:srgbClr val="467886"/>
                </a:solidFill>
                <a:latin typeface="Arial" panose="020B0604020202020204" pitchFamily="34" charset="0"/>
                <a:ea typeface="Times New Roman" panose="02020603050405020304" pitchFamily="18" charset="0"/>
                <a:hlinkClick r:id="rId16"/>
              </a:rPr>
              <a:t>https://www.ncbi.nlm.nih.gov/books/nbk469792/</a:t>
            </a:r>
            <a:r>
              <a:rPr lang="en-GB" sz="3600" dirty="0">
                <a:latin typeface="Arial" panose="020B0604020202020204" pitchFamily="34" charset="0"/>
                <a:ea typeface="Times New Roman" panose="02020603050405020304" pitchFamily="18" charset="0"/>
              </a:rPr>
              <a:t>  (Accessed 12 July 2026).</a:t>
            </a:r>
            <a:br>
              <a:rPr lang="en-GB" sz="3600" dirty="0">
                <a:latin typeface="Times New Roman" panose="02020603050405020304" pitchFamily="18" charset="0"/>
                <a:ea typeface="Times New Roman" panose="02020603050405020304" pitchFamily="18" charset="0"/>
              </a:rPr>
            </a:br>
            <a:endParaRPr lang="en-GB" sz="3600" dirty="0"/>
          </a:p>
        </p:txBody>
      </p:sp>
    </p:spTree>
    <p:extLst>
      <p:ext uri="{BB962C8B-B14F-4D97-AF65-F5344CB8AC3E}">
        <p14:creationId xmlns:p14="http://schemas.microsoft.com/office/powerpoint/2010/main" val="1542988380"/>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7401</TotalTime>
  <Words>2741</Words>
  <Application>Microsoft Office PowerPoint</Application>
  <PresentationFormat>Custom</PresentationFormat>
  <Paragraphs>78</Paragraphs>
  <Slides>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Cambria Math</vt:lpstr>
      <vt:lpstr>Arial</vt:lpstr>
      <vt:lpstr>Century Schoolbook</vt:lpstr>
      <vt:lpstr>Wingdings</vt:lpstr>
      <vt:lpstr>Oswald</vt:lpstr>
      <vt:lpstr>Times New Roman</vt:lpstr>
      <vt:lpstr>Simple Light</vt:lpstr>
      <vt:lpstr>     Student name: Shengyul Mutafcheva  Student ID:      2324059  Module code:  BMHP6027_LON  Lecturer’s name:  Laila Surani  </vt:lpstr>
      <vt:lpstr>PowerPoint Presentation</vt:lpstr>
      <vt:lpstr>References</vt:lpstr>
      <vt:lpstr>Hawash, M.M., Mohamed, El-Sayed, M.M., El-Ashry, M.A. and Sarah Ali Hafez, A.S. (2024) ‘Association between health-related empowerment and health-protective behaviors among community-dwelling older adults’, Archives of Psychiatric Nursing, 48, pp.59–67. Available at:  https://doi.org/10.1016/j.apnu.2024.01.012.  IOMH (2026). Empowerment in Health and Social Care: Meaning, Importance &amp; Practice. Available at: https://iomh.co.uk/what-is-empowerment-in-health-and-social-care-definition-importance-examples-practice/  (Accessed: 8 July 2026). Kraun, L., De Vliegher, K., Keldermans, E., Ellen, M.E. and van Achterberg, T. (2024) ‘Capturing Potential Interventions for the Empowerment of Older People and Informal Caregivers in Transitional Care Decision‐Making: A Qualitative Study Using Focus Groups’, Journal of Advanced Nursing. Available at: https://doi.org/10.1111/jan.16510.  Kshatri, J.S., Bhattacharya, H., Goutam, S., Mahakuda, A.K., Nayak, R., Adukkadukam Kambikanam, K., Rehman, T., Sinha, A., Sahu, M.M., Mohakud, K., Das, P.C. and Pati, S. (2026) ‘Effectiveness and implementation of a primary healthcare intervention for multimorbidity and frailty among urban older adults in India: Protocol for the Multi-FrAME cluster randomized trial’, PLOS One, 21(6), p.e0351110. Available at: https://doi.org/10.1371/journal.pone.0351110. MacIver, E., Adams, N.N., Douglas, F. and Kennedy, C. (2026) ‘Older adults’ experiences of wellbeing through engagement with a nature-based programme: Insights from Activity Theory and Blue Zones thinking’, Wellbeing, Space and Society, p.100367. Available at: https://doi.org/10.1016/j.wss.2026.100367.  McGilton, K.S., Vellani, S., Yeung, L., Chishtie, J., Commisso, E., Ploeg, J., Andrew, M.K., Ayala, A.P., Gray, M., Morgan, D., Chow, A.F., Parrott, E., Stephens, D., Hale, L., Keatings, M., Walker, J., Wodchis, W.P., Dubé, V., McElhaney, J. and Puts, M. (2018) ‘Identifying and understanding the health and social care needs of older adults with multiple chronic conditions and their caregivers: a scoping review’, BMC Geriatrics, 18(1). Available at: https://doi.org/10.1186/s12877-018-0925-x.  My homecare (2023) Meeting the needs of an aging population - My Homecare in Tyne and Wear. Available at: https://tyneandwear.myhomecare.co.uk/meeting-the-needs-of-an-aging-population/ (Accessed: 8 July 2026). National Institute for Health and Care Excellence (NICE) (2015) Older people with social care needs and multiple long-term conditions | Guidance | NICE. Available at: https://www.nice.org.uk/guidance/ng22/chapter/Recommendations#identifying-and-assessing-social-care-needs (Accessed: 12 July 2026). NHS England (2019) NHS England Older People’s Mental Health. Available at: https://www.england.nhs.uk/mental-health/adults/older-people/  (Accessed: 11 July 2026). NHS England (2025) Improving Care for Older People. Available at: https://www.england.nhs.uk/ourwork/clinical-policy/older-people/improving-care-for-older-people/ (Accessed: 27 June 2026). ‌Nurse partners (2025) Empowering Older Adults: The Importance of Involvement in Their Own Care - NursePartners, Inc. Available at: https://nursepartners.org/empowering-older-adults-the-importance-of-involvement-in-their-own-care/  (Accessed: 8 July 2026).   Rural Services Network (2024) Addressing Unmet Needs in Health and Social Care for Older People - Rural Services Network. Available at: https://www.rsnonline.org.uk/addressing-unmet-needs-in-health-and-social-care-for-older-people (Accessed: 11 July 2026). Tavernier, D.W., Naegele, L. and Hess, M. (2019) ‘A Critical Perspective on Ageism and Modernization Theory’, Social Inclusion, 7(3), p.54. Available at: https://doi.org/10.17645/si.v7i3.2371.  Walker, A. (2018) ‘Why the UK Needs a Social Policy on Ageing’, Journal of Social Policy, 47(2), pp.253–273. Available at: https://doi.org/10.1017/S0047279417000320.  Walters, K., Frost, R., Kalpa Kharicha, Avgerinou, C., Gardner, B., Ricciardi, F., Hunter, R., Liljas, A., Manthorpe, J., Drennan, V., Wood, J., Goodman, C., Jovicic, A. and Iliffe, S. (2017) Intervention development with older people, carers and community health and social care professionals. Available at: https://www.ncbi.nlm.nih.gov/books/nbk469792/  (Accessed 12 July 2026).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Alil</dc:creator>
  <cp:lastModifiedBy>Shengyul Mutafcheva (2324059)</cp:lastModifiedBy>
  <cp:revision>127</cp:revision>
  <dcterms:modified xsi:type="dcterms:W3CDTF">2026-07-12T10:14:10Z</dcterms:modified>
</cp:coreProperties>
</file>