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Lst>
  <p:notesMasterIdLst>
    <p:notesMasterId r:id="rId27"/>
  </p:notesMasterIdLst>
  <p:sldIdLst>
    <p:sldId id="294" r:id="rId8"/>
    <p:sldId id="518" r:id="rId9"/>
    <p:sldId id="517" r:id="rId10"/>
    <p:sldId id="570" r:id="rId11"/>
    <p:sldId id="409" r:id="rId12"/>
    <p:sldId id="586" r:id="rId13"/>
    <p:sldId id="571" r:id="rId14"/>
    <p:sldId id="587" r:id="rId15"/>
    <p:sldId id="572" r:id="rId16"/>
    <p:sldId id="588" r:id="rId17"/>
    <p:sldId id="589" r:id="rId18"/>
    <p:sldId id="590" r:id="rId19"/>
    <p:sldId id="591" r:id="rId20"/>
    <p:sldId id="592" r:id="rId21"/>
    <p:sldId id="593" r:id="rId22"/>
    <p:sldId id="594" r:id="rId23"/>
    <p:sldId id="573" r:id="rId24"/>
    <p:sldId id="580" r:id="rId25"/>
    <p:sldId id="43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7908" autoAdjust="0"/>
  </p:normalViewPr>
  <p:slideViewPr>
    <p:cSldViewPr snapToGrid="0">
      <p:cViewPr varScale="1">
        <p:scale>
          <a:sx n="87" d="100"/>
          <a:sy n="87" d="100"/>
        </p:scale>
        <p:origin x="636" y="8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0965800C-E45F-4776-8299-140F5CDB3E60}"/>
    <pc:docChg chg="modSld">
      <pc:chgData name="Nitheesh Kaliyamurthy" userId="2821ebda-f4ac-4963-9a4e-a836dfc45829" providerId="ADAL" clId="{0965800C-E45F-4776-8299-140F5CDB3E60}" dt="2022-03-14T10:08:21.774" v="10" actId="6549"/>
      <pc:docMkLst>
        <pc:docMk/>
      </pc:docMkLst>
      <pc:sldChg chg="modNotesTx">
        <pc:chgData name="Nitheesh Kaliyamurthy" userId="2821ebda-f4ac-4963-9a4e-a836dfc45829" providerId="ADAL" clId="{0965800C-E45F-4776-8299-140F5CDB3E60}" dt="2022-03-14T10:07:47.552" v="1" actId="6549"/>
        <pc:sldMkLst>
          <pc:docMk/>
          <pc:sldMk cId="239935176" sldId="572"/>
        </pc:sldMkLst>
      </pc:sldChg>
      <pc:sldChg chg="modNotesTx">
        <pc:chgData name="Nitheesh Kaliyamurthy" userId="2821ebda-f4ac-4963-9a4e-a836dfc45829" providerId="ADAL" clId="{0965800C-E45F-4776-8299-140F5CDB3E60}" dt="2022-03-14T10:08:15.785" v="9" actId="6549"/>
        <pc:sldMkLst>
          <pc:docMk/>
          <pc:sldMk cId="1683983035" sldId="573"/>
        </pc:sldMkLst>
      </pc:sldChg>
      <pc:sldChg chg="modNotesTx">
        <pc:chgData name="Nitheesh Kaliyamurthy" userId="2821ebda-f4ac-4963-9a4e-a836dfc45829" providerId="ADAL" clId="{0965800C-E45F-4776-8299-140F5CDB3E60}" dt="2022-03-14T10:08:21.774" v="10" actId="6549"/>
        <pc:sldMkLst>
          <pc:docMk/>
          <pc:sldMk cId="1497889026" sldId="580"/>
        </pc:sldMkLst>
      </pc:sldChg>
      <pc:sldChg chg="modNotesTx">
        <pc:chgData name="Nitheesh Kaliyamurthy" userId="2821ebda-f4ac-4963-9a4e-a836dfc45829" providerId="ADAL" clId="{0965800C-E45F-4776-8299-140F5CDB3E60}" dt="2022-03-14T10:07:43.013" v="0" actId="6549"/>
        <pc:sldMkLst>
          <pc:docMk/>
          <pc:sldMk cId="885671650" sldId="587"/>
        </pc:sldMkLst>
      </pc:sldChg>
      <pc:sldChg chg="modNotesTx">
        <pc:chgData name="Nitheesh Kaliyamurthy" userId="2821ebda-f4ac-4963-9a4e-a836dfc45829" providerId="ADAL" clId="{0965800C-E45F-4776-8299-140F5CDB3E60}" dt="2022-03-14T10:07:50.836" v="2" actId="6549"/>
        <pc:sldMkLst>
          <pc:docMk/>
          <pc:sldMk cId="3250702344" sldId="588"/>
        </pc:sldMkLst>
      </pc:sldChg>
      <pc:sldChg chg="modNotesTx">
        <pc:chgData name="Nitheesh Kaliyamurthy" userId="2821ebda-f4ac-4963-9a4e-a836dfc45829" providerId="ADAL" clId="{0965800C-E45F-4776-8299-140F5CDB3E60}" dt="2022-03-14T10:07:55.624" v="3" actId="6549"/>
        <pc:sldMkLst>
          <pc:docMk/>
          <pc:sldMk cId="1355798048" sldId="589"/>
        </pc:sldMkLst>
      </pc:sldChg>
      <pc:sldChg chg="modNotesTx">
        <pc:chgData name="Nitheesh Kaliyamurthy" userId="2821ebda-f4ac-4963-9a4e-a836dfc45829" providerId="ADAL" clId="{0965800C-E45F-4776-8299-140F5CDB3E60}" dt="2022-03-14T10:07:59.034" v="4" actId="6549"/>
        <pc:sldMkLst>
          <pc:docMk/>
          <pc:sldMk cId="1298950094" sldId="590"/>
        </pc:sldMkLst>
      </pc:sldChg>
      <pc:sldChg chg="modNotesTx">
        <pc:chgData name="Nitheesh Kaliyamurthy" userId="2821ebda-f4ac-4963-9a4e-a836dfc45829" providerId="ADAL" clId="{0965800C-E45F-4776-8299-140F5CDB3E60}" dt="2022-03-14T10:08:03.123" v="5" actId="6549"/>
        <pc:sldMkLst>
          <pc:docMk/>
          <pc:sldMk cId="3446899921" sldId="591"/>
        </pc:sldMkLst>
      </pc:sldChg>
      <pc:sldChg chg="modNotesTx">
        <pc:chgData name="Nitheesh Kaliyamurthy" userId="2821ebda-f4ac-4963-9a4e-a836dfc45829" providerId="ADAL" clId="{0965800C-E45F-4776-8299-140F5CDB3E60}" dt="2022-03-14T10:08:06.156" v="6" actId="6549"/>
        <pc:sldMkLst>
          <pc:docMk/>
          <pc:sldMk cId="1803504976" sldId="592"/>
        </pc:sldMkLst>
      </pc:sldChg>
      <pc:sldChg chg="modNotesTx">
        <pc:chgData name="Nitheesh Kaliyamurthy" userId="2821ebda-f4ac-4963-9a4e-a836dfc45829" providerId="ADAL" clId="{0965800C-E45F-4776-8299-140F5CDB3E60}" dt="2022-03-14T10:08:09.157" v="7" actId="6549"/>
        <pc:sldMkLst>
          <pc:docMk/>
          <pc:sldMk cId="3130665492" sldId="593"/>
        </pc:sldMkLst>
      </pc:sldChg>
      <pc:sldChg chg="modNotesTx">
        <pc:chgData name="Nitheesh Kaliyamurthy" userId="2821ebda-f4ac-4963-9a4e-a836dfc45829" providerId="ADAL" clId="{0965800C-E45F-4776-8299-140F5CDB3E60}" dt="2022-03-14T10:08:12.576" v="8" actId="6549"/>
        <pc:sldMkLst>
          <pc:docMk/>
          <pc:sldMk cId="3156178817" sldId="59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04/12/2024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a:t>
            </a:fld>
            <a:endParaRPr lang="en-GB"/>
          </a:p>
        </p:txBody>
      </p:sp>
    </p:spTree>
    <p:extLst>
      <p:ext uri="{BB962C8B-B14F-4D97-AF65-F5344CB8AC3E}">
        <p14:creationId xmlns:p14="http://schemas.microsoft.com/office/powerpoint/2010/main" val="3843164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22264552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775655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2509980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9500644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2822730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3161108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27069620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17099316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26092538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23452460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1956468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34990057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19283784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From 30…./ Recon - Ref</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17.png"/><Relationship Id="rId4" Type="http://schemas.openxmlformats.org/officeDocument/2006/relationships/image" Target="../media/image19.svg"/><Relationship Id="rId9" Type="http://schemas.openxmlformats.org/officeDocument/2006/relationships/image" Target="../media/image24.svg"/></Relationships>
</file>

<file path=ppt/slides/_rels/slide1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22.jpeg"/><Relationship Id="rId7"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6.svg"/><Relationship Id="rId11" Type="http://schemas.openxmlformats.org/officeDocument/2006/relationships/image" Target="../media/image29.png"/><Relationship Id="rId5" Type="http://schemas.openxmlformats.org/officeDocument/2006/relationships/image" Target="../media/image25.png"/><Relationship Id="rId10" Type="http://schemas.openxmlformats.org/officeDocument/2006/relationships/image" Target="../media/image28.svg"/><Relationship Id="rId4" Type="http://schemas.openxmlformats.org/officeDocument/2006/relationships/image" Target="../media/image17.png"/><Relationship Id="rId9" Type="http://schemas.openxmlformats.org/officeDocument/2006/relationships/image" Target="../media/image27.png"/></Relationships>
</file>

<file path=ppt/slides/_rels/slide1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5.png"/><Relationship Id="rId7" Type="http://schemas.openxmlformats.org/officeDocument/2006/relationships/image" Target="../media/image30.png"/><Relationship Id="rId12" Type="http://schemas.openxmlformats.org/officeDocument/2006/relationships/image" Target="../media/image32.sv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9.svg"/><Relationship Id="rId11" Type="http://schemas.openxmlformats.org/officeDocument/2006/relationships/image" Target="../media/image31.png"/><Relationship Id="rId5" Type="http://schemas.openxmlformats.org/officeDocument/2006/relationships/image" Target="../media/image18.png"/><Relationship Id="rId10" Type="http://schemas.openxmlformats.org/officeDocument/2006/relationships/image" Target="../media/image22.jpeg"/><Relationship Id="rId4" Type="http://schemas.openxmlformats.org/officeDocument/2006/relationships/image" Target="../media/image26.svg"/><Relationship Id="rId9" Type="http://schemas.openxmlformats.org/officeDocument/2006/relationships/image" Target="../media/image28.svg"/></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5.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png"/><Relationship Id="rId3" Type="http://schemas.openxmlformats.org/officeDocument/2006/relationships/image" Target="../media/image35.PNG"/><Relationship Id="rId7" Type="http://schemas.openxmlformats.org/officeDocument/2006/relationships/image" Target="../media/image28.svg"/><Relationship Id="rId12" Type="http://schemas.openxmlformats.org/officeDocument/2006/relationships/image" Target="../media/image42.sv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7.png"/><Relationship Id="rId11" Type="http://schemas.openxmlformats.org/officeDocument/2006/relationships/image" Target="../media/image41.png"/><Relationship Id="rId5" Type="http://schemas.openxmlformats.org/officeDocument/2006/relationships/image" Target="../media/image37.png"/><Relationship Id="rId10" Type="http://schemas.openxmlformats.org/officeDocument/2006/relationships/image" Target="../media/image40.svg"/><Relationship Id="rId4" Type="http://schemas.openxmlformats.org/officeDocument/2006/relationships/image" Target="../media/image36.jpeg"/><Relationship Id="rId9" Type="http://schemas.openxmlformats.org/officeDocument/2006/relationships/image" Target="../media/image39.png"/></Relationships>
</file>

<file path=ppt/slides/_rels/slide16.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37.png"/><Relationship Id="rId7"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28.svg"/><Relationship Id="rId4" Type="http://schemas.openxmlformats.org/officeDocument/2006/relationships/image" Target="../media/image27.png"/><Relationship Id="rId9" Type="http://schemas.openxmlformats.org/officeDocument/2006/relationships/image" Target="../media/image46.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329494" y="1470581"/>
            <a:ext cx="5042202" cy="3864989"/>
          </a:xfrm>
        </p:spPr>
        <p:txBody>
          <a:bodyPr/>
          <a:lstStyle/>
          <a:p>
            <a:r>
              <a:rPr lang="en-US" sz="4000" b="1" dirty="0">
                <a:solidFill>
                  <a:schemeClr val="tx1"/>
                </a:solidFill>
                <a:effectLst>
                  <a:outerShdw blurRad="38100" dist="38100" dir="2700000" algn="tl">
                    <a:srgbClr val="000000">
                      <a:alpha val="43137"/>
                    </a:srgbClr>
                  </a:outerShdw>
                </a:effectLst>
              </a:rPr>
              <a:t>Hacking – Part 1</a:t>
            </a:r>
            <a:endParaRPr lang="en-GB" dirty="0">
              <a:solidFill>
                <a:schemeClr val="tx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a:p>
            <a:r>
              <a:rPr lang="en-GB" b="1" i="1" dirty="0">
                <a:solidFill>
                  <a:schemeClr val="tx1"/>
                </a:solidFill>
              </a:rPr>
              <a:t>Advanced Cybersecurity</a:t>
            </a:r>
          </a:p>
          <a:p>
            <a:r>
              <a:rPr lang="en-GB" i="1" dirty="0">
                <a:solidFill>
                  <a:schemeClr val="tx1"/>
                </a:solidFill>
              </a:rPr>
              <a:t>(ACCB6000)</a:t>
            </a:r>
            <a:br>
              <a:rPr lang="en-GB" i="1" dirty="0">
                <a:solidFill>
                  <a:schemeClr val="tx1"/>
                </a:solidFill>
              </a:rPr>
            </a:br>
            <a:endParaRPr lang="en-GB" i="1" dirty="0">
              <a:solidFill>
                <a:schemeClr val="tx1"/>
              </a:solidFill>
            </a:endParaRPr>
          </a:p>
          <a:p>
            <a:r>
              <a:rPr lang="en-GB" dirty="0">
                <a:solidFill>
                  <a:schemeClr val="tx1"/>
                </a:solidFill>
              </a:rPr>
              <a:t>Applied Computing - WISA</a:t>
            </a:r>
          </a:p>
        </p:txBody>
      </p:sp>
      <p:pic>
        <p:nvPicPr>
          <p:cNvPr id="8" name="Picture 7" descr="Holiday Teodor the Cat">
            <a:extLst>
              <a:ext uri="{FF2B5EF4-FFF2-40B4-BE49-F238E27FC236}">
                <a16:creationId xmlns:a16="http://schemas.microsoft.com/office/drawing/2014/main" id="{B5754459-3349-48B6-AA17-020CD6D95D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50595" y="2387930"/>
            <a:ext cx="2438400" cy="2438400"/>
          </a:xfrm>
          <a:prstGeom prst="rect">
            <a:avLst/>
          </a:prstGeom>
        </p:spPr>
      </p:pic>
    </p:spTree>
    <p:extLst>
      <p:ext uri="{BB962C8B-B14F-4D97-AF65-F5344CB8AC3E}">
        <p14:creationId xmlns:p14="http://schemas.microsoft.com/office/powerpoint/2010/main" val="405960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707863" y="585256"/>
            <a:ext cx="5152571" cy="4247317"/>
          </a:xfrm>
          <a:prstGeom prst="rect">
            <a:avLst/>
          </a:prstGeom>
        </p:spPr>
        <p:txBody>
          <a:bodyPr wrap="square">
            <a:spAutoFit/>
          </a:bodyPr>
          <a:lstStyle/>
          <a:p>
            <a:pPr algn="just">
              <a:spcBef>
                <a:spcPts val="0"/>
              </a:spcBef>
            </a:pPr>
            <a:r>
              <a:rPr lang="en-US" i="1" dirty="0"/>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a:p>
            <a:pPr algn="just">
              <a:spcBef>
                <a:spcPts val="0"/>
              </a:spcBef>
            </a:pPr>
            <a:r>
              <a:rPr lang="en-US" i="1" dirty="0"/>
              <a:t>In continuation, we discussed Footprinting concepts focusing on different methodologies like Search Engines, Google Hacking Techniques etc. giving a walkthrough on Website Footprinting, Email Footprinting, Competitive Intelligence, Network Footprinting etc.</a:t>
            </a:r>
          </a:p>
          <a:p>
            <a:pPr algn="just">
              <a:spcBef>
                <a:spcPts val="0"/>
              </a:spcBef>
            </a:pPr>
            <a:endParaRPr lang="en-US" i="1" dirty="0"/>
          </a:p>
        </p:txBody>
      </p:sp>
      <p:sp>
        <p:nvSpPr>
          <p:cNvPr id="7" name="Rectangle 6">
            <a:extLst>
              <a:ext uri="{FF2B5EF4-FFF2-40B4-BE49-F238E27FC236}">
                <a16:creationId xmlns:a16="http://schemas.microsoft.com/office/drawing/2014/main" id="{31053FD3-26EB-4589-B51D-2B58354A539D}"/>
              </a:ext>
            </a:extLst>
          </p:cNvPr>
          <p:cNvSpPr/>
          <p:nvPr/>
        </p:nvSpPr>
        <p:spPr>
          <a:xfrm>
            <a:off x="192754" y="1235289"/>
            <a:ext cx="5670997" cy="3477875"/>
          </a:xfrm>
          <a:prstGeom prst="rect">
            <a:avLst/>
          </a:prstGeom>
        </p:spPr>
        <p:txBody>
          <a:bodyPr wrap="square">
            <a:spAutoFit/>
          </a:bodyPr>
          <a:lstStyle/>
          <a:p>
            <a:pPr>
              <a:tabLst>
                <a:tab pos="4308475" algn="l"/>
                <a:tab pos="4391025" algn="l"/>
              </a:tabLst>
            </a:pPr>
            <a:r>
              <a:rPr lang="en-GB" sz="2000" b="1" i="1" dirty="0"/>
              <a:t>Previous sessions…</a:t>
            </a:r>
          </a:p>
          <a:p>
            <a:pPr marL="457200" indent="-457200">
              <a:buFont typeface="Wingdings" panose="05000000000000000000" pitchFamily="2" charset="2"/>
              <a:buChar char="Ø"/>
              <a:tabLst>
                <a:tab pos="4308475" algn="l"/>
                <a:tab pos="4391025" algn="l"/>
              </a:tabLst>
            </a:pPr>
            <a:r>
              <a:rPr lang="en-GB" sz="2000" b="1" i="1" dirty="0"/>
              <a:t>Understanding Information Security, Risks involved, assessing, managing and monitoring Risks, Cyber risk resilience</a:t>
            </a:r>
          </a:p>
          <a:p>
            <a:pPr marL="457200" indent="-457200">
              <a:buFont typeface="Wingdings" panose="05000000000000000000" pitchFamily="2" charset="2"/>
              <a:buChar char="Ø"/>
              <a:tabLst>
                <a:tab pos="4308475" algn="l"/>
                <a:tab pos="4391025" algn="l"/>
              </a:tabLst>
            </a:pPr>
            <a:r>
              <a:rPr lang="en-GB" sz="2000" b="1" i="1" dirty="0"/>
              <a:t>Purpose and role of Hackers, Penetration Testing, Various Laws and Standards</a:t>
            </a:r>
          </a:p>
          <a:p>
            <a:pPr marL="457200" indent="-457200">
              <a:buFont typeface="Wingdings" panose="05000000000000000000" pitchFamily="2" charset="2"/>
              <a:buChar char="Ø"/>
              <a:tabLst>
                <a:tab pos="4308475" algn="l"/>
                <a:tab pos="4391025" algn="l"/>
              </a:tabLst>
            </a:pPr>
            <a:r>
              <a:rPr lang="en-GB" sz="2000" b="1" i="1" dirty="0"/>
              <a:t>Understanding Footprinting and Reconnaissance Concepts, Methodology. </a:t>
            </a:r>
          </a:p>
          <a:p>
            <a:pPr marL="457200" indent="-457200">
              <a:buFont typeface="Wingdings" panose="05000000000000000000" pitchFamily="2" charset="2"/>
              <a:buChar char="Ø"/>
              <a:tabLst>
                <a:tab pos="4308475" algn="l"/>
                <a:tab pos="4391025" algn="l"/>
              </a:tabLst>
            </a:pPr>
            <a:r>
              <a:rPr lang="en-GB" sz="2000" b="1" i="1" dirty="0"/>
              <a:t>Using various Tools, Taking Countermeasures</a:t>
            </a:r>
          </a:p>
          <a:p>
            <a:pPr marL="457200" indent="-457200">
              <a:buFont typeface="Wingdings" panose="05000000000000000000" pitchFamily="2" charset="2"/>
              <a:buChar char="Ø"/>
              <a:tabLst>
                <a:tab pos="4308475" algn="l"/>
                <a:tab pos="4391025" algn="l"/>
              </a:tabLst>
            </a:pPr>
            <a:endParaRPr lang="en-GB" sz="2000" b="1" i="1" dirty="0"/>
          </a:p>
          <a:p>
            <a:pPr marL="457200" indent="-457200">
              <a:buFont typeface="Wingdings" panose="05000000000000000000" pitchFamily="2" charset="2"/>
              <a:buChar char="Ø"/>
              <a:tabLst>
                <a:tab pos="4308475" algn="l"/>
                <a:tab pos="4391025" algn="l"/>
              </a:tabLst>
            </a:pPr>
            <a:endParaRPr lang="en-GB" sz="2000" b="1" i="1" dirty="0"/>
          </a:p>
        </p:txBody>
      </p:sp>
    </p:spTree>
    <p:extLst>
      <p:ext uri="{BB962C8B-B14F-4D97-AF65-F5344CB8AC3E}">
        <p14:creationId xmlns:p14="http://schemas.microsoft.com/office/powerpoint/2010/main" val="2987612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710878" y="323768"/>
            <a:ext cx="5152571" cy="3693319"/>
          </a:xfrm>
          <a:prstGeom prst="rect">
            <a:avLst/>
          </a:prstGeom>
        </p:spPr>
        <p:txBody>
          <a:bodyPr wrap="square">
            <a:spAutoFit/>
          </a:bodyPr>
          <a:lstStyle/>
          <a:p>
            <a:pPr algn="just"/>
            <a:r>
              <a:rPr lang="en-US" i="1" dirty="0"/>
              <a:t>Continuing the earlier lecturers, we discussed on Network Scanning, different tools and methodologies used like Banner Grabbing and mitigation methods etc. following that enumeration concepts, its different tools and techniques were discussed. we continued focusing on assessing vulnerabilities within a network (either it is our target to attack or defend), different tools used to assess and techniques</a:t>
            </a:r>
          </a:p>
          <a:p>
            <a:pPr algn="just">
              <a:spcBef>
                <a:spcPts val="0"/>
              </a:spcBef>
            </a:pPr>
            <a:endParaRPr lang="en-US" i="1" dirty="0"/>
          </a:p>
          <a:p>
            <a:pPr algn="just">
              <a:spcBef>
                <a:spcPts val="0"/>
              </a:spcBef>
            </a:pPr>
            <a:r>
              <a:rPr lang="en-US" b="1" i="1" dirty="0"/>
              <a:t>During the tutorials, under isolated lab environment you might have practiced </a:t>
            </a:r>
            <a:r>
              <a:rPr lang="en-US" i="1" dirty="0"/>
              <a:t>different Footprinting, scanning, enumerating methods using various tools and assessed the vulnerabilities.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166916"/>
            <a:ext cx="5670997" cy="4093428"/>
          </a:xfrm>
          <a:prstGeom prst="rect">
            <a:avLst/>
          </a:prstGeom>
        </p:spPr>
        <p:txBody>
          <a:bodyPr wrap="square">
            <a:spAutoFit/>
          </a:bodyPr>
          <a:lstStyle/>
          <a:p>
            <a:pPr>
              <a:tabLst>
                <a:tab pos="4308475" algn="l"/>
                <a:tab pos="4391025" algn="l"/>
              </a:tabLst>
            </a:pPr>
            <a:r>
              <a:rPr lang="en-GB" sz="2000" b="1" i="1" dirty="0"/>
              <a:t>Previous sessions…</a:t>
            </a:r>
          </a:p>
          <a:p>
            <a:pPr>
              <a:tabLst>
                <a:tab pos="4308475" algn="l"/>
                <a:tab pos="4391025" algn="l"/>
              </a:tabLst>
            </a:pPr>
            <a:r>
              <a:rPr lang="en-GB" sz="2000" b="1" i="1" dirty="0"/>
              <a:t>Scanning and Enumeration</a:t>
            </a:r>
          </a:p>
          <a:p>
            <a:pPr marL="457200" indent="-457200">
              <a:buFont typeface="Wingdings" panose="05000000000000000000" pitchFamily="2" charset="2"/>
              <a:buChar char="Ø"/>
              <a:tabLst>
                <a:tab pos="4308475" algn="l"/>
                <a:tab pos="4391025" algn="l"/>
              </a:tabLst>
            </a:pPr>
            <a:r>
              <a:rPr lang="en-GB" sz="2000" b="1" i="1" dirty="0"/>
              <a:t>Network Scanning, Tools and Techniques</a:t>
            </a:r>
          </a:p>
          <a:p>
            <a:pPr marL="457200" indent="-457200">
              <a:buFont typeface="Wingdings" panose="05000000000000000000" pitchFamily="2" charset="2"/>
              <a:buChar char="Ø"/>
              <a:tabLst>
                <a:tab pos="4308475" algn="l"/>
                <a:tab pos="4391025" algn="l"/>
              </a:tabLst>
            </a:pPr>
            <a:r>
              <a:rPr lang="en-GB" sz="2000" b="1" i="1" dirty="0"/>
              <a:t>Banner Grabbing</a:t>
            </a:r>
          </a:p>
          <a:p>
            <a:pPr marL="457200" indent="-457200">
              <a:buFont typeface="Wingdings" panose="05000000000000000000" pitchFamily="2" charset="2"/>
              <a:buChar char="Ø"/>
              <a:tabLst>
                <a:tab pos="4308475" algn="l"/>
                <a:tab pos="4391025" algn="l"/>
              </a:tabLst>
            </a:pPr>
            <a:r>
              <a:rPr lang="en-GB" sz="2000" b="1" i="1" dirty="0"/>
              <a:t>Scanning – </a:t>
            </a:r>
            <a:r>
              <a:rPr lang="en-GB" sz="2000" b="1" i="1" dirty="0" err="1"/>
              <a:t>PenTesting</a:t>
            </a:r>
            <a:endParaRPr lang="en-GB" sz="2000" b="1" i="1" dirty="0"/>
          </a:p>
          <a:p>
            <a:pPr>
              <a:tabLst>
                <a:tab pos="4308475" algn="l"/>
                <a:tab pos="4391025" algn="l"/>
              </a:tabLst>
            </a:pPr>
            <a:r>
              <a:rPr lang="en-GB" sz="2000" b="1" i="1" dirty="0"/>
              <a:t>Enumeration </a:t>
            </a:r>
          </a:p>
          <a:p>
            <a:pPr marL="450850" lvl="1" indent="-450850">
              <a:buFont typeface="Wingdings" panose="05000000000000000000" pitchFamily="2" charset="2"/>
              <a:buChar char="Ø"/>
              <a:tabLst>
                <a:tab pos="4308475" algn="l"/>
                <a:tab pos="4391025" algn="l"/>
              </a:tabLst>
            </a:pPr>
            <a:r>
              <a:rPr lang="en-GB" sz="2000" b="1" i="1" dirty="0"/>
              <a:t>Concepts, Techniques</a:t>
            </a:r>
          </a:p>
          <a:p>
            <a:pPr marL="450850" lvl="1" indent="-450850">
              <a:buFont typeface="Wingdings" panose="05000000000000000000" pitchFamily="2" charset="2"/>
              <a:buChar char="Ø"/>
              <a:tabLst>
                <a:tab pos="4308475" algn="l"/>
                <a:tab pos="4391025" algn="l"/>
              </a:tabLst>
            </a:pPr>
            <a:r>
              <a:rPr lang="en-GB" sz="2000" b="1" i="1" dirty="0"/>
              <a:t>Countermeasures</a:t>
            </a:r>
          </a:p>
          <a:p>
            <a:pPr>
              <a:tabLst>
                <a:tab pos="4308475" algn="l"/>
                <a:tab pos="4391025" algn="l"/>
              </a:tabLst>
            </a:pPr>
            <a:endParaRPr lang="en-GB" sz="2000" b="1" i="1" dirty="0"/>
          </a:p>
          <a:p>
            <a:pPr>
              <a:tabLst>
                <a:tab pos="4308475" algn="l"/>
                <a:tab pos="4391025" algn="l"/>
              </a:tabLst>
            </a:pPr>
            <a:r>
              <a:rPr lang="en-GB" sz="2000" b="1" i="1" dirty="0"/>
              <a:t>Understanding and Assessing Vulnerabilities</a:t>
            </a:r>
          </a:p>
          <a:p>
            <a:pPr marL="457200" indent="-457200">
              <a:buFont typeface="Wingdings" panose="05000000000000000000" pitchFamily="2" charset="2"/>
              <a:buChar char="Ø"/>
              <a:tabLst>
                <a:tab pos="4308475" algn="l"/>
                <a:tab pos="4391025" algn="l"/>
              </a:tabLst>
            </a:pPr>
            <a:r>
              <a:rPr lang="en-GB" sz="2000" b="1" i="1" dirty="0"/>
              <a:t>What is Vulnerability? How is it classified?</a:t>
            </a:r>
          </a:p>
          <a:p>
            <a:pPr marL="457200" indent="-457200">
              <a:buFont typeface="Wingdings" panose="05000000000000000000" pitchFamily="2" charset="2"/>
              <a:buChar char="Ø"/>
              <a:tabLst>
                <a:tab pos="4308475" algn="l"/>
                <a:tab pos="4391025" algn="l"/>
              </a:tabLst>
            </a:pPr>
            <a:r>
              <a:rPr lang="en-GB" sz="2000" b="1" i="1" dirty="0"/>
              <a:t>Assessing Vulnerabilities.</a:t>
            </a:r>
          </a:p>
          <a:p>
            <a:pPr marL="457200" indent="-457200">
              <a:buFont typeface="Wingdings" panose="05000000000000000000" pitchFamily="2" charset="2"/>
              <a:buChar char="Ø"/>
              <a:tabLst>
                <a:tab pos="4308475" algn="l"/>
                <a:tab pos="4391025" algn="l"/>
              </a:tabLst>
            </a:pPr>
            <a:r>
              <a:rPr lang="en-GB" sz="2000" b="1" i="1" dirty="0"/>
              <a:t>Managing Vulnerabilities</a:t>
            </a:r>
          </a:p>
        </p:txBody>
      </p:sp>
      <p:sp>
        <p:nvSpPr>
          <p:cNvPr id="8" name="Rectangle 7">
            <a:extLst>
              <a:ext uri="{FF2B5EF4-FFF2-40B4-BE49-F238E27FC236}">
                <a16:creationId xmlns:a16="http://schemas.microsoft.com/office/drawing/2014/main" id="{A97F7D27-24C7-4D7C-B79F-78D707F617B4}"/>
              </a:ext>
            </a:extLst>
          </p:cNvPr>
          <p:cNvSpPr/>
          <p:nvPr/>
        </p:nvSpPr>
        <p:spPr>
          <a:xfrm>
            <a:off x="6309471" y="4017087"/>
            <a:ext cx="5393371" cy="1938992"/>
          </a:xfrm>
          <a:prstGeom prst="rect">
            <a:avLst/>
          </a:prstGeom>
        </p:spPr>
        <p:txBody>
          <a:bodyPr wrap="square">
            <a:spAutoFit/>
          </a:bodyPr>
          <a:lstStyle/>
          <a:p>
            <a:pPr>
              <a:tabLst>
                <a:tab pos="4308475" algn="l"/>
                <a:tab pos="4391025" algn="l"/>
              </a:tabLst>
            </a:pPr>
            <a:r>
              <a:rPr lang="en-GB" sz="2000" b="1" i="1" dirty="0"/>
              <a:t>Lab/ Tutorials</a:t>
            </a:r>
          </a:p>
          <a:p>
            <a:pPr marL="457200" indent="-457200" algn="just">
              <a:buFont typeface="Wingdings" panose="05000000000000000000" pitchFamily="2" charset="2"/>
              <a:buChar char="Ø"/>
              <a:tabLst>
                <a:tab pos="4308475" algn="l"/>
                <a:tab pos="4391025" algn="l"/>
              </a:tabLst>
            </a:pPr>
            <a:r>
              <a:rPr lang="en-GB" sz="2000" b="1" i="1" dirty="0"/>
              <a:t>Download and Setup your Lab.</a:t>
            </a:r>
          </a:p>
          <a:p>
            <a:pPr marL="457200" indent="-457200" algn="just">
              <a:buFont typeface="Wingdings" panose="05000000000000000000" pitchFamily="2" charset="2"/>
              <a:buChar char="Ø"/>
              <a:tabLst>
                <a:tab pos="4308475" algn="l"/>
                <a:tab pos="4391025" algn="l"/>
              </a:tabLst>
            </a:pPr>
            <a:r>
              <a:rPr lang="en-GB" sz="2000" b="1" i="1" dirty="0"/>
              <a:t>Coursework Description.</a:t>
            </a:r>
          </a:p>
          <a:p>
            <a:pPr marL="457200" indent="-457200" algn="just">
              <a:buFont typeface="Wingdings" panose="05000000000000000000" pitchFamily="2" charset="2"/>
              <a:buChar char="Ø"/>
              <a:tabLst>
                <a:tab pos="4308475" algn="l"/>
                <a:tab pos="4391025" algn="l"/>
              </a:tabLst>
            </a:pPr>
            <a:r>
              <a:rPr lang="en-GB" sz="2000" b="1" i="1" dirty="0"/>
              <a:t>Activity 1, 2 (Gathering Information) </a:t>
            </a:r>
          </a:p>
          <a:p>
            <a:pPr marL="457200" indent="-457200" algn="just">
              <a:buFont typeface="Wingdings" panose="05000000000000000000" pitchFamily="2" charset="2"/>
              <a:buChar char="Ø"/>
              <a:tabLst>
                <a:tab pos="4308475" algn="l"/>
                <a:tab pos="4391025" algn="l"/>
              </a:tabLst>
            </a:pPr>
            <a:r>
              <a:rPr lang="en-GB" sz="2000" b="1" i="1" dirty="0"/>
              <a:t>Activity 3 (Scanning and Enumeration)</a:t>
            </a:r>
          </a:p>
          <a:p>
            <a:pPr marL="457200" indent="-457200" algn="just">
              <a:buFont typeface="Wingdings" panose="05000000000000000000" pitchFamily="2" charset="2"/>
              <a:buChar char="Ø"/>
              <a:tabLst>
                <a:tab pos="4308475" algn="l"/>
                <a:tab pos="4391025" algn="l"/>
              </a:tabLst>
            </a:pPr>
            <a:r>
              <a:rPr lang="en-GB" sz="2000" b="1" i="1" dirty="0"/>
              <a:t>Activity 4 – VA Tools</a:t>
            </a:r>
          </a:p>
        </p:txBody>
      </p:sp>
    </p:spTree>
    <p:extLst>
      <p:ext uri="{BB962C8B-B14F-4D97-AF65-F5344CB8AC3E}">
        <p14:creationId xmlns:p14="http://schemas.microsoft.com/office/powerpoint/2010/main" val="1806080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139321"/>
          </a:xfrm>
          <a:prstGeom prst="rect">
            <a:avLst/>
          </a:prstGeom>
        </p:spPr>
        <p:txBody>
          <a:bodyPr wrap="square">
            <a:spAutoFit/>
          </a:bodyPr>
          <a:lstStyle/>
          <a:p>
            <a:pPr algn="just">
              <a:spcBef>
                <a:spcPts val="0"/>
              </a:spcBef>
            </a:pPr>
            <a:r>
              <a:rPr lang="en-US" i="1" dirty="0"/>
              <a:t>During this week, with applied knowledge and understanding on Footprinting, Network Scanning, Enumerating the target, and assessing vulnerabilities, we shall move forward focusing on the hacking methodology. We shall understand various techniques to gain access, escalate privileges, create and maintain remote access to the target.</a:t>
            </a:r>
          </a:p>
          <a:p>
            <a:pPr algn="just">
              <a:spcBef>
                <a:spcPts val="0"/>
              </a:spcBef>
            </a:pPr>
            <a:endParaRPr lang="en-US" i="1" dirty="0"/>
          </a:p>
          <a:p>
            <a:pPr algn="just">
              <a:spcBef>
                <a:spcPts val="0"/>
              </a:spcBef>
            </a:pPr>
            <a:r>
              <a:rPr lang="en-US" b="1" i="1" dirty="0"/>
              <a:t>During the tutorials, under isolated lab environment you will be using different techniques to gain access and escalate privileges.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938992"/>
          </a:xfrm>
          <a:prstGeom prst="rect">
            <a:avLst/>
          </a:prstGeom>
        </p:spPr>
        <p:txBody>
          <a:bodyPr wrap="square">
            <a:spAutoFit/>
          </a:bodyPr>
          <a:lstStyle/>
          <a:p>
            <a:pPr>
              <a:tabLst>
                <a:tab pos="4308475" algn="l"/>
                <a:tab pos="4391025" algn="l"/>
              </a:tabLst>
            </a:pPr>
            <a:r>
              <a:rPr lang="en-GB" sz="2000" b="1" i="1" dirty="0"/>
              <a:t>Gaining access and escalating privileges</a:t>
            </a:r>
          </a:p>
          <a:p>
            <a:pPr marL="457200" indent="-457200">
              <a:buFont typeface="Wingdings" panose="05000000000000000000" pitchFamily="2" charset="2"/>
              <a:buChar char="Ø"/>
              <a:tabLst>
                <a:tab pos="4308475" algn="l"/>
                <a:tab pos="4391025" algn="l"/>
              </a:tabLst>
            </a:pPr>
            <a:r>
              <a:rPr lang="en-GB" sz="2000" b="1" i="1" dirty="0"/>
              <a:t>Hacking Methodology (Based on CEH)</a:t>
            </a:r>
          </a:p>
          <a:p>
            <a:pPr marL="457200" indent="-457200">
              <a:buFont typeface="Wingdings" panose="05000000000000000000" pitchFamily="2" charset="2"/>
              <a:buChar char="Ø"/>
              <a:tabLst>
                <a:tab pos="4308475" algn="l"/>
                <a:tab pos="4391025" algn="l"/>
              </a:tabLst>
            </a:pPr>
            <a:r>
              <a:rPr lang="en-GB" sz="2000" b="1" i="1" dirty="0"/>
              <a:t>Understanding techniques to gain access to the system</a:t>
            </a:r>
          </a:p>
          <a:p>
            <a:pPr marL="457200" indent="-457200">
              <a:buFont typeface="Wingdings" panose="05000000000000000000" pitchFamily="2" charset="2"/>
              <a:buChar char="Ø"/>
              <a:tabLst>
                <a:tab pos="4308475" algn="l"/>
                <a:tab pos="4391025" algn="l"/>
              </a:tabLst>
            </a:pPr>
            <a:r>
              <a:rPr lang="en-GB" sz="2000" b="1" i="1" dirty="0"/>
              <a:t>Techniques to escalate privileges</a:t>
            </a:r>
          </a:p>
          <a:p>
            <a:pPr marL="457200" indent="-457200">
              <a:buFont typeface="Wingdings" panose="05000000000000000000" pitchFamily="2" charset="2"/>
              <a:buChar char="Ø"/>
              <a:tabLst>
                <a:tab pos="4308475" algn="l"/>
                <a:tab pos="4391025" algn="l"/>
              </a:tabLst>
            </a:pPr>
            <a:endParaRPr lang="en-GB" sz="2000" b="1" i="1" dirty="0"/>
          </a:p>
        </p:txBody>
      </p:sp>
      <p:sp>
        <p:nvSpPr>
          <p:cNvPr id="8" name="Rectangle 7">
            <a:extLst>
              <a:ext uri="{FF2B5EF4-FFF2-40B4-BE49-F238E27FC236}">
                <a16:creationId xmlns:a16="http://schemas.microsoft.com/office/drawing/2014/main" id="{A97F7D27-24C7-4D7C-B79F-78D707F617B4}"/>
              </a:ext>
            </a:extLst>
          </p:cNvPr>
          <p:cNvSpPr/>
          <p:nvPr/>
        </p:nvSpPr>
        <p:spPr>
          <a:xfrm>
            <a:off x="331568" y="4258007"/>
            <a:ext cx="5393371" cy="707886"/>
          </a:xfrm>
          <a:prstGeom prst="rect">
            <a:avLst/>
          </a:prstGeom>
        </p:spPr>
        <p:txBody>
          <a:bodyPr wrap="square">
            <a:spAutoFit/>
          </a:bodyPr>
          <a:lstStyle/>
          <a:p>
            <a:pPr>
              <a:tabLst>
                <a:tab pos="4308475" algn="l"/>
                <a:tab pos="4391025" algn="l"/>
              </a:tabLst>
            </a:pPr>
            <a:r>
              <a:rPr lang="en-GB" sz="2000" b="1" i="1" dirty="0"/>
              <a:t>Lab/ Tutorials</a:t>
            </a:r>
          </a:p>
          <a:p>
            <a:pPr marL="457200" indent="-457200" algn="just">
              <a:buFont typeface="Wingdings" panose="05000000000000000000" pitchFamily="2" charset="2"/>
              <a:buChar char="Ø"/>
              <a:tabLst>
                <a:tab pos="4308475" algn="l"/>
                <a:tab pos="4391025" algn="l"/>
              </a:tabLst>
            </a:pPr>
            <a:r>
              <a:rPr lang="en-GB" sz="2000" b="1" i="1" dirty="0"/>
              <a:t>Activity 5 – Hacking.</a:t>
            </a:r>
          </a:p>
        </p:txBody>
      </p:sp>
    </p:spTree>
    <p:extLst>
      <p:ext uri="{BB962C8B-B14F-4D97-AF65-F5344CB8AC3E}">
        <p14:creationId xmlns:p14="http://schemas.microsoft.com/office/powerpoint/2010/main" val="4099914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534350"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Do you remember the process?</a:t>
            </a:r>
          </a:p>
          <a:p>
            <a:pPr marL="901700" indent="-365125" algn="just">
              <a:buFont typeface="Wingdings" panose="05000000000000000000" pitchFamily="2" charset="2"/>
              <a:buChar char="ü"/>
            </a:pPr>
            <a:r>
              <a:rPr lang="en-US" sz="1800" dirty="0">
                <a:solidFill>
                  <a:srgbClr val="333333"/>
                </a:solidFill>
                <a:latin typeface="Calibri"/>
                <a:cs typeface="Calibri"/>
              </a:rPr>
              <a:t>Footprinting and Reconnaissance</a:t>
            </a:r>
          </a:p>
          <a:p>
            <a:pPr marL="901700" indent="-365125" algn="just">
              <a:buFont typeface="Wingdings" panose="05000000000000000000" pitchFamily="2" charset="2"/>
              <a:buChar char="ü"/>
            </a:pPr>
            <a:r>
              <a:rPr lang="en-US" sz="1800" dirty="0">
                <a:solidFill>
                  <a:srgbClr val="333333"/>
                </a:solidFill>
                <a:latin typeface="Calibri"/>
                <a:cs typeface="Calibri"/>
              </a:rPr>
              <a:t>Scanning</a:t>
            </a:r>
          </a:p>
          <a:p>
            <a:pPr marL="901700" indent="-365125" algn="just">
              <a:buFont typeface="Wingdings" panose="05000000000000000000" pitchFamily="2" charset="2"/>
              <a:buChar char="ü"/>
            </a:pPr>
            <a:r>
              <a:rPr lang="en-US" sz="1800" dirty="0">
                <a:solidFill>
                  <a:srgbClr val="333333"/>
                </a:solidFill>
                <a:latin typeface="Calibri"/>
                <a:cs typeface="Calibri"/>
              </a:rPr>
              <a:t>Enumeration</a:t>
            </a:r>
          </a:p>
          <a:p>
            <a:pPr marL="901700" indent="-365125" algn="just">
              <a:buFont typeface="Wingdings" panose="05000000000000000000" pitchFamily="2" charset="2"/>
              <a:buChar char="ü"/>
            </a:pPr>
            <a:r>
              <a:rPr lang="en-US" sz="1800" dirty="0">
                <a:solidFill>
                  <a:srgbClr val="333333"/>
                </a:solidFill>
                <a:latin typeface="Calibri"/>
                <a:cs typeface="Calibri"/>
              </a:rPr>
              <a:t>Vulnerability Analysis</a:t>
            </a:r>
          </a:p>
          <a:p>
            <a:pPr marL="901700" indent="-365125" algn="just">
              <a:buFont typeface="Wingdings" panose="05000000000000000000" pitchFamily="2" charset="2"/>
              <a:buChar char="Ø"/>
            </a:pPr>
            <a:r>
              <a:rPr lang="en-US" sz="1800" dirty="0">
                <a:solidFill>
                  <a:srgbClr val="333333"/>
                </a:solidFill>
                <a:latin typeface="Calibri"/>
                <a:cs typeface="Calibri"/>
              </a:rPr>
              <a:t>Gaining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Maintaining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Clearing Logs</a:t>
            </a:r>
          </a:p>
        </p:txBody>
      </p:sp>
      <p:grpSp>
        <p:nvGrpSpPr>
          <p:cNvPr id="18" name="Group 17">
            <a:extLst>
              <a:ext uri="{FF2B5EF4-FFF2-40B4-BE49-F238E27FC236}">
                <a16:creationId xmlns:a16="http://schemas.microsoft.com/office/drawing/2014/main" id="{9505C43E-CA8C-4820-B48B-5D2E914419DF}"/>
              </a:ext>
            </a:extLst>
          </p:cNvPr>
          <p:cNvGrpSpPr/>
          <p:nvPr/>
        </p:nvGrpSpPr>
        <p:grpSpPr>
          <a:xfrm>
            <a:off x="4260380" y="568816"/>
            <a:ext cx="7756900" cy="4632575"/>
            <a:chOff x="5269234" y="1774113"/>
            <a:chExt cx="6922766" cy="3858591"/>
          </a:xfrm>
        </p:grpSpPr>
        <p:pic>
          <p:nvPicPr>
            <p:cNvPr id="10" name="Picture 9">
              <a:extLst>
                <a:ext uri="{FF2B5EF4-FFF2-40B4-BE49-F238E27FC236}">
                  <a16:creationId xmlns:a16="http://schemas.microsoft.com/office/drawing/2014/main" id="{E6B1CCF1-EBA5-4799-8012-A8EC91F0B53A}"/>
                </a:ext>
              </a:extLst>
            </p:cNvPr>
            <p:cNvPicPr>
              <a:picLocks noChangeAspect="1"/>
            </p:cNvPicPr>
            <p:nvPr/>
          </p:nvPicPr>
          <p:blipFill>
            <a:blip r:embed="rId3"/>
            <a:stretch>
              <a:fillRect/>
            </a:stretch>
          </p:blipFill>
          <p:spPr>
            <a:xfrm>
              <a:off x="5269234" y="1774113"/>
              <a:ext cx="6922766" cy="3858591"/>
            </a:xfrm>
            <a:prstGeom prst="rect">
              <a:avLst/>
            </a:prstGeom>
          </p:spPr>
        </p:pic>
        <p:pic>
          <p:nvPicPr>
            <p:cNvPr id="15" name="Graphic 14" descr="Badge Tick1 with solid fill">
              <a:extLst>
                <a:ext uri="{FF2B5EF4-FFF2-40B4-BE49-F238E27FC236}">
                  <a16:creationId xmlns:a16="http://schemas.microsoft.com/office/drawing/2014/main" id="{1716FE7F-BE88-43F0-92E7-59BE509AC47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51769" y="3708798"/>
              <a:ext cx="655123" cy="655123"/>
            </a:xfrm>
            <a:prstGeom prst="rect">
              <a:avLst/>
            </a:prstGeom>
          </p:spPr>
        </p:pic>
        <p:pic>
          <p:nvPicPr>
            <p:cNvPr id="16" name="Graphic 15" descr="Badge Tick1 with solid fill">
              <a:extLst>
                <a:ext uri="{FF2B5EF4-FFF2-40B4-BE49-F238E27FC236}">
                  <a16:creationId xmlns:a16="http://schemas.microsoft.com/office/drawing/2014/main" id="{EFE75288-4078-40E0-A39F-B1C3A542AC0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724991" y="3024535"/>
              <a:ext cx="655123" cy="655123"/>
            </a:xfrm>
            <a:prstGeom prst="rect">
              <a:avLst/>
            </a:prstGeom>
          </p:spPr>
        </p:pic>
        <p:pic>
          <p:nvPicPr>
            <p:cNvPr id="17" name="Graphic 16" descr="Right pointing backhand index with solid fill">
              <a:extLst>
                <a:ext uri="{FF2B5EF4-FFF2-40B4-BE49-F238E27FC236}">
                  <a16:creationId xmlns:a16="http://schemas.microsoft.com/office/drawing/2014/main" id="{BD70101A-3F5C-4D91-A132-35B5A5CE61E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0800000" flipV="1">
              <a:off x="9985168" y="4486895"/>
              <a:ext cx="701193" cy="655122"/>
            </a:xfrm>
            <a:prstGeom prst="rect">
              <a:avLst/>
            </a:prstGeom>
          </p:spPr>
        </p:pic>
      </p:grpSp>
    </p:spTree>
    <p:extLst>
      <p:ext uri="{BB962C8B-B14F-4D97-AF65-F5344CB8AC3E}">
        <p14:creationId xmlns:p14="http://schemas.microsoft.com/office/powerpoint/2010/main" val="340132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534350"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Do you remember the process?</a:t>
            </a:r>
          </a:p>
          <a:p>
            <a:pPr marL="901700" indent="-365125" algn="just">
              <a:buFont typeface="Wingdings" panose="05000000000000000000" pitchFamily="2" charset="2"/>
              <a:buChar char="ü"/>
            </a:pPr>
            <a:r>
              <a:rPr lang="en-US" sz="1800" dirty="0">
                <a:solidFill>
                  <a:srgbClr val="333333"/>
                </a:solidFill>
                <a:latin typeface="Calibri"/>
                <a:cs typeface="Calibri"/>
              </a:rPr>
              <a:t>Footprinting and Reconnaissance</a:t>
            </a:r>
          </a:p>
          <a:p>
            <a:pPr marL="901700" indent="-365125" algn="just">
              <a:buFont typeface="Wingdings" panose="05000000000000000000" pitchFamily="2" charset="2"/>
              <a:buChar char="ü"/>
            </a:pPr>
            <a:r>
              <a:rPr lang="en-US" sz="1800" dirty="0">
                <a:solidFill>
                  <a:srgbClr val="333333"/>
                </a:solidFill>
                <a:latin typeface="Calibri"/>
                <a:cs typeface="Calibri"/>
              </a:rPr>
              <a:t>Scanning</a:t>
            </a:r>
          </a:p>
          <a:p>
            <a:pPr marL="901700" indent="-365125" algn="just">
              <a:buFont typeface="Wingdings" panose="05000000000000000000" pitchFamily="2" charset="2"/>
              <a:buChar char="ü"/>
            </a:pPr>
            <a:r>
              <a:rPr lang="en-US" sz="1800" dirty="0">
                <a:solidFill>
                  <a:srgbClr val="333333"/>
                </a:solidFill>
                <a:latin typeface="Calibri"/>
                <a:cs typeface="Calibri"/>
              </a:rPr>
              <a:t>Enumeration</a:t>
            </a:r>
          </a:p>
          <a:p>
            <a:pPr marL="901700" indent="-365125" algn="just">
              <a:buFont typeface="Wingdings" panose="05000000000000000000" pitchFamily="2" charset="2"/>
              <a:buChar char="ü"/>
            </a:pPr>
            <a:r>
              <a:rPr lang="en-US" sz="1800" dirty="0">
                <a:solidFill>
                  <a:srgbClr val="333333"/>
                </a:solidFill>
                <a:latin typeface="Calibri"/>
                <a:cs typeface="Calibri"/>
              </a:rPr>
              <a:t>Vulnerability Analysis</a:t>
            </a:r>
          </a:p>
          <a:p>
            <a:pPr marL="901700" indent="-365125" algn="just">
              <a:buFont typeface="Wingdings" panose="05000000000000000000" pitchFamily="2" charset="2"/>
              <a:buChar char="Ø"/>
            </a:pPr>
            <a:r>
              <a:rPr lang="en-US" sz="1800" dirty="0">
                <a:solidFill>
                  <a:srgbClr val="333333"/>
                </a:solidFill>
                <a:latin typeface="Calibri"/>
                <a:cs typeface="Calibri"/>
              </a:rPr>
              <a:t>Gaining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Maintaining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Clearing Logs</a:t>
            </a:r>
          </a:p>
        </p:txBody>
      </p:sp>
      <p:sp>
        <p:nvSpPr>
          <p:cNvPr id="19" name="Rectangle 18">
            <a:extLst>
              <a:ext uri="{FF2B5EF4-FFF2-40B4-BE49-F238E27FC236}">
                <a16:creationId xmlns:a16="http://schemas.microsoft.com/office/drawing/2014/main" id="{73989778-0717-4E84-B5DA-CD498D5576AD}"/>
              </a:ext>
            </a:extLst>
          </p:cNvPr>
          <p:cNvSpPr/>
          <p:nvPr/>
        </p:nvSpPr>
        <p:spPr>
          <a:xfrm>
            <a:off x="4303394" y="178835"/>
            <a:ext cx="4355680"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Gaining Access</a:t>
            </a:r>
          </a:p>
        </p:txBody>
      </p:sp>
      <p:sp>
        <p:nvSpPr>
          <p:cNvPr id="21" name="Rectangle 20">
            <a:extLst>
              <a:ext uri="{FF2B5EF4-FFF2-40B4-BE49-F238E27FC236}">
                <a16:creationId xmlns:a16="http://schemas.microsoft.com/office/drawing/2014/main" id="{56BC176E-848C-43B7-A6CC-CE9162FD987D}"/>
              </a:ext>
            </a:extLst>
          </p:cNvPr>
          <p:cNvSpPr/>
          <p:nvPr/>
        </p:nvSpPr>
        <p:spPr>
          <a:xfrm>
            <a:off x="4380530" y="1024881"/>
            <a:ext cx="3430939"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Cracking Passwords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23" name="Graphic 22" descr="Continuous Improvement with solid fill">
            <a:extLst>
              <a:ext uri="{FF2B5EF4-FFF2-40B4-BE49-F238E27FC236}">
                <a16:creationId xmlns:a16="http://schemas.microsoft.com/office/drawing/2014/main" id="{43E97AFB-509C-4972-BFDF-077602025D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8605" y="903757"/>
            <a:ext cx="914400" cy="914400"/>
          </a:xfrm>
          <a:prstGeom prst="rect">
            <a:avLst/>
          </a:prstGeom>
        </p:spPr>
      </p:pic>
      <p:sp>
        <p:nvSpPr>
          <p:cNvPr id="24" name="Rectangle 23">
            <a:extLst>
              <a:ext uri="{FF2B5EF4-FFF2-40B4-BE49-F238E27FC236}">
                <a16:creationId xmlns:a16="http://schemas.microsoft.com/office/drawing/2014/main" id="{61C9D62D-575D-4185-BF94-D5E905E09DA3}"/>
              </a:ext>
            </a:extLst>
          </p:cNvPr>
          <p:cNvSpPr/>
          <p:nvPr/>
        </p:nvSpPr>
        <p:spPr>
          <a:xfrm>
            <a:off x="8979839" y="1024881"/>
            <a:ext cx="3212161"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Escalate Privileges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13" name="Rectangle 12">
            <a:extLst>
              <a:ext uri="{FF2B5EF4-FFF2-40B4-BE49-F238E27FC236}">
                <a16:creationId xmlns:a16="http://schemas.microsoft.com/office/drawing/2014/main" id="{211C8355-A2AD-4381-AE62-B05E858B6B8C}"/>
              </a:ext>
            </a:extLst>
          </p:cNvPr>
          <p:cNvSpPr/>
          <p:nvPr/>
        </p:nvSpPr>
        <p:spPr>
          <a:xfrm>
            <a:off x="4303394" y="2068653"/>
            <a:ext cx="5581529"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Maintaining Access</a:t>
            </a:r>
          </a:p>
        </p:txBody>
      </p:sp>
      <p:sp>
        <p:nvSpPr>
          <p:cNvPr id="20" name="Rectangle 19">
            <a:extLst>
              <a:ext uri="{FF2B5EF4-FFF2-40B4-BE49-F238E27FC236}">
                <a16:creationId xmlns:a16="http://schemas.microsoft.com/office/drawing/2014/main" id="{90270B51-697A-4F37-971E-A87A094A8F46}"/>
              </a:ext>
            </a:extLst>
          </p:cNvPr>
          <p:cNvSpPr/>
          <p:nvPr/>
        </p:nvSpPr>
        <p:spPr>
          <a:xfrm>
            <a:off x="4379538" y="2948876"/>
            <a:ext cx="3928896"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Executing Applications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22" name="Graphic 21" descr="Continuous Improvement with solid fill">
            <a:extLst>
              <a:ext uri="{FF2B5EF4-FFF2-40B4-BE49-F238E27FC236}">
                <a16:creationId xmlns:a16="http://schemas.microsoft.com/office/drawing/2014/main" id="{9311CF2F-C3F2-48A0-9CA9-5EB147DD51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4578" y="2850149"/>
            <a:ext cx="914400" cy="914400"/>
          </a:xfrm>
          <a:prstGeom prst="rect">
            <a:avLst/>
          </a:prstGeom>
        </p:spPr>
      </p:pic>
      <p:sp>
        <p:nvSpPr>
          <p:cNvPr id="25" name="Rectangle 24">
            <a:extLst>
              <a:ext uri="{FF2B5EF4-FFF2-40B4-BE49-F238E27FC236}">
                <a16:creationId xmlns:a16="http://schemas.microsoft.com/office/drawing/2014/main" id="{BE959480-9A82-450F-A63B-F953F51BD9D6}"/>
              </a:ext>
            </a:extLst>
          </p:cNvPr>
          <p:cNvSpPr/>
          <p:nvPr/>
        </p:nvSpPr>
        <p:spPr>
          <a:xfrm>
            <a:off x="9457904" y="2948875"/>
            <a:ext cx="2092239"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Hiding Files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26" name="Rectangle 25">
            <a:extLst>
              <a:ext uri="{FF2B5EF4-FFF2-40B4-BE49-F238E27FC236}">
                <a16:creationId xmlns:a16="http://schemas.microsoft.com/office/drawing/2014/main" id="{A9CE7713-E09D-4A3D-9ECA-E7FC908CC754}"/>
              </a:ext>
            </a:extLst>
          </p:cNvPr>
          <p:cNvSpPr/>
          <p:nvPr/>
        </p:nvSpPr>
        <p:spPr>
          <a:xfrm>
            <a:off x="4379538" y="3949219"/>
            <a:ext cx="3889206"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Clearing Logs</a:t>
            </a:r>
          </a:p>
        </p:txBody>
      </p:sp>
      <p:sp>
        <p:nvSpPr>
          <p:cNvPr id="27" name="Rectangle 26">
            <a:extLst>
              <a:ext uri="{FF2B5EF4-FFF2-40B4-BE49-F238E27FC236}">
                <a16:creationId xmlns:a16="http://schemas.microsoft.com/office/drawing/2014/main" id="{C68E3BCE-A6AD-4A9A-84AD-88C991C5A3A0}"/>
              </a:ext>
            </a:extLst>
          </p:cNvPr>
          <p:cNvSpPr/>
          <p:nvPr/>
        </p:nvSpPr>
        <p:spPr>
          <a:xfrm>
            <a:off x="4383495" y="4935592"/>
            <a:ext cx="3074496"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Cover your tracks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2442883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circle(in)">
                                      <p:cBhvr>
                                        <p:cTn id="19" dur="2000"/>
                                        <p:tgtEl>
                                          <p:spTgt spid="23"/>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randombar(horizontal)">
                                      <p:cBhvr>
                                        <p:cTn id="24" dur="500"/>
                                        <p:tgtEl>
                                          <p:spTgt spid="24"/>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randombar(horizontal)">
                                      <p:cBhvr>
                                        <p:cTn id="29" dur="5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fade">
                                      <p:cBhvr>
                                        <p:cTn id="34" dur="1000"/>
                                        <p:tgtEl>
                                          <p:spTgt spid="20"/>
                                        </p:tgtEl>
                                      </p:cBhvr>
                                    </p:animEffect>
                                    <p:anim calcmode="lin" valueType="num">
                                      <p:cBhvr>
                                        <p:cTn id="35" dur="1000" fill="hold"/>
                                        <p:tgtEl>
                                          <p:spTgt spid="20"/>
                                        </p:tgtEl>
                                        <p:attrNameLst>
                                          <p:attrName>ppt_x</p:attrName>
                                        </p:attrNameLst>
                                      </p:cBhvr>
                                      <p:tavLst>
                                        <p:tav tm="0">
                                          <p:val>
                                            <p:strVal val="#ppt_x"/>
                                          </p:val>
                                        </p:tav>
                                        <p:tav tm="100000">
                                          <p:val>
                                            <p:strVal val="#ppt_x"/>
                                          </p:val>
                                        </p:tav>
                                      </p:tavLst>
                                    </p:anim>
                                    <p:anim calcmode="lin" valueType="num">
                                      <p:cBhvr>
                                        <p:cTn id="3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circle(in)">
                                      <p:cBhvr>
                                        <p:cTn id="41" dur="2000"/>
                                        <p:tgtEl>
                                          <p:spTgt spid="22"/>
                                        </p:tgtEl>
                                      </p:cBhvr>
                                    </p:animEffect>
                                  </p:childTnLst>
                                </p:cTn>
                              </p:par>
                            </p:childTnLst>
                          </p:cTn>
                        </p:par>
                      </p:childTnLst>
                    </p:cTn>
                  </p:par>
                  <p:par>
                    <p:cTn id="42" fill="hold">
                      <p:stCondLst>
                        <p:cond delay="indefinite"/>
                      </p:stCondLst>
                      <p:childTnLst>
                        <p:par>
                          <p:cTn id="43" fill="hold">
                            <p:stCondLst>
                              <p:cond delay="0"/>
                            </p:stCondLst>
                            <p:childTnLst>
                              <p:par>
                                <p:cTn id="44" presetID="14" presetClass="entr" presetSubtype="10" fill="hold" grpId="0" nodeType="click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randombar(horizontal)">
                                      <p:cBhvr>
                                        <p:cTn id="46" dur="500"/>
                                        <p:tgtEl>
                                          <p:spTgt spid="25"/>
                                        </p:tgtEl>
                                      </p:cBhvr>
                                    </p:animEffect>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grpId="0" nodeType="clickEffect">
                                  <p:stCondLst>
                                    <p:cond delay="0"/>
                                  </p:stCondLst>
                                  <p:childTnLst>
                                    <p:set>
                                      <p:cBhvr>
                                        <p:cTn id="50" dur="1" fill="hold">
                                          <p:stCondLst>
                                            <p:cond delay="0"/>
                                          </p:stCondLst>
                                        </p:cTn>
                                        <p:tgtEl>
                                          <p:spTgt spid="26"/>
                                        </p:tgtEl>
                                        <p:attrNameLst>
                                          <p:attrName>style.visibility</p:attrName>
                                        </p:attrNameLst>
                                      </p:cBhvr>
                                      <p:to>
                                        <p:strVal val="visible"/>
                                      </p:to>
                                    </p:set>
                                    <p:animEffect transition="in" filter="randombar(horizontal)">
                                      <p:cBhvr>
                                        <p:cTn id="51" dur="500"/>
                                        <p:tgtEl>
                                          <p:spTgt spid="26"/>
                                        </p:tgtEl>
                                      </p:cBhvr>
                                    </p:animEffect>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fade">
                                      <p:cBhvr>
                                        <p:cTn id="56" dur="1000"/>
                                        <p:tgtEl>
                                          <p:spTgt spid="27"/>
                                        </p:tgtEl>
                                      </p:cBhvr>
                                    </p:animEffect>
                                    <p:anim calcmode="lin" valueType="num">
                                      <p:cBhvr>
                                        <p:cTn id="57" dur="1000" fill="hold"/>
                                        <p:tgtEl>
                                          <p:spTgt spid="27"/>
                                        </p:tgtEl>
                                        <p:attrNameLst>
                                          <p:attrName>ppt_x</p:attrName>
                                        </p:attrNameLst>
                                      </p:cBhvr>
                                      <p:tavLst>
                                        <p:tav tm="0">
                                          <p:val>
                                            <p:strVal val="#ppt_x"/>
                                          </p:val>
                                        </p:tav>
                                        <p:tav tm="100000">
                                          <p:val>
                                            <p:strVal val="#ppt_x"/>
                                          </p:val>
                                        </p:tav>
                                      </p:tavLst>
                                    </p:anim>
                                    <p:anim calcmode="lin" valueType="num">
                                      <p:cBhvr>
                                        <p:cTn id="58"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4" grpId="0"/>
      <p:bldP spid="13" grpId="0"/>
      <p:bldP spid="20" grpId="0"/>
      <p:bldP spid="25" grpId="0"/>
      <p:bldP spid="26" grpId="0"/>
      <p:bldP spid="27"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lnSpcReduction="10000"/>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Gaining Access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bypass the access control systems and gain access into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Password cracking, Social Engineering helps to gain access</a:t>
            </a:r>
          </a:p>
          <a:p>
            <a:pPr algn="just">
              <a:buFont typeface="Courier New" panose="02070309020205020404" pitchFamily="49" charset="0"/>
              <a:buChar char="o"/>
            </a:pPr>
            <a:r>
              <a:rPr lang="en-US" sz="1800" dirty="0">
                <a:solidFill>
                  <a:srgbClr val="333333"/>
                </a:solidFill>
                <a:latin typeface="Calibri"/>
                <a:ea typeface="Source Sans Pro"/>
                <a:cs typeface="Calibri"/>
              </a:rPr>
              <a:t>Privilege Escalation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get rights of a legitimate user or administrator</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vulnerability exploitation helps to escalate privileges</a:t>
            </a:r>
          </a:p>
          <a:p>
            <a:pPr algn="just">
              <a:buFont typeface="Courier New" panose="02070309020205020404" pitchFamily="49" charset="0"/>
              <a:buChar char="o"/>
            </a:pPr>
            <a:r>
              <a:rPr lang="en-US" sz="1800" dirty="0">
                <a:solidFill>
                  <a:srgbClr val="333333"/>
                </a:solidFill>
                <a:latin typeface="Calibri"/>
                <a:ea typeface="Source Sans Pro"/>
                <a:cs typeface="Calibri"/>
              </a:rPr>
              <a:t>Execute Application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create and maintain remote access 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Trojans, Spywares, Backdoors, Keyloggers help to execute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Hiding Files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your presence in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the attackers' malicious activities and data theft</a:t>
            </a:r>
          </a:p>
          <a:p>
            <a:pPr lvl="1" algn="just">
              <a:buFont typeface="Courier New" panose="02070309020205020404" pitchFamily="49" charset="0"/>
              <a:buChar char="o"/>
            </a:pPr>
            <a:r>
              <a:rPr lang="en-US" sz="1800" dirty="0">
                <a:solidFill>
                  <a:srgbClr val="333333"/>
                </a:solidFill>
                <a:latin typeface="Calibri"/>
                <a:ea typeface="Source Sans Pro"/>
                <a:cs typeface="Calibri"/>
              </a:rPr>
              <a:t>Rootkits, Steganography helps to hide files</a:t>
            </a:r>
          </a:p>
          <a:p>
            <a:pPr algn="just">
              <a:buFont typeface="Courier New" panose="02070309020205020404" pitchFamily="49" charset="0"/>
              <a:buChar char="o"/>
            </a:pPr>
            <a:r>
              <a:rPr lang="en-US" sz="1800" dirty="0">
                <a:solidFill>
                  <a:srgbClr val="333333"/>
                </a:solidFill>
                <a:latin typeface="Calibri"/>
                <a:ea typeface="Source Sans Pro"/>
                <a:cs typeface="Calibri"/>
              </a:rPr>
              <a:t>Covering Tracks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the evidences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Clearing the logs</a:t>
            </a:r>
          </a:p>
        </p:txBody>
      </p:sp>
    </p:spTree>
    <p:extLst>
      <p:ext uri="{BB962C8B-B14F-4D97-AF65-F5344CB8AC3E}">
        <p14:creationId xmlns:p14="http://schemas.microsoft.com/office/powerpoint/2010/main" val="29023124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Password Cracking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Gaining Access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bypass the access control systems and gain access into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Password cracking, Social Engineering helps to gain access</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The primary intention of cracking passwords is to recover them. However, it could be used on a wrong intention to gain unauthorized access to the target system</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Cracking won’t be always successful. It depends on the strength and nature of passwords been placed on a system</a:t>
            </a:r>
          </a:p>
          <a:p>
            <a:pPr algn="just">
              <a:buFont typeface="Courier New" panose="02070309020205020404" pitchFamily="49" charset="0"/>
              <a:buChar char="o"/>
            </a:pPr>
            <a:r>
              <a:rPr lang="en-US" sz="1800" dirty="0">
                <a:solidFill>
                  <a:srgbClr val="333333"/>
                </a:solidFill>
                <a:latin typeface="Calibri"/>
                <a:ea typeface="Source Sans Pro"/>
                <a:cs typeface="Calibri"/>
              </a:rPr>
              <a:t>Types</a:t>
            </a:r>
          </a:p>
          <a:p>
            <a:pPr lvl="1" algn="just">
              <a:buFont typeface="Wingdings" panose="05000000000000000000" pitchFamily="2" charset="2"/>
              <a:buChar char="ü"/>
            </a:pPr>
            <a:r>
              <a:rPr lang="en-US" sz="1800" dirty="0">
                <a:solidFill>
                  <a:srgbClr val="333333"/>
                </a:solidFill>
                <a:latin typeface="Calibri"/>
                <a:ea typeface="Source Sans Pro"/>
                <a:cs typeface="Calibri"/>
              </a:rPr>
              <a:t>Non – Electronic Attacks</a:t>
            </a:r>
          </a:p>
          <a:p>
            <a:pPr lvl="1" algn="just">
              <a:buFont typeface="Wingdings" panose="05000000000000000000" pitchFamily="2" charset="2"/>
              <a:buChar char="ü"/>
            </a:pPr>
            <a:r>
              <a:rPr lang="en-US" sz="1800" dirty="0">
                <a:solidFill>
                  <a:srgbClr val="333333"/>
                </a:solidFill>
                <a:latin typeface="Calibri"/>
                <a:ea typeface="Source Sans Pro"/>
                <a:cs typeface="Calibri"/>
              </a:rPr>
              <a:t>Online Attacks</a:t>
            </a:r>
          </a:p>
          <a:p>
            <a:pPr lvl="2" algn="just">
              <a:buFont typeface="Wingdings" panose="05000000000000000000" pitchFamily="2" charset="2"/>
              <a:buChar char="ü"/>
            </a:pPr>
            <a:r>
              <a:rPr lang="en-US" sz="1800" dirty="0">
                <a:solidFill>
                  <a:srgbClr val="333333"/>
                </a:solidFill>
                <a:latin typeface="Calibri"/>
                <a:ea typeface="Source Sans Pro"/>
                <a:cs typeface="Calibri"/>
              </a:rPr>
              <a:t>Active</a:t>
            </a:r>
          </a:p>
          <a:p>
            <a:pPr lvl="2" algn="just">
              <a:buFont typeface="Wingdings" panose="05000000000000000000" pitchFamily="2" charset="2"/>
              <a:buChar char="ü"/>
            </a:pPr>
            <a:r>
              <a:rPr lang="en-US" sz="1800" dirty="0">
                <a:solidFill>
                  <a:srgbClr val="333333"/>
                </a:solidFill>
                <a:latin typeface="Calibri"/>
                <a:ea typeface="Source Sans Pro"/>
                <a:cs typeface="Calibri"/>
              </a:rPr>
              <a:t>Passive</a:t>
            </a:r>
          </a:p>
          <a:p>
            <a:pPr lvl="1" algn="just">
              <a:buFont typeface="Wingdings" panose="05000000000000000000" pitchFamily="2" charset="2"/>
              <a:buChar char="ü"/>
            </a:pPr>
            <a:r>
              <a:rPr lang="en-US" sz="1800" dirty="0">
                <a:solidFill>
                  <a:srgbClr val="333333"/>
                </a:solidFill>
                <a:latin typeface="Calibri"/>
                <a:ea typeface="Source Sans Pro"/>
                <a:cs typeface="Calibri"/>
              </a:rPr>
              <a:t>Offline Attacks</a:t>
            </a:r>
          </a:p>
        </p:txBody>
      </p:sp>
    </p:spTree>
    <p:extLst>
      <p:ext uri="{BB962C8B-B14F-4D97-AF65-F5344CB8AC3E}">
        <p14:creationId xmlns:p14="http://schemas.microsoft.com/office/powerpoint/2010/main" val="885671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Password Cracking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dirty="0"/>
              <a:t>Trojans, Spyware, Keylogger</a:t>
            </a:r>
          </a:p>
          <a:p>
            <a:pPr lvl="1" algn="just">
              <a:buFont typeface="Courier New" panose="02070309020205020404" pitchFamily="49" charset="0"/>
              <a:buChar char="o"/>
            </a:pPr>
            <a:r>
              <a:rPr lang="en-GB" sz="1800" dirty="0">
                <a:solidFill>
                  <a:srgbClr val="333333"/>
                </a:solidFill>
                <a:latin typeface="Calibri"/>
                <a:ea typeface="Source Sans Pro"/>
                <a:cs typeface="Calibri"/>
              </a:rPr>
              <a:t>LLMNR/NBT-NS Poisoning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pic>
        <p:nvPicPr>
          <p:cNvPr id="12" name="Picture 11">
            <a:extLst>
              <a:ext uri="{FF2B5EF4-FFF2-40B4-BE49-F238E27FC236}">
                <a16:creationId xmlns:a16="http://schemas.microsoft.com/office/drawing/2014/main" id="{7AC6B100-834F-4D53-A3EC-02E9433DC309}"/>
              </a:ext>
            </a:extLst>
          </p:cNvPr>
          <p:cNvPicPr>
            <a:picLocks noChangeAspect="1"/>
          </p:cNvPicPr>
          <p:nvPr/>
        </p:nvPicPr>
        <p:blipFill>
          <a:blip r:embed="rId3"/>
          <a:stretch>
            <a:fillRect/>
          </a:stretch>
        </p:blipFill>
        <p:spPr>
          <a:xfrm>
            <a:off x="8203443" y="2700707"/>
            <a:ext cx="3815949" cy="2575766"/>
          </a:xfrm>
          <a:prstGeom prst="rect">
            <a:avLst/>
          </a:prstGeom>
        </p:spPr>
      </p:pic>
      <p:pic>
        <p:nvPicPr>
          <p:cNvPr id="17" name="Picture 16">
            <a:extLst>
              <a:ext uri="{FF2B5EF4-FFF2-40B4-BE49-F238E27FC236}">
                <a16:creationId xmlns:a16="http://schemas.microsoft.com/office/drawing/2014/main" id="{BCCF00F0-11C7-464D-B3A3-176ECF29D874}"/>
              </a:ext>
            </a:extLst>
          </p:cNvPr>
          <p:cNvPicPr>
            <a:picLocks noChangeAspect="1"/>
          </p:cNvPicPr>
          <p:nvPr/>
        </p:nvPicPr>
        <p:blipFill>
          <a:blip r:embed="rId4"/>
          <a:stretch>
            <a:fillRect/>
          </a:stretch>
        </p:blipFill>
        <p:spPr>
          <a:xfrm>
            <a:off x="3728735" y="787528"/>
            <a:ext cx="4734530" cy="3984351"/>
          </a:xfrm>
          <a:prstGeom prst="rect">
            <a:avLst/>
          </a:prstGeom>
        </p:spPr>
      </p:pic>
      <p:pic>
        <p:nvPicPr>
          <p:cNvPr id="15" name="Picture 14">
            <a:extLst>
              <a:ext uri="{FF2B5EF4-FFF2-40B4-BE49-F238E27FC236}">
                <a16:creationId xmlns:a16="http://schemas.microsoft.com/office/drawing/2014/main" id="{F9D9C0E7-F290-4647-87EB-2D16071F5E46}"/>
              </a:ext>
            </a:extLst>
          </p:cNvPr>
          <p:cNvPicPr>
            <a:picLocks noChangeAspect="1"/>
          </p:cNvPicPr>
          <p:nvPr/>
        </p:nvPicPr>
        <p:blipFill>
          <a:blip r:embed="rId5"/>
          <a:stretch>
            <a:fillRect/>
          </a:stretch>
        </p:blipFill>
        <p:spPr>
          <a:xfrm>
            <a:off x="7327710" y="94072"/>
            <a:ext cx="4787778" cy="2417773"/>
          </a:xfrm>
          <a:prstGeom prst="rect">
            <a:avLst/>
          </a:prstGeom>
        </p:spPr>
      </p:pic>
    </p:spTree>
    <p:extLst>
      <p:ext uri="{BB962C8B-B14F-4D97-AF65-F5344CB8AC3E}">
        <p14:creationId xmlns:p14="http://schemas.microsoft.com/office/powerpoint/2010/main" val="239935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Password Cracking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dirty="0"/>
              <a:t>Trojans, Spyware, Keylogger</a:t>
            </a:r>
          </a:p>
          <a:p>
            <a:pPr lvl="1" algn="just">
              <a:buFont typeface="Courier New" panose="02070309020205020404" pitchFamily="49" charset="0"/>
              <a:buChar char="o"/>
            </a:pPr>
            <a:r>
              <a:rPr lang="en-GB" sz="1800" dirty="0">
                <a:solidFill>
                  <a:srgbClr val="333333"/>
                </a:solidFill>
                <a:latin typeface="Calibri"/>
                <a:ea typeface="Source Sans Pro"/>
                <a:cs typeface="Calibri"/>
              </a:rPr>
              <a:t>LLMNR/NBT-NS Poisoning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pic>
        <p:nvPicPr>
          <p:cNvPr id="5" name="Picture 4" descr="Sirius Infoblog: Adiestramiento Básico de Ethical Hacking">
            <a:extLst>
              <a:ext uri="{FF2B5EF4-FFF2-40B4-BE49-F238E27FC236}">
                <a16:creationId xmlns:a16="http://schemas.microsoft.com/office/drawing/2014/main" id="{9A8C8E79-968D-473B-AC09-8D6946482EA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65370" y="1829026"/>
            <a:ext cx="1146568" cy="1154368"/>
          </a:xfrm>
          <a:prstGeom prst="rect">
            <a:avLst/>
          </a:prstGeom>
        </p:spPr>
      </p:pic>
      <p:pic>
        <p:nvPicPr>
          <p:cNvPr id="6" name="Picture 5" descr="Manager Avatar Person · Free vector graphic on Pixabay">
            <a:extLst>
              <a:ext uri="{FF2B5EF4-FFF2-40B4-BE49-F238E27FC236}">
                <a16:creationId xmlns:a16="http://schemas.microsoft.com/office/drawing/2014/main" id="{3D36335E-BA7A-4993-B766-F45576A9DCC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43037" y="1829025"/>
            <a:ext cx="820684" cy="1154368"/>
          </a:xfrm>
          <a:prstGeom prst="rect">
            <a:avLst/>
          </a:prstGeom>
        </p:spPr>
      </p:pic>
      <p:sp>
        <p:nvSpPr>
          <p:cNvPr id="3" name="Rectangle 2">
            <a:extLst>
              <a:ext uri="{FF2B5EF4-FFF2-40B4-BE49-F238E27FC236}">
                <a16:creationId xmlns:a16="http://schemas.microsoft.com/office/drawing/2014/main" id="{7B78475F-A479-45AF-A228-D14E104D1EAB}"/>
              </a:ext>
            </a:extLst>
          </p:cNvPr>
          <p:cNvSpPr/>
          <p:nvPr/>
        </p:nvSpPr>
        <p:spPr>
          <a:xfrm>
            <a:off x="4917866" y="3167390"/>
            <a:ext cx="2134687"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rPr>
              <a:t>Target a User</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8" name="Rectangle 7">
            <a:extLst>
              <a:ext uri="{FF2B5EF4-FFF2-40B4-BE49-F238E27FC236}">
                <a16:creationId xmlns:a16="http://schemas.microsoft.com/office/drawing/2014/main" id="{B3103F93-9D5F-4CD6-B309-BA111090541A}"/>
              </a:ext>
            </a:extLst>
          </p:cNvPr>
          <p:cNvSpPr/>
          <p:nvPr/>
        </p:nvSpPr>
        <p:spPr>
          <a:xfrm>
            <a:off x="5211938" y="3690610"/>
            <a:ext cx="3978205"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rPr>
              <a:t>Create a list of passwords</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9" name="Rectangle 8">
            <a:extLst>
              <a:ext uri="{FF2B5EF4-FFF2-40B4-BE49-F238E27FC236}">
                <a16:creationId xmlns:a16="http://schemas.microsoft.com/office/drawing/2014/main" id="{4DE16DC7-73C8-4319-8991-CF3D85E915C6}"/>
              </a:ext>
            </a:extLst>
          </p:cNvPr>
          <p:cNvSpPr/>
          <p:nvPr/>
        </p:nvSpPr>
        <p:spPr>
          <a:xfrm>
            <a:off x="6754318" y="4156087"/>
            <a:ext cx="3162019"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rPr>
              <a:t>Rank the passwords</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10" name="Rectangle 9">
            <a:extLst>
              <a:ext uri="{FF2B5EF4-FFF2-40B4-BE49-F238E27FC236}">
                <a16:creationId xmlns:a16="http://schemas.microsoft.com/office/drawing/2014/main" id="{B4B60F14-EBBC-473E-8DF7-507362195FA5}"/>
              </a:ext>
            </a:extLst>
          </p:cNvPr>
          <p:cNvSpPr/>
          <p:nvPr/>
        </p:nvSpPr>
        <p:spPr>
          <a:xfrm>
            <a:off x="8290629" y="4661657"/>
            <a:ext cx="2865656" cy="523220"/>
          </a:xfrm>
          <a:prstGeom prst="rect">
            <a:avLst/>
          </a:prstGeom>
          <a:noFill/>
        </p:spPr>
        <p:txBody>
          <a:bodyPr wrap="non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rPr>
              <a:t>Test the password</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4" name="Cloud 3">
            <a:extLst>
              <a:ext uri="{FF2B5EF4-FFF2-40B4-BE49-F238E27FC236}">
                <a16:creationId xmlns:a16="http://schemas.microsoft.com/office/drawing/2014/main" id="{162CCF73-BC9F-41DF-A022-29C18F7C6FB2}"/>
              </a:ext>
            </a:extLst>
          </p:cNvPr>
          <p:cNvSpPr/>
          <p:nvPr/>
        </p:nvSpPr>
        <p:spPr>
          <a:xfrm>
            <a:off x="5483159" y="658209"/>
            <a:ext cx="3619430" cy="160371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More time required. Probability of success is very less. </a:t>
            </a:r>
          </a:p>
        </p:txBody>
      </p:sp>
    </p:spTree>
    <p:extLst>
      <p:ext uri="{BB962C8B-B14F-4D97-AF65-F5344CB8AC3E}">
        <p14:creationId xmlns:p14="http://schemas.microsoft.com/office/powerpoint/2010/main" val="3250702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circle(in)">
                                      <p:cBhvr>
                                        <p:cTn id="18" dur="20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ppt_x</p:attrName>
                                        </p:attrNameLst>
                                      </p:cBhvr>
                                      <p:tavLst>
                                        <p:tav tm="0">
                                          <p:val>
                                            <p:strVal val="#ppt_x"/>
                                          </p:val>
                                        </p:tav>
                                        <p:tav tm="100000">
                                          <p:val>
                                            <p:strVal val="#ppt_x"/>
                                          </p:val>
                                        </p:tav>
                                      </p:tavLst>
                                    </p:anim>
                                    <p:anim calcmode="lin" valueType="num">
                                      <p:cBhvr>
                                        <p:cTn id="2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1000"/>
                                        <p:tgtEl>
                                          <p:spTgt spid="9"/>
                                        </p:tgtEl>
                                      </p:cBhvr>
                                    </p:animEffect>
                                    <p:anim calcmode="lin" valueType="num">
                                      <p:cBhvr>
                                        <p:cTn id="31" dur="1000" fill="hold"/>
                                        <p:tgtEl>
                                          <p:spTgt spid="9"/>
                                        </p:tgtEl>
                                        <p:attrNameLst>
                                          <p:attrName>ppt_x</p:attrName>
                                        </p:attrNameLst>
                                      </p:cBhvr>
                                      <p:tavLst>
                                        <p:tav tm="0">
                                          <p:val>
                                            <p:strVal val="#ppt_x"/>
                                          </p:val>
                                        </p:tav>
                                        <p:tav tm="100000">
                                          <p:val>
                                            <p:strVal val="#ppt_x"/>
                                          </p:val>
                                        </p:tav>
                                      </p:tavLst>
                                    </p:anim>
                                    <p:anim calcmode="lin" valueType="num">
                                      <p:cBhvr>
                                        <p:cTn id="3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1000"/>
                                        <p:tgtEl>
                                          <p:spTgt spid="10"/>
                                        </p:tgtEl>
                                      </p:cBhvr>
                                    </p:animEffect>
                                    <p:anim calcmode="lin" valueType="num">
                                      <p:cBhvr>
                                        <p:cTn id="38" dur="1000" fill="hold"/>
                                        <p:tgtEl>
                                          <p:spTgt spid="10"/>
                                        </p:tgtEl>
                                        <p:attrNameLst>
                                          <p:attrName>ppt_x</p:attrName>
                                        </p:attrNameLst>
                                      </p:cBhvr>
                                      <p:tavLst>
                                        <p:tav tm="0">
                                          <p:val>
                                            <p:strVal val="#ppt_x"/>
                                          </p:val>
                                        </p:tav>
                                        <p:tav tm="100000">
                                          <p:val>
                                            <p:strVal val="#ppt_x"/>
                                          </p:val>
                                        </p:tav>
                                      </p:tavLst>
                                    </p:anim>
                                    <p:anim calcmode="lin" valueType="num">
                                      <p:cBhvr>
                                        <p:cTn id="3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grpId="0" nodeType="clickEffect">
                                  <p:stCondLst>
                                    <p:cond delay="0"/>
                                  </p:stCondLst>
                                  <p:childTnLst>
                                    <p:set>
                                      <p:cBhvr>
                                        <p:cTn id="43" dur="1" fill="hold">
                                          <p:stCondLst>
                                            <p:cond delay="0"/>
                                          </p:stCondLst>
                                        </p:cTn>
                                        <p:tgtEl>
                                          <p:spTgt spid="4"/>
                                        </p:tgtEl>
                                        <p:attrNameLst>
                                          <p:attrName>style.visibility</p:attrName>
                                        </p:attrNameLst>
                                      </p:cBhvr>
                                      <p:to>
                                        <p:strVal val="visible"/>
                                      </p:to>
                                    </p:set>
                                    <p:animEffect transition="in" filter="randombar(horizontal)">
                                      <p:cBhvr>
                                        <p:cTn id="4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9" grpId="0"/>
      <p:bldP spid="10" grpId="0"/>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TSK</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b="1" dirty="0"/>
              <a:t>Trojans, Spyware, Keylogger</a:t>
            </a:r>
          </a:p>
          <a:p>
            <a:pPr lvl="1" algn="just">
              <a:buFont typeface="Courier New" panose="02070309020205020404" pitchFamily="49" charset="0"/>
              <a:buChar char="o"/>
            </a:pPr>
            <a:r>
              <a:rPr lang="en-GB" sz="1800" dirty="0">
                <a:solidFill>
                  <a:srgbClr val="333333"/>
                </a:solidFill>
                <a:ea typeface="Source Sans Pro"/>
                <a:cs typeface="Calibri"/>
              </a:rPr>
              <a:t>LLMNR/NBT-NS Poisoning</a:t>
            </a:r>
          </a:p>
          <a:p>
            <a:pPr marL="457200" lvl="1" indent="0" algn="just">
              <a:buNone/>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pic>
        <p:nvPicPr>
          <p:cNvPr id="11" name="Graphic 10" descr="Detective male with solid fill">
            <a:extLst>
              <a:ext uri="{FF2B5EF4-FFF2-40B4-BE49-F238E27FC236}">
                <a16:creationId xmlns:a16="http://schemas.microsoft.com/office/drawing/2014/main" id="{0B52C3D4-8584-4F90-8251-2CD4B986C27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01679" y="1829025"/>
            <a:ext cx="1154368" cy="1154368"/>
          </a:xfrm>
          <a:prstGeom prst="rect">
            <a:avLst/>
          </a:prstGeom>
        </p:spPr>
      </p:pic>
      <p:pic>
        <p:nvPicPr>
          <p:cNvPr id="12" name="Graphic 11" descr="Bug with solid fill">
            <a:extLst>
              <a:ext uri="{FF2B5EF4-FFF2-40B4-BE49-F238E27FC236}">
                <a16:creationId xmlns:a16="http://schemas.microsoft.com/office/drawing/2014/main" id="{42FF8513-D834-427B-BB2A-FFD6F002D3F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5400000">
            <a:off x="5788107" y="2205102"/>
            <a:ext cx="657738" cy="657738"/>
          </a:xfrm>
          <a:prstGeom prst="rect">
            <a:avLst/>
          </a:prstGeom>
        </p:spPr>
      </p:pic>
      <p:cxnSp>
        <p:nvCxnSpPr>
          <p:cNvPr id="13" name="Straight Arrow Connector 12">
            <a:extLst>
              <a:ext uri="{FF2B5EF4-FFF2-40B4-BE49-F238E27FC236}">
                <a16:creationId xmlns:a16="http://schemas.microsoft.com/office/drawing/2014/main" id="{C6ACE7A7-EDDD-4197-AC4B-B2AD55D2E42A}"/>
              </a:ext>
            </a:extLst>
          </p:cNvPr>
          <p:cNvCxnSpPr>
            <a:cxnSpLocks/>
          </p:cNvCxnSpPr>
          <p:nvPr/>
        </p:nvCxnSpPr>
        <p:spPr>
          <a:xfrm>
            <a:off x="6492535" y="2533971"/>
            <a:ext cx="223282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7F6DDC5A-A238-46DB-AD10-BABB8924BD8E}"/>
              </a:ext>
            </a:extLst>
          </p:cNvPr>
          <p:cNvCxnSpPr>
            <a:cxnSpLocks/>
          </p:cNvCxnSpPr>
          <p:nvPr/>
        </p:nvCxnSpPr>
        <p:spPr>
          <a:xfrm flipH="1">
            <a:off x="7451002" y="2866275"/>
            <a:ext cx="2232826"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E3813E1C-1587-4BD4-AFA4-22BC120CF143}"/>
              </a:ext>
            </a:extLst>
          </p:cNvPr>
          <p:cNvSpPr txBox="1"/>
          <p:nvPr/>
        </p:nvSpPr>
        <p:spPr>
          <a:xfrm>
            <a:off x="5325283" y="1965574"/>
            <a:ext cx="4662880" cy="369332"/>
          </a:xfrm>
          <a:prstGeom prst="rect">
            <a:avLst/>
          </a:prstGeom>
          <a:noFill/>
        </p:spPr>
        <p:txBody>
          <a:bodyPr wrap="none" rtlCol="0">
            <a:spAutoFit/>
          </a:bodyPr>
          <a:lstStyle/>
          <a:p>
            <a:r>
              <a:rPr lang="en-GB" dirty="0"/>
              <a:t>Sends Trojan/ Spyware/ Keylogger to the target </a:t>
            </a:r>
          </a:p>
        </p:txBody>
      </p:sp>
      <p:cxnSp>
        <p:nvCxnSpPr>
          <p:cNvPr id="17" name="Straight Arrow Connector 16">
            <a:extLst>
              <a:ext uri="{FF2B5EF4-FFF2-40B4-BE49-F238E27FC236}">
                <a16:creationId xmlns:a16="http://schemas.microsoft.com/office/drawing/2014/main" id="{1F0B24FD-ADA9-497C-B103-B151618A56E9}"/>
              </a:ext>
            </a:extLst>
          </p:cNvPr>
          <p:cNvCxnSpPr/>
          <p:nvPr/>
        </p:nvCxnSpPr>
        <p:spPr>
          <a:xfrm>
            <a:off x="10171943" y="3077141"/>
            <a:ext cx="0" cy="70371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B9A2402E-10F6-4143-BE40-2AAC7D7C3B9C}"/>
              </a:ext>
            </a:extLst>
          </p:cNvPr>
          <p:cNvSpPr txBox="1"/>
          <p:nvPr/>
        </p:nvSpPr>
        <p:spPr>
          <a:xfrm>
            <a:off x="7549542" y="3785211"/>
            <a:ext cx="4654544" cy="338554"/>
          </a:xfrm>
          <a:prstGeom prst="rect">
            <a:avLst/>
          </a:prstGeom>
          <a:noFill/>
        </p:spPr>
        <p:txBody>
          <a:bodyPr wrap="none" rtlCol="0">
            <a:spAutoFit/>
          </a:bodyPr>
          <a:lstStyle/>
          <a:p>
            <a:pPr algn="ctr"/>
            <a:r>
              <a:rPr lang="en-GB" sz="1600" dirty="0"/>
              <a:t>Target logged in to the Server with his/her credentials</a:t>
            </a:r>
          </a:p>
        </p:txBody>
      </p:sp>
      <p:pic>
        <p:nvPicPr>
          <p:cNvPr id="19" name="Picture 18" descr="Computer clip art">
            <a:extLst>
              <a:ext uri="{FF2B5EF4-FFF2-40B4-BE49-F238E27FC236}">
                <a16:creationId xmlns:a16="http://schemas.microsoft.com/office/drawing/2014/main" id="{A38E7A15-D30B-4087-98B7-9A7263974DE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761601" y="4234632"/>
            <a:ext cx="820684" cy="1226199"/>
          </a:xfrm>
          <a:prstGeom prst="rect">
            <a:avLst/>
          </a:prstGeom>
        </p:spPr>
      </p:pic>
      <p:pic>
        <p:nvPicPr>
          <p:cNvPr id="22" name="Graphic 21" descr="Bug with solid fill">
            <a:extLst>
              <a:ext uri="{FF2B5EF4-FFF2-40B4-BE49-F238E27FC236}">
                <a16:creationId xmlns:a16="http://schemas.microsoft.com/office/drawing/2014/main" id="{40CF0F06-EB28-446B-89CB-A1A4104C482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5400000">
            <a:off x="10166627" y="2308536"/>
            <a:ext cx="657738" cy="657738"/>
          </a:xfrm>
          <a:prstGeom prst="rect">
            <a:avLst/>
          </a:prstGeom>
        </p:spPr>
      </p:pic>
      <p:pic>
        <p:nvPicPr>
          <p:cNvPr id="6" name="Picture 5" descr="Manager Avatar Person · Free vector graphic on Pixabay">
            <a:extLst>
              <a:ext uri="{FF2B5EF4-FFF2-40B4-BE49-F238E27FC236}">
                <a16:creationId xmlns:a16="http://schemas.microsoft.com/office/drawing/2014/main" id="{3D36335E-BA7A-4993-B766-F45576A9DCC2}"/>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761601" y="1829025"/>
            <a:ext cx="820684" cy="1154368"/>
          </a:xfrm>
          <a:prstGeom prst="rect">
            <a:avLst/>
          </a:prstGeom>
        </p:spPr>
      </p:pic>
      <p:sp>
        <p:nvSpPr>
          <p:cNvPr id="23" name="TextBox 22">
            <a:extLst>
              <a:ext uri="{FF2B5EF4-FFF2-40B4-BE49-F238E27FC236}">
                <a16:creationId xmlns:a16="http://schemas.microsoft.com/office/drawing/2014/main" id="{945B93CE-C90D-4C07-8D50-FD2F0C7551DB}"/>
              </a:ext>
            </a:extLst>
          </p:cNvPr>
          <p:cNvSpPr txBox="1"/>
          <p:nvPr/>
        </p:nvSpPr>
        <p:spPr>
          <a:xfrm>
            <a:off x="3648405" y="2952727"/>
            <a:ext cx="6276142" cy="369332"/>
          </a:xfrm>
          <a:prstGeom prst="rect">
            <a:avLst/>
          </a:prstGeom>
          <a:noFill/>
        </p:spPr>
        <p:txBody>
          <a:bodyPr wrap="none" rtlCol="0">
            <a:spAutoFit/>
          </a:bodyPr>
          <a:lstStyle/>
          <a:p>
            <a:r>
              <a:rPr lang="en-GB" dirty="0"/>
              <a:t>Trojan/ Spyware/ Keylogger Sends the credentials to the Attacker</a:t>
            </a:r>
          </a:p>
        </p:txBody>
      </p:sp>
      <p:cxnSp>
        <p:nvCxnSpPr>
          <p:cNvPr id="24" name="Straight Arrow Connector 23">
            <a:extLst>
              <a:ext uri="{FF2B5EF4-FFF2-40B4-BE49-F238E27FC236}">
                <a16:creationId xmlns:a16="http://schemas.microsoft.com/office/drawing/2014/main" id="{8793755C-3C1B-4459-95AE-03AAAD77A476}"/>
              </a:ext>
            </a:extLst>
          </p:cNvPr>
          <p:cNvCxnSpPr>
            <a:cxnSpLocks/>
          </p:cNvCxnSpPr>
          <p:nvPr/>
        </p:nvCxnSpPr>
        <p:spPr>
          <a:xfrm>
            <a:off x="5137131" y="3593663"/>
            <a:ext cx="2949250" cy="147409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1A8583F6-5EB9-4834-A474-A0B8C52DC246}"/>
              </a:ext>
            </a:extLst>
          </p:cNvPr>
          <p:cNvSpPr txBox="1"/>
          <p:nvPr/>
        </p:nvSpPr>
        <p:spPr>
          <a:xfrm rot="1558884">
            <a:off x="5044315" y="4289922"/>
            <a:ext cx="3134897" cy="338554"/>
          </a:xfrm>
          <a:prstGeom prst="rect">
            <a:avLst/>
          </a:prstGeom>
          <a:noFill/>
        </p:spPr>
        <p:txBody>
          <a:bodyPr wrap="none" rtlCol="0">
            <a:spAutoFit/>
          </a:bodyPr>
          <a:lstStyle/>
          <a:p>
            <a:pPr algn="ctr"/>
            <a:r>
              <a:rPr lang="en-GB" sz="1600" dirty="0"/>
              <a:t>Attackers gains access to the Server</a:t>
            </a:r>
          </a:p>
        </p:txBody>
      </p:sp>
    </p:spTree>
    <p:extLst>
      <p:ext uri="{BB962C8B-B14F-4D97-AF65-F5344CB8AC3E}">
        <p14:creationId xmlns:p14="http://schemas.microsoft.com/office/powerpoint/2010/main" val="1355798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randombar(horizontal)">
                                      <p:cBhvr>
                                        <p:cTn id="16" dur="500"/>
                                        <p:tgtEl>
                                          <p:spTgt spid="16"/>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wipe(down)">
                                      <p:cBhvr>
                                        <p:cTn id="21" dur="500"/>
                                        <p:tgtEl>
                                          <p:spTgt spid="12"/>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wipe(down)">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0-#ppt_w/2"/>
                                          </p:val>
                                        </p:tav>
                                        <p:tav tm="100000">
                                          <p:val>
                                            <p:strVal val="#ppt_x"/>
                                          </p:val>
                                        </p:tav>
                                      </p:tavLst>
                                    </p:anim>
                                    <p:anim calcmode="lin" valueType="num">
                                      <p:cBhvr additive="base">
                                        <p:cTn id="32"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randombar(horizontal)">
                                      <p:cBhvr>
                                        <p:cTn id="43" dur="500"/>
                                        <p:tgtEl>
                                          <p:spTgt spid="17"/>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grpId="0" nodeType="clickEffect">
                                  <p:stCondLst>
                                    <p:cond delay="0"/>
                                  </p:stCondLst>
                                  <p:childTnLst>
                                    <p:set>
                                      <p:cBhvr>
                                        <p:cTn id="47" dur="1" fill="hold">
                                          <p:stCondLst>
                                            <p:cond delay="0"/>
                                          </p:stCondLst>
                                        </p:cTn>
                                        <p:tgtEl>
                                          <p:spTgt spid="18"/>
                                        </p:tgtEl>
                                        <p:attrNameLst>
                                          <p:attrName>style.visibility</p:attrName>
                                        </p:attrNameLst>
                                      </p:cBhvr>
                                      <p:to>
                                        <p:strVal val="visible"/>
                                      </p:to>
                                    </p:set>
                                    <p:animEffect transition="in" filter="randombar(horizontal)">
                                      <p:cBhvr>
                                        <p:cTn id="48" dur="500"/>
                                        <p:tgtEl>
                                          <p:spTgt spid="18"/>
                                        </p:tgtEl>
                                      </p:cBhvr>
                                    </p:animEffect>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nodeType="clickEffect">
                                  <p:stCondLst>
                                    <p:cond delay="0"/>
                                  </p:stCondLst>
                                  <p:childTnLst>
                                    <p:set>
                                      <p:cBhvr>
                                        <p:cTn id="52" dur="1" fill="hold">
                                          <p:stCondLst>
                                            <p:cond delay="0"/>
                                          </p:stCondLst>
                                        </p:cTn>
                                        <p:tgtEl>
                                          <p:spTgt spid="15"/>
                                        </p:tgtEl>
                                        <p:attrNameLst>
                                          <p:attrName>style.visibility</p:attrName>
                                        </p:attrNameLst>
                                      </p:cBhvr>
                                      <p:to>
                                        <p:strVal val="visible"/>
                                      </p:to>
                                    </p:set>
                                    <p:anim calcmode="lin" valueType="num">
                                      <p:cBhvr additive="base">
                                        <p:cTn id="53" dur="500" fill="hold"/>
                                        <p:tgtEl>
                                          <p:spTgt spid="15"/>
                                        </p:tgtEl>
                                        <p:attrNameLst>
                                          <p:attrName>ppt_x</p:attrName>
                                        </p:attrNameLst>
                                      </p:cBhvr>
                                      <p:tavLst>
                                        <p:tav tm="0">
                                          <p:val>
                                            <p:strVal val="1+#ppt_w/2"/>
                                          </p:val>
                                        </p:tav>
                                        <p:tav tm="100000">
                                          <p:val>
                                            <p:strVal val="#ppt_x"/>
                                          </p:val>
                                        </p:tav>
                                      </p:tavLst>
                                    </p:anim>
                                    <p:anim calcmode="lin" valueType="num">
                                      <p:cBhvr additive="base">
                                        <p:cTn id="54"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grpId="0" nodeType="click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randombar(horizontal)">
                                      <p:cBhvr>
                                        <p:cTn id="59" dur="500"/>
                                        <p:tgtEl>
                                          <p:spTgt spid="23"/>
                                        </p:tgtEl>
                                      </p:cBhvr>
                                    </p:animEffect>
                                  </p:childTnLst>
                                </p:cTn>
                              </p:par>
                            </p:childTnLst>
                          </p:cTn>
                        </p:par>
                      </p:childTnLst>
                    </p:cTn>
                  </p:par>
                  <p:par>
                    <p:cTn id="60" fill="hold">
                      <p:stCondLst>
                        <p:cond delay="indefinite"/>
                      </p:stCondLst>
                      <p:childTnLst>
                        <p:par>
                          <p:cTn id="61" fill="hold">
                            <p:stCondLst>
                              <p:cond delay="0"/>
                            </p:stCondLst>
                            <p:childTnLst>
                              <p:par>
                                <p:cTn id="62" presetID="2" presetClass="entr" presetSubtype="4" fill="hold" nodeType="clickEffect">
                                  <p:stCondLst>
                                    <p:cond delay="0"/>
                                  </p:stCondLst>
                                  <p:childTnLst>
                                    <p:set>
                                      <p:cBhvr>
                                        <p:cTn id="63" dur="1" fill="hold">
                                          <p:stCondLst>
                                            <p:cond delay="0"/>
                                          </p:stCondLst>
                                        </p:cTn>
                                        <p:tgtEl>
                                          <p:spTgt spid="24"/>
                                        </p:tgtEl>
                                        <p:attrNameLst>
                                          <p:attrName>style.visibility</p:attrName>
                                        </p:attrNameLst>
                                      </p:cBhvr>
                                      <p:to>
                                        <p:strVal val="visible"/>
                                      </p:to>
                                    </p:set>
                                    <p:anim calcmode="lin" valueType="num">
                                      <p:cBhvr additive="base">
                                        <p:cTn id="64" dur="500" fill="hold"/>
                                        <p:tgtEl>
                                          <p:spTgt spid="24"/>
                                        </p:tgtEl>
                                        <p:attrNameLst>
                                          <p:attrName>ppt_x</p:attrName>
                                        </p:attrNameLst>
                                      </p:cBhvr>
                                      <p:tavLst>
                                        <p:tav tm="0">
                                          <p:val>
                                            <p:strVal val="#ppt_x"/>
                                          </p:val>
                                        </p:tav>
                                        <p:tav tm="100000">
                                          <p:val>
                                            <p:strVal val="#ppt_x"/>
                                          </p:val>
                                        </p:tav>
                                      </p:tavLst>
                                    </p:anim>
                                    <p:anim calcmode="lin" valueType="num">
                                      <p:cBhvr additive="base">
                                        <p:cTn id="65"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14" presetClass="entr" presetSubtype="10" fill="hold" grpId="0" nodeType="clickEffect">
                                  <p:stCondLst>
                                    <p:cond delay="0"/>
                                  </p:stCondLst>
                                  <p:childTnLst>
                                    <p:set>
                                      <p:cBhvr>
                                        <p:cTn id="69" dur="1" fill="hold">
                                          <p:stCondLst>
                                            <p:cond delay="0"/>
                                          </p:stCondLst>
                                        </p:cTn>
                                        <p:tgtEl>
                                          <p:spTgt spid="26"/>
                                        </p:tgtEl>
                                        <p:attrNameLst>
                                          <p:attrName>style.visibility</p:attrName>
                                        </p:attrNameLst>
                                      </p:cBhvr>
                                      <p:to>
                                        <p:strVal val="visible"/>
                                      </p:to>
                                    </p:set>
                                    <p:animEffect transition="in" filter="randombar(horizontal)">
                                      <p:cBhvr>
                                        <p:cTn id="70"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23" grpId="0"/>
      <p:bldP spid="2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Name Resolution Services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dirty="0"/>
              <a:t>Trojans, Spyware, Keylogger</a:t>
            </a:r>
          </a:p>
          <a:p>
            <a:pPr lvl="1" algn="just">
              <a:buFont typeface="Courier New" panose="02070309020205020404" pitchFamily="49" charset="0"/>
              <a:buChar char="o"/>
            </a:pPr>
            <a:r>
              <a:rPr lang="en-GB" sz="1800" b="1" dirty="0">
                <a:solidFill>
                  <a:srgbClr val="333333"/>
                </a:solidFill>
                <a:latin typeface="Calibri"/>
                <a:ea typeface="Source Sans Pro"/>
                <a:cs typeface="Calibri"/>
              </a:rPr>
              <a:t>LLMNR/NBT-NS Poisoning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cxnSp>
        <p:nvCxnSpPr>
          <p:cNvPr id="13" name="Straight Arrow Connector 12">
            <a:extLst>
              <a:ext uri="{FF2B5EF4-FFF2-40B4-BE49-F238E27FC236}">
                <a16:creationId xmlns:a16="http://schemas.microsoft.com/office/drawing/2014/main" id="{C6ACE7A7-EDDD-4197-AC4B-B2AD55D2E42A}"/>
              </a:ext>
            </a:extLst>
          </p:cNvPr>
          <p:cNvCxnSpPr>
            <a:cxnSpLocks/>
          </p:cNvCxnSpPr>
          <p:nvPr/>
        </p:nvCxnSpPr>
        <p:spPr>
          <a:xfrm>
            <a:off x="7052553" y="1696689"/>
            <a:ext cx="3119390" cy="104651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7F6DDC5A-A238-46DB-AD10-BABB8924BD8E}"/>
              </a:ext>
            </a:extLst>
          </p:cNvPr>
          <p:cNvCxnSpPr>
            <a:cxnSpLocks/>
          </p:cNvCxnSpPr>
          <p:nvPr/>
        </p:nvCxnSpPr>
        <p:spPr>
          <a:xfrm flipH="1" flipV="1">
            <a:off x="6985405" y="1893524"/>
            <a:ext cx="3186538" cy="105920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E3813E1C-1587-4BD4-AFA4-22BC120CF143}"/>
              </a:ext>
            </a:extLst>
          </p:cNvPr>
          <p:cNvSpPr txBox="1"/>
          <p:nvPr/>
        </p:nvSpPr>
        <p:spPr>
          <a:xfrm rot="1175985">
            <a:off x="6848271" y="1640168"/>
            <a:ext cx="3820405" cy="369332"/>
          </a:xfrm>
          <a:prstGeom prst="rect">
            <a:avLst/>
          </a:prstGeom>
          <a:noFill/>
        </p:spPr>
        <p:txBody>
          <a:bodyPr wrap="none" rtlCol="0">
            <a:spAutoFit/>
          </a:bodyPr>
          <a:lstStyle/>
          <a:p>
            <a:r>
              <a:rPr lang="en-GB" dirty="0"/>
              <a:t>User sends a hostname which is wrong</a:t>
            </a:r>
          </a:p>
        </p:txBody>
      </p:sp>
      <p:cxnSp>
        <p:nvCxnSpPr>
          <p:cNvPr id="17" name="Straight Arrow Connector 16">
            <a:extLst>
              <a:ext uri="{FF2B5EF4-FFF2-40B4-BE49-F238E27FC236}">
                <a16:creationId xmlns:a16="http://schemas.microsoft.com/office/drawing/2014/main" id="{1F0B24FD-ADA9-497C-B103-B151618A56E9}"/>
              </a:ext>
            </a:extLst>
          </p:cNvPr>
          <p:cNvCxnSpPr>
            <a:cxnSpLocks/>
          </p:cNvCxnSpPr>
          <p:nvPr/>
        </p:nvCxnSpPr>
        <p:spPr>
          <a:xfrm>
            <a:off x="6235547" y="2473519"/>
            <a:ext cx="376209" cy="54195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B9A2402E-10F6-4143-BE40-2AAC7D7C3B9C}"/>
              </a:ext>
            </a:extLst>
          </p:cNvPr>
          <p:cNvSpPr txBox="1"/>
          <p:nvPr/>
        </p:nvSpPr>
        <p:spPr>
          <a:xfrm>
            <a:off x="5110493" y="3871995"/>
            <a:ext cx="2410301" cy="1077218"/>
          </a:xfrm>
          <a:prstGeom prst="rect">
            <a:avLst/>
          </a:prstGeom>
          <a:noFill/>
        </p:spPr>
        <p:txBody>
          <a:bodyPr wrap="square" rtlCol="0">
            <a:spAutoFit/>
          </a:bodyPr>
          <a:lstStyle/>
          <a:p>
            <a:pPr algn="ctr"/>
            <a:r>
              <a:rPr lang="en-GB" sz="1600" dirty="0"/>
              <a:t>Attacker responds to the broadcast and accepts NTLMv2 hash and sends an Error </a:t>
            </a:r>
            <a:r>
              <a:rPr lang="en-GB" sz="1600" dirty="0" err="1"/>
              <a:t>Msg</a:t>
            </a:r>
            <a:endParaRPr lang="en-GB" sz="1600" dirty="0"/>
          </a:p>
        </p:txBody>
      </p:sp>
      <p:pic>
        <p:nvPicPr>
          <p:cNvPr id="19" name="Picture 18" descr="Computer clip art">
            <a:extLst>
              <a:ext uri="{FF2B5EF4-FFF2-40B4-BE49-F238E27FC236}">
                <a16:creationId xmlns:a16="http://schemas.microsoft.com/office/drawing/2014/main" id="{A38E7A15-D30B-4087-98B7-9A7263974D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49239" y="2253175"/>
            <a:ext cx="820684" cy="1226199"/>
          </a:xfrm>
          <a:prstGeom prst="rect">
            <a:avLst/>
          </a:prstGeom>
        </p:spPr>
      </p:pic>
      <p:cxnSp>
        <p:nvCxnSpPr>
          <p:cNvPr id="24" name="Straight Arrow Connector 23">
            <a:extLst>
              <a:ext uri="{FF2B5EF4-FFF2-40B4-BE49-F238E27FC236}">
                <a16:creationId xmlns:a16="http://schemas.microsoft.com/office/drawing/2014/main" id="{8793755C-3C1B-4459-95AE-03AAAD77A476}"/>
              </a:ext>
            </a:extLst>
          </p:cNvPr>
          <p:cNvCxnSpPr>
            <a:cxnSpLocks/>
          </p:cNvCxnSpPr>
          <p:nvPr/>
        </p:nvCxnSpPr>
        <p:spPr>
          <a:xfrm flipH="1" flipV="1">
            <a:off x="5841940" y="2505723"/>
            <a:ext cx="126" cy="56635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1A8583F6-5EB9-4834-A474-A0B8C52DC246}"/>
              </a:ext>
            </a:extLst>
          </p:cNvPr>
          <p:cNvSpPr txBox="1"/>
          <p:nvPr/>
        </p:nvSpPr>
        <p:spPr>
          <a:xfrm>
            <a:off x="3767112" y="1950299"/>
            <a:ext cx="3076255" cy="523220"/>
          </a:xfrm>
          <a:prstGeom prst="rect">
            <a:avLst/>
          </a:prstGeom>
          <a:noFill/>
        </p:spPr>
        <p:txBody>
          <a:bodyPr wrap="square" rtlCol="0">
            <a:spAutoFit/>
          </a:bodyPr>
          <a:lstStyle/>
          <a:p>
            <a:pPr algn="ctr"/>
            <a:r>
              <a:rPr lang="en-GB" sz="1400" dirty="0"/>
              <a:t>User sends LLMNR/NBT-NS Broadcast to know about the hostname</a:t>
            </a:r>
          </a:p>
        </p:txBody>
      </p:sp>
      <p:pic>
        <p:nvPicPr>
          <p:cNvPr id="20" name="Picture 19" descr="Manager Avatar Person · Free vector graphic on Pixabay">
            <a:extLst>
              <a:ext uri="{FF2B5EF4-FFF2-40B4-BE49-F238E27FC236}">
                <a16:creationId xmlns:a16="http://schemas.microsoft.com/office/drawing/2014/main" id="{221B9010-5DD4-4DDE-964F-7AFBB20982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84249" y="739156"/>
            <a:ext cx="820684" cy="1154368"/>
          </a:xfrm>
          <a:prstGeom prst="rect">
            <a:avLst/>
          </a:prstGeom>
        </p:spPr>
      </p:pic>
      <p:sp>
        <p:nvSpPr>
          <p:cNvPr id="21" name="TextBox 20">
            <a:extLst>
              <a:ext uri="{FF2B5EF4-FFF2-40B4-BE49-F238E27FC236}">
                <a16:creationId xmlns:a16="http://schemas.microsoft.com/office/drawing/2014/main" id="{9617978E-6B23-4572-B636-84E6B480EE8C}"/>
              </a:ext>
            </a:extLst>
          </p:cNvPr>
          <p:cNvSpPr txBox="1"/>
          <p:nvPr/>
        </p:nvSpPr>
        <p:spPr>
          <a:xfrm rot="1073496">
            <a:off x="7342727" y="3016906"/>
            <a:ext cx="3113353" cy="369332"/>
          </a:xfrm>
          <a:prstGeom prst="rect">
            <a:avLst/>
          </a:prstGeom>
          <a:noFill/>
        </p:spPr>
        <p:txBody>
          <a:bodyPr wrap="none" rtlCol="0">
            <a:spAutoFit/>
          </a:bodyPr>
          <a:lstStyle/>
          <a:p>
            <a:r>
              <a:rPr lang="en-GB" dirty="0"/>
              <a:t>Server responds it as not found</a:t>
            </a:r>
          </a:p>
        </p:txBody>
      </p:sp>
      <p:grpSp>
        <p:nvGrpSpPr>
          <p:cNvPr id="7" name="Group 6">
            <a:extLst>
              <a:ext uri="{FF2B5EF4-FFF2-40B4-BE49-F238E27FC236}">
                <a16:creationId xmlns:a16="http://schemas.microsoft.com/office/drawing/2014/main" id="{1FC0A419-08F3-4AB3-9300-BF46E73E1E86}"/>
              </a:ext>
            </a:extLst>
          </p:cNvPr>
          <p:cNvGrpSpPr/>
          <p:nvPr/>
        </p:nvGrpSpPr>
        <p:grpSpPr>
          <a:xfrm>
            <a:off x="5181600" y="3019699"/>
            <a:ext cx="914400" cy="914400"/>
            <a:chOff x="4468631" y="2389134"/>
            <a:chExt cx="914400" cy="914400"/>
          </a:xfrm>
        </p:grpSpPr>
        <p:pic>
          <p:nvPicPr>
            <p:cNvPr id="25" name="Graphic 24" descr="Computer">
              <a:extLst>
                <a:ext uri="{FF2B5EF4-FFF2-40B4-BE49-F238E27FC236}">
                  <a16:creationId xmlns:a16="http://schemas.microsoft.com/office/drawing/2014/main" id="{C2B31FF1-7B10-41D9-941D-CD4CA0F91E1E}"/>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468631" y="2389134"/>
              <a:ext cx="914400" cy="914400"/>
            </a:xfrm>
            <a:prstGeom prst="rect">
              <a:avLst/>
            </a:prstGeom>
          </p:spPr>
        </p:pic>
        <p:pic>
          <p:nvPicPr>
            <p:cNvPr id="11" name="Graphic 10" descr="Detective male with solid fill">
              <a:extLst>
                <a:ext uri="{FF2B5EF4-FFF2-40B4-BE49-F238E27FC236}">
                  <a16:creationId xmlns:a16="http://schemas.microsoft.com/office/drawing/2014/main" id="{0B52C3D4-8584-4F90-8251-2CD4B986C27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513002" y="2577483"/>
              <a:ext cx="475598" cy="475598"/>
            </a:xfrm>
            <a:prstGeom prst="rect">
              <a:avLst/>
            </a:prstGeom>
          </p:spPr>
        </p:pic>
      </p:grpSp>
      <p:pic>
        <p:nvPicPr>
          <p:cNvPr id="27" name="Graphic 26" descr="Computer">
            <a:extLst>
              <a:ext uri="{FF2B5EF4-FFF2-40B4-BE49-F238E27FC236}">
                <a16:creationId xmlns:a16="http://schemas.microsoft.com/office/drawing/2014/main" id="{18663370-3799-486B-84BB-474BC411B984}"/>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407503" y="3041977"/>
            <a:ext cx="914400" cy="914400"/>
          </a:xfrm>
          <a:prstGeom prst="rect">
            <a:avLst/>
          </a:prstGeom>
        </p:spPr>
      </p:pic>
      <p:pic>
        <p:nvPicPr>
          <p:cNvPr id="28" name="Graphic 27" descr="Computer">
            <a:extLst>
              <a:ext uri="{FF2B5EF4-FFF2-40B4-BE49-F238E27FC236}">
                <a16:creationId xmlns:a16="http://schemas.microsoft.com/office/drawing/2014/main" id="{3FF93E62-1782-47F3-AF52-E56222B8C6F0}"/>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141221" y="3053905"/>
            <a:ext cx="914400" cy="914400"/>
          </a:xfrm>
          <a:prstGeom prst="rect">
            <a:avLst/>
          </a:prstGeom>
        </p:spPr>
      </p:pic>
      <p:cxnSp>
        <p:nvCxnSpPr>
          <p:cNvPr id="29" name="Straight Arrow Connector 28">
            <a:extLst>
              <a:ext uri="{FF2B5EF4-FFF2-40B4-BE49-F238E27FC236}">
                <a16:creationId xmlns:a16="http://schemas.microsoft.com/office/drawing/2014/main" id="{138EABA0-AE46-4881-A977-1C7E0EB963A3}"/>
              </a:ext>
            </a:extLst>
          </p:cNvPr>
          <p:cNvCxnSpPr>
            <a:cxnSpLocks/>
          </p:cNvCxnSpPr>
          <p:nvPr/>
        </p:nvCxnSpPr>
        <p:spPr>
          <a:xfrm>
            <a:off x="5715960" y="2505723"/>
            <a:ext cx="0" cy="41793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0" name="Straight Arrow Connector 29">
            <a:extLst>
              <a:ext uri="{FF2B5EF4-FFF2-40B4-BE49-F238E27FC236}">
                <a16:creationId xmlns:a16="http://schemas.microsoft.com/office/drawing/2014/main" id="{55885078-F92C-4886-A49C-2B0CBF368B7E}"/>
              </a:ext>
            </a:extLst>
          </p:cNvPr>
          <p:cNvCxnSpPr>
            <a:cxnSpLocks/>
          </p:cNvCxnSpPr>
          <p:nvPr/>
        </p:nvCxnSpPr>
        <p:spPr>
          <a:xfrm flipH="1">
            <a:off x="4435245" y="2423125"/>
            <a:ext cx="1004117" cy="5337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651C48BF-0CCF-46D7-A982-4224E3EB8B34}"/>
              </a:ext>
            </a:extLst>
          </p:cNvPr>
          <p:cNvSpPr txBox="1"/>
          <p:nvPr/>
        </p:nvSpPr>
        <p:spPr>
          <a:xfrm>
            <a:off x="10688888" y="2115794"/>
            <a:ext cx="612090" cy="369332"/>
          </a:xfrm>
          <a:prstGeom prst="rect">
            <a:avLst/>
          </a:prstGeom>
          <a:noFill/>
        </p:spPr>
        <p:txBody>
          <a:bodyPr wrap="square" rtlCol="0">
            <a:spAutoFit/>
          </a:bodyPr>
          <a:lstStyle/>
          <a:p>
            <a:r>
              <a:rPr lang="en-GB" b="1" dirty="0"/>
              <a:t>Ser1</a:t>
            </a:r>
          </a:p>
        </p:txBody>
      </p:sp>
      <p:sp>
        <p:nvSpPr>
          <p:cNvPr id="36" name="TextBox 35">
            <a:extLst>
              <a:ext uri="{FF2B5EF4-FFF2-40B4-BE49-F238E27FC236}">
                <a16:creationId xmlns:a16="http://schemas.microsoft.com/office/drawing/2014/main" id="{215B6008-E3B3-4F55-B904-04EA0907A08B}"/>
              </a:ext>
            </a:extLst>
          </p:cNvPr>
          <p:cNvSpPr txBox="1"/>
          <p:nvPr/>
        </p:nvSpPr>
        <p:spPr>
          <a:xfrm rot="1128812">
            <a:off x="6931072" y="1491316"/>
            <a:ext cx="816604" cy="369332"/>
          </a:xfrm>
          <a:prstGeom prst="rect">
            <a:avLst/>
          </a:prstGeom>
          <a:noFill/>
        </p:spPr>
        <p:txBody>
          <a:bodyPr wrap="square" rtlCol="0">
            <a:spAutoFit/>
          </a:bodyPr>
          <a:lstStyle/>
          <a:p>
            <a:r>
              <a:rPr lang="en-GB" b="1" dirty="0"/>
              <a:t>\\Sr1</a:t>
            </a:r>
          </a:p>
        </p:txBody>
      </p:sp>
      <p:sp>
        <p:nvSpPr>
          <p:cNvPr id="37" name="TextBox 36">
            <a:extLst>
              <a:ext uri="{FF2B5EF4-FFF2-40B4-BE49-F238E27FC236}">
                <a16:creationId xmlns:a16="http://schemas.microsoft.com/office/drawing/2014/main" id="{CB41919D-2AD9-4F31-8B48-8C2AE76341E6}"/>
              </a:ext>
            </a:extLst>
          </p:cNvPr>
          <p:cNvSpPr txBox="1"/>
          <p:nvPr/>
        </p:nvSpPr>
        <p:spPr>
          <a:xfrm rot="1128812">
            <a:off x="9541600" y="2906136"/>
            <a:ext cx="816604" cy="369332"/>
          </a:xfrm>
          <a:prstGeom prst="rect">
            <a:avLst/>
          </a:prstGeom>
          <a:noFill/>
        </p:spPr>
        <p:txBody>
          <a:bodyPr wrap="square" rtlCol="0">
            <a:spAutoFit/>
          </a:bodyPr>
          <a:lstStyle/>
          <a:p>
            <a:r>
              <a:rPr lang="en-GB" b="1" dirty="0">
                <a:solidFill>
                  <a:srgbClr val="FF0000"/>
                </a:solidFill>
              </a:rPr>
              <a:t>\\Sr1</a:t>
            </a:r>
          </a:p>
        </p:txBody>
      </p:sp>
      <p:pic>
        <p:nvPicPr>
          <p:cNvPr id="38" name="Picture 37" descr="File:RedX.svg - Wikimedia Commons">
            <a:extLst>
              <a:ext uri="{FF2B5EF4-FFF2-40B4-BE49-F238E27FC236}">
                <a16:creationId xmlns:a16="http://schemas.microsoft.com/office/drawing/2014/main" id="{D1DA1878-033E-4E6D-A70F-E993E901685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283435" y="2786109"/>
            <a:ext cx="329145" cy="329145"/>
          </a:xfrm>
          <a:prstGeom prst="rect">
            <a:avLst/>
          </a:prstGeom>
        </p:spPr>
      </p:pic>
    </p:spTree>
    <p:extLst>
      <p:ext uri="{BB962C8B-B14F-4D97-AF65-F5344CB8AC3E}">
        <p14:creationId xmlns:p14="http://schemas.microsoft.com/office/powerpoint/2010/main" val="1298950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down)">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5"/>
                                        </p:tgtEl>
                                        <p:attrNameLst>
                                          <p:attrName>style.visibility</p:attrName>
                                        </p:attrNameLst>
                                      </p:cBhvr>
                                      <p:to>
                                        <p:strVal val="visible"/>
                                      </p:to>
                                    </p:set>
                                    <p:animEffect transition="in" filter="randombar(horizontal)">
                                      <p:cBhvr>
                                        <p:cTn id="12" dur="500"/>
                                        <p:tgtEl>
                                          <p:spTgt spid="3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randombar(horizontal)">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9"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 calcmode="lin" valueType="num">
                                      <p:cBhvr additive="base">
                                        <p:cTn id="22" dur="500" fill="hold"/>
                                        <p:tgtEl>
                                          <p:spTgt spid="13"/>
                                        </p:tgtEl>
                                        <p:attrNameLst>
                                          <p:attrName>ppt_x</p:attrName>
                                        </p:attrNameLst>
                                      </p:cBhvr>
                                      <p:tavLst>
                                        <p:tav tm="0">
                                          <p:val>
                                            <p:strVal val="0-#ppt_w/2"/>
                                          </p:val>
                                        </p:tav>
                                        <p:tav tm="100000">
                                          <p:val>
                                            <p:strVal val="#ppt_x"/>
                                          </p:val>
                                        </p:tav>
                                      </p:tavLst>
                                    </p:anim>
                                    <p:anim calcmode="lin" valueType="num">
                                      <p:cBhvr additive="base">
                                        <p:cTn id="23"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grpId="0" nodeType="clickEffect">
                                  <p:stCondLst>
                                    <p:cond delay="0"/>
                                  </p:stCondLst>
                                  <p:childTnLst>
                                    <p:set>
                                      <p:cBhvr>
                                        <p:cTn id="27" dur="1" fill="hold">
                                          <p:stCondLst>
                                            <p:cond delay="0"/>
                                          </p:stCondLst>
                                        </p:cTn>
                                        <p:tgtEl>
                                          <p:spTgt spid="36"/>
                                        </p:tgtEl>
                                        <p:attrNameLst>
                                          <p:attrName>style.visibility</p:attrName>
                                        </p:attrNameLst>
                                      </p:cBhvr>
                                      <p:to>
                                        <p:strVal val="visible"/>
                                      </p:to>
                                    </p:set>
                                    <p:animEffect transition="in" filter="randombar(horizontal)">
                                      <p:cBhvr>
                                        <p:cTn id="28" dur="500"/>
                                        <p:tgtEl>
                                          <p:spTgt spid="36"/>
                                        </p:tgtEl>
                                      </p:cBhvr>
                                    </p:animEffect>
                                  </p:childTnLst>
                                </p:cTn>
                              </p:par>
                            </p:childTnLst>
                          </p:cTn>
                        </p:par>
                      </p:childTnLst>
                    </p:cTn>
                  </p:par>
                  <p:par>
                    <p:cTn id="29" fill="hold">
                      <p:stCondLst>
                        <p:cond delay="indefinite"/>
                      </p:stCondLst>
                      <p:childTnLst>
                        <p:par>
                          <p:cTn id="30" fill="hold">
                            <p:stCondLst>
                              <p:cond delay="0"/>
                            </p:stCondLst>
                            <p:childTnLst>
                              <p:par>
                                <p:cTn id="31" presetID="47" presetClass="entr" presetSubtype="0"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fade">
                                      <p:cBhvr>
                                        <p:cTn id="33" dur="1000"/>
                                        <p:tgtEl>
                                          <p:spTgt spid="16"/>
                                        </p:tgtEl>
                                      </p:cBhvr>
                                    </p:animEffect>
                                    <p:anim calcmode="lin" valueType="num">
                                      <p:cBhvr>
                                        <p:cTn id="34" dur="1000" fill="hold"/>
                                        <p:tgtEl>
                                          <p:spTgt spid="16"/>
                                        </p:tgtEl>
                                        <p:attrNameLst>
                                          <p:attrName>ppt_x</p:attrName>
                                        </p:attrNameLst>
                                      </p:cBhvr>
                                      <p:tavLst>
                                        <p:tav tm="0">
                                          <p:val>
                                            <p:strVal val="#ppt_x"/>
                                          </p:val>
                                        </p:tav>
                                        <p:tav tm="100000">
                                          <p:val>
                                            <p:strVal val="#ppt_x"/>
                                          </p:val>
                                        </p:tav>
                                      </p:tavLst>
                                    </p:anim>
                                    <p:anim calcmode="lin" valueType="num">
                                      <p:cBhvr>
                                        <p:cTn id="3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6" fill="hold" nodeType="clickEffect">
                                  <p:stCondLst>
                                    <p:cond delay="0"/>
                                  </p:stCondLst>
                                  <p:childTnLst>
                                    <p:set>
                                      <p:cBhvr>
                                        <p:cTn id="39" dur="1" fill="hold">
                                          <p:stCondLst>
                                            <p:cond delay="0"/>
                                          </p:stCondLst>
                                        </p:cTn>
                                        <p:tgtEl>
                                          <p:spTgt spid="15"/>
                                        </p:tgtEl>
                                        <p:attrNameLst>
                                          <p:attrName>style.visibility</p:attrName>
                                        </p:attrNameLst>
                                      </p:cBhvr>
                                      <p:to>
                                        <p:strVal val="visible"/>
                                      </p:to>
                                    </p:set>
                                    <p:anim calcmode="lin" valueType="num">
                                      <p:cBhvr additive="base">
                                        <p:cTn id="40" dur="500" fill="hold"/>
                                        <p:tgtEl>
                                          <p:spTgt spid="15"/>
                                        </p:tgtEl>
                                        <p:attrNameLst>
                                          <p:attrName>ppt_x</p:attrName>
                                        </p:attrNameLst>
                                      </p:cBhvr>
                                      <p:tavLst>
                                        <p:tav tm="0">
                                          <p:val>
                                            <p:strVal val="1+#ppt_w/2"/>
                                          </p:val>
                                        </p:tav>
                                        <p:tav tm="100000">
                                          <p:val>
                                            <p:strVal val="#ppt_x"/>
                                          </p:val>
                                        </p:tav>
                                      </p:tavLst>
                                    </p:anim>
                                    <p:anim calcmode="lin" valueType="num">
                                      <p:cBhvr additive="base">
                                        <p:cTn id="41"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7" presetClass="entr" presetSubtype="0" fill="hold" grpId="0" nodeType="clickEffect">
                                  <p:stCondLst>
                                    <p:cond delay="0"/>
                                  </p:stCondLst>
                                  <p:childTnLst>
                                    <p:set>
                                      <p:cBhvr>
                                        <p:cTn id="45" dur="1" fill="hold">
                                          <p:stCondLst>
                                            <p:cond delay="0"/>
                                          </p:stCondLst>
                                        </p:cTn>
                                        <p:tgtEl>
                                          <p:spTgt spid="37"/>
                                        </p:tgtEl>
                                        <p:attrNameLst>
                                          <p:attrName>style.visibility</p:attrName>
                                        </p:attrNameLst>
                                      </p:cBhvr>
                                      <p:to>
                                        <p:strVal val="visible"/>
                                      </p:to>
                                    </p:set>
                                    <p:animEffect transition="in" filter="fade">
                                      <p:cBhvr>
                                        <p:cTn id="46" dur="1000"/>
                                        <p:tgtEl>
                                          <p:spTgt spid="37"/>
                                        </p:tgtEl>
                                      </p:cBhvr>
                                    </p:animEffect>
                                    <p:anim calcmode="lin" valueType="num">
                                      <p:cBhvr>
                                        <p:cTn id="47" dur="1000" fill="hold"/>
                                        <p:tgtEl>
                                          <p:spTgt spid="37"/>
                                        </p:tgtEl>
                                        <p:attrNameLst>
                                          <p:attrName>ppt_x</p:attrName>
                                        </p:attrNameLst>
                                      </p:cBhvr>
                                      <p:tavLst>
                                        <p:tav tm="0">
                                          <p:val>
                                            <p:strVal val="#ppt_x"/>
                                          </p:val>
                                        </p:tav>
                                        <p:tav tm="100000">
                                          <p:val>
                                            <p:strVal val="#ppt_x"/>
                                          </p:val>
                                        </p:tav>
                                      </p:tavLst>
                                    </p:anim>
                                    <p:anim calcmode="lin" valueType="num">
                                      <p:cBhvr>
                                        <p:cTn id="48"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6" presetClass="entr" presetSubtype="32" fill="hold" nodeType="clickEffect">
                                  <p:stCondLst>
                                    <p:cond delay="0"/>
                                  </p:stCondLst>
                                  <p:childTnLst>
                                    <p:set>
                                      <p:cBhvr>
                                        <p:cTn id="52" dur="1" fill="hold">
                                          <p:stCondLst>
                                            <p:cond delay="0"/>
                                          </p:stCondLst>
                                        </p:cTn>
                                        <p:tgtEl>
                                          <p:spTgt spid="38"/>
                                        </p:tgtEl>
                                        <p:attrNameLst>
                                          <p:attrName>style.visibility</p:attrName>
                                        </p:attrNameLst>
                                      </p:cBhvr>
                                      <p:to>
                                        <p:strVal val="visible"/>
                                      </p:to>
                                    </p:set>
                                    <p:animEffect transition="in" filter="circle(out)">
                                      <p:cBhvr>
                                        <p:cTn id="53" dur="2000"/>
                                        <p:tgtEl>
                                          <p:spTgt spid="38"/>
                                        </p:tgtEl>
                                      </p:cBhvr>
                                    </p:animEffect>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21"/>
                                        </p:tgtEl>
                                        <p:attrNameLst>
                                          <p:attrName>style.visibility</p:attrName>
                                        </p:attrNameLst>
                                      </p:cBhvr>
                                      <p:to>
                                        <p:strVal val="visible"/>
                                      </p:to>
                                    </p:set>
                                    <p:animEffect transition="in" filter="fade">
                                      <p:cBhvr>
                                        <p:cTn id="58" dur="1000"/>
                                        <p:tgtEl>
                                          <p:spTgt spid="21"/>
                                        </p:tgtEl>
                                      </p:cBhvr>
                                    </p:animEffect>
                                    <p:anim calcmode="lin" valueType="num">
                                      <p:cBhvr>
                                        <p:cTn id="59" dur="1000" fill="hold"/>
                                        <p:tgtEl>
                                          <p:spTgt spid="21"/>
                                        </p:tgtEl>
                                        <p:attrNameLst>
                                          <p:attrName>ppt_x</p:attrName>
                                        </p:attrNameLst>
                                      </p:cBhvr>
                                      <p:tavLst>
                                        <p:tav tm="0">
                                          <p:val>
                                            <p:strVal val="#ppt_x"/>
                                          </p:val>
                                        </p:tav>
                                        <p:tav tm="100000">
                                          <p:val>
                                            <p:strVal val="#ppt_x"/>
                                          </p:val>
                                        </p:tav>
                                      </p:tavLst>
                                    </p:anim>
                                    <p:anim calcmode="lin" valueType="num">
                                      <p:cBhvr>
                                        <p:cTn id="60"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1" fill="hold" grpId="0" nodeType="clickEffect">
                                  <p:stCondLst>
                                    <p:cond delay="0"/>
                                  </p:stCondLst>
                                  <p:childTnLst>
                                    <p:set>
                                      <p:cBhvr>
                                        <p:cTn id="64" dur="1" fill="hold">
                                          <p:stCondLst>
                                            <p:cond delay="0"/>
                                          </p:stCondLst>
                                        </p:cTn>
                                        <p:tgtEl>
                                          <p:spTgt spid="26"/>
                                        </p:tgtEl>
                                        <p:attrNameLst>
                                          <p:attrName>style.visibility</p:attrName>
                                        </p:attrNameLst>
                                      </p:cBhvr>
                                      <p:to>
                                        <p:strVal val="visible"/>
                                      </p:to>
                                    </p:set>
                                    <p:anim calcmode="lin" valueType="num">
                                      <p:cBhvr additive="base">
                                        <p:cTn id="65" dur="500" fill="hold"/>
                                        <p:tgtEl>
                                          <p:spTgt spid="26"/>
                                        </p:tgtEl>
                                        <p:attrNameLst>
                                          <p:attrName>ppt_x</p:attrName>
                                        </p:attrNameLst>
                                      </p:cBhvr>
                                      <p:tavLst>
                                        <p:tav tm="0">
                                          <p:val>
                                            <p:strVal val="#ppt_x"/>
                                          </p:val>
                                        </p:tav>
                                        <p:tav tm="100000">
                                          <p:val>
                                            <p:strVal val="#ppt_x"/>
                                          </p:val>
                                        </p:tav>
                                      </p:tavLst>
                                    </p:anim>
                                    <p:anim calcmode="lin" valueType="num">
                                      <p:cBhvr additive="base">
                                        <p:cTn id="66" dur="500" fill="hold"/>
                                        <p:tgtEl>
                                          <p:spTgt spid="26"/>
                                        </p:tgtEl>
                                        <p:attrNameLst>
                                          <p:attrName>ppt_y</p:attrName>
                                        </p:attrNameLst>
                                      </p:cBhvr>
                                      <p:tavLst>
                                        <p:tav tm="0">
                                          <p:val>
                                            <p:strVal val="0-#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1" fill="hold" nodeType="clickEffect">
                                  <p:stCondLst>
                                    <p:cond delay="0"/>
                                  </p:stCondLst>
                                  <p:childTnLst>
                                    <p:set>
                                      <p:cBhvr>
                                        <p:cTn id="70" dur="1" fill="hold">
                                          <p:stCondLst>
                                            <p:cond delay="0"/>
                                          </p:stCondLst>
                                        </p:cTn>
                                        <p:tgtEl>
                                          <p:spTgt spid="30"/>
                                        </p:tgtEl>
                                        <p:attrNameLst>
                                          <p:attrName>style.visibility</p:attrName>
                                        </p:attrNameLst>
                                      </p:cBhvr>
                                      <p:to>
                                        <p:strVal val="visible"/>
                                      </p:to>
                                    </p:set>
                                    <p:anim calcmode="lin" valueType="num">
                                      <p:cBhvr additive="base">
                                        <p:cTn id="71" dur="500" fill="hold"/>
                                        <p:tgtEl>
                                          <p:spTgt spid="30"/>
                                        </p:tgtEl>
                                        <p:attrNameLst>
                                          <p:attrName>ppt_x</p:attrName>
                                        </p:attrNameLst>
                                      </p:cBhvr>
                                      <p:tavLst>
                                        <p:tav tm="0">
                                          <p:val>
                                            <p:strVal val="#ppt_x"/>
                                          </p:val>
                                        </p:tav>
                                        <p:tav tm="100000">
                                          <p:val>
                                            <p:strVal val="#ppt_x"/>
                                          </p:val>
                                        </p:tav>
                                      </p:tavLst>
                                    </p:anim>
                                    <p:anim calcmode="lin" valueType="num">
                                      <p:cBhvr additive="base">
                                        <p:cTn id="72" dur="500" fill="hold"/>
                                        <p:tgtEl>
                                          <p:spTgt spid="30"/>
                                        </p:tgtEl>
                                        <p:attrNameLst>
                                          <p:attrName>ppt_y</p:attrName>
                                        </p:attrNameLst>
                                      </p:cBhvr>
                                      <p:tavLst>
                                        <p:tav tm="0">
                                          <p:val>
                                            <p:strVal val="0-#ppt_h/2"/>
                                          </p:val>
                                        </p:tav>
                                        <p:tav tm="100000">
                                          <p:val>
                                            <p:strVal val="#ppt_y"/>
                                          </p:val>
                                        </p:tav>
                                      </p:tavLst>
                                    </p:anim>
                                  </p:childTnLst>
                                </p:cTn>
                              </p:par>
                              <p:par>
                                <p:cTn id="73" presetID="2" presetClass="entr" presetSubtype="1" fill="hold" nodeType="withEffect">
                                  <p:stCondLst>
                                    <p:cond delay="0"/>
                                  </p:stCondLst>
                                  <p:childTnLst>
                                    <p:set>
                                      <p:cBhvr>
                                        <p:cTn id="74" dur="1" fill="hold">
                                          <p:stCondLst>
                                            <p:cond delay="0"/>
                                          </p:stCondLst>
                                        </p:cTn>
                                        <p:tgtEl>
                                          <p:spTgt spid="29"/>
                                        </p:tgtEl>
                                        <p:attrNameLst>
                                          <p:attrName>style.visibility</p:attrName>
                                        </p:attrNameLst>
                                      </p:cBhvr>
                                      <p:to>
                                        <p:strVal val="visible"/>
                                      </p:to>
                                    </p:set>
                                    <p:anim calcmode="lin" valueType="num">
                                      <p:cBhvr additive="base">
                                        <p:cTn id="75" dur="500" fill="hold"/>
                                        <p:tgtEl>
                                          <p:spTgt spid="29"/>
                                        </p:tgtEl>
                                        <p:attrNameLst>
                                          <p:attrName>ppt_x</p:attrName>
                                        </p:attrNameLst>
                                      </p:cBhvr>
                                      <p:tavLst>
                                        <p:tav tm="0">
                                          <p:val>
                                            <p:strVal val="#ppt_x"/>
                                          </p:val>
                                        </p:tav>
                                        <p:tav tm="100000">
                                          <p:val>
                                            <p:strVal val="#ppt_x"/>
                                          </p:val>
                                        </p:tav>
                                      </p:tavLst>
                                    </p:anim>
                                    <p:anim calcmode="lin" valueType="num">
                                      <p:cBhvr additive="base">
                                        <p:cTn id="76" dur="500" fill="hold"/>
                                        <p:tgtEl>
                                          <p:spTgt spid="29"/>
                                        </p:tgtEl>
                                        <p:attrNameLst>
                                          <p:attrName>ppt_y</p:attrName>
                                        </p:attrNameLst>
                                      </p:cBhvr>
                                      <p:tavLst>
                                        <p:tav tm="0">
                                          <p:val>
                                            <p:strVal val="0-#ppt_h/2"/>
                                          </p:val>
                                        </p:tav>
                                        <p:tav tm="100000">
                                          <p:val>
                                            <p:strVal val="#ppt_y"/>
                                          </p:val>
                                        </p:tav>
                                      </p:tavLst>
                                    </p:anim>
                                  </p:childTnLst>
                                </p:cTn>
                              </p:par>
                              <p:par>
                                <p:cTn id="77" presetID="2" presetClass="entr" presetSubtype="1" fill="hold" nodeType="withEffect">
                                  <p:stCondLst>
                                    <p:cond delay="0"/>
                                  </p:stCondLst>
                                  <p:childTnLst>
                                    <p:set>
                                      <p:cBhvr>
                                        <p:cTn id="78" dur="1" fill="hold">
                                          <p:stCondLst>
                                            <p:cond delay="0"/>
                                          </p:stCondLst>
                                        </p:cTn>
                                        <p:tgtEl>
                                          <p:spTgt spid="17"/>
                                        </p:tgtEl>
                                        <p:attrNameLst>
                                          <p:attrName>style.visibility</p:attrName>
                                        </p:attrNameLst>
                                      </p:cBhvr>
                                      <p:to>
                                        <p:strVal val="visible"/>
                                      </p:to>
                                    </p:set>
                                    <p:anim calcmode="lin" valueType="num">
                                      <p:cBhvr additive="base">
                                        <p:cTn id="79" dur="500" fill="hold"/>
                                        <p:tgtEl>
                                          <p:spTgt spid="17"/>
                                        </p:tgtEl>
                                        <p:attrNameLst>
                                          <p:attrName>ppt_x</p:attrName>
                                        </p:attrNameLst>
                                      </p:cBhvr>
                                      <p:tavLst>
                                        <p:tav tm="0">
                                          <p:val>
                                            <p:strVal val="#ppt_x"/>
                                          </p:val>
                                        </p:tav>
                                        <p:tav tm="100000">
                                          <p:val>
                                            <p:strVal val="#ppt_x"/>
                                          </p:val>
                                        </p:tav>
                                      </p:tavLst>
                                    </p:anim>
                                    <p:anim calcmode="lin" valueType="num">
                                      <p:cBhvr additive="base">
                                        <p:cTn id="80" dur="500" fill="hold"/>
                                        <p:tgtEl>
                                          <p:spTgt spid="17"/>
                                        </p:tgtEl>
                                        <p:attrNameLst>
                                          <p:attrName>ppt_y</p:attrName>
                                        </p:attrNameLst>
                                      </p:cBhvr>
                                      <p:tavLst>
                                        <p:tav tm="0">
                                          <p:val>
                                            <p:strVal val="0-#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1" presetClass="entr" presetSubtype="1" fill="hold" nodeType="clickEffect">
                                  <p:stCondLst>
                                    <p:cond delay="0"/>
                                  </p:stCondLst>
                                  <p:childTnLst>
                                    <p:set>
                                      <p:cBhvr>
                                        <p:cTn id="84" dur="1" fill="hold">
                                          <p:stCondLst>
                                            <p:cond delay="0"/>
                                          </p:stCondLst>
                                        </p:cTn>
                                        <p:tgtEl>
                                          <p:spTgt spid="28"/>
                                        </p:tgtEl>
                                        <p:attrNameLst>
                                          <p:attrName>style.visibility</p:attrName>
                                        </p:attrNameLst>
                                      </p:cBhvr>
                                      <p:to>
                                        <p:strVal val="visible"/>
                                      </p:to>
                                    </p:set>
                                    <p:animEffect transition="in" filter="wheel(1)">
                                      <p:cBhvr>
                                        <p:cTn id="85" dur="2000"/>
                                        <p:tgtEl>
                                          <p:spTgt spid="28"/>
                                        </p:tgtEl>
                                      </p:cBhvr>
                                    </p:animEffect>
                                  </p:childTnLst>
                                </p:cTn>
                              </p:par>
                              <p:par>
                                <p:cTn id="86" presetID="21" presetClass="entr" presetSubtype="1" fill="hold" nodeType="withEffect">
                                  <p:stCondLst>
                                    <p:cond delay="0"/>
                                  </p:stCondLst>
                                  <p:childTnLst>
                                    <p:set>
                                      <p:cBhvr>
                                        <p:cTn id="87" dur="1" fill="hold">
                                          <p:stCondLst>
                                            <p:cond delay="0"/>
                                          </p:stCondLst>
                                        </p:cTn>
                                        <p:tgtEl>
                                          <p:spTgt spid="7"/>
                                        </p:tgtEl>
                                        <p:attrNameLst>
                                          <p:attrName>style.visibility</p:attrName>
                                        </p:attrNameLst>
                                      </p:cBhvr>
                                      <p:to>
                                        <p:strVal val="visible"/>
                                      </p:to>
                                    </p:set>
                                    <p:animEffect transition="in" filter="wheel(1)">
                                      <p:cBhvr>
                                        <p:cTn id="88" dur="2000"/>
                                        <p:tgtEl>
                                          <p:spTgt spid="7"/>
                                        </p:tgtEl>
                                      </p:cBhvr>
                                    </p:animEffect>
                                  </p:childTnLst>
                                </p:cTn>
                              </p:par>
                              <p:par>
                                <p:cTn id="89" presetID="21" presetClass="entr" presetSubtype="1" fill="hold" nodeType="withEffect">
                                  <p:stCondLst>
                                    <p:cond delay="0"/>
                                  </p:stCondLst>
                                  <p:childTnLst>
                                    <p:set>
                                      <p:cBhvr>
                                        <p:cTn id="90" dur="1" fill="hold">
                                          <p:stCondLst>
                                            <p:cond delay="0"/>
                                          </p:stCondLst>
                                        </p:cTn>
                                        <p:tgtEl>
                                          <p:spTgt spid="27"/>
                                        </p:tgtEl>
                                        <p:attrNameLst>
                                          <p:attrName>style.visibility</p:attrName>
                                        </p:attrNameLst>
                                      </p:cBhvr>
                                      <p:to>
                                        <p:strVal val="visible"/>
                                      </p:to>
                                    </p:set>
                                    <p:animEffect transition="in" filter="wheel(1)">
                                      <p:cBhvr>
                                        <p:cTn id="91" dur="2000"/>
                                        <p:tgtEl>
                                          <p:spTgt spid="27"/>
                                        </p:tgtEl>
                                      </p:cBhvr>
                                    </p:animEffect>
                                  </p:childTnLst>
                                </p:cTn>
                              </p:par>
                            </p:childTnLst>
                          </p:cTn>
                        </p:par>
                      </p:childTnLst>
                    </p:cTn>
                  </p:par>
                  <p:par>
                    <p:cTn id="92" fill="hold">
                      <p:stCondLst>
                        <p:cond delay="indefinite"/>
                      </p:stCondLst>
                      <p:childTnLst>
                        <p:par>
                          <p:cTn id="93" fill="hold">
                            <p:stCondLst>
                              <p:cond delay="0"/>
                            </p:stCondLst>
                            <p:childTnLst>
                              <p:par>
                                <p:cTn id="94" presetID="2" presetClass="entr" presetSubtype="4" fill="hold" nodeType="clickEffect">
                                  <p:stCondLst>
                                    <p:cond delay="0"/>
                                  </p:stCondLst>
                                  <p:childTnLst>
                                    <p:set>
                                      <p:cBhvr>
                                        <p:cTn id="95" dur="1" fill="hold">
                                          <p:stCondLst>
                                            <p:cond delay="0"/>
                                          </p:stCondLst>
                                        </p:cTn>
                                        <p:tgtEl>
                                          <p:spTgt spid="24"/>
                                        </p:tgtEl>
                                        <p:attrNameLst>
                                          <p:attrName>style.visibility</p:attrName>
                                        </p:attrNameLst>
                                      </p:cBhvr>
                                      <p:to>
                                        <p:strVal val="visible"/>
                                      </p:to>
                                    </p:set>
                                    <p:anim calcmode="lin" valueType="num">
                                      <p:cBhvr additive="base">
                                        <p:cTn id="96" dur="500" fill="hold"/>
                                        <p:tgtEl>
                                          <p:spTgt spid="24"/>
                                        </p:tgtEl>
                                        <p:attrNameLst>
                                          <p:attrName>ppt_x</p:attrName>
                                        </p:attrNameLst>
                                      </p:cBhvr>
                                      <p:tavLst>
                                        <p:tav tm="0">
                                          <p:val>
                                            <p:strVal val="#ppt_x"/>
                                          </p:val>
                                        </p:tav>
                                        <p:tav tm="100000">
                                          <p:val>
                                            <p:strVal val="#ppt_x"/>
                                          </p:val>
                                        </p:tav>
                                      </p:tavLst>
                                    </p:anim>
                                    <p:anim calcmode="lin" valueType="num">
                                      <p:cBhvr additive="base">
                                        <p:cTn id="97"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grpId="0" nodeType="clickEffect">
                                  <p:stCondLst>
                                    <p:cond delay="0"/>
                                  </p:stCondLst>
                                  <p:childTnLst>
                                    <p:set>
                                      <p:cBhvr>
                                        <p:cTn id="101" dur="1" fill="hold">
                                          <p:stCondLst>
                                            <p:cond delay="0"/>
                                          </p:stCondLst>
                                        </p:cTn>
                                        <p:tgtEl>
                                          <p:spTgt spid="18"/>
                                        </p:tgtEl>
                                        <p:attrNameLst>
                                          <p:attrName>style.visibility</p:attrName>
                                        </p:attrNameLst>
                                      </p:cBhvr>
                                      <p:to>
                                        <p:strVal val="visible"/>
                                      </p:to>
                                    </p:set>
                                    <p:animEffect transition="in" filter="fade">
                                      <p:cBhvr>
                                        <p:cTn id="102" dur="1000"/>
                                        <p:tgtEl>
                                          <p:spTgt spid="18"/>
                                        </p:tgtEl>
                                      </p:cBhvr>
                                    </p:animEffect>
                                    <p:anim calcmode="lin" valueType="num">
                                      <p:cBhvr>
                                        <p:cTn id="103" dur="1000" fill="hold"/>
                                        <p:tgtEl>
                                          <p:spTgt spid="18"/>
                                        </p:tgtEl>
                                        <p:attrNameLst>
                                          <p:attrName>ppt_x</p:attrName>
                                        </p:attrNameLst>
                                      </p:cBhvr>
                                      <p:tavLst>
                                        <p:tav tm="0">
                                          <p:val>
                                            <p:strVal val="#ppt_x"/>
                                          </p:val>
                                        </p:tav>
                                        <p:tav tm="100000">
                                          <p:val>
                                            <p:strVal val="#ppt_x"/>
                                          </p:val>
                                        </p:tav>
                                      </p:tavLst>
                                    </p:anim>
                                    <p:anim calcmode="lin" valueType="num">
                                      <p:cBhvr>
                                        <p:cTn id="104"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26" grpId="0"/>
      <p:bldP spid="21" grpId="0"/>
      <p:bldP spid="35" grpId="0"/>
      <p:bldP spid="36" grpId="0"/>
      <p:bldP spid="37" grpId="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Passive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dirty="0"/>
              <a:t>Trojans, Spyware, Keylogger</a:t>
            </a:r>
          </a:p>
          <a:p>
            <a:pPr lvl="1" algn="just">
              <a:buFont typeface="Courier New" panose="02070309020205020404" pitchFamily="49" charset="0"/>
              <a:buChar char="o"/>
            </a:pPr>
            <a:r>
              <a:rPr lang="en-GB" sz="1800" dirty="0">
                <a:solidFill>
                  <a:srgbClr val="333333"/>
                </a:solidFill>
                <a:latin typeface="Calibri"/>
                <a:ea typeface="Source Sans Pro"/>
                <a:cs typeface="Calibri"/>
              </a:rPr>
              <a:t>LLMNR/NBT-NS Poisoning</a:t>
            </a:r>
          </a:p>
          <a:p>
            <a:pPr algn="just">
              <a:buFont typeface="Courier New" panose="02070309020205020404" pitchFamily="49" charset="0"/>
              <a:buChar char="o"/>
            </a:pPr>
            <a:r>
              <a:rPr lang="en-US" sz="1800" b="1" dirty="0">
                <a:solidFill>
                  <a:srgbClr val="333333"/>
                </a:solidFill>
                <a:latin typeface="Calibri"/>
                <a:ea typeface="Source Sans Pro"/>
                <a:cs typeface="Calibri"/>
              </a:rPr>
              <a:t>Passive Online Attacks </a:t>
            </a:r>
          </a:p>
          <a:p>
            <a:pPr lvl="1" algn="just">
              <a:buFont typeface="Courier New" panose="02070309020205020404" pitchFamily="49" charset="0"/>
              <a:buChar char="o"/>
            </a:pPr>
            <a:r>
              <a:rPr lang="en-GB" sz="1800" b="1" dirty="0">
                <a:solidFill>
                  <a:srgbClr val="333333"/>
                </a:solidFill>
                <a:latin typeface="Calibri"/>
                <a:ea typeface="Source Sans Pro"/>
                <a:cs typeface="Calibri"/>
              </a:rPr>
              <a:t>Wire Sniffing</a:t>
            </a:r>
          </a:p>
          <a:p>
            <a:pPr lvl="1" algn="just">
              <a:buFont typeface="Courier New" panose="02070309020205020404" pitchFamily="49" charset="0"/>
              <a:buChar char="o"/>
            </a:pPr>
            <a:r>
              <a:rPr lang="en-GB" sz="1800" b="1" dirty="0">
                <a:solidFill>
                  <a:srgbClr val="333333"/>
                </a:solidFill>
                <a:latin typeface="Calibri"/>
                <a:ea typeface="Source Sans Pro"/>
                <a:cs typeface="Calibri"/>
              </a:rPr>
              <a:t>Man-in-the-Middle and Replay Attack</a:t>
            </a: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grpSp>
        <p:nvGrpSpPr>
          <p:cNvPr id="10" name="Group 9">
            <a:extLst>
              <a:ext uri="{FF2B5EF4-FFF2-40B4-BE49-F238E27FC236}">
                <a16:creationId xmlns:a16="http://schemas.microsoft.com/office/drawing/2014/main" id="{6C5C2FF8-A519-43B5-BCC2-2E12FF6CA689}"/>
              </a:ext>
            </a:extLst>
          </p:cNvPr>
          <p:cNvGrpSpPr/>
          <p:nvPr/>
        </p:nvGrpSpPr>
        <p:grpSpPr>
          <a:xfrm>
            <a:off x="6528205" y="525972"/>
            <a:ext cx="4962803" cy="945453"/>
            <a:chOff x="6528205" y="768096"/>
            <a:chExt cx="4962803" cy="945453"/>
          </a:xfrm>
        </p:grpSpPr>
        <p:cxnSp>
          <p:nvCxnSpPr>
            <p:cNvPr id="13" name="Straight Arrow Connector 12">
              <a:extLst>
                <a:ext uri="{FF2B5EF4-FFF2-40B4-BE49-F238E27FC236}">
                  <a16:creationId xmlns:a16="http://schemas.microsoft.com/office/drawing/2014/main" id="{C6ACE7A7-EDDD-4197-AC4B-B2AD55D2E42A}"/>
                </a:ext>
              </a:extLst>
            </p:cNvPr>
            <p:cNvCxnSpPr>
              <a:cxnSpLocks/>
            </p:cNvCxnSpPr>
            <p:nvPr/>
          </p:nvCxnSpPr>
          <p:spPr>
            <a:xfrm>
              <a:off x="7520794" y="1185476"/>
              <a:ext cx="289025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7F6DDC5A-A238-46DB-AD10-BABB8924BD8E}"/>
                </a:ext>
              </a:extLst>
            </p:cNvPr>
            <p:cNvCxnSpPr>
              <a:cxnSpLocks/>
            </p:cNvCxnSpPr>
            <p:nvPr/>
          </p:nvCxnSpPr>
          <p:spPr>
            <a:xfrm flipH="1">
              <a:off x="7520794" y="1350872"/>
              <a:ext cx="2890255" cy="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nvGrpSpPr>
            <p:cNvPr id="7" name="Group 6">
              <a:extLst>
                <a:ext uri="{FF2B5EF4-FFF2-40B4-BE49-F238E27FC236}">
                  <a16:creationId xmlns:a16="http://schemas.microsoft.com/office/drawing/2014/main" id="{1FC0A419-08F3-4AB3-9300-BF46E73E1E86}"/>
                </a:ext>
              </a:extLst>
            </p:cNvPr>
            <p:cNvGrpSpPr/>
            <p:nvPr/>
          </p:nvGrpSpPr>
          <p:grpSpPr>
            <a:xfrm>
              <a:off x="8635186" y="799149"/>
              <a:ext cx="914400" cy="914400"/>
              <a:chOff x="4468631" y="2389134"/>
              <a:chExt cx="914400" cy="914400"/>
            </a:xfrm>
          </p:grpSpPr>
          <p:pic>
            <p:nvPicPr>
              <p:cNvPr id="25" name="Graphic 24" descr="Computer">
                <a:extLst>
                  <a:ext uri="{FF2B5EF4-FFF2-40B4-BE49-F238E27FC236}">
                    <a16:creationId xmlns:a16="http://schemas.microsoft.com/office/drawing/2014/main" id="{C2B31FF1-7B10-41D9-941D-CD4CA0F91E1E}"/>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68631" y="2389134"/>
                <a:ext cx="914400" cy="914400"/>
              </a:xfrm>
              <a:prstGeom prst="rect">
                <a:avLst/>
              </a:prstGeom>
            </p:spPr>
          </p:pic>
          <p:pic>
            <p:nvPicPr>
              <p:cNvPr id="11" name="Graphic 10" descr="Detective male with solid fill">
                <a:extLst>
                  <a:ext uri="{FF2B5EF4-FFF2-40B4-BE49-F238E27FC236}">
                    <a16:creationId xmlns:a16="http://schemas.microsoft.com/office/drawing/2014/main" id="{0B52C3D4-8584-4F90-8251-2CD4B986C27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513002" y="2577483"/>
                <a:ext cx="475598" cy="475598"/>
              </a:xfrm>
              <a:prstGeom prst="rect">
                <a:avLst/>
              </a:prstGeom>
            </p:spPr>
          </p:pic>
        </p:grpSp>
        <p:grpSp>
          <p:nvGrpSpPr>
            <p:cNvPr id="3" name="Group 2">
              <a:extLst>
                <a:ext uri="{FF2B5EF4-FFF2-40B4-BE49-F238E27FC236}">
                  <a16:creationId xmlns:a16="http://schemas.microsoft.com/office/drawing/2014/main" id="{BEEAACF3-4F24-479D-B507-4C8DB0D3A550}"/>
                </a:ext>
              </a:extLst>
            </p:cNvPr>
            <p:cNvGrpSpPr/>
            <p:nvPr/>
          </p:nvGrpSpPr>
          <p:grpSpPr>
            <a:xfrm>
              <a:off x="6528205" y="794332"/>
              <a:ext cx="914400" cy="914400"/>
              <a:chOff x="6528205" y="794332"/>
              <a:chExt cx="914400" cy="914400"/>
            </a:xfrm>
          </p:grpSpPr>
          <p:pic>
            <p:nvPicPr>
              <p:cNvPr id="20" name="Picture 19" descr="Manager Avatar Person · Free vector graphic on Pixabay">
                <a:extLst>
                  <a:ext uri="{FF2B5EF4-FFF2-40B4-BE49-F238E27FC236}">
                    <a16:creationId xmlns:a16="http://schemas.microsoft.com/office/drawing/2014/main" id="{221B9010-5DD4-4DDE-964F-7AFBB20982E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88756" y="1042900"/>
                <a:ext cx="296649" cy="417264"/>
              </a:xfrm>
              <a:prstGeom prst="rect">
                <a:avLst/>
              </a:prstGeom>
            </p:spPr>
          </p:pic>
          <p:pic>
            <p:nvPicPr>
              <p:cNvPr id="33" name="Graphic 32" descr="Computer">
                <a:extLst>
                  <a:ext uri="{FF2B5EF4-FFF2-40B4-BE49-F238E27FC236}">
                    <a16:creationId xmlns:a16="http://schemas.microsoft.com/office/drawing/2014/main" id="{60C9CA6E-09B0-4D1F-AF45-66CCAE4BE4AB}"/>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528205" y="794332"/>
                <a:ext cx="914400" cy="914400"/>
              </a:xfrm>
              <a:prstGeom prst="rect">
                <a:avLst/>
              </a:prstGeom>
            </p:spPr>
          </p:pic>
        </p:grpSp>
        <p:grpSp>
          <p:nvGrpSpPr>
            <p:cNvPr id="34" name="Group 33">
              <a:extLst>
                <a:ext uri="{FF2B5EF4-FFF2-40B4-BE49-F238E27FC236}">
                  <a16:creationId xmlns:a16="http://schemas.microsoft.com/office/drawing/2014/main" id="{EDF19778-DAE8-4AD8-B166-B11C600C281A}"/>
                </a:ext>
              </a:extLst>
            </p:cNvPr>
            <p:cNvGrpSpPr/>
            <p:nvPr/>
          </p:nvGrpSpPr>
          <p:grpSpPr>
            <a:xfrm>
              <a:off x="10576608" y="768096"/>
              <a:ext cx="914400" cy="914400"/>
              <a:chOff x="6528205" y="794332"/>
              <a:chExt cx="914400" cy="914400"/>
            </a:xfrm>
          </p:grpSpPr>
          <p:pic>
            <p:nvPicPr>
              <p:cNvPr id="39" name="Picture 38" descr="Manager Avatar Person · Free vector graphic on Pixabay">
                <a:extLst>
                  <a:ext uri="{FF2B5EF4-FFF2-40B4-BE49-F238E27FC236}">
                    <a16:creationId xmlns:a16="http://schemas.microsoft.com/office/drawing/2014/main" id="{3AADF2C9-40E4-43C6-9887-49260DD29BF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88756" y="1042900"/>
                <a:ext cx="296649" cy="417264"/>
              </a:xfrm>
              <a:prstGeom prst="rect">
                <a:avLst/>
              </a:prstGeom>
            </p:spPr>
          </p:pic>
          <p:pic>
            <p:nvPicPr>
              <p:cNvPr id="40" name="Graphic 39" descr="Computer">
                <a:extLst>
                  <a:ext uri="{FF2B5EF4-FFF2-40B4-BE49-F238E27FC236}">
                    <a16:creationId xmlns:a16="http://schemas.microsoft.com/office/drawing/2014/main" id="{91BE34D8-C13A-4C7E-B10B-150A76085823}"/>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528205" y="794332"/>
                <a:ext cx="914400" cy="914400"/>
              </a:xfrm>
              <a:prstGeom prst="rect">
                <a:avLst/>
              </a:prstGeom>
            </p:spPr>
          </p:pic>
        </p:grpSp>
      </p:grpSp>
      <p:sp>
        <p:nvSpPr>
          <p:cNvPr id="41" name="TextBox 40">
            <a:extLst>
              <a:ext uri="{FF2B5EF4-FFF2-40B4-BE49-F238E27FC236}">
                <a16:creationId xmlns:a16="http://schemas.microsoft.com/office/drawing/2014/main" id="{970C3331-D735-442B-9E5E-D8069C6AB227}"/>
              </a:ext>
            </a:extLst>
          </p:cNvPr>
          <p:cNvSpPr txBox="1"/>
          <p:nvPr/>
        </p:nvSpPr>
        <p:spPr>
          <a:xfrm>
            <a:off x="5915643" y="1417178"/>
            <a:ext cx="6084912" cy="1077218"/>
          </a:xfrm>
          <a:prstGeom prst="rect">
            <a:avLst/>
          </a:prstGeom>
          <a:noFill/>
        </p:spPr>
        <p:txBody>
          <a:bodyPr wrap="square" rtlCol="0">
            <a:spAutoFit/>
          </a:bodyPr>
          <a:lstStyle/>
          <a:p>
            <a:pPr marL="285750" indent="-285750" algn="just">
              <a:buFont typeface="Wingdings" panose="05000000000000000000" pitchFamily="2" charset="2"/>
              <a:buChar char="q"/>
            </a:pPr>
            <a:r>
              <a:rPr lang="en-GB" sz="1600" dirty="0"/>
              <a:t>Attacker uses packet sniffing tools to gain access and observe the traffic within the network. </a:t>
            </a:r>
          </a:p>
          <a:p>
            <a:pPr marL="285750" indent="-285750" algn="just">
              <a:buFont typeface="Wingdings" panose="05000000000000000000" pitchFamily="2" charset="2"/>
              <a:buChar char="q"/>
            </a:pPr>
            <a:r>
              <a:rPr lang="en-GB" sz="1600" dirty="0"/>
              <a:t>Sensitive data traffic (FTPs, rlogins, passwords etc) are later used to gain unauthorised access to the target machine.</a:t>
            </a:r>
          </a:p>
        </p:txBody>
      </p:sp>
      <p:grpSp>
        <p:nvGrpSpPr>
          <p:cNvPr id="9" name="Group 8">
            <a:extLst>
              <a:ext uri="{FF2B5EF4-FFF2-40B4-BE49-F238E27FC236}">
                <a16:creationId xmlns:a16="http://schemas.microsoft.com/office/drawing/2014/main" id="{750BB032-29D3-4F4C-9793-006EC11D8F07}"/>
              </a:ext>
            </a:extLst>
          </p:cNvPr>
          <p:cNvGrpSpPr/>
          <p:nvPr/>
        </p:nvGrpSpPr>
        <p:grpSpPr>
          <a:xfrm>
            <a:off x="6528205" y="2308921"/>
            <a:ext cx="4949456" cy="2201217"/>
            <a:chOff x="6506767" y="2725731"/>
            <a:chExt cx="4949456" cy="2201217"/>
          </a:xfrm>
        </p:grpSpPr>
        <p:grpSp>
          <p:nvGrpSpPr>
            <p:cNvPr id="42" name="Group 41">
              <a:extLst>
                <a:ext uri="{FF2B5EF4-FFF2-40B4-BE49-F238E27FC236}">
                  <a16:creationId xmlns:a16="http://schemas.microsoft.com/office/drawing/2014/main" id="{7ED2D79C-CE95-48B6-BE44-E66E76915B22}"/>
                </a:ext>
              </a:extLst>
            </p:cNvPr>
            <p:cNvGrpSpPr/>
            <p:nvPr/>
          </p:nvGrpSpPr>
          <p:grpSpPr>
            <a:xfrm>
              <a:off x="6506767" y="3194552"/>
              <a:ext cx="914400" cy="914400"/>
              <a:chOff x="6528205" y="794332"/>
              <a:chExt cx="914400" cy="914400"/>
            </a:xfrm>
          </p:grpSpPr>
          <p:pic>
            <p:nvPicPr>
              <p:cNvPr id="43" name="Picture 42" descr="Manager Avatar Person · Free vector graphic on Pixabay">
                <a:extLst>
                  <a:ext uri="{FF2B5EF4-FFF2-40B4-BE49-F238E27FC236}">
                    <a16:creationId xmlns:a16="http://schemas.microsoft.com/office/drawing/2014/main" id="{0FA8C569-F6F2-4D0F-BAA8-0932F1B424E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88756" y="1042900"/>
                <a:ext cx="296649" cy="417264"/>
              </a:xfrm>
              <a:prstGeom prst="rect">
                <a:avLst/>
              </a:prstGeom>
            </p:spPr>
          </p:pic>
          <p:pic>
            <p:nvPicPr>
              <p:cNvPr id="44" name="Graphic 43" descr="Computer">
                <a:extLst>
                  <a:ext uri="{FF2B5EF4-FFF2-40B4-BE49-F238E27FC236}">
                    <a16:creationId xmlns:a16="http://schemas.microsoft.com/office/drawing/2014/main" id="{B21AB439-1902-4DE3-9EE3-C2E948CF1DF5}"/>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528205" y="794332"/>
                <a:ext cx="914400" cy="914400"/>
              </a:xfrm>
              <a:prstGeom prst="rect">
                <a:avLst/>
              </a:prstGeom>
            </p:spPr>
          </p:pic>
        </p:grpSp>
        <p:pic>
          <p:nvPicPr>
            <p:cNvPr id="45" name="Picture 44" descr="Computer clip art">
              <a:extLst>
                <a:ext uri="{FF2B5EF4-FFF2-40B4-BE49-F238E27FC236}">
                  <a16:creationId xmlns:a16="http://schemas.microsoft.com/office/drawing/2014/main" id="{C71F388C-7592-431C-AF84-337B7F0A27BE}"/>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635539" y="2725731"/>
              <a:ext cx="820684" cy="1226199"/>
            </a:xfrm>
            <a:prstGeom prst="rect">
              <a:avLst/>
            </a:prstGeom>
          </p:spPr>
        </p:pic>
        <p:cxnSp>
          <p:nvCxnSpPr>
            <p:cNvPr id="46" name="Straight Arrow Connector 45">
              <a:extLst>
                <a:ext uri="{FF2B5EF4-FFF2-40B4-BE49-F238E27FC236}">
                  <a16:creationId xmlns:a16="http://schemas.microsoft.com/office/drawing/2014/main" id="{28714D28-401F-4553-B9C7-E2FC17A5C3C9}"/>
                </a:ext>
              </a:extLst>
            </p:cNvPr>
            <p:cNvCxnSpPr>
              <a:cxnSpLocks/>
            </p:cNvCxnSpPr>
            <p:nvPr/>
          </p:nvCxnSpPr>
          <p:spPr>
            <a:xfrm>
              <a:off x="7541117" y="3684370"/>
              <a:ext cx="289025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47" name="Graphic 46" descr="Target">
              <a:extLst>
                <a:ext uri="{FF2B5EF4-FFF2-40B4-BE49-F238E27FC236}">
                  <a16:creationId xmlns:a16="http://schemas.microsoft.com/office/drawing/2014/main" id="{8B2817C6-94A5-417F-B790-9055390158B0}"/>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7864790" y="3449235"/>
              <a:ext cx="470270" cy="470270"/>
            </a:xfrm>
            <a:prstGeom prst="rect">
              <a:avLst/>
            </a:prstGeom>
          </p:spPr>
        </p:pic>
        <p:sp>
          <p:nvSpPr>
            <p:cNvPr id="6" name="Arrow: Bent-Up 5">
              <a:extLst>
                <a:ext uri="{FF2B5EF4-FFF2-40B4-BE49-F238E27FC236}">
                  <a16:creationId xmlns:a16="http://schemas.microsoft.com/office/drawing/2014/main" id="{BAC72D12-A2F4-4EFD-BC8E-A585277D3286}"/>
                </a:ext>
              </a:extLst>
            </p:cNvPr>
            <p:cNvSpPr/>
            <p:nvPr/>
          </p:nvSpPr>
          <p:spPr>
            <a:xfrm flipH="1">
              <a:off x="7927111" y="4012222"/>
              <a:ext cx="993557" cy="571999"/>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8" name="Group 47">
              <a:extLst>
                <a:ext uri="{FF2B5EF4-FFF2-40B4-BE49-F238E27FC236}">
                  <a16:creationId xmlns:a16="http://schemas.microsoft.com/office/drawing/2014/main" id="{C2ECE1CC-4C8C-4D56-8E75-FFD0F5639D68}"/>
                </a:ext>
              </a:extLst>
            </p:cNvPr>
            <p:cNvGrpSpPr/>
            <p:nvPr/>
          </p:nvGrpSpPr>
          <p:grpSpPr>
            <a:xfrm>
              <a:off x="8986245" y="4012548"/>
              <a:ext cx="914400" cy="914400"/>
              <a:chOff x="4468631" y="2389134"/>
              <a:chExt cx="914400" cy="914400"/>
            </a:xfrm>
          </p:grpSpPr>
          <p:pic>
            <p:nvPicPr>
              <p:cNvPr id="49" name="Graphic 48" descr="Computer">
                <a:extLst>
                  <a:ext uri="{FF2B5EF4-FFF2-40B4-BE49-F238E27FC236}">
                    <a16:creationId xmlns:a16="http://schemas.microsoft.com/office/drawing/2014/main" id="{3A6926D2-F5B5-4012-8E8A-3811F3C9EFDF}"/>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68631" y="2389134"/>
                <a:ext cx="914400" cy="914400"/>
              </a:xfrm>
              <a:prstGeom prst="rect">
                <a:avLst/>
              </a:prstGeom>
            </p:spPr>
          </p:pic>
          <p:pic>
            <p:nvPicPr>
              <p:cNvPr id="50" name="Graphic 49" descr="Detective male with solid fill">
                <a:extLst>
                  <a:ext uri="{FF2B5EF4-FFF2-40B4-BE49-F238E27FC236}">
                    <a16:creationId xmlns:a16="http://schemas.microsoft.com/office/drawing/2014/main" id="{2B1C3774-8A1A-4145-9745-98195BCB264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513002" y="2577483"/>
                <a:ext cx="475598" cy="475598"/>
              </a:xfrm>
              <a:prstGeom prst="rect">
                <a:avLst/>
              </a:prstGeom>
            </p:spPr>
          </p:pic>
        </p:grpSp>
        <p:sp>
          <p:nvSpPr>
            <p:cNvPr id="8" name="Arrow: Bent-Up 7">
              <a:extLst>
                <a:ext uri="{FF2B5EF4-FFF2-40B4-BE49-F238E27FC236}">
                  <a16:creationId xmlns:a16="http://schemas.microsoft.com/office/drawing/2014/main" id="{F38D88D9-042F-4D52-AED2-1B40A442CF71}"/>
                </a:ext>
              </a:extLst>
            </p:cNvPr>
            <p:cNvSpPr/>
            <p:nvPr/>
          </p:nvSpPr>
          <p:spPr>
            <a:xfrm>
              <a:off x="10031798" y="4025626"/>
              <a:ext cx="1041509" cy="580557"/>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51" name="TextBox 50">
            <a:extLst>
              <a:ext uri="{FF2B5EF4-FFF2-40B4-BE49-F238E27FC236}">
                <a16:creationId xmlns:a16="http://schemas.microsoft.com/office/drawing/2014/main" id="{8745B561-F769-465A-98BE-0B12149E9448}"/>
              </a:ext>
            </a:extLst>
          </p:cNvPr>
          <p:cNvSpPr txBox="1"/>
          <p:nvPr/>
        </p:nvSpPr>
        <p:spPr>
          <a:xfrm>
            <a:off x="5743649" y="4508666"/>
            <a:ext cx="6084912" cy="1077218"/>
          </a:xfrm>
          <a:prstGeom prst="rect">
            <a:avLst/>
          </a:prstGeom>
          <a:noFill/>
        </p:spPr>
        <p:txBody>
          <a:bodyPr wrap="square" rtlCol="0">
            <a:spAutoFit/>
          </a:bodyPr>
          <a:lstStyle/>
          <a:p>
            <a:pPr marL="285750" indent="-285750" algn="just">
              <a:buFont typeface="Wingdings" panose="05000000000000000000" pitchFamily="2" charset="2"/>
              <a:buChar char="q"/>
            </a:pPr>
            <a:r>
              <a:rPr lang="en-GB" sz="1600" dirty="0"/>
              <a:t>Attacker gains access to the communication channels between victim and target server to gather information. </a:t>
            </a:r>
          </a:p>
          <a:p>
            <a:pPr marL="285750" indent="-285750" algn="just">
              <a:buFont typeface="Wingdings" panose="05000000000000000000" pitchFamily="2" charset="2"/>
              <a:buChar char="q"/>
            </a:pPr>
            <a:r>
              <a:rPr lang="en-GB" sz="1600" dirty="0"/>
              <a:t>With gathered information, a reply attack may be initiated using the tokens to gain access to the network.</a:t>
            </a:r>
          </a:p>
        </p:txBody>
      </p:sp>
    </p:spTree>
    <p:extLst>
      <p:ext uri="{BB962C8B-B14F-4D97-AF65-F5344CB8AC3E}">
        <p14:creationId xmlns:p14="http://schemas.microsoft.com/office/powerpoint/2010/main" val="344689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1000"/>
                                        <p:tgtEl>
                                          <p:spTgt spid="41"/>
                                        </p:tgtEl>
                                      </p:cBhvr>
                                    </p:animEffect>
                                    <p:anim calcmode="lin" valueType="num">
                                      <p:cBhvr>
                                        <p:cTn id="8" dur="1000" fill="hold"/>
                                        <p:tgtEl>
                                          <p:spTgt spid="41"/>
                                        </p:tgtEl>
                                        <p:attrNameLst>
                                          <p:attrName>ppt_x</p:attrName>
                                        </p:attrNameLst>
                                      </p:cBhvr>
                                      <p:tavLst>
                                        <p:tav tm="0">
                                          <p:val>
                                            <p:strVal val="#ppt_x"/>
                                          </p:val>
                                        </p:tav>
                                        <p:tav tm="100000">
                                          <p:val>
                                            <p:strVal val="#ppt_x"/>
                                          </p:val>
                                        </p:tav>
                                      </p:tavLst>
                                    </p:anim>
                                    <p:anim calcmode="lin" valueType="num">
                                      <p:cBhvr>
                                        <p:cTn id="9"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1"/>
                                        </p:tgtEl>
                                        <p:attrNameLst>
                                          <p:attrName>style.visibility</p:attrName>
                                        </p:attrNameLst>
                                      </p:cBhvr>
                                      <p:to>
                                        <p:strVal val="visible"/>
                                      </p:to>
                                    </p:set>
                                    <p:animEffect transition="in" filter="fade">
                                      <p:cBhvr>
                                        <p:cTn id="14" dur="1000"/>
                                        <p:tgtEl>
                                          <p:spTgt spid="51"/>
                                        </p:tgtEl>
                                      </p:cBhvr>
                                    </p:animEffect>
                                    <p:anim calcmode="lin" valueType="num">
                                      <p:cBhvr>
                                        <p:cTn id="15" dur="1000" fill="hold"/>
                                        <p:tgtEl>
                                          <p:spTgt spid="51"/>
                                        </p:tgtEl>
                                        <p:attrNameLst>
                                          <p:attrName>ppt_x</p:attrName>
                                        </p:attrNameLst>
                                      </p:cBhvr>
                                      <p:tavLst>
                                        <p:tav tm="0">
                                          <p:val>
                                            <p:strVal val="#ppt_x"/>
                                          </p:val>
                                        </p:tav>
                                        <p:tav tm="100000">
                                          <p:val>
                                            <p:strVal val="#ppt_x"/>
                                          </p:val>
                                        </p:tav>
                                      </p:tavLst>
                                    </p:anim>
                                    <p:anim calcmode="lin" valueType="num">
                                      <p:cBhvr>
                                        <p:cTn id="16" dur="1000" fill="hold"/>
                                        <p:tgtEl>
                                          <p:spTgt spid="5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51" grpId="0"/>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Offline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GB" sz="1800" b="1" dirty="0">
                <a:solidFill>
                  <a:srgbClr val="333333"/>
                </a:solidFill>
                <a:latin typeface="Calibri"/>
                <a:ea typeface="Source Sans Pro"/>
                <a:cs typeface="Calibri"/>
              </a:rPr>
              <a:t>Rainbow Table Attack</a:t>
            </a:r>
          </a:p>
          <a:p>
            <a:pPr lvl="1" algn="just">
              <a:buFont typeface="Courier New" panose="02070309020205020404" pitchFamily="49" charset="0"/>
              <a:buChar char="o"/>
            </a:pPr>
            <a:r>
              <a:rPr lang="en-GB" sz="1800" dirty="0">
                <a:solidFill>
                  <a:srgbClr val="333333"/>
                </a:solidFill>
                <a:latin typeface="Calibri"/>
                <a:ea typeface="Source Sans Pro"/>
                <a:cs typeface="Calibri"/>
              </a:rPr>
              <a:t>Using the pre-computed hash table values, compare the hash values of passwords that are gathered during the earlier phases and match the password.</a:t>
            </a:r>
          </a:p>
          <a:p>
            <a:pPr marL="457200" lvl="1" indent="0" algn="just">
              <a:buNone/>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b="1" dirty="0">
                <a:solidFill>
                  <a:srgbClr val="333333"/>
                </a:solidFill>
                <a:latin typeface="Calibri"/>
                <a:ea typeface="Source Sans Pro"/>
                <a:cs typeface="Calibri"/>
              </a:rPr>
              <a:t>Distributed Network Attack</a:t>
            </a:r>
          </a:p>
          <a:p>
            <a:pPr lvl="1" algn="just">
              <a:buFont typeface="Courier New" panose="02070309020205020404" pitchFamily="49" charset="0"/>
              <a:buChar char="o"/>
            </a:pPr>
            <a:r>
              <a:rPr lang="en-GB" sz="1800" dirty="0">
                <a:solidFill>
                  <a:srgbClr val="333333"/>
                </a:solidFill>
                <a:latin typeface="Calibri"/>
                <a:ea typeface="Source Sans Pro"/>
                <a:cs typeface="Calibri"/>
              </a:rPr>
              <a:t>A technique used to recover passwords from hashes and (or) password protected files.</a:t>
            </a:r>
          </a:p>
          <a:p>
            <a:pPr lvl="1" algn="just">
              <a:buFont typeface="Courier New" panose="02070309020205020404" pitchFamily="49" charset="0"/>
              <a:buChar char="o"/>
            </a:pPr>
            <a:r>
              <a:rPr lang="en-GB" sz="1800" dirty="0">
                <a:solidFill>
                  <a:srgbClr val="333333"/>
                </a:solidFill>
                <a:latin typeface="Calibri"/>
                <a:ea typeface="Source Sans Pro"/>
                <a:cs typeface="Calibri"/>
              </a:rPr>
              <a:t>This technique uses the unused processing power of machines across the network to decrypt the passwords. </a:t>
            </a:r>
          </a:p>
          <a:p>
            <a:pPr marL="457200" lvl="1" indent="0" algn="just">
              <a:buNone/>
            </a:pPr>
            <a:endParaRPr lang="en-GB" sz="1800" dirty="0">
              <a:solidFill>
                <a:srgbClr val="333333"/>
              </a:solidFill>
              <a:latin typeface="Calibri"/>
              <a:ea typeface="Source Sans Pro"/>
              <a:cs typeface="Calibri"/>
            </a:endParaRPr>
          </a:p>
        </p:txBody>
      </p:sp>
      <p:pic>
        <p:nvPicPr>
          <p:cNvPr id="5" name="Picture 4" descr="Graphical user interface, text&#10;&#10;Description automatically generated">
            <a:extLst>
              <a:ext uri="{FF2B5EF4-FFF2-40B4-BE49-F238E27FC236}">
                <a16:creationId xmlns:a16="http://schemas.microsoft.com/office/drawing/2014/main" id="{2BCBC41B-0D03-4676-8BFA-2F5E7ABFB5D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6586"/>
          <a:stretch/>
        </p:blipFill>
        <p:spPr>
          <a:xfrm>
            <a:off x="535433" y="3127673"/>
            <a:ext cx="3869768" cy="2427912"/>
          </a:xfrm>
          <a:prstGeom prst="rect">
            <a:avLst/>
          </a:prstGeom>
        </p:spPr>
      </p:pic>
      <p:pic>
        <p:nvPicPr>
          <p:cNvPr id="16" name="Picture 15" descr="Chart&#10;&#10;Description automatically generated">
            <a:extLst>
              <a:ext uri="{FF2B5EF4-FFF2-40B4-BE49-F238E27FC236}">
                <a16:creationId xmlns:a16="http://schemas.microsoft.com/office/drawing/2014/main" id="{D3FDD568-C94C-4164-BCB0-D9CD7928548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01658" y="3210116"/>
            <a:ext cx="2674976" cy="2421824"/>
          </a:xfrm>
          <a:prstGeom prst="rect">
            <a:avLst/>
          </a:prstGeom>
        </p:spPr>
      </p:pic>
    </p:spTree>
    <p:extLst>
      <p:ext uri="{BB962C8B-B14F-4D97-AF65-F5344CB8AC3E}">
        <p14:creationId xmlns:p14="http://schemas.microsoft.com/office/powerpoint/2010/main" val="18035049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Authentication Mechanism</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GB" sz="1800" dirty="0">
                <a:solidFill>
                  <a:srgbClr val="333333"/>
                </a:solidFill>
                <a:latin typeface="Calibri"/>
                <a:ea typeface="Source Sans Pro"/>
                <a:cs typeface="Calibri"/>
              </a:rPr>
              <a:t>Security Accounts Manager (SAM) Database: </a:t>
            </a:r>
            <a:r>
              <a:rPr lang="en-GB" sz="1800" i="1" dirty="0">
                <a:solidFill>
                  <a:srgbClr val="333333"/>
                </a:solidFill>
                <a:latin typeface="Calibri"/>
                <a:ea typeface="Source Sans Pro"/>
                <a:cs typeface="Calibri"/>
              </a:rPr>
              <a:t>It has Username, User ID, LM Hash, NTLM Hash.  </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NTLM Authentication</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Kerberos Authentication: Windows has made Kerberos as its default authentication protocol.</a:t>
            </a:r>
          </a:p>
        </p:txBody>
      </p:sp>
      <p:pic>
        <p:nvPicPr>
          <p:cNvPr id="4" name="Picture 3" descr="Graphical user interface&#10;&#10;Description automatically generated">
            <a:extLst>
              <a:ext uri="{FF2B5EF4-FFF2-40B4-BE49-F238E27FC236}">
                <a16:creationId xmlns:a16="http://schemas.microsoft.com/office/drawing/2014/main" id="{19C564D6-C57B-48E0-B9D4-E47D551C31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9047" y="1189781"/>
            <a:ext cx="4771833" cy="3039291"/>
          </a:xfrm>
          <a:prstGeom prst="rect">
            <a:avLst/>
          </a:prstGeom>
        </p:spPr>
      </p:pic>
      <p:grpSp>
        <p:nvGrpSpPr>
          <p:cNvPr id="28" name="Group 27">
            <a:extLst>
              <a:ext uri="{FF2B5EF4-FFF2-40B4-BE49-F238E27FC236}">
                <a16:creationId xmlns:a16="http://schemas.microsoft.com/office/drawing/2014/main" id="{218B5CCB-E22B-4B06-AB59-58D788065AF4}"/>
              </a:ext>
            </a:extLst>
          </p:cNvPr>
          <p:cNvGrpSpPr/>
          <p:nvPr/>
        </p:nvGrpSpPr>
        <p:grpSpPr>
          <a:xfrm>
            <a:off x="2059038" y="1644271"/>
            <a:ext cx="4340539" cy="3569458"/>
            <a:chOff x="2857324" y="994998"/>
            <a:chExt cx="4340539" cy="3569458"/>
          </a:xfrm>
        </p:grpSpPr>
        <p:cxnSp>
          <p:nvCxnSpPr>
            <p:cNvPr id="8" name="Straight Arrow Connector 7">
              <a:extLst>
                <a:ext uri="{FF2B5EF4-FFF2-40B4-BE49-F238E27FC236}">
                  <a16:creationId xmlns:a16="http://schemas.microsoft.com/office/drawing/2014/main" id="{BD9B8893-DD7E-4DD2-94DC-F5450165A404}"/>
                </a:ext>
              </a:extLst>
            </p:cNvPr>
            <p:cNvCxnSpPr>
              <a:cxnSpLocks/>
            </p:cNvCxnSpPr>
            <p:nvPr/>
          </p:nvCxnSpPr>
          <p:spPr>
            <a:xfrm>
              <a:off x="3972267" y="2369542"/>
              <a:ext cx="252672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B134931B-5CD9-4B7A-B418-1D6DA202EE4E}"/>
                </a:ext>
              </a:extLst>
            </p:cNvPr>
            <p:cNvSpPr txBox="1"/>
            <p:nvPr/>
          </p:nvSpPr>
          <p:spPr>
            <a:xfrm>
              <a:off x="3476847" y="2379258"/>
              <a:ext cx="1781659" cy="954107"/>
            </a:xfrm>
            <a:prstGeom prst="rect">
              <a:avLst/>
            </a:prstGeom>
            <a:noFill/>
          </p:spPr>
          <p:txBody>
            <a:bodyPr wrap="square" rtlCol="0">
              <a:spAutoFit/>
            </a:bodyPr>
            <a:lstStyle/>
            <a:p>
              <a:pPr algn="just"/>
              <a:r>
                <a:rPr lang="en-GB" sz="1400" dirty="0"/>
                <a:t>Administrator:1001: No Password******: 5AH23694F4TGDSFG:::</a:t>
              </a:r>
            </a:p>
          </p:txBody>
        </p:sp>
        <p:pic>
          <p:nvPicPr>
            <p:cNvPr id="10" name="Picture 9" descr="Computer clip art">
              <a:extLst>
                <a:ext uri="{FF2B5EF4-FFF2-40B4-BE49-F238E27FC236}">
                  <a16:creationId xmlns:a16="http://schemas.microsoft.com/office/drawing/2014/main" id="{F243A6ED-A1DE-420D-9140-D6B74C3D96C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98538" y="1314103"/>
              <a:ext cx="499325" cy="746051"/>
            </a:xfrm>
            <a:prstGeom prst="rect">
              <a:avLst/>
            </a:prstGeom>
          </p:spPr>
        </p:pic>
        <p:pic>
          <p:nvPicPr>
            <p:cNvPr id="11" name="Picture 10" descr="Manager Avatar Person · Free vector graphic on Pixabay">
              <a:extLst>
                <a:ext uri="{FF2B5EF4-FFF2-40B4-BE49-F238E27FC236}">
                  <a16:creationId xmlns:a16="http://schemas.microsoft.com/office/drawing/2014/main" id="{9FAF3F50-EAE0-4477-9368-09E65D79731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32819" y="1971547"/>
              <a:ext cx="338748" cy="476480"/>
            </a:xfrm>
            <a:prstGeom prst="rect">
              <a:avLst/>
            </a:prstGeom>
          </p:spPr>
        </p:pic>
        <p:grpSp>
          <p:nvGrpSpPr>
            <p:cNvPr id="15" name="Group 14">
              <a:extLst>
                <a:ext uri="{FF2B5EF4-FFF2-40B4-BE49-F238E27FC236}">
                  <a16:creationId xmlns:a16="http://schemas.microsoft.com/office/drawing/2014/main" id="{5EBF8D20-6317-4CB4-85D3-8B2427F98F88}"/>
                </a:ext>
              </a:extLst>
            </p:cNvPr>
            <p:cNvGrpSpPr/>
            <p:nvPr/>
          </p:nvGrpSpPr>
          <p:grpSpPr>
            <a:xfrm>
              <a:off x="3127795" y="994998"/>
              <a:ext cx="1384260" cy="1384260"/>
              <a:chOff x="3115354" y="1290902"/>
              <a:chExt cx="1384260" cy="1384260"/>
            </a:xfrm>
          </p:grpSpPr>
          <p:pic>
            <p:nvPicPr>
              <p:cNvPr id="12" name="Graphic 11" descr="Computer">
                <a:extLst>
                  <a:ext uri="{FF2B5EF4-FFF2-40B4-BE49-F238E27FC236}">
                    <a16:creationId xmlns:a16="http://schemas.microsoft.com/office/drawing/2014/main" id="{86287633-9359-4141-ADF8-7EF1EA946722}"/>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115354" y="1290902"/>
                <a:ext cx="1384260" cy="1384260"/>
              </a:xfrm>
              <a:prstGeom prst="rect">
                <a:avLst/>
              </a:prstGeom>
            </p:spPr>
          </p:pic>
          <p:pic>
            <p:nvPicPr>
              <p:cNvPr id="13" name="Picture 12" descr="A picture containing text, nature, cave&#10;&#10;Description automatically generated">
                <a:extLst>
                  <a:ext uri="{FF2B5EF4-FFF2-40B4-BE49-F238E27FC236}">
                    <a16:creationId xmlns:a16="http://schemas.microsoft.com/office/drawing/2014/main" id="{61CF976C-DF89-4937-9E6C-7E1015CE937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225696" y="1649745"/>
                <a:ext cx="685291" cy="476480"/>
              </a:xfrm>
              <a:prstGeom prst="rect">
                <a:avLst/>
              </a:prstGeom>
            </p:spPr>
          </p:pic>
        </p:grpSp>
        <p:cxnSp>
          <p:nvCxnSpPr>
            <p:cNvPr id="19" name="Straight Arrow Connector 18">
              <a:extLst>
                <a:ext uri="{FF2B5EF4-FFF2-40B4-BE49-F238E27FC236}">
                  <a16:creationId xmlns:a16="http://schemas.microsoft.com/office/drawing/2014/main" id="{674A34E5-430E-4F47-9773-6B6D67A07328}"/>
                </a:ext>
              </a:extLst>
            </p:cNvPr>
            <p:cNvCxnSpPr>
              <a:cxnSpLocks/>
            </p:cNvCxnSpPr>
            <p:nvPr/>
          </p:nvCxnSpPr>
          <p:spPr>
            <a:xfrm flipH="1">
              <a:off x="5182963" y="3429000"/>
              <a:ext cx="131603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21" name="Graphic 20" descr="Head with gears">
              <a:extLst>
                <a:ext uri="{FF2B5EF4-FFF2-40B4-BE49-F238E27FC236}">
                  <a16:creationId xmlns:a16="http://schemas.microsoft.com/office/drawing/2014/main" id="{BBDB2FEA-C72D-4AD3-A62F-2042CA801D2E}"/>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flipH="1">
              <a:off x="6174009" y="2923658"/>
              <a:ext cx="505342" cy="505342"/>
            </a:xfrm>
            <a:prstGeom prst="rect">
              <a:avLst/>
            </a:prstGeom>
          </p:spPr>
        </p:pic>
        <p:sp>
          <p:nvSpPr>
            <p:cNvPr id="22" name="TextBox 21">
              <a:extLst>
                <a:ext uri="{FF2B5EF4-FFF2-40B4-BE49-F238E27FC236}">
                  <a16:creationId xmlns:a16="http://schemas.microsoft.com/office/drawing/2014/main" id="{23BD32AC-5E81-45FA-8FFA-C5F9EF2136DB}"/>
                </a:ext>
              </a:extLst>
            </p:cNvPr>
            <p:cNvSpPr txBox="1"/>
            <p:nvPr/>
          </p:nvSpPr>
          <p:spPr>
            <a:xfrm>
              <a:off x="4897692" y="3447937"/>
              <a:ext cx="1781659" cy="307777"/>
            </a:xfrm>
            <a:prstGeom prst="rect">
              <a:avLst/>
            </a:prstGeom>
            <a:noFill/>
          </p:spPr>
          <p:txBody>
            <a:bodyPr wrap="square" rtlCol="0">
              <a:spAutoFit/>
            </a:bodyPr>
            <a:lstStyle/>
            <a:p>
              <a:pPr algn="just"/>
              <a:r>
                <a:rPr lang="en-GB" sz="1400" dirty="0"/>
                <a:t>12p r4 qw3 rt7</a:t>
              </a:r>
            </a:p>
          </p:txBody>
        </p:sp>
        <p:cxnSp>
          <p:nvCxnSpPr>
            <p:cNvPr id="23" name="Straight Arrow Connector 22">
              <a:extLst>
                <a:ext uri="{FF2B5EF4-FFF2-40B4-BE49-F238E27FC236}">
                  <a16:creationId xmlns:a16="http://schemas.microsoft.com/office/drawing/2014/main" id="{1A10FC79-96DD-4C91-83BB-B00E62B76B66}"/>
                </a:ext>
              </a:extLst>
            </p:cNvPr>
            <p:cNvCxnSpPr>
              <a:cxnSpLocks/>
            </p:cNvCxnSpPr>
            <p:nvPr/>
          </p:nvCxnSpPr>
          <p:spPr>
            <a:xfrm>
              <a:off x="3019956" y="3867835"/>
              <a:ext cx="1155437"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25" name="Graphic 24" descr="Good Idea">
              <a:extLst>
                <a:ext uri="{FF2B5EF4-FFF2-40B4-BE49-F238E27FC236}">
                  <a16:creationId xmlns:a16="http://schemas.microsoft.com/office/drawing/2014/main" id="{09493EEB-2E97-491E-8AFC-79AED5F900BF}"/>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2857324" y="3347929"/>
              <a:ext cx="505342" cy="505342"/>
            </a:xfrm>
            <a:prstGeom prst="rect">
              <a:avLst/>
            </a:prstGeom>
          </p:spPr>
        </p:pic>
        <p:sp>
          <p:nvSpPr>
            <p:cNvPr id="26" name="TextBox 25">
              <a:extLst>
                <a:ext uri="{FF2B5EF4-FFF2-40B4-BE49-F238E27FC236}">
                  <a16:creationId xmlns:a16="http://schemas.microsoft.com/office/drawing/2014/main" id="{1E32763D-F4EA-43EE-AB99-2D9038A5F2F1}"/>
                </a:ext>
              </a:extLst>
            </p:cNvPr>
            <p:cNvSpPr txBox="1"/>
            <p:nvPr/>
          </p:nvSpPr>
          <p:spPr>
            <a:xfrm>
              <a:off x="3102193" y="3933179"/>
              <a:ext cx="1781659" cy="307777"/>
            </a:xfrm>
            <a:prstGeom prst="rect">
              <a:avLst/>
            </a:prstGeom>
            <a:noFill/>
          </p:spPr>
          <p:txBody>
            <a:bodyPr wrap="square" rtlCol="0">
              <a:spAutoFit/>
            </a:bodyPr>
            <a:lstStyle/>
            <a:p>
              <a:pPr algn="just"/>
              <a:r>
                <a:rPr lang="en-GB" sz="1400" dirty="0"/>
                <a:t>12p r4 qw3 rt7</a:t>
              </a:r>
            </a:p>
          </p:txBody>
        </p:sp>
        <p:pic>
          <p:nvPicPr>
            <p:cNvPr id="27" name="Picture 26" descr="Planet - Fellowship of FSFE">
              <a:extLst>
                <a:ext uri="{FF2B5EF4-FFF2-40B4-BE49-F238E27FC236}">
                  <a16:creationId xmlns:a16="http://schemas.microsoft.com/office/drawing/2014/main" id="{8CF4E489-AD69-451A-AB41-C01F3BADCB40}"/>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4592030" y="4208443"/>
              <a:ext cx="474684" cy="356013"/>
            </a:xfrm>
            <a:prstGeom prst="rect">
              <a:avLst/>
            </a:prstGeom>
          </p:spPr>
        </p:pic>
      </p:grpSp>
    </p:spTree>
    <p:extLst>
      <p:ext uri="{BB962C8B-B14F-4D97-AF65-F5344CB8AC3E}">
        <p14:creationId xmlns:p14="http://schemas.microsoft.com/office/powerpoint/2010/main" val="3130665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Authentication Mechanism</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GB" sz="1800" dirty="0">
                <a:solidFill>
                  <a:srgbClr val="333333"/>
                </a:solidFill>
                <a:latin typeface="Calibri"/>
                <a:ea typeface="Source Sans Pro"/>
                <a:cs typeface="Calibri"/>
              </a:rPr>
              <a:t>Kerberos Authentication: Windows has made Kerberos as its default authentication protocol.</a:t>
            </a:r>
          </a:p>
        </p:txBody>
      </p:sp>
      <p:cxnSp>
        <p:nvCxnSpPr>
          <p:cNvPr id="8" name="Straight Arrow Connector 7">
            <a:extLst>
              <a:ext uri="{FF2B5EF4-FFF2-40B4-BE49-F238E27FC236}">
                <a16:creationId xmlns:a16="http://schemas.microsoft.com/office/drawing/2014/main" id="{BD9B8893-DD7E-4DD2-94DC-F5450165A404}"/>
              </a:ext>
            </a:extLst>
          </p:cNvPr>
          <p:cNvCxnSpPr>
            <a:cxnSpLocks/>
          </p:cNvCxnSpPr>
          <p:nvPr/>
        </p:nvCxnSpPr>
        <p:spPr>
          <a:xfrm>
            <a:off x="2564380" y="1739301"/>
            <a:ext cx="252672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B134931B-5CD9-4B7A-B418-1D6DA202EE4E}"/>
              </a:ext>
            </a:extLst>
          </p:cNvPr>
          <p:cNvSpPr txBox="1"/>
          <p:nvPr/>
        </p:nvSpPr>
        <p:spPr>
          <a:xfrm>
            <a:off x="2292643" y="1472845"/>
            <a:ext cx="4428502" cy="738664"/>
          </a:xfrm>
          <a:prstGeom prst="rect">
            <a:avLst/>
          </a:prstGeom>
          <a:noFill/>
        </p:spPr>
        <p:txBody>
          <a:bodyPr wrap="square" rtlCol="0">
            <a:spAutoFit/>
          </a:bodyPr>
          <a:lstStyle/>
          <a:p>
            <a:pPr algn="just"/>
            <a:r>
              <a:rPr lang="en-GB" sz="1400" dirty="0"/>
              <a:t>User request to AS (TGT)  </a:t>
            </a:r>
          </a:p>
          <a:p>
            <a:pPr algn="just"/>
            <a:endParaRPr lang="en-GB" sz="1400" dirty="0"/>
          </a:p>
          <a:p>
            <a:pPr algn="just"/>
            <a:r>
              <a:rPr lang="en-GB" sz="1400" dirty="0"/>
              <a:t>Server responds with </a:t>
            </a:r>
            <a:r>
              <a:rPr lang="en-GB" sz="1400" b="1" dirty="0">
                <a:solidFill>
                  <a:srgbClr val="FFC000"/>
                </a:solidFill>
                <a:effectLst>
                  <a:outerShdw blurRad="38100" dist="38100" dir="2700000" algn="tl">
                    <a:srgbClr val="000000">
                      <a:alpha val="43137"/>
                    </a:srgbClr>
                  </a:outerShdw>
                </a:effectLst>
              </a:rPr>
              <a:t>Encrypted TGT and Session Key</a:t>
            </a:r>
          </a:p>
        </p:txBody>
      </p:sp>
      <p:pic>
        <p:nvPicPr>
          <p:cNvPr id="11" name="Picture 10" descr="Manager Avatar Person · Free vector graphic on Pixabay">
            <a:extLst>
              <a:ext uri="{FF2B5EF4-FFF2-40B4-BE49-F238E27FC236}">
                <a16:creationId xmlns:a16="http://schemas.microsoft.com/office/drawing/2014/main" id="{9FAF3F50-EAE0-4477-9368-09E65D79731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7867" y="2528742"/>
            <a:ext cx="338748" cy="476480"/>
          </a:xfrm>
          <a:prstGeom prst="rect">
            <a:avLst/>
          </a:prstGeom>
        </p:spPr>
      </p:pic>
      <p:grpSp>
        <p:nvGrpSpPr>
          <p:cNvPr id="15" name="Group 14">
            <a:extLst>
              <a:ext uri="{FF2B5EF4-FFF2-40B4-BE49-F238E27FC236}">
                <a16:creationId xmlns:a16="http://schemas.microsoft.com/office/drawing/2014/main" id="{5EBF8D20-6317-4CB4-85D3-8B2427F98F88}"/>
              </a:ext>
            </a:extLst>
          </p:cNvPr>
          <p:cNvGrpSpPr/>
          <p:nvPr/>
        </p:nvGrpSpPr>
        <p:grpSpPr>
          <a:xfrm>
            <a:off x="747241" y="1490660"/>
            <a:ext cx="1384260" cy="1384260"/>
            <a:chOff x="3115354" y="1290902"/>
            <a:chExt cx="1384260" cy="1384260"/>
          </a:xfrm>
        </p:grpSpPr>
        <p:pic>
          <p:nvPicPr>
            <p:cNvPr id="12" name="Graphic 11" descr="Computer">
              <a:extLst>
                <a:ext uri="{FF2B5EF4-FFF2-40B4-BE49-F238E27FC236}">
                  <a16:creationId xmlns:a16="http://schemas.microsoft.com/office/drawing/2014/main" id="{86287633-9359-4141-ADF8-7EF1EA946722}"/>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15354" y="1290902"/>
              <a:ext cx="1384260" cy="1384260"/>
            </a:xfrm>
            <a:prstGeom prst="rect">
              <a:avLst/>
            </a:prstGeom>
          </p:spPr>
        </p:pic>
        <p:pic>
          <p:nvPicPr>
            <p:cNvPr id="13" name="Picture 12" descr="A picture containing text, nature, cave&#10;&#10;Description automatically generated">
              <a:extLst>
                <a:ext uri="{FF2B5EF4-FFF2-40B4-BE49-F238E27FC236}">
                  <a16:creationId xmlns:a16="http://schemas.microsoft.com/office/drawing/2014/main" id="{61CF976C-DF89-4937-9E6C-7E1015CE937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225696" y="1649745"/>
              <a:ext cx="685291" cy="476480"/>
            </a:xfrm>
            <a:prstGeom prst="rect">
              <a:avLst/>
            </a:prstGeom>
          </p:spPr>
        </p:pic>
      </p:grpSp>
      <p:cxnSp>
        <p:nvCxnSpPr>
          <p:cNvPr id="19" name="Straight Arrow Connector 18">
            <a:extLst>
              <a:ext uri="{FF2B5EF4-FFF2-40B4-BE49-F238E27FC236}">
                <a16:creationId xmlns:a16="http://schemas.microsoft.com/office/drawing/2014/main" id="{674A34E5-430E-4F47-9773-6B6D67A07328}"/>
              </a:ext>
            </a:extLst>
          </p:cNvPr>
          <p:cNvCxnSpPr>
            <a:cxnSpLocks/>
          </p:cNvCxnSpPr>
          <p:nvPr/>
        </p:nvCxnSpPr>
        <p:spPr>
          <a:xfrm flipH="1">
            <a:off x="2564380" y="1919354"/>
            <a:ext cx="251204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2" name="TextBox 21">
            <a:extLst>
              <a:ext uri="{FF2B5EF4-FFF2-40B4-BE49-F238E27FC236}">
                <a16:creationId xmlns:a16="http://schemas.microsoft.com/office/drawing/2014/main" id="{23BD32AC-5E81-45FA-8FFA-C5F9EF2136DB}"/>
              </a:ext>
            </a:extLst>
          </p:cNvPr>
          <p:cNvSpPr txBox="1"/>
          <p:nvPr/>
        </p:nvSpPr>
        <p:spPr>
          <a:xfrm>
            <a:off x="8520423" y="2684045"/>
            <a:ext cx="1051080" cy="307777"/>
          </a:xfrm>
          <a:prstGeom prst="rect">
            <a:avLst/>
          </a:prstGeom>
          <a:noFill/>
        </p:spPr>
        <p:txBody>
          <a:bodyPr wrap="square" rtlCol="0">
            <a:spAutoFit/>
          </a:bodyPr>
          <a:lstStyle/>
          <a:p>
            <a:pPr algn="just"/>
            <a:r>
              <a:rPr lang="en-GB" sz="1400" dirty="0"/>
              <a:t>Database</a:t>
            </a:r>
          </a:p>
        </p:txBody>
      </p:sp>
      <p:pic>
        <p:nvPicPr>
          <p:cNvPr id="20" name="Graphic 19" descr="Inbox">
            <a:extLst>
              <a:ext uri="{FF2B5EF4-FFF2-40B4-BE49-F238E27FC236}">
                <a16:creationId xmlns:a16="http://schemas.microsoft.com/office/drawing/2014/main" id="{3F7FF633-79AE-4A28-8418-042068CC3999}"/>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772563" y="3060671"/>
            <a:ext cx="1279465" cy="1279465"/>
          </a:xfrm>
          <a:prstGeom prst="rect">
            <a:avLst/>
          </a:prstGeom>
        </p:spPr>
      </p:pic>
      <p:pic>
        <p:nvPicPr>
          <p:cNvPr id="24" name="Picture 23" descr="Computer Database Network · Free vector graphic on Pixabay">
            <a:extLst>
              <a:ext uri="{FF2B5EF4-FFF2-40B4-BE49-F238E27FC236}">
                <a16:creationId xmlns:a16="http://schemas.microsoft.com/office/drawing/2014/main" id="{54C42712-5DC4-421C-9CB6-980127FDD5B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512053" y="1393304"/>
            <a:ext cx="1039572" cy="1279473"/>
          </a:xfrm>
          <a:prstGeom prst="rect">
            <a:avLst/>
          </a:prstGeom>
        </p:spPr>
      </p:pic>
      <p:sp>
        <p:nvSpPr>
          <p:cNvPr id="29" name="Rectangle 28">
            <a:extLst>
              <a:ext uri="{FF2B5EF4-FFF2-40B4-BE49-F238E27FC236}">
                <a16:creationId xmlns:a16="http://schemas.microsoft.com/office/drawing/2014/main" id="{D206EC95-8A2E-43DC-9F74-453DF20D52EB}"/>
              </a:ext>
            </a:extLst>
          </p:cNvPr>
          <p:cNvSpPr/>
          <p:nvPr/>
        </p:nvSpPr>
        <p:spPr>
          <a:xfrm>
            <a:off x="5991748" y="1539246"/>
            <a:ext cx="2520305" cy="400110"/>
          </a:xfrm>
          <a:prstGeom prst="rect">
            <a:avLst/>
          </a:prstGeom>
          <a:noFill/>
        </p:spPr>
        <p:txBody>
          <a:bodyPr wrap="non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rPr>
              <a:t>Authentication Server</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30" name="Rectangle 29">
            <a:extLst>
              <a:ext uri="{FF2B5EF4-FFF2-40B4-BE49-F238E27FC236}">
                <a16:creationId xmlns:a16="http://schemas.microsoft.com/office/drawing/2014/main" id="{E0D1A1BA-A71D-4EBE-A220-EBF8830AB022}"/>
              </a:ext>
            </a:extLst>
          </p:cNvPr>
          <p:cNvSpPr/>
          <p:nvPr/>
        </p:nvSpPr>
        <p:spPr>
          <a:xfrm>
            <a:off x="5983382" y="2272667"/>
            <a:ext cx="2537041" cy="400110"/>
          </a:xfrm>
          <a:prstGeom prst="rect">
            <a:avLst/>
          </a:prstGeom>
          <a:noFill/>
        </p:spPr>
        <p:txBody>
          <a:bodyPr wrap="non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rPr>
              <a:t>Ticket Granting Server</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31" name="TextBox 30">
            <a:extLst>
              <a:ext uri="{FF2B5EF4-FFF2-40B4-BE49-F238E27FC236}">
                <a16:creationId xmlns:a16="http://schemas.microsoft.com/office/drawing/2014/main" id="{546FB6E8-1D73-44B7-B683-63175A1F50EC}"/>
              </a:ext>
            </a:extLst>
          </p:cNvPr>
          <p:cNvSpPr txBox="1"/>
          <p:nvPr/>
        </p:nvSpPr>
        <p:spPr>
          <a:xfrm>
            <a:off x="9635673" y="1968082"/>
            <a:ext cx="1936845" cy="307777"/>
          </a:xfrm>
          <a:prstGeom prst="rect">
            <a:avLst/>
          </a:prstGeom>
          <a:noFill/>
        </p:spPr>
        <p:txBody>
          <a:bodyPr wrap="square" rtlCol="0">
            <a:spAutoFit/>
          </a:bodyPr>
          <a:lstStyle/>
          <a:p>
            <a:pPr algn="just"/>
            <a:r>
              <a:rPr lang="en-GB" sz="1400" b="1" dirty="0">
                <a:solidFill>
                  <a:srgbClr val="FF0000"/>
                </a:solidFill>
                <a:effectLst>
                  <a:outerShdw blurRad="38100" dist="38100" dir="2700000" algn="tl">
                    <a:srgbClr val="000000">
                      <a:alpha val="43137"/>
                    </a:srgbClr>
                  </a:outerShdw>
                </a:effectLst>
              </a:rPr>
              <a:t>Key Distribution </a:t>
            </a:r>
            <a:r>
              <a:rPr lang="en-GB" sz="1400" b="1" dirty="0" err="1">
                <a:solidFill>
                  <a:srgbClr val="FF0000"/>
                </a:solidFill>
                <a:effectLst>
                  <a:outerShdw blurRad="38100" dist="38100" dir="2700000" algn="tl">
                    <a:srgbClr val="000000">
                      <a:alpha val="43137"/>
                    </a:srgbClr>
                  </a:outerShdw>
                </a:effectLst>
              </a:rPr>
              <a:t>Center</a:t>
            </a:r>
            <a:r>
              <a:rPr lang="en-GB" sz="1400" b="1" dirty="0">
                <a:solidFill>
                  <a:srgbClr val="FF0000"/>
                </a:solidFill>
                <a:effectLst>
                  <a:outerShdw blurRad="38100" dist="38100" dir="2700000" algn="tl">
                    <a:srgbClr val="000000">
                      <a:alpha val="43137"/>
                    </a:srgbClr>
                  </a:outerShdw>
                </a:effectLst>
              </a:rPr>
              <a:t> </a:t>
            </a:r>
          </a:p>
        </p:txBody>
      </p:sp>
      <p:cxnSp>
        <p:nvCxnSpPr>
          <p:cNvPr id="32" name="Straight Arrow Connector 31">
            <a:extLst>
              <a:ext uri="{FF2B5EF4-FFF2-40B4-BE49-F238E27FC236}">
                <a16:creationId xmlns:a16="http://schemas.microsoft.com/office/drawing/2014/main" id="{ADE92D4B-6428-44BA-B3F7-DA93C3538419}"/>
              </a:ext>
            </a:extLst>
          </p:cNvPr>
          <p:cNvCxnSpPr>
            <a:cxnSpLocks/>
          </p:cNvCxnSpPr>
          <p:nvPr/>
        </p:nvCxnSpPr>
        <p:spPr>
          <a:xfrm>
            <a:off x="2564380" y="2351108"/>
            <a:ext cx="252672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98D7CCD0-73B2-4F25-A695-10087F41C1E4}"/>
              </a:ext>
            </a:extLst>
          </p:cNvPr>
          <p:cNvCxnSpPr>
            <a:cxnSpLocks/>
          </p:cNvCxnSpPr>
          <p:nvPr/>
        </p:nvCxnSpPr>
        <p:spPr>
          <a:xfrm flipH="1">
            <a:off x="2564380" y="2531161"/>
            <a:ext cx="251204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4" name="Straight Arrow Connector 33">
            <a:extLst>
              <a:ext uri="{FF2B5EF4-FFF2-40B4-BE49-F238E27FC236}">
                <a16:creationId xmlns:a16="http://schemas.microsoft.com/office/drawing/2014/main" id="{EFB07A24-84B3-4143-9A6C-5C29776392DB}"/>
              </a:ext>
            </a:extLst>
          </p:cNvPr>
          <p:cNvCxnSpPr>
            <a:cxnSpLocks/>
          </p:cNvCxnSpPr>
          <p:nvPr/>
        </p:nvCxnSpPr>
        <p:spPr>
          <a:xfrm>
            <a:off x="2557040" y="3631554"/>
            <a:ext cx="252672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5" name="Straight Arrow Connector 34">
            <a:extLst>
              <a:ext uri="{FF2B5EF4-FFF2-40B4-BE49-F238E27FC236}">
                <a16:creationId xmlns:a16="http://schemas.microsoft.com/office/drawing/2014/main" id="{258B80A3-B43E-45CB-9936-5A2CB39DEFEE}"/>
              </a:ext>
            </a:extLst>
          </p:cNvPr>
          <p:cNvCxnSpPr>
            <a:cxnSpLocks/>
          </p:cNvCxnSpPr>
          <p:nvPr/>
        </p:nvCxnSpPr>
        <p:spPr>
          <a:xfrm flipH="1">
            <a:off x="2557040" y="3811607"/>
            <a:ext cx="251204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6" name="TextBox 35">
            <a:extLst>
              <a:ext uri="{FF2B5EF4-FFF2-40B4-BE49-F238E27FC236}">
                <a16:creationId xmlns:a16="http://schemas.microsoft.com/office/drawing/2014/main" id="{41F16BAA-DE74-48BB-8155-D75710290F27}"/>
              </a:ext>
            </a:extLst>
          </p:cNvPr>
          <p:cNvSpPr txBox="1"/>
          <p:nvPr/>
        </p:nvSpPr>
        <p:spPr>
          <a:xfrm>
            <a:off x="2205267" y="2599403"/>
            <a:ext cx="5275584" cy="523220"/>
          </a:xfrm>
          <a:prstGeom prst="rect">
            <a:avLst/>
          </a:prstGeom>
          <a:noFill/>
        </p:spPr>
        <p:txBody>
          <a:bodyPr wrap="square" rtlCol="0">
            <a:spAutoFit/>
          </a:bodyPr>
          <a:lstStyle/>
          <a:p>
            <a:pPr algn="just"/>
            <a:r>
              <a:rPr lang="en-GB" sz="1400" dirty="0"/>
              <a:t>User request to TGS for a Service ticket </a:t>
            </a:r>
            <a:r>
              <a:rPr lang="en-GB" sz="1400" b="1" dirty="0">
                <a:solidFill>
                  <a:srgbClr val="FFC000"/>
                </a:solidFill>
                <a:effectLst>
                  <a:outerShdw blurRad="38100" dist="38100" dir="2700000" algn="tl">
                    <a:srgbClr val="000000">
                      <a:alpha val="43137"/>
                    </a:srgbClr>
                  </a:outerShdw>
                </a:effectLst>
              </a:rPr>
              <a:t>(TGT - AS1)</a:t>
            </a:r>
            <a:r>
              <a:rPr lang="en-GB" sz="1400" dirty="0"/>
              <a:t> </a:t>
            </a:r>
          </a:p>
          <a:p>
            <a:pPr algn="just"/>
            <a:r>
              <a:rPr lang="en-GB" sz="1400" dirty="0"/>
              <a:t>Server responds to User by verifying TGT &amp; users Service access rights</a:t>
            </a:r>
          </a:p>
        </p:txBody>
      </p:sp>
      <p:sp>
        <p:nvSpPr>
          <p:cNvPr id="37" name="TextBox 36">
            <a:extLst>
              <a:ext uri="{FF2B5EF4-FFF2-40B4-BE49-F238E27FC236}">
                <a16:creationId xmlns:a16="http://schemas.microsoft.com/office/drawing/2014/main" id="{9552459A-1F5D-4250-8733-759BFFE3B565}"/>
              </a:ext>
            </a:extLst>
          </p:cNvPr>
          <p:cNvSpPr txBox="1"/>
          <p:nvPr/>
        </p:nvSpPr>
        <p:spPr>
          <a:xfrm>
            <a:off x="2099168" y="3331071"/>
            <a:ext cx="4815452" cy="738664"/>
          </a:xfrm>
          <a:prstGeom prst="rect">
            <a:avLst/>
          </a:prstGeom>
          <a:noFill/>
        </p:spPr>
        <p:txBody>
          <a:bodyPr wrap="square" rtlCol="0">
            <a:spAutoFit/>
          </a:bodyPr>
          <a:lstStyle/>
          <a:p>
            <a:pPr algn="just"/>
            <a:r>
              <a:rPr lang="en-GB" sz="1400" dirty="0"/>
              <a:t>User request to application server using session key</a:t>
            </a:r>
          </a:p>
          <a:p>
            <a:pPr algn="just"/>
            <a:endParaRPr lang="en-GB" sz="1400" dirty="0"/>
          </a:p>
          <a:p>
            <a:pPr algn="just"/>
            <a:r>
              <a:rPr lang="en-GB" sz="1400" dirty="0"/>
              <a:t>Reply is sent to prove that it is the expected server</a:t>
            </a:r>
          </a:p>
        </p:txBody>
      </p:sp>
      <p:sp>
        <p:nvSpPr>
          <p:cNvPr id="38" name="TextBox 37">
            <a:extLst>
              <a:ext uri="{FF2B5EF4-FFF2-40B4-BE49-F238E27FC236}">
                <a16:creationId xmlns:a16="http://schemas.microsoft.com/office/drawing/2014/main" id="{ECEC7B86-1CF1-4A76-A8C1-26CEDF9864E0}"/>
              </a:ext>
            </a:extLst>
          </p:cNvPr>
          <p:cNvSpPr txBox="1"/>
          <p:nvPr/>
        </p:nvSpPr>
        <p:spPr>
          <a:xfrm>
            <a:off x="8019222" y="3800393"/>
            <a:ext cx="2025234" cy="307777"/>
          </a:xfrm>
          <a:prstGeom prst="rect">
            <a:avLst/>
          </a:prstGeom>
          <a:noFill/>
        </p:spPr>
        <p:txBody>
          <a:bodyPr wrap="square" rtlCol="0">
            <a:spAutoFit/>
          </a:bodyPr>
          <a:lstStyle/>
          <a:p>
            <a:pPr algn="just"/>
            <a:r>
              <a:rPr lang="en-GB" sz="1400" dirty="0"/>
              <a:t>Application Server – AS1</a:t>
            </a:r>
          </a:p>
        </p:txBody>
      </p:sp>
    </p:spTree>
    <p:extLst>
      <p:ext uri="{BB962C8B-B14F-4D97-AF65-F5344CB8AC3E}">
        <p14:creationId xmlns:p14="http://schemas.microsoft.com/office/powerpoint/2010/main" val="3156178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
                                        </p:tgtEl>
                                        <p:attrNameLst>
                                          <p:attrName>style.visibility</p:attrName>
                                        </p:attrNameLst>
                                      </p:cBhvr>
                                      <p:to>
                                        <p:strVal val="visible"/>
                                      </p:to>
                                    </p:set>
                                    <p:anim calcmode="lin" valueType="num">
                                      <p:cBhvr additive="base">
                                        <p:cTn id="13" dur="500" fill="hold"/>
                                        <p:tgtEl>
                                          <p:spTgt spid="30"/>
                                        </p:tgtEl>
                                        <p:attrNameLst>
                                          <p:attrName>ppt_x</p:attrName>
                                        </p:attrNameLst>
                                      </p:cBhvr>
                                      <p:tavLst>
                                        <p:tav tm="0">
                                          <p:val>
                                            <p:strVal val="#ppt_x"/>
                                          </p:val>
                                        </p:tav>
                                        <p:tav tm="100000">
                                          <p:val>
                                            <p:strVal val="#ppt_x"/>
                                          </p:val>
                                        </p:tav>
                                      </p:tavLst>
                                    </p:anim>
                                    <p:anim calcmode="lin" valueType="num">
                                      <p:cBhvr additive="base">
                                        <p:cTn id="1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Salting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355076" y="817295"/>
            <a:ext cx="11481847" cy="1546697"/>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It is a technique where random string of characters are added to the password before calculating the hash. </a:t>
            </a:r>
          </a:p>
          <a:p>
            <a:pPr algn="just">
              <a:buFont typeface="Courier New" panose="02070309020205020404" pitchFamily="49" charset="0"/>
              <a:buChar char="o"/>
            </a:pPr>
            <a:r>
              <a:rPr lang="en-US" sz="1800" b="1" dirty="0">
                <a:solidFill>
                  <a:srgbClr val="333333"/>
                </a:solidFill>
                <a:latin typeface="Calibri"/>
                <a:ea typeface="Source Sans Pro"/>
                <a:cs typeface="Calibri"/>
              </a:rPr>
              <a:t>This makes reverse hashing more complex.</a:t>
            </a:r>
          </a:p>
          <a:p>
            <a:pPr algn="just">
              <a:buFont typeface="Courier New" panose="02070309020205020404" pitchFamily="49" charset="0"/>
              <a:buChar char="o"/>
            </a:pPr>
            <a:r>
              <a:rPr lang="en-US" sz="1800" b="1" dirty="0">
                <a:solidFill>
                  <a:srgbClr val="333333"/>
                </a:solidFill>
                <a:latin typeface="Calibri"/>
                <a:ea typeface="Source Sans Pro"/>
                <a:cs typeface="Calibri"/>
              </a:rPr>
              <a:t>This could overcome pre-computed hash attacks.</a:t>
            </a:r>
            <a:endParaRPr lang="en-US"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1683983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Gaining Access – Defending Password Cracking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176971" y="857483"/>
            <a:ext cx="12015029" cy="4860565"/>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How to defend against password cracking?</a:t>
            </a:r>
          </a:p>
          <a:p>
            <a:pPr algn="just">
              <a:buFont typeface="Wingdings" panose="05000000000000000000" pitchFamily="2" charset="2"/>
              <a:buChar char="Ø"/>
            </a:pPr>
            <a:r>
              <a:rPr lang="en-US" sz="1800" dirty="0">
                <a:solidFill>
                  <a:srgbClr val="333333"/>
                </a:solidFill>
                <a:latin typeface="Calibri"/>
                <a:ea typeface="Source Sans Pro"/>
                <a:cs typeface="Calibri"/>
              </a:rPr>
              <a:t>With reference to our lecture so far…. Could you state ways to defend against password cracking?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Disable LMBNR, NBT-NS</a:t>
            </a:r>
          </a:p>
          <a:p>
            <a:pPr algn="just">
              <a:buFont typeface="Wingdings" panose="05000000000000000000" pitchFamily="2" charset="2"/>
              <a:buChar char="Ø"/>
            </a:pPr>
            <a:r>
              <a:rPr lang="en-US" sz="1800" dirty="0">
                <a:solidFill>
                  <a:srgbClr val="333333"/>
                </a:solidFill>
                <a:latin typeface="Calibri"/>
                <a:ea typeface="Source Sans Pro"/>
                <a:cs typeface="Calibri"/>
              </a:rPr>
              <a:t>Turn off multicast name resolution</a:t>
            </a:r>
          </a:p>
          <a:p>
            <a:pPr algn="just">
              <a:buFont typeface="Wingdings" panose="05000000000000000000" pitchFamily="2" charset="2"/>
              <a:buChar char="Ø"/>
            </a:pPr>
            <a:r>
              <a:rPr lang="en-US" sz="1800" dirty="0">
                <a:solidFill>
                  <a:srgbClr val="333333"/>
                </a:solidFill>
                <a:latin typeface="Calibri"/>
                <a:ea typeface="Source Sans Pro"/>
                <a:cs typeface="Calibri"/>
              </a:rPr>
              <a:t>Disable NetBIOS over TCP/IP</a:t>
            </a:r>
          </a:p>
          <a:p>
            <a:pPr marL="457200" lvl="1" indent="0" algn="just">
              <a:buNone/>
            </a:pPr>
            <a:endParaRPr lang="en-US"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1497889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solidFill>
                  <a:schemeClr val="tx1"/>
                </a:solidFill>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Certified Ethical Hacker (CEH) Version 10 Cert Guide, 3rd edition</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Wikipedia</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Other website sources given in this presentation</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 The intension of usage is for Educational Purpose Only</a:t>
            </a:r>
          </a:p>
          <a:p>
            <a:endParaRPr lang="en-GB" dirty="0">
              <a:solidFill>
                <a:schemeClr val="tx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6313</TotalTime>
  <Words>1419</Words>
  <Application>Microsoft Office PowerPoint</Application>
  <PresentationFormat>Widescreen</PresentationFormat>
  <Paragraphs>269</Paragraphs>
  <Slides>19</Slides>
  <Notes>16</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19</vt:i4>
      </vt:variant>
    </vt:vector>
  </HeadingPairs>
  <TitlesOfParts>
    <vt:vector size="30" baseType="lpstr">
      <vt:lpstr>Arial</vt:lpstr>
      <vt:lpstr>Arial</vt:lpstr>
      <vt:lpstr>Calibri</vt:lpstr>
      <vt:lpstr>Calibri Light</vt:lpstr>
      <vt:lpstr>Courier New</vt:lpstr>
      <vt:lpstr>Source Sans Pro</vt:lpstr>
      <vt:lpstr>Wingdings</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Hacking - Methodology</vt:lpstr>
      <vt:lpstr>Hacking - Methodology</vt:lpstr>
      <vt:lpstr>Hacking - Methodology</vt:lpstr>
      <vt:lpstr>Gaining Access – Password Cracking</vt:lpstr>
      <vt:lpstr>Gaining Access – Password Cracking</vt:lpstr>
      <vt:lpstr>Gaining Access – Password Cracking</vt:lpstr>
      <vt:lpstr>Gaining Access – TSK</vt:lpstr>
      <vt:lpstr>Gaining Access – Name Resolution Services</vt:lpstr>
      <vt:lpstr>Gaining Access – Passive Attacks</vt:lpstr>
      <vt:lpstr>Gaining Access – Offline Attacks</vt:lpstr>
      <vt:lpstr>Gaining Access – Authentication Mechanism</vt:lpstr>
      <vt:lpstr>Gaining Access – Authentication Mechanism</vt:lpstr>
      <vt:lpstr>Gaining Access – Salting</vt:lpstr>
      <vt:lpstr>Gaining Access – Defending Password Cracking</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Mohamed Ghanem</cp:lastModifiedBy>
  <cp:revision>65</cp:revision>
  <dcterms:created xsi:type="dcterms:W3CDTF">2021-03-05T06:07:01Z</dcterms:created>
  <dcterms:modified xsi:type="dcterms:W3CDTF">2024-12-04T10:59:44Z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