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5"/>
  </p:notesMasterIdLst>
  <p:handoutMasterIdLst>
    <p:handoutMasterId r:id="rId16"/>
  </p:handoutMasterIdLst>
  <p:sldIdLst>
    <p:sldId id="256" r:id="rId5"/>
    <p:sldId id="257" r:id="rId6"/>
    <p:sldId id="259" r:id="rId7"/>
    <p:sldId id="260" r:id="rId8"/>
    <p:sldId id="261" r:id="rId9"/>
    <p:sldId id="262" r:id="rId10"/>
    <p:sldId id="263" r:id="rId11"/>
    <p:sldId id="264" r:id="rId12"/>
    <p:sldId id="265" r:id="rId13"/>
    <p:sldId id="266" r:id="rId14"/>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386" autoAdjust="0"/>
    <p:restoredTop sz="93208" autoAdjust="0"/>
  </p:normalViewPr>
  <p:slideViewPr>
    <p:cSldViewPr snapToGrid="0">
      <p:cViewPr>
        <p:scale>
          <a:sx n="59" d="100"/>
          <a:sy n="59" d="100"/>
        </p:scale>
        <p:origin x="1962" y="966"/>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88" d="100"/>
          <a:sy n="88" d="100"/>
        </p:scale>
        <p:origin x="3822"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49BF0B33-9085-40C9-93A5-AB92D1B9A222}" type="datetime1">
              <a:rPr lang="en-GB" smtClean="0"/>
              <a:t>03/03/2024</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B53ADFC-ABB8-401A-BB24-33FDAFEDCEBD}" type="slidenum">
              <a:rPr lang="en-GB" smtClean="0"/>
              <a:t>‹#›</a:t>
            </a:fld>
            <a:endParaRPr lang="en-GB" dirty="0"/>
          </a:p>
        </p:txBody>
      </p:sp>
    </p:spTree>
    <p:extLst>
      <p:ext uri="{BB962C8B-B14F-4D97-AF65-F5344CB8AC3E}">
        <p14:creationId xmlns:p14="http://schemas.microsoft.com/office/powerpoint/2010/main" val="273324930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5720C7-6FB5-45BA-BDBA-48D2872F91F1}" type="datetime1">
              <a:rPr lang="en-GB" smtClean="0"/>
              <a:pPr/>
              <a:t>03/03/2024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B725628-3A68-42F4-BA86-981817953149}" type="slidenum">
              <a:rPr lang="en-GB" noProof="0" smtClean="0"/>
              <a:t>‹#›</a:t>
            </a:fld>
            <a:endParaRPr lang="en-GB" noProof="0" dirty="0"/>
          </a:p>
        </p:txBody>
      </p:sp>
    </p:spTree>
    <p:extLst>
      <p:ext uri="{BB962C8B-B14F-4D97-AF65-F5344CB8AC3E}">
        <p14:creationId xmlns:p14="http://schemas.microsoft.com/office/powerpoint/2010/main" val="6492586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4B725628-3A68-42F4-BA86-981817953149}" type="slidenum">
              <a:rPr lang="en-GB" smtClean="0"/>
              <a:t>1</a:t>
            </a:fld>
            <a:endParaRPr lang="en-GB" dirty="0"/>
          </a:p>
        </p:txBody>
      </p:sp>
    </p:spTree>
    <p:extLst>
      <p:ext uri="{BB962C8B-B14F-4D97-AF65-F5344CB8AC3E}">
        <p14:creationId xmlns:p14="http://schemas.microsoft.com/office/powerpoint/2010/main" val="3859257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Did not inform declaration of Operation PLATO</a:t>
            </a:r>
          </a:p>
          <a:p>
            <a:r>
              <a:rPr lang="en-GB" dirty="0"/>
              <a:t>Did not communicate with actual Bronze commander of unarmed officers</a:t>
            </a:r>
          </a:p>
          <a:p>
            <a:r>
              <a:rPr lang="en-GB" dirty="0"/>
              <a:t>Decided to keep the officers at the scene after the declaration, despite the guidelines being to evacuate</a:t>
            </a:r>
          </a:p>
        </p:txBody>
      </p:sp>
      <p:sp>
        <p:nvSpPr>
          <p:cNvPr id="4" name="Slide Number Placeholder 3"/>
          <p:cNvSpPr>
            <a:spLocks noGrp="1"/>
          </p:cNvSpPr>
          <p:nvPr>
            <p:ph type="sldNum" sz="quarter" idx="5"/>
          </p:nvPr>
        </p:nvSpPr>
        <p:spPr/>
        <p:txBody>
          <a:bodyPr/>
          <a:lstStyle/>
          <a:p>
            <a:pPr rtl="0"/>
            <a:fld id="{4B725628-3A68-42F4-BA86-981817953149}" type="slidenum">
              <a:rPr lang="en-GB" noProof="0" smtClean="0"/>
              <a:t>5</a:t>
            </a:fld>
            <a:endParaRPr lang="en-GB" noProof="0" dirty="0"/>
          </a:p>
        </p:txBody>
      </p:sp>
    </p:spTree>
    <p:extLst>
      <p:ext uri="{BB962C8B-B14F-4D97-AF65-F5344CB8AC3E}">
        <p14:creationId xmlns:p14="http://schemas.microsoft.com/office/powerpoint/2010/main" val="1367177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4B725628-3A68-42F4-BA86-981817953149}" type="slidenum">
              <a:rPr lang="en-GB" noProof="0" smtClean="0"/>
              <a:t>7</a:t>
            </a:fld>
            <a:endParaRPr lang="en-GB" noProof="0" dirty="0"/>
          </a:p>
        </p:txBody>
      </p:sp>
    </p:spTree>
    <p:extLst>
      <p:ext uri="{BB962C8B-B14F-4D97-AF65-F5344CB8AC3E}">
        <p14:creationId xmlns:p14="http://schemas.microsoft.com/office/powerpoint/2010/main" val="23204997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4B725628-3A68-42F4-BA86-981817953149}" type="slidenum">
              <a:rPr lang="en-GB" noProof="0" smtClean="0"/>
              <a:t>9</a:t>
            </a:fld>
            <a:endParaRPr lang="en-GB" noProof="0" dirty="0"/>
          </a:p>
        </p:txBody>
      </p:sp>
    </p:spTree>
    <p:extLst>
      <p:ext uri="{BB962C8B-B14F-4D97-AF65-F5344CB8AC3E}">
        <p14:creationId xmlns:p14="http://schemas.microsoft.com/office/powerpoint/2010/main" val="21169761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rtlCol="0" anchor="ctr">
            <a:normAutofit/>
          </a:bodyPr>
          <a:lstStyle>
            <a:lvl1pPr algn="r">
              <a:defRPr sz="5000" spc="200" baseline="0"/>
            </a:lvl1pPr>
          </a:lstStyle>
          <a:p>
            <a:pPr rtl="0"/>
            <a:r>
              <a:rPr lang="en-US" noProof="0"/>
              <a:t>Click to edit Master title style</a:t>
            </a:r>
            <a:endParaRPr lang="en-GB" noProof="0" dirty="0"/>
          </a:p>
        </p:txBody>
      </p:sp>
      <p:sp>
        <p:nvSpPr>
          <p:cNvPr id="3" name="Subtitle 2"/>
          <p:cNvSpPr>
            <a:spLocks noGrp="1"/>
          </p:cNvSpPr>
          <p:nvPr>
            <p:ph type="subTitle" idx="1"/>
          </p:nvPr>
        </p:nvSpPr>
        <p:spPr>
          <a:xfrm>
            <a:off x="8610600" y="4960137"/>
            <a:ext cx="3200400" cy="1463040"/>
          </a:xfrm>
        </p:spPr>
        <p:txBody>
          <a:bodyPr lIns="91440" rIns="91440" rtlCol="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pPr rtl="0"/>
            <a:r>
              <a:rPr lang="en-US" noProof="0"/>
              <a:t>Click to edit Master subtitle style</a:t>
            </a:r>
            <a:endParaRPr lang="en-GB" noProof="0" dirty="0"/>
          </a:p>
        </p:txBody>
      </p:sp>
      <p:sp>
        <p:nvSpPr>
          <p:cNvPr id="4" name="Date Placeholder 3"/>
          <p:cNvSpPr>
            <a:spLocks noGrp="1"/>
          </p:cNvSpPr>
          <p:nvPr>
            <p:ph type="dt" sz="half" idx="10"/>
          </p:nvPr>
        </p:nvSpPr>
        <p:spPr/>
        <p:txBody>
          <a:bodyPr rtlCol="0"/>
          <a:lstStyle>
            <a:lvl1pPr algn="l">
              <a:defRPr/>
            </a:lvl1pPr>
          </a:lstStyle>
          <a:p>
            <a:pPr rtl="0"/>
            <a:fld id="{A6385DC9-997B-458E-A4CF-AC90B90DF325}" type="datetime1">
              <a:rPr lang="en-GB" noProof="0" smtClean="0"/>
              <a:t>03/03/2024</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p:cNvSpPr>
            <a:spLocks noGrp="1"/>
          </p:cNvSpPr>
          <p:nvPr>
            <p:ph type="dt" sz="half" idx="10"/>
          </p:nvPr>
        </p:nvSpPr>
        <p:spPr/>
        <p:txBody>
          <a:bodyPr rtlCol="0"/>
          <a:lstStyle/>
          <a:p>
            <a:pPr rtl="0"/>
            <a:fld id="{796B4BC6-4D4C-4A15-A7B9-629A30CF6E83}" type="datetime1">
              <a:rPr lang="en-GB" noProof="0" smtClean="0"/>
              <a:t>03/03/2024</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rtlCol="0" anchor="ctr">
            <a:normAutofit/>
          </a:bodyPr>
          <a:lstStyle>
            <a:lvl1pPr algn="r">
              <a:defRPr sz="5000" b="0" spc="200" baseline="0"/>
            </a:lvl1p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8610600" y="4960137"/>
            <a:ext cx="3200400" cy="1463040"/>
          </a:xfrm>
        </p:spPr>
        <p:txBody>
          <a:bodyPr lIns="91440" rIns="91440" rtlCol="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p:txBody>
          <a:bodyPr rtlCol="0"/>
          <a:lstStyle/>
          <a:p>
            <a:pPr rtl="0"/>
            <a:fld id="{69A31E63-4ED2-4925-A5F4-6846649FFE35}" type="datetime1">
              <a:rPr lang="en-GB" noProof="0" smtClean="0"/>
              <a:t>03/03/2024</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rtlCol="0"/>
          <a:lstStyle/>
          <a:p>
            <a:pPr rtl="0"/>
            <a:r>
              <a:rPr lang="en-US" noProof="0"/>
              <a:t>Click to edit Master title style</a:t>
            </a:r>
            <a:endParaRPr lang="en-GB" noProof="0" dirty="0"/>
          </a:p>
        </p:txBody>
      </p:sp>
      <p:sp>
        <p:nvSpPr>
          <p:cNvPr id="3" name="Content Placeholder 2"/>
          <p:cNvSpPr>
            <a:spLocks noGrp="1"/>
          </p:cNvSpPr>
          <p:nvPr>
            <p:ph sz="half" idx="1"/>
          </p:nvPr>
        </p:nvSpPr>
        <p:spPr>
          <a:xfrm>
            <a:off x="1024127" y="2286000"/>
            <a:ext cx="4754880" cy="402336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Content Placeholder 3"/>
          <p:cNvSpPr>
            <a:spLocks noGrp="1"/>
          </p:cNvSpPr>
          <p:nvPr>
            <p:ph sz="half" idx="2"/>
          </p:nvPr>
        </p:nvSpPr>
        <p:spPr>
          <a:xfrm>
            <a:off x="5989320" y="2286000"/>
            <a:ext cx="4754880" cy="402336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Date Placeholder 4"/>
          <p:cNvSpPr>
            <a:spLocks noGrp="1"/>
          </p:cNvSpPr>
          <p:nvPr>
            <p:ph type="dt" sz="half" idx="10"/>
          </p:nvPr>
        </p:nvSpPr>
        <p:spPr/>
        <p:txBody>
          <a:bodyPr rtlCol="0"/>
          <a:lstStyle/>
          <a:p>
            <a:pPr rtl="0"/>
            <a:fld id="{C1DDAFAF-1776-40DA-8CA0-79036665708D}" type="datetime1">
              <a:rPr lang="en-GB" noProof="0" smtClean="0"/>
              <a:t>03/03/2024</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rtlCol="0"/>
          <a:lstStyle/>
          <a:p>
            <a:pPr rtl="0"/>
            <a:r>
              <a:rPr lang="en-US" noProof="0"/>
              <a:t>Click to edit Master title style</a:t>
            </a:r>
            <a:endParaRPr lang="en-GB" noProof="0" dirty="0"/>
          </a:p>
        </p:txBody>
      </p:sp>
      <p:sp>
        <p:nvSpPr>
          <p:cNvPr id="3" name="Text Placeholder 2"/>
          <p:cNvSpPr>
            <a:spLocks noGrp="1"/>
          </p:cNvSpPr>
          <p:nvPr>
            <p:ph type="body" idx="1"/>
          </p:nvPr>
        </p:nvSpPr>
        <p:spPr>
          <a:xfrm>
            <a:off x="1024128" y="2179636"/>
            <a:ext cx="4754880" cy="822960"/>
          </a:xfrm>
        </p:spPr>
        <p:txBody>
          <a:bodyPr lIns="137160" rIns="137160" rtlCol="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024128" y="2967788"/>
            <a:ext cx="4754880" cy="3341572"/>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Text Placeholder 4"/>
          <p:cNvSpPr>
            <a:spLocks noGrp="1"/>
          </p:cNvSpPr>
          <p:nvPr>
            <p:ph type="body" sz="quarter" idx="3"/>
          </p:nvPr>
        </p:nvSpPr>
        <p:spPr>
          <a:xfrm>
            <a:off x="5990888" y="2179636"/>
            <a:ext cx="4754880" cy="822960"/>
          </a:xfrm>
        </p:spPr>
        <p:txBody>
          <a:bodyPr lIns="137160" rIns="137160" rtlCol="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noProof="0"/>
              <a:t>Click to edit Master text styles</a:t>
            </a:r>
          </a:p>
        </p:txBody>
      </p:sp>
      <p:sp>
        <p:nvSpPr>
          <p:cNvPr id="6" name="Content Placeholder 5"/>
          <p:cNvSpPr>
            <a:spLocks noGrp="1"/>
          </p:cNvSpPr>
          <p:nvPr>
            <p:ph sz="quarter" idx="4"/>
          </p:nvPr>
        </p:nvSpPr>
        <p:spPr>
          <a:xfrm>
            <a:off x="5990888" y="2967788"/>
            <a:ext cx="4754880" cy="3341572"/>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p:cNvSpPr>
            <a:spLocks noGrp="1"/>
          </p:cNvSpPr>
          <p:nvPr>
            <p:ph type="dt" sz="half" idx="10"/>
          </p:nvPr>
        </p:nvSpPr>
        <p:spPr/>
        <p:txBody>
          <a:bodyPr rtlCol="0"/>
          <a:lstStyle/>
          <a:p>
            <a:pPr rtl="0"/>
            <a:fld id="{EE0D3D27-7A6C-4B35-B3FF-F31390EFED29}" type="datetime1">
              <a:rPr lang="en-GB" noProof="0" smtClean="0"/>
              <a:t>03/03/2024</a:t>
            </a:fld>
            <a:endParaRPr lang="en-GB" noProof="0" dirty="0"/>
          </a:p>
        </p:txBody>
      </p:sp>
      <p:sp>
        <p:nvSpPr>
          <p:cNvPr id="8" name="Footer Placeholder 7"/>
          <p:cNvSpPr>
            <a:spLocks noGrp="1"/>
          </p:cNvSpPr>
          <p:nvPr>
            <p:ph type="ftr" sz="quarter" idx="11"/>
          </p:nvPr>
        </p:nvSpPr>
        <p:spPr/>
        <p:txBody>
          <a:bodyPr rtlCol="0"/>
          <a:lstStyle/>
          <a:p>
            <a:pPr rtl="0"/>
            <a:endParaRPr lang="en-GB" noProof="0" dirty="0"/>
          </a:p>
        </p:txBody>
      </p:sp>
      <p:sp>
        <p:nvSpPr>
          <p:cNvPr id="9" name="Slide Number Placeholder 8"/>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Date Placeholder 2"/>
          <p:cNvSpPr>
            <a:spLocks noGrp="1"/>
          </p:cNvSpPr>
          <p:nvPr>
            <p:ph type="dt" sz="half" idx="10"/>
          </p:nvPr>
        </p:nvSpPr>
        <p:spPr/>
        <p:txBody>
          <a:bodyPr rtlCol="0"/>
          <a:lstStyle/>
          <a:p>
            <a:pPr rtl="0"/>
            <a:fld id="{9E27C9E9-4515-4D38-A03A-D2F95C1F97CE}" type="datetime1">
              <a:rPr lang="en-GB" noProof="0" smtClean="0"/>
              <a:t>03/03/2024</a:t>
            </a:fld>
            <a:endParaRPr lang="en-GB" noProof="0" dirty="0"/>
          </a:p>
        </p:txBody>
      </p:sp>
      <p:sp>
        <p:nvSpPr>
          <p:cNvPr id="4" name="Footer Placeholder 3"/>
          <p:cNvSpPr>
            <a:spLocks noGrp="1"/>
          </p:cNvSpPr>
          <p:nvPr>
            <p:ph type="ftr" sz="quarter" idx="11"/>
          </p:nvPr>
        </p:nvSpPr>
        <p:spPr/>
        <p:txBody>
          <a:bodyPr rtlCol="0"/>
          <a:lstStyle/>
          <a:p>
            <a:pPr rtl="0"/>
            <a:endParaRPr lang="en-GB" noProof="0" dirty="0"/>
          </a:p>
        </p:txBody>
      </p:sp>
      <p:sp>
        <p:nvSpPr>
          <p:cNvPr id="5" name="Slide Number Placeholder 4"/>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01A4A46F-3E40-4151-8C36-A90EB8A48A85}" type="datetime1">
              <a:rPr lang="en-GB" noProof="0" smtClean="0"/>
              <a:t>03/03/2024</a:t>
            </a:fld>
            <a:endParaRPr lang="en-GB" noProof="0" dirty="0"/>
          </a:p>
        </p:txBody>
      </p:sp>
      <p:sp>
        <p:nvSpPr>
          <p:cNvPr id="3" name="Footer Placeholder 2"/>
          <p:cNvSpPr>
            <a:spLocks noGrp="1"/>
          </p:cNvSpPr>
          <p:nvPr>
            <p:ph type="ftr" sz="quarter" idx="11"/>
          </p:nvPr>
        </p:nvSpPr>
        <p:spPr/>
        <p:txBody>
          <a:bodyPr rtlCol="0"/>
          <a:lstStyle/>
          <a:p>
            <a:pPr rtl="0"/>
            <a:endParaRPr lang="en-GB" noProof="0" dirty="0"/>
          </a:p>
        </p:txBody>
      </p:sp>
      <p:sp>
        <p:nvSpPr>
          <p:cNvPr id="4" name="Slide Number Placeholder 3"/>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rtlCol="0">
            <a:noAutofit/>
          </a:bodyPr>
          <a:lstStyle>
            <a:lvl1pPr>
              <a:lnSpc>
                <a:spcPct val="80000"/>
              </a:lnSpc>
              <a:defRPr sz="4000"/>
            </a:lvl1pPr>
          </a:lstStyle>
          <a:p>
            <a:pPr rtl="0"/>
            <a:r>
              <a:rPr lang="en-US" noProof="0"/>
              <a:t>Click to edit Master title style</a:t>
            </a:r>
            <a:endParaRPr lang="en-GB" noProof="0" dirty="0"/>
          </a:p>
        </p:txBody>
      </p:sp>
      <p:sp>
        <p:nvSpPr>
          <p:cNvPr id="3" name="Content Placeholder 2"/>
          <p:cNvSpPr>
            <a:spLocks noGrp="1"/>
          </p:cNvSpPr>
          <p:nvPr>
            <p:ph idx="1"/>
          </p:nvPr>
        </p:nvSpPr>
        <p:spPr>
          <a:xfrm>
            <a:off x="5715000" y="822960"/>
            <a:ext cx="5678424" cy="5184648"/>
          </a:xfrm>
        </p:spPr>
        <p:txBody>
          <a:bodyPr rtlCol="0"/>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Text Placeholder 3"/>
          <p:cNvSpPr>
            <a:spLocks noGrp="1"/>
          </p:cNvSpPr>
          <p:nvPr>
            <p:ph type="body" sz="half" idx="2"/>
          </p:nvPr>
        </p:nvSpPr>
        <p:spPr>
          <a:xfrm>
            <a:off x="1024128" y="2257506"/>
            <a:ext cx="4389120" cy="3762294"/>
          </a:xfrm>
        </p:spPr>
        <p:txBody>
          <a:bodyPr lIns="91440" rIns="91440" rtlCol="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E52CA9A9-4A99-433C-A4F0-534775C3FAD7}" type="datetime1">
              <a:rPr lang="en-GB" noProof="0" smtClean="0"/>
              <a:t>03/03/2024</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rtlCol="0" anchor="ctr">
            <a:normAutofit/>
          </a:bodyPr>
          <a:lstStyle>
            <a:lvl1pPr algn="r">
              <a:defRPr sz="5000" spc="200" baseline="0"/>
            </a:lvl1pPr>
          </a:lstStyle>
          <a:p>
            <a:pPr rtl="0"/>
            <a:r>
              <a:rPr lang="en-US" noProof="0"/>
              <a:t>Click to edit Master title style</a:t>
            </a:r>
            <a:endParaRPr lang="en-GB" noProof="0"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dirty="0"/>
          </a:p>
        </p:txBody>
      </p:sp>
      <p:sp>
        <p:nvSpPr>
          <p:cNvPr id="4" name="Text Placeholder 3"/>
          <p:cNvSpPr>
            <a:spLocks noGrp="1"/>
          </p:cNvSpPr>
          <p:nvPr>
            <p:ph type="body" sz="half" idx="2"/>
          </p:nvPr>
        </p:nvSpPr>
        <p:spPr>
          <a:xfrm>
            <a:off x="8610600" y="4960138"/>
            <a:ext cx="3200400" cy="1463040"/>
          </a:xfrm>
        </p:spPr>
        <p:txBody>
          <a:bodyPr lIns="91440" rIns="91440" rtlCol="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FCCCC3AD-CC54-43D4-9C5D-6FBF5D207C09}" type="datetime1">
              <a:rPr lang="en-GB" noProof="0" smtClean="0"/>
              <a:t>03/03/2024</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867E5644-1E61-4311-A31E-84CB9C7AA8A9}" type="slidenum">
              <a:rPr lang="en-GB" noProof="0" smtClean="0"/>
              <a:t>‹#›</a:t>
            </a:fld>
            <a:endParaRPr lang="en-GB" noProof="0"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p:cNvSpPr>
            <a:spLocks noGrp="1"/>
          </p:cNvSpPr>
          <p:nvPr>
            <p:ph type="dt" sz="half" idx="10"/>
          </p:nvPr>
        </p:nvSpPr>
        <p:spPr/>
        <p:txBody>
          <a:bodyPr rtlCol="0"/>
          <a:lstStyle/>
          <a:p>
            <a:pPr rtl="0"/>
            <a:fld id="{AB4BF001-2B80-4AB9-BE59-83C5923EC802}" type="datetime1">
              <a:rPr lang="en-GB" noProof="0" smtClean="0"/>
              <a:t>03/03/2024</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a:xfrm>
            <a:off x="990601" y="762000"/>
            <a:ext cx="7581900" cy="5410200"/>
          </a:xfrm>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p:cNvSpPr>
            <a:spLocks noGrp="1"/>
          </p:cNvSpPr>
          <p:nvPr>
            <p:ph type="dt" sz="half" idx="10"/>
          </p:nvPr>
        </p:nvSpPr>
        <p:spPr/>
        <p:txBody>
          <a:bodyPr rtlCol="0"/>
          <a:lstStyle/>
          <a:p>
            <a:pPr rtl="0"/>
            <a:fld id="{42C7B7CC-E160-4FC4-9005-71993151DC0E}" type="datetime1">
              <a:rPr lang="en-GB" noProof="0" smtClean="0"/>
              <a:t>03/03/2024</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pPr rtl="0"/>
            <a:fld id="{51C4957F-1271-4000-97CB-F74033DE6EE6}" type="datetime1">
              <a:rPr lang="en-GB" noProof="0" smtClean="0"/>
              <a:t>03/03/2024</a:t>
            </a:fld>
            <a:endParaRPr lang="en-GB" noProof="0"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pPr rtl="0"/>
            <a:endParaRPr lang="en-GB" noProof="0"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pPr rtl="0"/>
            <a:fld id="{4FAB73BC-B049-4115-A692-8D63A059BFB8}" type="slidenum">
              <a:rPr lang="en-GB" noProof="0" smtClean="0"/>
              <a:pPr/>
              <a:t>‹#›</a:t>
            </a:fld>
            <a:endParaRPr lang="en-GB" noProof="0"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hf sldNum="0" hdr="0" ft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citeseerx.ist.psu.edu/document?repid=rep1&amp;type=pdf&amp;doi=1dcfb286c8ffa0b36e9a51ba8d1bf44316b45a65#page=4" TargetMode="External"/><Relationship Id="rId2" Type="http://schemas.openxmlformats.org/officeDocument/2006/relationships/hyperlink" Target="https://poole.ncsu.edu/thought-leadership/article/making-sense-of-emergent-leadership/" TargetMode="External"/><Relationship Id="rId1" Type="http://schemas.openxmlformats.org/officeDocument/2006/relationships/slideLayout" Target="../slideLayouts/slideLayout2.xml"/><Relationship Id="rId4" Type="http://schemas.openxmlformats.org/officeDocument/2006/relationships/hyperlink" Target="https://oxford-review.com/oxford-review-encyclopaedia-terms/authoritarian-leadershi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pic>
        <p:nvPicPr>
          <p:cNvPr id="5" name="Picture 4">
            <a:extLst>
              <a:ext uri="{FF2B5EF4-FFF2-40B4-BE49-F238E27FC236}">
                <a16:creationId xmlns:a16="http://schemas.microsoft.com/office/drawing/2014/main" id="{230BD1B1-AA22-48F1-B3ED-579CD284605D}"/>
              </a:ext>
              <a:ext uri="{C183D7F6-B498-43B3-948B-1728B52AA6E4}">
                <adec:decorative xmlns:adec="http://schemas.microsoft.com/office/drawing/2017/decorative" val="1"/>
              </a:ext>
            </a:extLst>
          </p:cNvPr>
          <p:cNvPicPr>
            <a:picLocks noChangeAspect="1"/>
          </p:cNvPicPr>
          <p:nvPr/>
        </p:nvPicPr>
        <p:blipFill rotWithShape="1">
          <a:blip r:embed="rId3"/>
          <a:srcRect r="52444" b="-1"/>
          <a:stretch/>
        </p:blipFill>
        <p:spPr>
          <a:xfrm>
            <a:off x="20" y="975"/>
            <a:ext cx="12191980" cy="6858000"/>
          </a:xfrm>
          <a:prstGeom prst="rect">
            <a:avLst/>
          </a:prstGeom>
        </p:spPr>
      </p:pic>
      <p:sp>
        <p:nvSpPr>
          <p:cNvPr id="21" name="Rectangle 20">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rtl="0"/>
            <a:endParaRPr lang="en-GB" dirty="0"/>
          </a:p>
        </p:txBody>
      </p:sp>
      <p:sp>
        <p:nvSpPr>
          <p:cNvPr id="2" name="Title 1">
            <a:extLst>
              <a:ext uri="{FF2B5EF4-FFF2-40B4-BE49-F238E27FC236}">
                <a16:creationId xmlns:a16="http://schemas.microsoft.com/office/drawing/2014/main" id="{DE3D84FB-5D02-47D2-98FD-4F01A02E2AEA}"/>
              </a:ext>
            </a:extLst>
          </p:cNvPr>
          <p:cNvSpPr>
            <a:spLocks noGrp="1"/>
          </p:cNvSpPr>
          <p:nvPr>
            <p:ph type="ctrTitle"/>
          </p:nvPr>
        </p:nvSpPr>
        <p:spPr>
          <a:xfrm>
            <a:off x="4309349" y="3429000"/>
            <a:ext cx="7501651" cy="1090938"/>
          </a:xfrm>
        </p:spPr>
        <p:txBody>
          <a:bodyPr rtlCol="0" anchor="b">
            <a:noAutofit/>
          </a:bodyPr>
          <a:lstStyle/>
          <a:p>
            <a:pPr algn="l" rtl="0"/>
            <a:r>
              <a:rPr lang="en-GB" sz="3600" dirty="0">
                <a:solidFill>
                  <a:srgbClr val="FFFFFF"/>
                </a:solidFill>
              </a:rPr>
              <a:t>Critically analyse the application of leadership during the Manchester arena attack</a:t>
            </a:r>
          </a:p>
        </p:txBody>
      </p:sp>
      <p:sp>
        <p:nvSpPr>
          <p:cNvPr id="3" name="Subtitle 2">
            <a:extLst>
              <a:ext uri="{FF2B5EF4-FFF2-40B4-BE49-F238E27FC236}">
                <a16:creationId xmlns:a16="http://schemas.microsoft.com/office/drawing/2014/main" id="{E9F6641D-ADF3-40BD-9BA3-E740E77C8826}"/>
              </a:ext>
            </a:extLst>
          </p:cNvPr>
          <p:cNvSpPr>
            <a:spLocks noGrp="1"/>
          </p:cNvSpPr>
          <p:nvPr>
            <p:ph type="subTitle" idx="1"/>
          </p:nvPr>
        </p:nvSpPr>
        <p:spPr>
          <a:xfrm>
            <a:off x="4309349" y="4779313"/>
            <a:ext cx="7501650" cy="514816"/>
          </a:xfrm>
        </p:spPr>
        <p:txBody>
          <a:bodyPr rtlCol="0" anchor="t">
            <a:normAutofit/>
          </a:bodyPr>
          <a:lstStyle/>
          <a:p>
            <a:pPr rtl="0"/>
            <a:r>
              <a:rPr lang="en-GB" dirty="0">
                <a:solidFill>
                  <a:srgbClr val="FFFFFF"/>
                </a:solidFill>
              </a:rPr>
              <a:t>Caitlin Harris</a:t>
            </a:r>
          </a:p>
        </p:txBody>
      </p:sp>
      <p:cxnSp>
        <p:nvCxnSpPr>
          <p:cNvPr id="23" name="Straight Connector 22">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09349" y="4666480"/>
            <a:ext cx="6832499" cy="0"/>
          </a:xfrm>
          <a:prstGeom prst="line">
            <a:avLst/>
          </a:prstGeom>
          <a:ln w="22225">
            <a:solidFill>
              <a:srgbClr val="4AC4E3"/>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0625702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D3DAD-6734-046D-5ED7-27A96C986316}"/>
              </a:ext>
            </a:extLst>
          </p:cNvPr>
          <p:cNvSpPr>
            <a:spLocks noGrp="1"/>
          </p:cNvSpPr>
          <p:nvPr>
            <p:ph type="title"/>
          </p:nvPr>
        </p:nvSpPr>
        <p:spPr>
          <a:xfrm>
            <a:off x="1024128" y="471509"/>
            <a:ext cx="4389120" cy="1737360"/>
          </a:xfrm>
        </p:spPr>
        <p:txBody>
          <a:bodyPr anchor="ctr">
            <a:normAutofit/>
          </a:bodyPr>
          <a:lstStyle/>
          <a:p>
            <a:r>
              <a:rPr lang="en-GB" dirty="0"/>
              <a:t>What happened?</a:t>
            </a:r>
          </a:p>
        </p:txBody>
      </p:sp>
      <p:sp>
        <p:nvSpPr>
          <p:cNvPr id="3" name="Content Placeholder 2">
            <a:extLst>
              <a:ext uri="{FF2B5EF4-FFF2-40B4-BE49-F238E27FC236}">
                <a16:creationId xmlns:a16="http://schemas.microsoft.com/office/drawing/2014/main" id="{E8557EE5-1997-35FF-38CF-80CC04870E27}"/>
              </a:ext>
            </a:extLst>
          </p:cNvPr>
          <p:cNvSpPr>
            <a:spLocks noGrp="1"/>
          </p:cNvSpPr>
          <p:nvPr>
            <p:ph type="body" sz="half" idx="2"/>
          </p:nvPr>
        </p:nvSpPr>
        <p:spPr>
          <a:xfrm>
            <a:off x="798575" y="2257506"/>
            <a:ext cx="11055967" cy="3750102"/>
          </a:xfrm>
        </p:spPr>
        <p:txBody>
          <a:bodyPr>
            <a:normAutofit/>
          </a:bodyPr>
          <a:lstStyle/>
          <a:p>
            <a:pPr>
              <a:buFont typeface="Symbol" panose="05050102010706020507" pitchFamily="18" charset="2"/>
              <a:buChar char=""/>
            </a:pPr>
            <a:r>
              <a:rPr lang="en-GB" sz="1800" dirty="0"/>
              <a:t>10:31pm on the 22</a:t>
            </a:r>
            <a:r>
              <a:rPr lang="en-GB" sz="1800" baseline="30000" dirty="0"/>
              <a:t>nd</a:t>
            </a:r>
            <a:r>
              <a:rPr lang="en-GB" sz="1800" dirty="0"/>
              <a:t> May 2017</a:t>
            </a:r>
          </a:p>
          <a:p>
            <a:pPr>
              <a:buFont typeface="Symbol" panose="05050102010706020507" pitchFamily="18" charset="2"/>
              <a:buChar char=""/>
            </a:pPr>
            <a:r>
              <a:rPr lang="en-GB" sz="1800" dirty="0"/>
              <a:t>Explosion happened in the foyer, also known as the ‘City Room’</a:t>
            </a:r>
          </a:p>
          <a:p>
            <a:pPr>
              <a:buFont typeface="Symbol" panose="05050102010706020507" pitchFamily="18" charset="2"/>
              <a:buChar char=""/>
            </a:pPr>
            <a:r>
              <a:rPr lang="en-GB" sz="1800" dirty="0"/>
              <a:t>22 people killed</a:t>
            </a:r>
          </a:p>
          <a:p>
            <a:pPr>
              <a:buFont typeface="Symbol" panose="05050102010706020507" pitchFamily="18" charset="2"/>
              <a:buChar char=""/>
            </a:pPr>
            <a:r>
              <a:rPr lang="en-GB" sz="1800" dirty="0"/>
              <a:t>14,000 attendees at an Ariana Grande concert</a:t>
            </a:r>
          </a:p>
        </p:txBody>
      </p:sp>
      <p:sp>
        <p:nvSpPr>
          <p:cNvPr id="6" name="TextBox 5">
            <a:extLst>
              <a:ext uri="{FF2B5EF4-FFF2-40B4-BE49-F238E27FC236}">
                <a16:creationId xmlns:a16="http://schemas.microsoft.com/office/drawing/2014/main" id="{2F36EB0C-18FE-8378-AD5C-A0AB13B8C92B}"/>
              </a:ext>
            </a:extLst>
          </p:cNvPr>
          <p:cNvSpPr txBox="1"/>
          <p:nvPr/>
        </p:nvSpPr>
        <p:spPr>
          <a:xfrm>
            <a:off x="169568" y="6300385"/>
            <a:ext cx="6098240" cy="646331"/>
          </a:xfrm>
          <a:prstGeom prst="rect">
            <a:avLst/>
          </a:prstGeom>
          <a:noFill/>
        </p:spPr>
        <p:txBody>
          <a:bodyPr wrap="square">
            <a:spAutoFit/>
          </a:bodyPr>
          <a:lstStyle/>
          <a:p>
            <a:pPr>
              <a:buFont typeface="Symbol" panose="05050102010706020507" pitchFamily="18" charset="2"/>
              <a:buChar char=""/>
            </a:pPr>
            <a:endParaRPr lang="en-GB" dirty="0"/>
          </a:p>
          <a:p>
            <a:r>
              <a:rPr lang="en-GB" dirty="0"/>
              <a:t>Home Office, 2023</a:t>
            </a:r>
          </a:p>
        </p:txBody>
      </p:sp>
    </p:spTree>
    <p:extLst>
      <p:ext uri="{BB962C8B-B14F-4D97-AF65-F5344CB8AC3E}">
        <p14:creationId xmlns:p14="http://schemas.microsoft.com/office/powerpoint/2010/main" val="101299983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102E1-EE02-3644-8D1E-DB401C19A121}"/>
              </a:ext>
            </a:extLst>
          </p:cNvPr>
          <p:cNvSpPr>
            <a:spLocks noGrp="1"/>
          </p:cNvSpPr>
          <p:nvPr>
            <p:ph type="title"/>
          </p:nvPr>
        </p:nvSpPr>
        <p:spPr/>
        <p:txBody>
          <a:bodyPr/>
          <a:lstStyle/>
          <a:p>
            <a:r>
              <a:rPr lang="en-GB" dirty="0"/>
              <a:t>Inspector dale sexton</a:t>
            </a:r>
          </a:p>
        </p:txBody>
      </p:sp>
      <p:sp>
        <p:nvSpPr>
          <p:cNvPr id="3" name="Content Placeholder 2">
            <a:extLst>
              <a:ext uri="{FF2B5EF4-FFF2-40B4-BE49-F238E27FC236}">
                <a16:creationId xmlns:a16="http://schemas.microsoft.com/office/drawing/2014/main" id="{93D1AB89-A6FD-4E74-6881-5C18A28B8172}"/>
              </a:ext>
            </a:extLst>
          </p:cNvPr>
          <p:cNvSpPr>
            <a:spLocks noGrp="1"/>
          </p:cNvSpPr>
          <p:nvPr>
            <p:ph idx="1"/>
          </p:nvPr>
        </p:nvSpPr>
        <p:spPr/>
        <p:txBody>
          <a:bodyPr/>
          <a:lstStyle/>
          <a:p>
            <a:pPr>
              <a:buFont typeface="Symbol" panose="05050102010706020507" pitchFamily="18" charset="2"/>
              <a:buChar char="®"/>
            </a:pPr>
            <a:r>
              <a:rPr lang="en-GB" dirty="0"/>
              <a:t>Force Duty Officer</a:t>
            </a:r>
          </a:p>
          <a:p>
            <a:pPr>
              <a:buFont typeface="Symbol" panose="05050102010706020507" pitchFamily="18" charset="2"/>
              <a:buChar char="®"/>
            </a:pPr>
            <a:r>
              <a:rPr lang="en-GB" dirty="0"/>
              <a:t>Requested Armed Response Vehicles attend the scene, despite not actually knowing what was happening at the scene</a:t>
            </a:r>
          </a:p>
          <a:p>
            <a:pPr>
              <a:buFont typeface="Symbol" panose="05050102010706020507" pitchFamily="18" charset="2"/>
              <a:buChar char="®"/>
            </a:pPr>
            <a:r>
              <a:rPr lang="en-GB" dirty="0"/>
              <a:t>After being informed by Authorised Firearm Officers of the situation and number of casualties, Inspector Sexton believed it to be a Paris-style attack</a:t>
            </a:r>
          </a:p>
          <a:p>
            <a:pPr>
              <a:buFont typeface="Symbol" panose="05050102010706020507" pitchFamily="18" charset="2"/>
              <a:buChar char="®"/>
            </a:pPr>
            <a:r>
              <a:rPr lang="en-GB" dirty="0"/>
              <a:t>At 10:47pm, he declared Operation PLATO</a:t>
            </a:r>
          </a:p>
        </p:txBody>
      </p:sp>
      <p:sp>
        <p:nvSpPr>
          <p:cNvPr id="5" name="TextBox 4">
            <a:extLst>
              <a:ext uri="{FF2B5EF4-FFF2-40B4-BE49-F238E27FC236}">
                <a16:creationId xmlns:a16="http://schemas.microsoft.com/office/drawing/2014/main" id="{C6597109-4A95-E21E-3222-E42C98971246}"/>
              </a:ext>
            </a:extLst>
          </p:cNvPr>
          <p:cNvSpPr txBox="1"/>
          <p:nvPr/>
        </p:nvSpPr>
        <p:spPr>
          <a:xfrm>
            <a:off x="0" y="6272784"/>
            <a:ext cx="6098240" cy="646331"/>
          </a:xfrm>
          <a:prstGeom prst="rect">
            <a:avLst/>
          </a:prstGeom>
          <a:noFill/>
        </p:spPr>
        <p:txBody>
          <a:bodyPr wrap="square">
            <a:spAutoFit/>
          </a:bodyPr>
          <a:lstStyle/>
          <a:p>
            <a:pPr>
              <a:buFont typeface="Symbol" panose="05050102010706020507" pitchFamily="18" charset="2"/>
              <a:buChar char=""/>
            </a:pPr>
            <a:endParaRPr lang="en-GB" dirty="0"/>
          </a:p>
          <a:p>
            <a:r>
              <a:rPr lang="en-GB" dirty="0"/>
              <a:t>Home Office, 2023</a:t>
            </a:r>
          </a:p>
        </p:txBody>
      </p:sp>
    </p:spTree>
    <p:extLst>
      <p:ext uri="{BB962C8B-B14F-4D97-AF65-F5344CB8AC3E}">
        <p14:creationId xmlns:p14="http://schemas.microsoft.com/office/powerpoint/2010/main" val="31749687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par>
                                <p:cTn id="12" presetID="1" presetClass="entr" presetSubtype="0" fill="hold" grpId="0"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childTnLst>
                                </p:cTn>
                              </p:par>
                              <p:par>
                                <p:cTn id="14" presetID="1" presetClass="entr" presetSubtype="0" fill="hold" grpId="0" nodeType="with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childTnLst>
                                </p:cTn>
                              </p:par>
                              <p:par>
                                <p:cTn id="16" presetID="1"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128BD-BEBC-D480-E30E-06359673AB65}"/>
              </a:ext>
            </a:extLst>
          </p:cNvPr>
          <p:cNvSpPr>
            <a:spLocks noGrp="1"/>
          </p:cNvSpPr>
          <p:nvPr>
            <p:ph type="title"/>
          </p:nvPr>
        </p:nvSpPr>
        <p:spPr/>
        <p:txBody>
          <a:bodyPr/>
          <a:lstStyle/>
          <a:p>
            <a:r>
              <a:rPr lang="en-GB" dirty="0"/>
              <a:t>Authoritarian leadership style</a:t>
            </a:r>
          </a:p>
        </p:txBody>
      </p:sp>
      <p:sp>
        <p:nvSpPr>
          <p:cNvPr id="3" name="Text Placeholder 2">
            <a:extLst>
              <a:ext uri="{FF2B5EF4-FFF2-40B4-BE49-F238E27FC236}">
                <a16:creationId xmlns:a16="http://schemas.microsoft.com/office/drawing/2014/main" id="{9FC7B077-323F-B3BC-E650-0198929D03DE}"/>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20145099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croll: Vertical 3">
            <a:extLst>
              <a:ext uri="{FF2B5EF4-FFF2-40B4-BE49-F238E27FC236}">
                <a16:creationId xmlns:a16="http://schemas.microsoft.com/office/drawing/2014/main" id="{4E0CACC9-8224-266D-0ADF-6CD265232A01}"/>
              </a:ext>
            </a:extLst>
          </p:cNvPr>
          <p:cNvSpPr/>
          <p:nvPr/>
        </p:nvSpPr>
        <p:spPr>
          <a:xfrm>
            <a:off x="457200" y="436729"/>
            <a:ext cx="11335871" cy="1513096"/>
          </a:xfrm>
          <a:prstGeom prst="verticalScroll">
            <a:avLst/>
          </a:prstGeom>
          <a:solidFill>
            <a:schemeClr val="accent6">
              <a:lumMod val="40000"/>
              <a:lumOff val="60000"/>
            </a:schemeClr>
          </a:soli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“Authoritarian leadership is when the leader keeps hold of as much power and authority as possible, not taking any input from their followers”</a:t>
            </a:r>
          </a:p>
          <a:p>
            <a:pPr algn="ctr"/>
            <a:r>
              <a:rPr lang="en-GB" dirty="0"/>
              <a:t>- The Oxford Review Encyclopaedia of Terms, </a:t>
            </a:r>
            <a:r>
              <a:rPr lang="en-GB" dirty="0" err="1"/>
              <a:t>n.d</a:t>
            </a:r>
            <a:endParaRPr lang="en-GB" dirty="0"/>
          </a:p>
        </p:txBody>
      </p:sp>
      <p:sp>
        <p:nvSpPr>
          <p:cNvPr id="5" name="Content Placeholder 2">
            <a:extLst>
              <a:ext uri="{FF2B5EF4-FFF2-40B4-BE49-F238E27FC236}">
                <a16:creationId xmlns:a16="http://schemas.microsoft.com/office/drawing/2014/main" id="{8D2E16A2-9C18-70D5-4ADB-2F1D8F3E5B50}"/>
              </a:ext>
            </a:extLst>
          </p:cNvPr>
          <p:cNvSpPr txBox="1">
            <a:spLocks/>
          </p:cNvSpPr>
          <p:nvPr/>
        </p:nvSpPr>
        <p:spPr>
          <a:xfrm>
            <a:off x="617727" y="2153025"/>
            <a:ext cx="9720073" cy="4023360"/>
          </a:xfrm>
          <a:prstGeom prst="rect">
            <a:avLst/>
          </a:prstGeom>
        </p:spPr>
        <p:txBody>
          <a:bodyPr vert="horz" lIns="45720" tIns="45720" rIns="4572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pPr>
              <a:buFont typeface="Symbol" panose="05050102010706020507" pitchFamily="18" charset="2"/>
              <a:buChar char="®"/>
            </a:pPr>
            <a:r>
              <a:rPr lang="en-GB" dirty="0"/>
              <a:t>Usually seen at gold tier</a:t>
            </a:r>
          </a:p>
          <a:p>
            <a:pPr>
              <a:buFont typeface="Symbol" panose="05050102010706020507" pitchFamily="18" charset="2"/>
              <a:buChar char="®"/>
            </a:pPr>
            <a:r>
              <a:rPr lang="en-GB" dirty="0"/>
              <a:t>Displayed authoritarian leadership styles by:</a:t>
            </a:r>
          </a:p>
          <a:p>
            <a:pPr lvl="1">
              <a:buFont typeface="Symbol" panose="05050102010706020507" pitchFamily="18" charset="2"/>
              <a:buChar char="®"/>
            </a:pPr>
            <a:r>
              <a:rPr lang="en-GB" dirty="0"/>
              <a:t>Making the decision to call Armed Response Vehicles</a:t>
            </a:r>
          </a:p>
          <a:p>
            <a:pPr lvl="1">
              <a:buFont typeface="Symbol" panose="05050102010706020507" pitchFamily="18" charset="2"/>
              <a:buChar char="®"/>
            </a:pPr>
            <a:r>
              <a:rPr lang="en-GB" dirty="0"/>
              <a:t>Sole responsibility of declaring Operation PLATO</a:t>
            </a:r>
          </a:p>
          <a:p>
            <a:pPr lvl="1">
              <a:buFont typeface="Symbol" panose="05050102010706020507" pitchFamily="18" charset="2"/>
              <a:buChar char="®"/>
            </a:pPr>
            <a:r>
              <a:rPr lang="en-GB" dirty="0"/>
              <a:t>Took initiative to step up to the role of Bronze commander</a:t>
            </a:r>
          </a:p>
          <a:p>
            <a:pPr lvl="1">
              <a:buFont typeface="Symbol" panose="05050102010706020507" pitchFamily="18" charset="2"/>
              <a:buChar char="®"/>
            </a:pPr>
            <a:r>
              <a:rPr lang="en-GB" dirty="0"/>
              <a:t>Made the decision to keep officers at the scene to save further lives</a:t>
            </a:r>
          </a:p>
          <a:p>
            <a:pPr lvl="1">
              <a:buFont typeface="Symbol" panose="05050102010706020507" pitchFamily="18" charset="2"/>
              <a:buChar char="®"/>
            </a:pPr>
            <a:r>
              <a:rPr lang="en-GB" sz="2200" dirty="0"/>
              <a:t>Failed in communication</a:t>
            </a:r>
          </a:p>
        </p:txBody>
      </p:sp>
      <p:sp>
        <p:nvSpPr>
          <p:cNvPr id="6" name="Scroll: Vertical 5">
            <a:extLst>
              <a:ext uri="{FF2B5EF4-FFF2-40B4-BE49-F238E27FC236}">
                <a16:creationId xmlns:a16="http://schemas.microsoft.com/office/drawing/2014/main" id="{3908ED14-ED57-7DA3-E066-DBBCD33CF9FE}"/>
              </a:ext>
            </a:extLst>
          </p:cNvPr>
          <p:cNvSpPr/>
          <p:nvPr/>
        </p:nvSpPr>
        <p:spPr>
          <a:xfrm>
            <a:off x="457200" y="4908176"/>
            <a:ext cx="11335871" cy="1821557"/>
          </a:xfrm>
          <a:prstGeom prst="verticalScroll">
            <a:avLst/>
          </a:prstGeom>
          <a:solidFill>
            <a:schemeClr val="accent6">
              <a:lumMod val="40000"/>
              <a:lumOff val="60000"/>
            </a:schemeClr>
          </a:soli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Recommendation 1</a:t>
            </a:r>
            <a:r>
              <a:rPr lang="en-GB" dirty="0"/>
              <a:t>:</a:t>
            </a:r>
          </a:p>
          <a:p>
            <a:pPr algn="ctr"/>
            <a:r>
              <a:rPr lang="en-GB" dirty="0"/>
              <a:t>Educate the Force Duty Officer and all relevant officers on what to do in emergency situations to ensure all decisions made are with sufficient knowledge</a:t>
            </a:r>
          </a:p>
          <a:p>
            <a:pPr algn="ctr"/>
            <a:r>
              <a:rPr lang="en-GB" b="1" dirty="0"/>
              <a:t>Recommendation 2:</a:t>
            </a:r>
          </a:p>
          <a:p>
            <a:pPr algn="ctr"/>
            <a:r>
              <a:rPr lang="en-GB" dirty="0"/>
              <a:t>Educate all officers on the importance of communication within all leadership styles</a:t>
            </a:r>
          </a:p>
        </p:txBody>
      </p:sp>
      <p:sp>
        <p:nvSpPr>
          <p:cNvPr id="9" name="TextBox 8">
            <a:extLst>
              <a:ext uri="{FF2B5EF4-FFF2-40B4-BE49-F238E27FC236}">
                <a16:creationId xmlns:a16="http://schemas.microsoft.com/office/drawing/2014/main" id="{AEF9425B-5B3D-55A5-AB32-0616761970B5}"/>
              </a:ext>
            </a:extLst>
          </p:cNvPr>
          <p:cNvSpPr txBox="1"/>
          <p:nvPr/>
        </p:nvSpPr>
        <p:spPr>
          <a:xfrm>
            <a:off x="9862457" y="4261845"/>
            <a:ext cx="6098240" cy="646331"/>
          </a:xfrm>
          <a:prstGeom prst="rect">
            <a:avLst/>
          </a:prstGeom>
          <a:noFill/>
        </p:spPr>
        <p:txBody>
          <a:bodyPr wrap="square">
            <a:spAutoFit/>
          </a:bodyPr>
          <a:lstStyle/>
          <a:p>
            <a:pPr>
              <a:buFont typeface="Symbol" panose="05050102010706020507" pitchFamily="18" charset="2"/>
              <a:buChar char=""/>
            </a:pPr>
            <a:endParaRPr lang="en-GB" dirty="0"/>
          </a:p>
          <a:p>
            <a:r>
              <a:rPr lang="en-GB" dirty="0"/>
              <a:t>Home Office, 2023</a:t>
            </a:r>
          </a:p>
        </p:txBody>
      </p:sp>
    </p:spTree>
    <p:extLst>
      <p:ext uri="{BB962C8B-B14F-4D97-AF65-F5344CB8AC3E}">
        <p14:creationId xmlns:p14="http://schemas.microsoft.com/office/powerpoint/2010/main" val="425126749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childTnLst>
                                </p:cTn>
                              </p:par>
                              <p:par>
                                <p:cTn id="12" presetID="1" presetClass="entr" presetSubtype="0" fill="hold" nodeType="with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5">
                                            <p:txEl>
                                              <p:pRg st="2" end="2"/>
                                            </p:txEl>
                                          </p:spTgt>
                                        </p:tgtEl>
                                        <p:attrNameLst>
                                          <p:attrName>style.visibility</p:attrName>
                                        </p:attrNameLst>
                                      </p:cBhvr>
                                      <p:to>
                                        <p:strVal val="visible"/>
                                      </p:to>
                                    </p:set>
                                  </p:childTnLst>
                                </p:cTn>
                              </p:par>
                              <p:par>
                                <p:cTn id="16" presetID="1" presetClass="entr" presetSubtype="0" fill="hold" nodeType="withEffect">
                                  <p:stCondLst>
                                    <p:cond delay="0"/>
                                  </p:stCondLst>
                                  <p:childTnLst>
                                    <p:set>
                                      <p:cBhvr>
                                        <p:cTn id="17" dur="1" fill="hold">
                                          <p:stCondLst>
                                            <p:cond delay="0"/>
                                          </p:stCondLst>
                                        </p:cTn>
                                        <p:tgtEl>
                                          <p:spTgt spid="5">
                                            <p:txEl>
                                              <p:pRg st="3" end="3"/>
                                            </p:txEl>
                                          </p:spTgt>
                                        </p:tgtEl>
                                        <p:attrNameLst>
                                          <p:attrName>style.visibility</p:attrName>
                                        </p:attrNameLst>
                                      </p:cBhvr>
                                      <p:to>
                                        <p:strVal val="visible"/>
                                      </p:to>
                                    </p:set>
                                  </p:childTnLst>
                                </p:cTn>
                              </p:par>
                              <p:par>
                                <p:cTn id="18" presetID="1" presetClass="entr" presetSubtype="0" fill="hold" nodeType="withEffect">
                                  <p:stCondLst>
                                    <p:cond delay="0"/>
                                  </p:stCondLst>
                                  <p:childTnLst>
                                    <p:set>
                                      <p:cBhvr>
                                        <p:cTn id="19" dur="1" fill="hold">
                                          <p:stCondLst>
                                            <p:cond delay="0"/>
                                          </p:stCondLst>
                                        </p:cTn>
                                        <p:tgtEl>
                                          <p:spTgt spid="5">
                                            <p:txEl>
                                              <p:pRg st="4" end="4"/>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5">
                                            <p:txEl>
                                              <p:pRg st="5" end="5"/>
                                            </p:txEl>
                                          </p:spTgt>
                                        </p:tgtEl>
                                        <p:attrNameLst>
                                          <p:attrName>style.visibility</p:attrName>
                                        </p:attrNameLst>
                                      </p:cBhvr>
                                      <p:to>
                                        <p:strVal val="visible"/>
                                      </p:to>
                                    </p:set>
                                  </p:childTnLst>
                                </p:cTn>
                              </p:par>
                              <p:par>
                                <p:cTn id="22" presetID="1" presetClass="entr" presetSubtype="0" fill="hold" nodeType="withEffect">
                                  <p:stCondLst>
                                    <p:cond delay="0"/>
                                  </p:stCondLst>
                                  <p:childTnLst>
                                    <p:set>
                                      <p:cBhvr>
                                        <p:cTn id="23"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500"/>
                                        <p:tgtEl>
                                          <p:spTgt spid="6"/>
                                        </p:tgtEl>
                                      </p:cBhvr>
                                    </p:animEffec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48D0FF-560E-D63B-C48E-F485BBED6E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D6FD69-9DEA-2FC5-C6E2-49F291386211}"/>
              </a:ext>
            </a:extLst>
          </p:cNvPr>
          <p:cNvSpPr>
            <a:spLocks noGrp="1"/>
          </p:cNvSpPr>
          <p:nvPr>
            <p:ph type="title"/>
          </p:nvPr>
        </p:nvSpPr>
        <p:spPr/>
        <p:txBody>
          <a:bodyPr/>
          <a:lstStyle/>
          <a:p>
            <a:r>
              <a:rPr lang="en-GB" dirty="0"/>
              <a:t>Emergent leader</a:t>
            </a:r>
          </a:p>
        </p:txBody>
      </p:sp>
      <p:sp>
        <p:nvSpPr>
          <p:cNvPr id="3" name="Text Placeholder 2">
            <a:extLst>
              <a:ext uri="{FF2B5EF4-FFF2-40B4-BE49-F238E27FC236}">
                <a16:creationId xmlns:a16="http://schemas.microsoft.com/office/drawing/2014/main" id="{F52A8D5D-E573-C12D-887E-E47EF2F9C72F}"/>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99266613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9A8A06-68D4-A349-38D0-CD7ADEE068C2}"/>
            </a:ext>
          </a:extLst>
        </p:cNvPr>
        <p:cNvGrpSpPr/>
        <p:nvPr/>
      </p:nvGrpSpPr>
      <p:grpSpPr>
        <a:xfrm>
          <a:off x="0" y="0"/>
          <a:ext cx="0" cy="0"/>
          <a:chOff x="0" y="0"/>
          <a:chExt cx="0" cy="0"/>
        </a:xfrm>
      </p:grpSpPr>
      <p:sp>
        <p:nvSpPr>
          <p:cNvPr id="4" name="Scroll: Vertical 3">
            <a:extLst>
              <a:ext uri="{FF2B5EF4-FFF2-40B4-BE49-F238E27FC236}">
                <a16:creationId xmlns:a16="http://schemas.microsoft.com/office/drawing/2014/main" id="{E7AD70A8-1805-5A27-2DF5-DAFD01A2AFB8}"/>
              </a:ext>
            </a:extLst>
          </p:cNvPr>
          <p:cNvSpPr/>
          <p:nvPr/>
        </p:nvSpPr>
        <p:spPr>
          <a:xfrm>
            <a:off x="457200" y="436729"/>
            <a:ext cx="11335871" cy="1513096"/>
          </a:xfrm>
          <a:prstGeom prst="verticalScroll">
            <a:avLst/>
          </a:prstGeom>
          <a:solidFill>
            <a:schemeClr val="accent6">
              <a:lumMod val="40000"/>
              <a:lumOff val="60000"/>
            </a:schemeClr>
          </a:soli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“The degree to which an individual with no formal status or authority is perceived by one or more team members as exhibiting leaderlike influence” – Rabinovitch, 2021</a:t>
            </a:r>
          </a:p>
        </p:txBody>
      </p:sp>
      <p:sp>
        <p:nvSpPr>
          <p:cNvPr id="2" name="Content Placeholder 2">
            <a:extLst>
              <a:ext uri="{FF2B5EF4-FFF2-40B4-BE49-F238E27FC236}">
                <a16:creationId xmlns:a16="http://schemas.microsoft.com/office/drawing/2014/main" id="{28E5D6E9-9669-6F62-3FC6-01D31BA9C77B}"/>
              </a:ext>
            </a:extLst>
          </p:cNvPr>
          <p:cNvSpPr txBox="1">
            <a:spLocks/>
          </p:cNvSpPr>
          <p:nvPr/>
        </p:nvSpPr>
        <p:spPr>
          <a:xfrm>
            <a:off x="457200" y="2199736"/>
            <a:ext cx="10945905" cy="4023360"/>
          </a:xfrm>
          <a:prstGeom prst="rect">
            <a:avLst/>
          </a:prstGeom>
        </p:spPr>
        <p:txBody>
          <a:bodyPr vert="horz" lIns="45720" tIns="45720" rIns="4572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pPr>
              <a:buFont typeface="Symbol" panose="05050102010706020507" pitchFamily="18" charset="2"/>
              <a:buChar char="®"/>
            </a:pPr>
            <a:r>
              <a:rPr lang="en-GB" dirty="0"/>
              <a:t>Inspector Sexton voluntarily stepped up to role of Bronze commander</a:t>
            </a:r>
          </a:p>
          <a:p>
            <a:pPr>
              <a:buFont typeface="Symbol" panose="05050102010706020507" pitchFamily="18" charset="2"/>
              <a:buChar char="®"/>
            </a:pPr>
            <a:r>
              <a:rPr lang="en-GB" dirty="0"/>
              <a:t>Perceived as Bronze leader as Authorised Firearm Officer reported back to him</a:t>
            </a:r>
          </a:p>
          <a:p>
            <a:pPr>
              <a:buFont typeface="Symbol" panose="05050102010706020507" pitchFamily="18" charset="2"/>
              <a:buChar char="®"/>
            </a:pPr>
            <a:r>
              <a:rPr lang="en-GB" dirty="0"/>
              <a:t>Kerslake Report 2018 – the activities and decisions made at the scene met the criteria of  bronze commander</a:t>
            </a:r>
          </a:p>
          <a:p>
            <a:pPr>
              <a:buFont typeface="Symbol" panose="05050102010706020507" pitchFamily="18" charset="2"/>
              <a:buChar char="®"/>
            </a:pPr>
            <a:r>
              <a:rPr lang="en-GB" dirty="0"/>
              <a:t>Transferable skills</a:t>
            </a:r>
          </a:p>
        </p:txBody>
      </p:sp>
      <p:sp>
        <p:nvSpPr>
          <p:cNvPr id="5" name="Scroll: Vertical 4">
            <a:extLst>
              <a:ext uri="{FF2B5EF4-FFF2-40B4-BE49-F238E27FC236}">
                <a16:creationId xmlns:a16="http://schemas.microsoft.com/office/drawing/2014/main" id="{CDEFDBCA-5840-D198-F4B9-01904B99ED1A}"/>
              </a:ext>
            </a:extLst>
          </p:cNvPr>
          <p:cNvSpPr/>
          <p:nvPr/>
        </p:nvSpPr>
        <p:spPr>
          <a:xfrm>
            <a:off x="457200" y="4643005"/>
            <a:ext cx="11335871" cy="2100583"/>
          </a:xfrm>
          <a:prstGeom prst="verticalScroll">
            <a:avLst/>
          </a:prstGeom>
          <a:solidFill>
            <a:schemeClr val="accent6">
              <a:lumMod val="40000"/>
              <a:lumOff val="60000"/>
            </a:schemeClr>
          </a:soli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Recommendation</a:t>
            </a:r>
            <a:r>
              <a:rPr lang="en-GB" dirty="0"/>
              <a:t>:</a:t>
            </a:r>
          </a:p>
          <a:p>
            <a:pPr algn="ctr"/>
            <a:r>
              <a:rPr lang="en-GB" dirty="0"/>
              <a:t>Provide training to Force Duty Officers of the duties and responsibilities of bronze, silver and gold commanders to ensure they understand the duty entailed if they decide to become an emergent leader and step into that role.</a:t>
            </a:r>
          </a:p>
        </p:txBody>
      </p:sp>
      <p:sp>
        <p:nvSpPr>
          <p:cNvPr id="8" name="TextBox 7">
            <a:extLst>
              <a:ext uri="{FF2B5EF4-FFF2-40B4-BE49-F238E27FC236}">
                <a16:creationId xmlns:a16="http://schemas.microsoft.com/office/drawing/2014/main" id="{E2E24D6B-9AF3-C4C0-1C2E-D624305ACF96}"/>
              </a:ext>
            </a:extLst>
          </p:cNvPr>
          <p:cNvSpPr txBox="1"/>
          <p:nvPr/>
        </p:nvSpPr>
        <p:spPr>
          <a:xfrm>
            <a:off x="9780815" y="3996674"/>
            <a:ext cx="6098240" cy="646331"/>
          </a:xfrm>
          <a:prstGeom prst="rect">
            <a:avLst/>
          </a:prstGeom>
          <a:noFill/>
        </p:spPr>
        <p:txBody>
          <a:bodyPr wrap="square">
            <a:spAutoFit/>
          </a:bodyPr>
          <a:lstStyle/>
          <a:p>
            <a:pPr>
              <a:buFont typeface="Symbol" panose="05050102010706020507" pitchFamily="18" charset="2"/>
              <a:buChar char=""/>
            </a:pPr>
            <a:endParaRPr lang="en-GB" dirty="0"/>
          </a:p>
          <a:p>
            <a:r>
              <a:rPr lang="en-GB" dirty="0"/>
              <a:t>Home Office, 2023</a:t>
            </a:r>
          </a:p>
        </p:txBody>
      </p:sp>
    </p:spTree>
    <p:extLst>
      <p:ext uri="{BB962C8B-B14F-4D97-AF65-F5344CB8AC3E}">
        <p14:creationId xmlns:p14="http://schemas.microsoft.com/office/powerpoint/2010/main" val="61401184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childTnLst>
                                </p:cTn>
                              </p:par>
                              <p:par>
                                <p:cTn id="12" presetID="1" presetClass="entr" presetSubtype="0" fill="hold" nodeType="with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2">
                                            <p:txEl>
                                              <p:pRg st="2" end="2"/>
                                            </p:txEl>
                                          </p:spTgt>
                                        </p:tgtEl>
                                        <p:attrNameLst>
                                          <p:attrName>style.visibility</p:attrName>
                                        </p:attrNameLst>
                                      </p:cBhvr>
                                      <p:to>
                                        <p:strVal val="visible"/>
                                      </p:to>
                                    </p:set>
                                  </p:childTnLst>
                                </p:cTn>
                              </p:par>
                              <p:par>
                                <p:cTn id="16" presetID="1" presetClass="entr" presetSubtype="0" fill="hold" nodeType="withEffect">
                                  <p:stCondLst>
                                    <p:cond delay="0"/>
                                  </p:stCondLst>
                                  <p:childTnLst>
                                    <p:set>
                                      <p:cBhvr>
                                        <p:cTn id="17"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5B2DA-9BBF-619C-DCEF-95707F9C5258}"/>
              </a:ext>
            </a:extLst>
          </p:cNvPr>
          <p:cNvSpPr>
            <a:spLocks noGrp="1"/>
          </p:cNvSpPr>
          <p:nvPr>
            <p:ph type="title"/>
          </p:nvPr>
        </p:nvSpPr>
        <p:spPr/>
        <p:txBody>
          <a:bodyPr/>
          <a:lstStyle/>
          <a:p>
            <a:r>
              <a:rPr lang="en-GB" dirty="0"/>
              <a:t>Situational leadership</a:t>
            </a:r>
          </a:p>
        </p:txBody>
      </p:sp>
      <p:sp>
        <p:nvSpPr>
          <p:cNvPr id="3" name="Text Placeholder 2">
            <a:extLst>
              <a:ext uri="{FF2B5EF4-FFF2-40B4-BE49-F238E27FC236}">
                <a16:creationId xmlns:a16="http://schemas.microsoft.com/office/drawing/2014/main" id="{1E0B43C4-BF8B-2567-2070-66EDCC64481C}"/>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53568146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940A0A-3B37-12C2-D039-714BD20C340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3F2165-634A-FF8E-FA41-0DF2187B5B67}"/>
              </a:ext>
            </a:extLst>
          </p:cNvPr>
          <p:cNvSpPr>
            <a:spLocks noGrp="1"/>
          </p:cNvSpPr>
          <p:nvPr>
            <p:ph idx="1"/>
          </p:nvPr>
        </p:nvSpPr>
        <p:spPr>
          <a:xfrm>
            <a:off x="645459" y="2286000"/>
            <a:ext cx="10945905" cy="4023360"/>
          </a:xfrm>
        </p:spPr>
        <p:txBody>
          <a:bodyPr>
            <a:normAutofit/>
          </a:bodyPr>
          <a:lstStyle/>
          <a:p>
            <a:pPr>
              <a:buFont typeface="Symbol" panose="05050102010706020507" pitchFamily="18" charset="2"/>
              <a:buChar char="®"/>
            </a:pPr>
            <a:r>
              <a:rPr lang="en-GB" dirty="0"/>
              <a:t>Had experience of being in a leader position, so should be aware of how to lead</a:t>
            </a:r>
          </a:p>
          <a:p>
            <a:pPr>
              <a:buFont typeface="Symbol" panose="05050102010706020507" pitchFamily="18" charset="2"/>
              <a:buChar char="®"/>
            </a:pPr>
            <a:r>
              <a:rPr lang="en-GB" dirty="0"/>
              <a:t>Inspector Sexton did assess the scene before entering, determining what type of leadership was needed</a:t>
            </a:r>
          </a:p>
          <a:p>
            <a:pPr>
              <a:buFont typeface="Symbol" panose="05050102010706020507" pitchFamily="18" charset="2"/>
              <a:buChar char="®"/>
            </a:pPr>
            <a:r>
              <a:rPr lang="en-GB" dirty="0"/>
              <a:t>Based on the Kerslake Report 2018, it suggests that Inspector Sexton was using a ‘directing’ style, where a high level of direction was needed due to lack of gold tier strategy, but little support, as each team were able to execute the demands</a:t>
            </a:r>
          </a:p>
        </p:txBody>
      </p:sp>
      <p:sp>
        <p:nvSpPr>
          <p:cNvPr id="4" name="Scroll: Vertical 3">
            <a:extLst>
              <a:ext uri="{FF2B5EF4-FFF2-40B4-BE49-F238E27FC236}">
                <a16:creationId xmlns:a16="http://schemas.microsoft.com/office/drawing/2014/main" id="{B5BF8BE5-A314-C5DC-A290-DFD81F585216}"/>
              </a:ext>
            </a:extLst>
          </p:cNvPr>
          <p:cNvSpPr/>
          <p:nvPr/>
        </p:nvSpPr>
        <p:spPr>
          <a:xfrm>
            <a:off x="457200" y="436729"/>
            <a:ext cx="11335871" cy="1513096"/>
          </a:xfrm>
          <a:prstGeom prst="verticalScroll">
            <a:avLst/>
          </a:prstGeom>
          <a:solidFill>
            <a:schemeClr val="accent6">
              <a:lumMod val="40000"/>
              <a:lumOff val="60000"/>
            </a:schemeClr>
          </a:soli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 model that allows the leader to tailor their skills to the needs of the team based on the amount of direction/leadership, support and the readiness of the individual. – Schermerhorn, 1997</a:t>
            </a:r>
          </a:p>
        </p:txBody>
      </p:sp>
      <p:sp>
        <p:nvSpPr>
          <p:cNvPr id="9" name="Scroll: Vertical 8">
            <a:extLst>
              <a:ext uri="{FF2B5EF4-FFF2-40B4-BE49-F238E27FC236}">
                <a16:creationId xmlns:a16="http://schemas.microsoft.com/office/drawing/2014/main" id="{ECEF83EF-FD7C-6FF1-B1C2-AF9A01D65054}"/>
              </a:ext>
            </a:extLst>
          </p:cNvPr>
          <p:cNvSpPr/>
          <p:nvPr/>
        </p:nvSpPr>
        <p:spPr>
          <a:xfrm>
            <a:off x="457200" y="4643005"/>
            <a:ext cx="11335871" cy="2100583"/>
          </a:xfrm>
          <a:prstGeom prst="verticalScroll">
            <a:avLst/>
          </a:prstGeom>
          <a:solidFill>
            <a:schemeClr val="accent6">
              <a:lumMod val="40000"/>
              <a:lumOff val="60000"/>
            </a:schemeClr>
          </a:soli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Recommendation</a:t>
            </a:r>
            <a:r>
              <a:rPr lang="en-GB" dirty="0"/>
              <a:t>:</a:t>
            </a:r>
          </a:p>
          <a:p>
            <a:pPr algn="ctr"/>
            <a:r>
              <a:rPr lang="en-GB" dirty="0"/>
              <a:t>Provide theoretical and practical training to all officers on how to adapt their leadership styles depending on the situation.</a:t>
            </a:r>
          </a:p>
        </p:txBody>
      </p:sp>
      <p:sp>
        <p:nvSpPr>
          <p:cNvPr id="10" name="TextBox 9">
            <a:extLst>
              <a:ext uri="{FF2B5EF4-FFF2-40B4-BE49-F238E27FC236}">
                <a16:creationId xmlns:a16="http://schemas.microsoft.com/office/drawing/2014/main" id="{1E9C8DE4-E7E1-4E64-CC4C-B98F6375052A}"/>
              </a:ext>
            </a:extLst>
          </p:cNvPr>
          <p:cNvSpPr txBox="1"/>
          <p:nvPr/>
        </p:nvSpPr>
        <p:spPr>
          <a:xfrm>
            <a:off x="9780815" y="3996674"/>
            <a:ext cx="6098240" cy="646331"/>
          </a:xfrm>
          <a:prstGeom prst="rect">
            <a:avLst/>
          </a:prstGeom>
          <a:noFill/>
        </p:spPr>
        <p:txBody>
          <a:bodyPr wrap="square">
            <a:spAutoFit/>
          </a:bodyPr>
          <a:lstStyle/>
          <a:p>
            <a:pPr>
              <a:buFont typeface="Symbol" panose="05050102010706020507" pitchFamily="18" charset="2"/>
              <a:buChar char=""/>
            </a:pPr>
            <a:endParaRPr lang="en-GB" dirty="0"/>
          </a:p>
          <a:p>
            <a:r>
              <a:rPr lang="en-GB" dirty="0"/>
              <a:t>Home Office, 2023</a:t>
            </a:r>
          </a:p>
        </p:txBody>
      </p:sp>
    </p:spTree>
    <p:extLst>
      <p:ext uri="{BB962C8B-B14F-4D97-AF65-F5344CB8AC3E}">
        <p14:creationId xmlns:p14="http://schemas.microsoft.com/office/powerpoint/2010/main" val="103599842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par>
                                <p:cTn id="12" presetID="1" presetClass="entr" presetSubtype="0"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9" grpId="0" animBg="1"/>
      <p:bldP spid="1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0A4D1-C47B-D4B4-2054-E73E3C2C962F}"/>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1EF2479D-6285-F6E1-8613-D9B0346EB01F}"/>
              </a:ext>
            </a:extLst>
          </p:cNvPr>
          <p:cNvSpPr>
            <a:spLocks noGrp="1"/>
          </p:cNvSpPr>
          <p:nvPr>
            <p:ph idx="1"/>
          </p:nvPr>
        </p:nvSpPr>
        <p:spPr/>
        <p:txBody>
          <a:bodyPr>
            <a:normAutofit fontScale="92500" lnSpcReduction="10000"/>
          </a:bodyPr>
          <a:lstStyle/>
          <a:p>
            <a:pPr>
              <a:lnSpc>
                <a:spcPct val="115000"/>
              </a:lnSpc>
              <a:spcAft>
                <a:spcPts val="800"/>
              </a:spcAft>
            </a:pPr>
            <a:r>
              <a:rPr lang="en-GB" sz="1800" dirty="0" err="1">
                <a:latin typeface="Arial" panose="020B0604020202020204" pitchFamily="34" charset="0"/>
                <a:ea typeface="Aptos" panose="020B0004020202020204" pitchFamily="34" charset="0"/>
              </a:rPr>
              <a:t>manchester</a:t>
            </a:r>
            <a:r>
              <a:rPr lang="en-GB" sz="1800" dirty="0">
                <a:latin typeface="Arial" panose="020B0604020202020204" pitchFamily="34" charset="0"/>
                <a:ea typeface="Aptos" panose="020B0004020202020204" pitchFamily="34" charset="0"/>
              </a:rPr>
              <a:t> arena inquiry (2022) </a:t>
            </a:r>
            <a:r>
              <a:rPr lang="en-GB" sz="1800" i="1" dirty="0">
                <a:latin typeface="Arial" panose="020B0604020202020204" pitchFamily="34" charset="0"/>
                <a:ea typeface="Aptos" panose="020B0004020202020204" pitchFamily="34" charset="0"/>
              </a:rPr>
              <a:t>Manchester Arena Inquiry Volume 2: Emergency Response Volume 2-1.</a:t>
            </a:r>
            <a:r>
              <a:rPr lang="en-GB" sz="1800" dirty="0">
                <a:latin typeface="Arial" panose="020B0604020202020204" pitchFamily="34" charset="0"/>
                <a:ea typeface="Aptos" panose="020B0004020202020204" pitchFamily="34" charset="0"/>
              </a:rPr>
              <a:t> Available at: https://www.gov.uk/government/publications/manchester-arena-inquiry-volume-2-emergency-response (Accessed: 27/02/2024)</a:t>
            </a:r>
            <a:endParaRPr lang="en-GB" sz="1800" dirty="0"/>
          </a:p>
          <a:p>
            <a:pPr>
              <a:lnSpc>
                <a:spcPct val="115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Rabinovitch, A. (2021)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Making Sense of Emergent Leadership.</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a:rPr>
              <a:t>https://poole.ncsu.edu/thought-leadership/article/making-sense-of-emergent-leadership/</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28/02/2024)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Schermerhorn, J. (1997)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Situation Leadership: Conversations with Paul Hersey.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https://citeseerx.ist.psu.edu/document?repid=rep1&amp;type=pdf&amp;doi=1dcfb286c8ffa0b36e9a51ba8d1bf44316b45a65#page=4</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03/03/2024)</a:t>
            </a:r>
          </a:p>
          <a:p>
            <a:r>
              <a:rPr lang="en-GB" sz="1800" kern="100" dirty="0">
                <a:effectLst/>
                <a:latin typeface="Arial" panose="020B0604020202020204" pitchFamily="34" charset="0"/>
                <a:ea typeface="Aptos" panose="020B0004020202020204" pitchFamily="34" charset="0"/>
                <a:cs typeface="Times New Roman" panose="02020603050405020304" pitchFamily="18" charset="0"/>
              </a:rPr>
              <a:t>The Oxford Review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n.d</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Authoritarian leadership: definition and explanation.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a:rPr>
              <a:t>https://oxford-review.com/oxford-review-encyclopaedia-terms/authoritarian-leadership/</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(Accessed:28/02/2024)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864717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Office_36807643_TF22378848.potx" id="{6BBE7CC7-35DD-4A68-AF50-43E942A5F51F}" vid="{D3513AAA-9640-405D-ACB4-14E37EB0144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4F44C90D-2A62-4985-9618-3460247437B1}">
  <ds:schemaRefs>
    <ds:schemaRef ds:uri="http://schemas.microsoft.com/sharepoint/v3/contenttype/forms"/>
  </ds:schemaRefs>
</ds:datastoreItem>
</file>

<file path=customXml/itemProps2.xml><?xml version="1.0" encoding="utf-8"?>
<ds:datastoreItem xmlns:ds="http://schemas.openxmlformats.org/officeDocument/2006/customXml" ds:itemID="{B61EAB5F-88FC-4FAE-AE3C-037A3C365EB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88A2F88-55C5-4ED1-9541-807C65424763}">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Integral design</Template>
  <TotalTime>0</TotalTime>
  <Words>710</Words>
  <Application>Microsoft Office PowerPoint</Application>
  <PresentationFormat>Widescreen</PresentationFormat>
  <Paragraphs>63</Paragraphs>
  <Slides>10</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Aptos</vt:lpstr>
      <vt:lpstr>Arial</vt:lpstr>
      <vt:lpstr>Calibri</vt:lpstr>
      <vt:lpstr>Symbol</vt:lpstr>
      <vt:lpstr>Tw Cen MT</vt:lpstr>
      <vt:lpstr>Tw Cen MT Condensed</vt:lpstr>
      <vt:lpstr>Wingdings 3</vt:lpstr>
      <vt:lpstr>Integral</vt:lpstr>
      <vt:lpstr>Critically analyse the application of leadership during the Manchester arena attack</vt:lpstr>
      <vt:lpstr>What happened?</vt:lpstr>
      <vt:lpstr>Inspector dale sexton</vt:lpstr>
      <vt:lpstr>Authoritarian leadership style</vt:lpstr>
      <vt:lpstr>PowerPoint Presentation</vt:lpstr>
      <vt:lpstr>Emergent leader</vt:lpstr>
      <vt:lpstr>PowerPoint Presentation</vt:lpstr>
      <vt:lpstr>Situational leadership</vt:lpstr>
      <vt:lpstr>PowerPoint Presentation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Critically analyse the application of leadership during the Manchester arena attack</dc:title>
  <dc:creator>Caitlin Harris</dc:creator>
  <cp:lastModifiedBy>Caitlin Harris</cp:lastModifiedBy>
  <cp:revision>7</cp:revision>
  <dcterms:created xsi:type="dcterms:W3CDTF">2024-03-03T19:51:22Z</dcterms:created>
  <dcterms:modified xsi:type="dcterms:W3CDTF">2024-03-04T13:36:46Z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