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87" r:id="rId4"/>
    <p:sldId id="263" r:id="rId5"/>
    <p:sldId id="288" r:id="rId6"/>
    <p:sldId id="271" r:id="rId7"/>
    <p:sldId id="272" r:id="rId8"/>
    <p:sldId id="284" r:id="rId9"/>
    <p:sldId id="273" r:id="rId10"/>
    <p:sldId id="278" r:id="rId11"/>
    <p:sldId id="275" r:id="rId12"/>
    <p:sldId id="274" r:id="rId13"/>
    <p:sldId id="285" r:id="rId14"/>
    <p:sldId id="286" r:id="rId15"/>
    <p:sldId id="277" r:id="rId16"/>
    <p:sldId id="279" r:id="rId17"/>
    <p:sldId id="290" r:id="rId18"/>
    <p:sldId id="289" r:id="rId19"/>
    <p:sldId id="291" r:id="rId20"/>
    <p:sldId id="26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03" autoAdjust="0"/>
    <p:restoredTop sz="84043" autoAdjust="0"/>
  </p:normalViewPr>
  <p:slideViewPr>
    <p:cSldViewPr snapToGrid="0">
      <p:cViewPr varScale="1">
        <p:scale>
          <a:sx n="78" d="100"/>
          <a:sy n="78" d="100"/>
        </p:scale>
        <p:origin x="628" y="6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C4AD6F-C7D1-4BCD-8ED5-E1B2ADFC2C36}" type="datetimeFigureOut">
              <a:rPr lang="en-GB" smtClean="0"/>
              <a:t>26/08/2023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EA3674-15E5-435E-8B55-9C815DABB162}" type="slidenum">
              <a:rPr lang="en-GB" smtClean="0"/>
              <a:t>‹#›</a:t>
            </a:fld>
            <a:endParaRPr lang="en-GB" dirty="0"/>
          </a:p>
        </p:txBody>
      </p:sp>
    </p:spTree>
    <p:extLst>
      <p:ext uri="{BB962C8B-B14F-4D97-AF65-F5344CB8AC3E}">
        <p14:creationId xmlns:p14="http://schemas.microsoft.com/office/powerpoint/2010/main" val="3905872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EA3674-15E5-435E-8B55-9C815DABB162}" type="slidenum">
              <a:rPr lang="en-GB" smtClean="0"/>
              <a:t>4</a:t>
            </a:fld>
            <a:endParaRPr lang="en-GB" dirty="0"/>
          </a:p>
        </p:txBody>
      </p:sp>
    </p:spTree>
    <p:extLst>
      <p:ext uri="{BB962C8B-B14F-4D97-AF65-F5344CB8AC3E}">
        <p14:creationId xmlns:p14="http://schemas.microsoft.com/office/powerpoint/2010/main" val="3363615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7030A0"/>
              </a:solidFill>
            </a:endParaRPr>
          </a:p>
        </p:txBody>
      </p:sp>
      <p:sp>
        <p:nvSpPr>
          <p:cNvPr id="4" name="Slide Number Placeholder 3"/>
          <p:cNvSpPr>
            <a:spLocks noGrp="1"/>
          </p:cNvSpPr>
          <p:nvPr>
            <p:ph type="sldNum" sz="quarter" idx="10"/>
          </p:nvPr>
        </p:nvSpPr>
        <p:spPr/>
        <p:txBody>
          <a:bodyPr/>
          <a:lstStyle/>
          <a:p>
            <a:fld id="{97EA3674-15E5-435E-8B55-9C815DABB162}" type="slidenum">
              <a:rPr lang="en-GB" smtClean="0"/>
              <a:t>6</a:t>
            </a:fld>
            <a:endParaRPr lang="en-GB" dirty="0"/>
          </a:p>
        </p:txBody>
      </p:sp>
    </p:spTree>
    <p:extLst>
      <p:ext uri="{BB962C8B-B14F-4D97-AF65-F5344CB8AC3E}">
        <p14:creationId xmlns:p14="http://schemas.microsoft.com/office/powerpoint/2010/main" val="1878159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7030A0"/>
              </a:solidFill>
            </a:endParaRPr>
          </a:p>
        </p:txBody>
      </p:sp>
      <p:sp>
        <p:nvSpPr>
          <p:cNvPr id="4" name="Slide Number Placeholder 3"/>
          <p:cNvSpPr>
            <a:spLocks noGrp="1"/>
          </p:cNvSpPr>
          <p:nvPr>
            <p:ph type="sldNum" sz="quarter" idx="10"/>
          </p:nvPr>
        </p:nvSpPr>
        <p:spPr/>
        <p:txBody>
          <a:bodyPr/>
          <a:lstStyle/>
          <a:p>
            <a:fld id="{97EA3674-15E5-435E-8B55-9C815DABB162}" type="slidenum">
              <a:rPr lang="en-GB" smtClean="0"/>
              <a:t>11</a:t>
            </a:fld>
            <a:endParaRPr lang="en-GB" dirty="0"/>
          </a:p>
        </p:txBody>
      </p:sp>
    </p:spTree>
    <p:extLst>
      <p:ext uri="{BB962C8B-B14F-4D97-AF65-F5344CB8AC3E}">
        <p14:creationId xmlns:p14="http://schemas.microsoft.com/office/powerpoint/2010/main" val="3234956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EA3674-15E5-435E-8B55-9C815DABB162}" type="slidenum">
              <a:rPr lang="en-GB" smtClean="0"/>
              <a:t>12</a:t>
            </a:fld>
            <a:endParaRPr lang="en-GB" dirty="0"/>
          </a:p>
        </p:txBody>
      </p:sp>
    </p:spTree>
    <p:extLst>
      <p:ext uri="{BB962C8B-B14F-4D97-AF65-F5344CB8AC3E}">
        <p14:creationId xmlns:p14="http://schemas.microsoft.com/office/powerpoint/2010/main" val="3929154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97EA3674-15E5-435E-8B55-9C815DABB162}" type="slidenum">
              <a:rPr lang="en-GB" smtClean="0"/>
              <a:t>15</a:t>
            </a:fld>
            <a:endParaRPr lang="en-GB" dirty="0"/>
          </a:p>
        </p:txBody>
      </p:sp>
    </p:spTree>
    <p:extLst>
      <p:ext uri="{BB962C8B-B14F-4D97-AF65-F5344CB8AC3E}">
        <p14:creationId xmlns:p14="http://schemas.microsoft.com/office/powerpoint/2010/main" val="3206932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material usage, stress distribution, and overall performance. Document the steps taken to appraise your solutions digitally, including simulations, analyses, and performance evaluations</a:t>
            </a:r>
          </a:p>
          <a:p>
            <a:endParaRPr lang="en-GB" dirty="0"/>
          </a:p>
        </p:txBody>
      </p:sp>
      <p:sp>
        <p:nvSpPr>
          <p:cNvPr id="4" name="Slide Number Placeholder 3"/>
          <p:cNvSpPr>
            <a:spLocks noGrp="1"/>
          </p:cNvSpPr>
          <p:nvPr>
            <p:ph type="sldNum" sz="quarter" idx="10"/>
          </p:nvPr>
        </p:nvSpPr>
        <p:spPr/>
        <p:txBody>
          <a:bodyPr/>
          <a:lstStyle/>
          <a:p>
            <a:fld id="{97EA3674-15E5-435E-8B55-9C815DABB162}" type="slidenum">
              <a:rPr lang="en-GB" smtClean="0"/>
              <a:t>16</a:t>
            </a:fld>
            <a:endParaRPr lang="en-GB" dirty="0"/>
          </a:p>
        </p:txBody>
      </p:sp>
    </p:spTree>
    <p:extLst>
      <p:ext uri="{BB962C8B-B14F-4D97-AF65-F5344CB8AC3E}">
        <p14:creationId xmlns:p14="http://schemas.microsoft.com/office/powerpoint/2010/main" val="1113861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EA3674-15E5-435E-8B55-9C815DABB162}" type="slidenum">
              <a:rPr lang="en-GB" smtClean="0"/>
              <a:t>20</a:t>
            </a:fld>
            <a:endParaRPr lang="en-GB" dirty="0"/>
          </a:p>
        </p:txBody>
      </p:sp>
    </p:spTree>
    <p:extLst>
      <p:ext uri="{BB962C8B-B14F-4D97-AF65-F5344CB8AC3E}">
        <p14:creationId xmlns:p14="http://schemas.microsoft.com/office/powerpoint/2010/main" val="3428206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8/26/2023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8/26/2023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8/26/2023</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8/26/2023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3.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ags" Target="../tags/tag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3" Type="http://schemas.openxmlformats.org/officeDocument/2006/relationships/hyperlink" Target="https://www.ge.com/additive/additive-manufacturing" TargetMode="External"/><Relationship Id="rId7" Type="http://schemas.openxmlformats.org/officeDocument/2006/relationships/hyperlink" Target="https://www.youtube.com/watch?v=qZSZfikDxe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autodesk.com/" TargetMode="External"/><Relationship Id="rId5" Type="http://schemas.openxmlformats.org/officeDocument/2006/relationships/hyperlink" Target="https://www.linkedin.com/pulse/formative-vs-subtractive-additive-farzin-saleh-abadi" TargetMode="External"/><Relationship Id="rId4" Type="http://schemas.openxmlformats.org/officeDocument/2006/relationships/hyperlink" Target="https://link.springer.com/book/10.1007/978-3-031-0586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240145" y="381189"/>
            <a:ext cx="1538549" cy="695004"/>
          </a:xfrm>
          <a:prstGeom prst="rect">
            <a:avLst/>
          </a:prstGeom>
        </p:spPr>
      </p:pic>
      <p:sp>
        <p:nvSpPr>
          <p:cNvPr id="2" name="Title 1"/>
          <p:cNvSpPr>
            <a:spLocks noGrp="1"/>
          </p:cNvSpPr>
          <p:nvPr>
            <p:ph type="ctrTitle"/>
          </p:nvPr>
        </p:nvSpPr>
        <p:spPr>
          <a:xfrm>
            <a:off x="1640149" y="253042"/>
            <a:ext cx="9748287" cy="823151"/>
          </a:xfrm>
        </p:spPr>
        <p:txBody>
          <a:bodyPr/>
          <a:lstStyle/>
          <a:p>
            <a:r>
              <a:rPr lang="en-GB" dirty="0" smtClean="0">
                <a:solidFill>
                  <a:schemeClr val="tx1"/>
                </a:solidFill>
              </a:rPr>
              <a:t> </a:t>
            </a:r>
            <a:r>
              <a:rPr lang="en-GB" sz="4800" dirty="0" smtClean="0">
                <a:solidFill>
                  <a:schemeClr val="tx1"/>
                </a:solidFill>
              </a:rPr>
              <a:t>Advanced </a:t>
            </a:r>
            <a:r>
              <a:rPr lang="en-GB" sz="4800" dirty="0">
                <a:solidFill>
                  <a:schemeClr val="tx1"/>
                </a:solidFill>
              </a:rPr>
              <a:t>Industry </a:t>
            </a:r>
            <a:r>
              <a:rPr lang="en-GB" sz="4800" dirty="0" smtClean="0">
                <a:solidFill>
                  <a:schemeClr val="tx1"/>
                </a:solidFill>
              </a:rPr>
              <a:t>4.0 ACPA 7001</a:t>
            </a:r>
            <a:endParaRPr lang="en-GB" dirty="0">
              <a:solidFill>
                <a:schemeClr val="tx1"/>
              </a:solidFill>
            </a:endParaRPr>
          </a:p>
        </p:txBody>
      </p:sp>
      <p:sp>
        <p:nvSpPr>
          <p:cNvPr id="3" name="Subtitle 2"/>
          <p:cNvSpPr>
            <a:spLocks noGrp="1"/>
          </p:cNvSpPr>
          <p:nvPr>
            <p:ph type="subTitle" idx="1"/>
          </p:nvPr>
        </p:nvSpPr>
        <p:spPr>
          <a:xfrm>
            <a:off x="1372369" y="1658614"/>
            <a:ext cx="9336424" cy="4585168"/>
          </a:xfrm>
        </p:spPr>
        <p:txBody>
          <a:bodyPr>
            <a:normAutofit/>
          </a:bodyPr>
          <a:lstStyle/>
          <a:p>
            <a:pPr algn="ctr"/>
            <a:r>
              <a:rPr lang="en-GB" sz="2800" dirty="0">
                <a:solidFill>
                  <a:schemeClr val="tx1"/>
                </a:solidFill>
              </a:rPr>
              <a:t>University of Wales Trinity Saint David </a:t>
            </a:r>
          </a:p>
          <a:p>
            <a:pPr algn="ctr"/>
            <a:r>
              <a:rPr lang="en-GB" sz="2800" dirty="0">
                <a:solidFill>
                  <a:schemeClr val="tx1"/>
                </a:solidFill>
              </a:rPr>
              <a:t>(MADE Project)</a:t>
            </a:r>
          </a:p>
          <a:p>
            <a:pPr algn="ctr"/>
            <a:r>
              <a:rPr lang="en-GB" sz="2800" dirty="0">
                <a:solidFill>
                  <a:schemeClr val="tx1"/>
                </a:solidFill>
              </a:rPr>
              <a:t>By</a:t>
            </a:r>
          </a:p>
          <a:p>
            <a:pPr algn="ctr"/>
            <a:r>
              <a:rPr lang="en-GB" sz="2800" dirty="0">
                <a:solidFill>
                  <a:schemeClr val="tx1"/>
                </a:solidFill>
              </a:rPr>
              <a:t>Darren Bright (2134166)</a:t>
            </a:r>
          </a:p>
          <a:p>
            <a:pPr algn="ctr"/>
            <a:r>
              <a:rPr lang="en-GB" sz="2800" dirty="0" smtClean="0">
                <a:solidFill>
                  <a:schemeClr val="tx1"/>
                </a:solidFill>
              </a:rPr>
              <a:t>21/08/2023</a:t>
            </a:r>
            <a:endParaRPr lang="en-GB" sz="2800" dirty="0">
              <a:solidFill>
                <a:schemeClr val="tx1"/>
              </a:solidFill>
            </a:endParaRPr>
          </a:p>
          <a:p>
            <a:pPr algn="ctr"/>
            <a:endParaRPr lang="en-GB" sz="2800" dirty="0">
              <a:solidFill>
                <a:schemeClr val="tx1"/>
              </a:solidFill>
            </a:endParaRPr>
          </a:p>
          <a:p>
            <a:pPr algn="ctr"/>
            <a:r>
              <a:rPr lang="en-GB" sz="2800" dirty="0">
                <a:solidFill>
                  <a:schemeClr val="tx1"/>
                </a:solidFill>
              </a:rPr>
              <a:t>Wales Institute of Science and Art</a:t>
            </a:r>
          </a:p>
          <a:p>
            <a:pPr algn="ctr"/>
            <a:r>
              <a:rPr lang="en-GB" sz="2800" dirty="0" smtClean="0">
                <a:solidFill>
                  <a:schemeClr val="tx1"/>
                </a:solidFill>
              </a:rPr>
              <a:t>Andrew Killen</a:t>
            </a:r>
            <a:endParaRPr lang="en-GB" sz="2800" dirty="0">
              <a:solidFill>
                <a:schemeClr val="tx1"/>
              </a:solidFill>
            </a:endParaRPr>
          </a:p>
          <a:p>
            <a:pPr algn="ctr"/>
            <a:endParaRPr lang="en-GB" sz="2800" dirty="0"/>
          </a:p>
        </p:txBody>
      </p:sp>
    </p:spTree>
    <p:extLst>
      <p:ext uri="{BB962C8B-B14F-4D97-AF65-F5344CB8AC3E}">
        <p14:creationId xmlns:p14="http://schemas.microsoft.com/office/powerpoint/2010/main" val="392804595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Additive manufacturing</a:t>
            </a:r>
            <a:endParaRPr lang="en-GB" dirty="0">
              <a:solidFill>
                <a:schemeClr val="tx1"/>
              </a:solidFill>
            </a:endParaRPr>
          </a:p>
        </p:txBody>
      </p:sp>
      <p:sp>
        <p:nvSpPr>
          <p:cNvPr id="6" name="Content Placeholder 2"/>
          <p:cNvSpPr txBox="1">
            <a:spLocks/>
          </p:cNvSpPr>
          <p:nvPr/>
        </p:nvSpPr>
        <p:spPr>
          <a:xfrm>
            <a:off x="692727" y="1270040"/>
            <a:ext cx="10280073" cy="516886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342900" indent="-342900" algn="l">
              <a:buFont typeface="Arial" panose="020B0604020202020204" pitchFamily="34" charset="0"/>
              <a:buChar char="•"/>
            </a:pPr>
            <a:r>
              <a:rPr lang="en-GB" dirty="0" smtClean="0">
                <a:solidFill>
                  <a:schemeClr val="tx1"/>
                </a:solidFill>
              </a:rPr>
              <a:t>This presentation is applying </a:t>
            </a:r>
            <a:r>
              <a:rPr lang="en-GB" dirty="0">
                <a:solidFill>
                  <a:schemeClr val="tx1"/>
                </a:solidFill>
              </a:rPr>
              <a:t>Design for Additive Manufacturing (DfAM) principles to optimise a </a:t>
            </a:r>
            <a:r>
              <a:rPr lang="en-GB" dirty="0" smtClean="0">
                <a:solidFill>
                  <a:schemeClr val="tx1"/>
                </a:solidFill>
              </a:rPr>
              <a:t>component used in my manufacturing site. The final outcome will use generative </a:t>
            </a:r>
            <a:r>
              <a:rPr lang="en-GB" dirty="0">
                <a:solidFill>
                  <a:schemeClr val="tx1"/>
                </a:solidFill>
              </a:rPr>
              <a:t>design techniques and </a:t>
            </a:r>
            <a:r>
              <a:rPr lang="en-GB" dirty="0" smtClean="0">
                <a:solidFill>
                  <a:schemeClr val="tx1"/>
                </a:solidFill>
              </a:rPr>
              <a:t>appropriate </a:t>
            </a:r>
            <a:r>
              <a:rPr lang="en-GB" dirty="0">
                <a:solidFill>
                  <a:schemeClr val="tx1"/>
                </a:solidFill>
              </a:rPr>
              <a:t>Additive Manufacturing (AM) processes and </a:t>
            </a:r>
            <a:r>
              <a:rPr lang="en-GB" dirty="0" smtClean="0">
                <a:solidFill>
                  <a:schemeClr val="tx1"/>
                </a:solidFill>
              </a:rPr>
              <a:t>materials. </a:t>
            </a:r>
          </a:p>
          <a:p>
            <a:pPr marL="342900" indent="-342900" algn="l">
              <a:buFont typeface="Arial" panose="020B0604020202020204" pitchFamily="34" charset="0"/>
              <a:buChar char="•"/>
            </a:pPr>
            <a:endParaRPr lang="en-GB" dirty="0">
              <a:solidFill>
                <a:schemeClr val="tx1"/>
              </a:solidFill>
            </a:endParaRPr>
          </a:p>
          <a:p>
            <a:pPr algn="l"/>
            <a:r>
              <a:rPr lang="en-GB" u="sng" dirty="0" smtClean="0">
                <a:solidFill>
                  <a:schemeClr val="tx1"/>
                </a:solidFill>
              </a:rPr>
              <a:t>What is additive manufacturing?</a:t>
            </a:r>
            <a:endParaRPr lang="en-GB" u="sng" dirty="0">
              <a:solidFill>
                <a:schemeClr val="tx1"/>
              </a:solidFill>
            </a:endParaRPr>
          </a:p>
          <a:p>
            <a:pPr marL="342900" indent="-342900" algn="l">
              <a:buFont typeface="Arial" panose="020B0604020202020204" pitchFamily="34" charset="0"/>
              <a:buChar char="•"/>
            </a:pPr>
            <a:r>
              <a:rPr lang="en-GB" dirty="0">
                <a:solidFill>
                  <a:schemeClr val="tx1"/>
                </a:solidFill>
              </a:rPr>
              <a:t>Additive manufacturing uses data computer-aided-design (CAD) software or 3D object scanners to direct hardware to deposit material, layer upon layer, in precise geometric </a:t>
            </a:r>
            <a:r>
              <a:rPr lang="en-GB" dirty="0" smtClean="0">
                <a:solidFill>
                  <a:schemeClr val="tx1"/>
                </a:solidFill>
              </a:rPr>
              <a:t>shapes (GE, 2023). </a:t>
            </a:r>
            <a:endParaRPr lang="en-GB" dirty="0" smtClean="0">
              <a:solidFill>
                <a:schemeClr val="tx1"/>
              </a:solidFill>
            </a:endParaRPr>
          </a:p>
          <a:p>
            <a:pPr marL="342900" indent="-342900" algn="l">
              <a:buFont typeface="Arial" panose="020B0604020202020204" pitchFamily="34" charset="0"/>
              <a:buChar char="•"/>
            </a:pPr>
            <a:r>
              <a:rPr lang="en-GB" dirty="0">
                <a:solidFill>
                  <a:schemeClr val="tx1"/>
                </a:solidFill>
              </a:rPr>
              <a:t>Modern markets place increasingly stringent requirements on development and </a:t>
            </a:r>
            <a:r>
              <a:rPr lang="en-GB" dirty="0" smtClean="0">
                <a:solidFill>
                  <a:schemeClr val="tx1"/>
                </a:solidFill>
              </a:rPr>
              <a:t>production </a:t>
            </a:r>
            <a:r>
              <a:rPr lang="en-GB" dirty="0">
                <a:solidFill>
                  <a:schemeClr val="tx1"/>
                </a:solidFill>
              </a:rPr>
              <a:t>processes. In order to meet such market demands, modern additive manufacturing processes </a:t>
            </a:r>
            <a:r>
              <a:rPr lang="en-GB" dirty="0" smtClean="0">
                <a:solidFill>
                  <a:schemeClr val="tx1"/>
                </a:solidFill>
              </a:rPr>
              <a:t>have </a:t>
            </a:r>
            <a:r>
              <a:rPr lang="en-GB" dirty="0">
                <a:solidFill>
                  <a:schemeClr val="tx1"/>
                </a:solidFill>
              </a:rPr>
              <a:t>been developed and applied since the second half of the </a:t>
            </a:r>
            <a:r>
              <a:rPr lang="en-GB" dirty="0" smtClean="0">
                <a:solidFill>
                  <a:schemeClr val="tx1"/>
                </a:solidFill>
              </a:rPr>
              <a:t>1980s. </a:t>
            </a:r>
            <a:r>
              <a:rPr lang="en-GB" dirty="0" smtClean="0">
                <a:solidFill>
                  <a:schemeClr val="tx1"/>
                </a:solidFill>
              </a:rPr>
              <a:t>(Damir </a:t>
            </a:r>
            <a:r>
              <a:rPr lang="en-GB" dirty="0" smtClean="0">
                <a:solidFill>
                  <a:schemeClr val="tx1"/>
                </a:solidFill>
              </a:rPr>
              <a:t>Godec, 2020</a:t>
            </a:r>
            <a:r>
              <a:rPr lang="en-GB" dirty="0" smtClean="0">
                <a:solidFill>
                  <a:schemeClr val="tx1"/>
                </a:solidFill>
              </a:rPr>
              <a:t>). </a:t>
            </a:r>
            <a:endParaRPr lang="en-GB" dirty="0">
              <a:solidFill>
                <a:schemeClr val="tx1"/>
              </a:solidFill>
            </a:endParaRPr>
          </a:p>
          <a:p>
            <a:pPr algn="l"/>
            <a:endParaRPr lang="en-GB" dirty="0" smtClean="0"/>
          </a:p>
          <a:p>
            <a:pPr marL="285750" indent="-285750" algn="l">
              <a:buFont typeface="Arial" panose="020B0604020202020204" pitchFamily="34" charset="0"/>
              <a:buChar char="•"/>
            </a:pPr>
            <a:r>
              <a:rPr lang="en-GB" dirty="0" smtClean="0">
                <a:solidFill>
                  <a:schemeClr val="tx1"/>
                </a:solidFill>
              </a:rPr>
              <a:t>Depending </a:t>
            </a:r>
            <a:r>
              <a:rPr lang="en-GB" dirty="0">
                <a:solidFill>
                  <a:schemeClr val="tx1"/>
                </a:solidFill>
              </a:rPr>
              <a:t>on </a:t>
            </a:r>
            <a:r>
              <a:rPr lang="en-GB" dirty="0" smtClean="0">
                <a:solidFill>
                  <a:schemeClr val="tx1"/>
                </a:solidFill>
              </a:rPr>
              <a:t>the 3D printing process and application, additive manufacturing can utilize a growing catalogue of materials including metal alloys, thermoplastics</a:t>
            </a:r>
            <a:r>
              <a:rPr lang="en-GB" dirty="0">
                <a:solidFill>
                  <a:schemeClr val="tx1"/>
                </a:solidFill>
              </a:rPr>
              <a:t>, thermoset polymers and composites.  </a:t>
            </a:r>
            <a:endParaRPr lang="en-GB" dirty="0" smtClean="0">
              <a:solidFill>
                <a:schemeClr val="tx1"/>
              </a:solidFill>
            </a:endParaRPr>
          </a:p>
        </p:txBody>
      </p:sp>
    </p:spTree>
    <p:custDataLst>
      <p:tags r:id="rId1"/>
    </p:custDataLst>
    <p:extLst>
      <p:ext uri="{BB962C8B-B14F-4D97-AF65-F5344CB8AC3E}">
        <p14:creationId xmlns:p14="http://schemas.microsoft.com/office/powerpoint/2010/main" val="2340760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dirty="0">
                <a:solidFill>
                  <a:schemeClr val="tx1"/>
                </a:solidFill>
              </a:rPr>
              <a:t>T</a:t>
            </a:r>
            <a:r>
              <a:rPr lang="en-GB" dirty="0" smtClean="0">
                <a:solidFill>
                  <a:schemeClr val="tx1"/>
                </a:solidFill>
              </a:rPr>
              <a:t>ypes of AM </a:t>
            </a:r>
            <a:endParaRPr lang="en-GB" dirty="0">
              <a:solidFill>
                <a:schemeClr val="tx1"/>
              </a:solidFill>
            </a:endParaRPr>
          </a:p>
        </p:txBody>
      </p:sp>
      <p:sp>
        <p:nvSpPr>
          <p:cNvPr id="6" name="Content Placeholder 2"/>
          <p:cNvSpPr txBox="1">
            <a:spLocks/>
          </p:cNvSpPr>
          <p:nvPr/>
        </p:nvSpPr>
        <p:spPr>
          <a:xfrm>
            <a:off x="652070" y="1298607"/>
            <a:ext cx="10280073" cy="516886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342900" indent="-342900" algn="l">
              <a:buFont typeface="Arial" panose="020B0604020202020204" pitchFamily="34" charset="0"/>
              <a:buChar char="•"/>
            </a:pPr>
            <a:endParaRPr lang="en-GB" dirty="0" smtClean="0">
              <a:solidFill>
                <a:schemeClr val="tx1"/>
              </a:solidFill>
            </a:endParaRPr>
          </a:p>
        </p:txBody>
      </p:sp>
      <p:sp>
        <p:nvSpPr>
          <p:cNvPr id="13" name="TextBox 12"/>
          <p:cNvSpPr txBox="1"/>
          <p:nvPr/>
        </p:nvSpPr>
        <p:spPr>
          <a:xfrm>
            <a:off x="892133" y="2958814"/>
            <a:ext cx="4818166" cy="3416320"/>
          </a:xfrm>
          <a:prstGeom prst="rect">
            <a:avLst/>
          </a:prstGeom>
          <a:noFill/>
        </p:spPr>
        <p:txBody>
          <a:bodyPr wrap="square" rtlCol="0">
            <a:spAutoFit/>
          </a:bodyPr>
          <a:lstStyle/>
          <a:p>
            <a:pPr marL="285750" indent="-285750">
              <a:buFont typeface="Arial" panose="020B0604020202020204" pitchFamily="34" charset="0"/>
              <a:buChar char="•"/>
            </a:pPr>
            <a:r>
              <a:rPr lang="en-GB" dirty="0"/>
              <a:t>Compared to subtractive processes like milling, additive manufacturing generally provides greater geometric freedoms and </a:t>
            </a:r>
            <a:r>
              <a:rPr lang="en-GB" dirty="0" smtClean="0"/>
              <a:t>utilises </a:t>
            </a:r>
            <a:r>
              <a:rPr lang="en-GB" dirty="0"/>
              <a:t>less material. In contrast to forming processes such as injection </a:t>
            </a:r>
            <a:r>
              <a:rPr lang="en-GB" dirty="0" smtClean="0"/>
              <a:t>moulding </a:t>
            </a:r>
            <a:r>
              <a:rPr lang="en-GB" dirty="0"/>
              <a:t>or composites layup, 3D printing does not require a </a:t>
            </a:r>
            <a:r>
              <a:rPr lang="en-GB" dirty="0" smtClean="0"/>
              <a:t>mould </a:t>
            </a:r>
            <a:r>
              <a:rPr lang="en-GB" dirty="0"/>
              <a:t>or other tooling to create a </a:t>
            </a:r>
            <a:r>
              <a:rPr lang="en-GB" dirty="0" smtClean="0"/>
              <a:t>part</a:t>
            </a:r>
            <a:r>
              <a:rPr lang="en-GB" dirty="0"/>
              <a:t> </a:t>
            </a:r>
            <a:r>
              <a:rPr lang="en-GB" dirty="0" smtClean="0"/>
              <a:t>(Farzin </a:t>
            </a:r>
            <a:r>
              <a:rPr lang="en-GB" dirty="0"/>
              <a:t>SalehAbadi, </a:t>
            </a:r>
            <a:r>
              <a:rPr lang="en-GB" dirty="0" smtClean="0"/>
              <a:t>2023),</a:t>
            </a: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4" name="Picture 13"/>
          <p:cNvPicPr>
            <a:picLocks noChangeAspect="1"/>
          </p:cNvPicPr>
          <p:nvPr/>
        </p:nvPicPr>
        <p:blipFill>
          <a:blip r:embed="rId4"/>
          <a:stretch>
            <a:fillRect/>
          </a:stretch>
        </p:blipFill>
        <p:spPr>
          <a:xfrm>
            <a:off x="5896840" y="2672514"/>
            <a:ext cx="5777593" cy="3270991"/>
          </a:xfrm>
          <a:prstGeom prst="rect">
            <a:avLst/>
          </a:prstGeom>
        </p:spPr>
      </p:pic>
      <p:sp>
        <p:nvSpPr>
          <p:cNvPr id="15" name="TextBox 14"/>
          <p:cNvSpPr txBox="1"/>
          <p:nvPr/>
        </p:nvSpPr>
        <p:spPr>
          <a:xfrm>
            <a:off x="1014597" y="1249771"/>
            <a:ext cx="9764486" cy="1200329"/>
          </a:xfrm>
          <a:prstGeom prst="rect">
            <a:avLst/>
          </a:prstGeom>
          <a:noFill/>
        </p:spPr>
        <p:txBody>
          <a:bodyPr wrap="square" rtlCol="0">
            <a:spAutoFit/>
          </a:bodyPr>
          <a:lstStyle/>
          <a:p>
            <a:pPr marL="285750" indent="-285750">
              <a:buFont typeface="Arial" panose="020B0604020202020204" pitchFamily="34" charset="0"/>
              <a:buChar char="•"/>
            </a:pPr>
            <a:r>
              <a:rPr lang="en-GB" dirty="0"/>
              <a:t>Traditionally, the most widely used manufacturing processes in industry are classified into two main groups: subtractive manufacturing, represented primarily by CNC machining, and formative or </a:t>
            </a:r>
            <a:r>
              <a:rPr lang="en-GB" dirty="0" smtClean="0"/>
              <a:t>moulding manufacturing. Most recently additive manufacturing has evolved.</a:t>
            </a:r>
            <a:endParaRPr lang="en-GB" dirty="0"/>
          </a:p>
        </p:txBody>
      </p:sp>
    </p:spTree>
    <p:custDataLst>
      <p:tags r:id="rId1"/>
    </p:custDataLst>
    <p:extLst>
      <p:ext uri="{BB962C8B-B14F-4D97-AF65-F5344CB8AC3E}">
        <p14:creationId xmlns:p14="http://schemas.microsoft.com/office/powerpoint/2010/main" val="352433865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dirty="0">
                <a:solidFill>
                  <a:schemeClr val="tx1"/>
                </a:solidFill>
              </a:rPr>
              <a:t>T</a:t>
            </a:r>
            <a:r>
              <a:rPr lang="en-GB" dirty="0" smtClean="0">
                <a:solidFill>
                  <a:schemeClr val="tx1"/>
                </a:solidFill>
              </a:rPr>
              <a:t>ypes of AM </a:t>
            </a:r>
            <a:endParaRPr lang="en-GB" dirty="0">
              <a:solidFill>
                <a:schemeClr val="tx1"/>
              </a:solidFill>
            </a:endParaRPr>
          </a:p>
        </p:txBody>
      </p:sp>
      <p:sp>
        <p:nvSpPr>
          <p:cNvPr id="6" name="Content Placeholder 2"/>
          <p:cNvSpPr txBox="1">
            <a:spLocks/>
          </p:cNvSpPr>
          <p:nvPr/>
        </p:nvSpPr>
        <p:spPr>
          <a:xfrm>
            <a:off x="692727" y="1300982"/>
            <a:ext cx="10280073" cy="516886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342900" indent="-342900" algn="l">
              <a:buFont typeface="Arial" panose="020B0604020202020204" pitchFamily="34" charset="0"/>
              <a:buChar char="•"/>
            </a:pPr>
            <a:endParaRPr lang="en-GB" dirty="0" smtClean="0">
              <a:solidFill>
                <a:schemeClr val="tx1"/>
              </a:solidFill>
            </a:endParaRPr>
          </a:p>
        </p:txBody>
      </p:sp>
      <p:sp>
        <p:nvSpPr>
          <p:cNvPr id="12" name="Rectangle 11"/>
          <p:cNvSpPr/>
          <p:nvPr/>
        </p:nvSpPr>
        <p:spPr>
          <a:xfrm>
            <a:off x="355135" y="1023144"/>
            <a:ext cx="11370892" cy="5909310"/>
          </a:xfrm>
          <a:prstGeom prst="rect">
            <a:avLst/>
          </a:prstGeom>
        </p:spPr>
        <p:txBody>
          <a:bodyPr wrap="square">
            <a:spAutoFit/>
          </a:bodyPr>
          <a:lstStyle/>
          <a:p>
            <a:pPr marL="342900" indent="-342900">
              <a:buAutoNum type="arabicPeriod"/>
            </a:pPr>
            <a:r>
              <a:rPr lang="en-GB" dirty="0" smtClean="0"/>
              <a:t>Material </a:t>
            </a:r>
            <a:r>
              <a:rPr lang="en-GB" dirty="0"/>
              <a:t>extrusion (MEX)—an additive manufacturing process in which </a:t>
            </a:r>
            <a:r>
              <a:rPr lang="en-GB" dirty="0" smtClean="0"/>
              <a:t>material </a:t>
            </a:r>
            <a:r>
              <a:rPr lang="en-GB" dirty="0"/>
              <a:t>is selectively dispensed through a nozzle or </a:t>
            </a:r>
            <a:r>
              <a:rPr lang="en-GB" dirty="0" smtClean="0"/>
              <a:t>orifice</a:t>
            </a:r>
          </a:p>
          <a:p>
            <a:r>
              <a:rPr lang="en-GB" dirty="0" smtClean="0"/>
              <a:t> </a:t>
            </a:r>
            <a:endParaRPr lang="en-GB" dirty="0"/>
          </a:p>
          <a:p>
            <a:r>
              <a:rPr lang="en-GB" dirty="0"/>
              <a:t>2. Vat </a:t>
            </a:r>
            <a:r>
              <a:rPr lang="en-GB" dirty="0" smtClean="0"/>
              <a:t>photo polymerization </a:t>
            </a:r>
            <a:r>
              <a:rPr lang="en-GB" dirty="0"/>
              <a:t>(VPP)—an additive manufacturing process in which </a:t>
            </a:r>
            <a:r>
              <a:rPr lang="en-GB" dirty="0" smtClean="0"/>
              <a:t>liquid </a:t>
            </a:r>
            <a:r>
              <a:rPr lang="en-GB" dirty="0"/>
              <a:t>photopolymer in a vat is selectively cured by light-activated </a:t>
            </a:r>
            <a:r>
              <a:rPr lang="en-GB" dirty="0" smtClean="0"/>
              <a:t>polymerization </a:t>
            </a:r>
          </a:p>
          <a:p>
            <a:endParaRPr lang="en-GB" dirty="0" smtClean="0"/>
          </a:p>
          <a:p>
            <a:r>
              <a:rPr lang="en-GB" dirty="0" smtClean="0"/>
              <a:t>3</a:t>
            </a:r>
            <a:r>
              <a:rPr lang="en-GB" dirty="0"/>
              <a:t>. Material jetting (MJT)—an additive manufacturing process in which droplets </a:t>
            </a:r>
            <a:r>
              <a:rPr lang="en-GB" dirty="0" smtClean="0"/>
              <a:t>of </a:t>
            </a:r>
            <a:r>
              <a:rPr lang="en-GB" dirty="0"/>
              <a:t>build material are selectively </a:t>
            </a:r>
            <a:r>
              <a:rPr lang="en-GB" dirty="0" smtClean="0"/>
              <a:t>deposited.</a:t>
            </a:r>
          </a:p>
          <a:p>
            <a:endParaRPr lang="en-GB" dirty="0" smtClean="0"/>
          </a:p>
          <a:p>
            <a:r>
              <a:rPr lang="en-GB" dirty="0" smtClean="0"/>
              <a:t>4</a:t>
            </a:r>
            <a:r>
              <a:rPr lang="en-GB" dirty="0"/>
              <a:t>. Sheet lamination (SHL)—an additive manufacturing process in which sheets of </a:t>
            </a:r>
            <a:r>
              <a:rPr lang="en-GB" dirty="0" smtClean="0"/>
              <a:t>material </a:t>
            </a:r>
            <a:r>
              <a:rPr lang="en-GB" dirty="0"/>
              <a:t>are bonded to form an </a:t>
            </a:r>
            <a:r>
              <a:rPr lang="en-GB" dirty="0" smtClean="0"/>
              <a:t>object</a:t>
            </a:r>
          </a:p>
          <a:p>
            <a:endParaRPr lang="en-GB" dirty="0"/>
          </a:p>
          <a:p>
            <a:r>
              <a:rPr lang="en-GB" dirty="0"/>
              <a:t>5. Powder bed fusion (PBF)—an additive manufacturing process in which thermal </a:t>
            </a:r>
            <a:r>
              <a:rPr lang="en-GB" dirty="0" smtClean="0"/>
              <a:t>energy </a:t>
            </a:r>
            <a:r>
              <a:rPr lang="en-GB" dirty="0"/>
              <a:t>selectively fuses regions of a powder </a:t>
            </a:r>
            <a:r>
              <a:rPr lang="en-GB" dirty="0" smtClean="0"/>
              <a:t>bed</a:t>
            </a:r>
          </a:p>
          <a:p>
            <a:r>
              <a:rPr lang="en-GB" dirty="0" smtClean="0"/>
              <a:t> </a:t>
            </a:r>
            <a:endParaRPr lang="en-GB" dirty="0"/>
          </a:p>
          <a:p>
            <a:r>
              <a:rPr lang="en-GB" dirty="0"/>
              <a:t>6. Directed energy deposition (DED)—an additive manufacturing process in which </a:t>
            </a:r>
            <a:r>
              <a:rPr lang="en-GB" dirty="0" smtClean="0"/>
              <a:t>focused </a:t>
            </a:r>
            <a:r>
              <a:rPr lang="en-GB" dirty="0"/>
              <a:t>thermal energy is used to fuse materials by melting as they are being </a:t>
            </a:r>
            <a:r>
              <a:rPr lang="en-GB" dirty="0" smtClean="0"/>
              <a:t>deposited</a:t>
            </a:r>
            <a:r>
              <a:rPr lang="en-GB" dirty="0"/>
              <a:t>. Focused thermal energy means that an energy source (e.g., laser, </a:t>
            </a:r>
            <a:r>
              <a:rPr lang="en-GB" dirty="0" smtClean="0"/>
              <a:t>electron </a:t>
            </a:r>
            <a:r>
              <a:rPr lang="en-GB" dirty="0"/>
              <a:t>beam, or plasma arc) is focused to melt the materials being deposited </a:t>
            </a:r>
            <a:endParaRPr lang="en-GB" dirty="0" smtClean="0"/>
          </a:p>
          <a:p>
            <a:endParaRPr lang="en-GB" dirty="0"/>
          </a:p>
          <a:p>
            <a:r>
              <a:rPr lang="en-GB" dirty="0"/>
              <a:t>7. Binder jetting (BJT)—an additive manufacturing process in which a </a:t>
            </a:r>
            <a:r>
              <a:rPr lang="en-GB" dirty="0" smtClean="0"/>
              <a:t>liquid bonding </a:t>
            </a:r>
            <a:r>
              <a:rPr lang="en-GB" dirty="0"/>
              <a:t>agent is selectively deposited to join powder materials</a:t>
            </a:r>
          </a:p>
        </p:txBody>
      </p:sp>
    </p:spTree>
    <p:custDataLst>
      <p:tags r:id="rId1"/>
    </p:custDataLst>
    <p:extLst>
      <p:ext uri="{BB962C8B-B14F-4D97-AF65-F5344CB8AC3E}">
        <p14:creationId xmlns:p14="http://schemas.microsoft.com/office/powerpoint/2010/main" val="243166831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dirty="0">
                <a:solidFill>
                  <a:schemeClr val="tx1"/>
                </a:solidFill>
              </a:rPr>
              <a:t>T</a:t>
            </a:r>
            <a:r>
              <a:rPr lang="en-GB" dirty="0" smtClean="0">
                <a:solidFill>
                  <a:schemeClr val="tx1"/>
                </a:solidFill>
              </a:rPr>
              <a:t>ypes of AM principles </a:t>
            </a:r>
            <a:endParaRPr lang="en-GB" dirty="0">
              <a:solidFill>
                <a:schemeClr val="tx1"/>
              </a:solidFill>
            </a:endParaRPr>
          </a:p>
        </p:txBody>
      </p:sp>
      <p:sp>
        <p:nvSpPr>
          <p:cNvPr id="6" name="Content Placeholder 2"/>
          <p:cNvSpPr txBox="1">
            <a:spLocks/>
          </p:cNvSpPr>
          <p:nvPr/>
        </p:nvSpPr>
        <p:spPr>
          <a:xfrm>
            <a:off x="692727" y="1300982"/>
            <a:ext cx="10280073" cy="516886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342900" indent="-342900" algn="l">
              <a:buFont typeface="Arial" panose="020B0604020202020204" pitchFamily="34" charset="0"/>
              <a:buChar char="•"/>
            </a:pPr>
            <a:endParaRPr lang="en-GB" dirty="0" smtClean="0">
              <a:solidFill>
                <a:schemeClr val="tx1"/>
              </a:solidFill>
            </a:endParaRPr>
          </a:p>
        </p:txBody>
      </p:sp>
      <p:pic>
        <p:nvPicPr>
          <p:cNvPr id="5" name="Picture 4"/>
          <p:cNvPicPr>
            <a:picLocks noChangeAspect="1"/>
          </p:cNvPicPr>
          <p:nvPr/>
        </p:nvPicPr>
        <p:blipFill rotWithShape="1">
          <a:blip r:embed="rId4"/>
          <a:srcRect t="24762"/>
          <a:stretch/>
        </p:blipFill>
        <p:spPr>
          <a:xfrm>
            <a:off x="4607732" y="1365710"/>
            <a:ext cx="3280491" cy="1678125"/>
          </a:xfrm>
          <a:prstGeom prst="rect">
            <a:avLst/>
          </a:prstGeom>
        </p:spPr>
      </p:pic>
      <p:pic>
        <p:nvPicPr>
          <p:cNvPr id="4" name="Picture 3"/>
          <p:cNvPicPr>
            <a:picLocks noChangeAspect="1"/>
          </p:cNvPicPr>
          <p:nvPr/>
        </p:nvPicPr>
        <p:blipFill rotWithShape="1">
          <a:blip r:embed="rId5"/>
          <a:srcRect t="10641"/>
          <a:stretch/>
        </p:blipFill>
        <p:spPr>
          <a:xfrm>
            <a:off x="8875677" y="1365710"/>
            <a:ext cx="2677885" cy="1766695"/>
          </a:xfrm>
          <a:prstGeom prst="rect">
            <a:avLst/>
          </a:prstGeom>
        </p:spPr>
      </p:pic>
      <p:pic>
        <p:nvPicPr>
          <p:cNvPr id="7" name="Picture 6"/>
          <p:cNvPicPr>
            <a:picLocks noChangeAspect="1"/>
          </p:cNvPicPr>
          <p:nvPr/>
        </p:nvPicPr>
        <p:blipFill>
          <a:blip r:embed="rId6"/>
          <a:stretch>
            <a:fillRect/>
          </a:stretch>
        </p:blipFill>
        <p:spPr>
          <a:xfrm>
            <a:off x="969818" y="1365710"/>
            <a:ext cx="3057152" cy="2275561"/>
          </a:xfrm>
          <a:prstGeom prst="rect">
            <a:avLst/>
          </a:prstGeom>
        </p:spPr>
      </p:pic>
      <p:pic>
        <p:nvPicPr>
          <p:cNvPr id="9" name="Picture 8"/>
          <p:cNvPicPr>
            <a:picLocks noChangeAspect="1"/>
          </p:cNvPicPr>
          <p:nvPr/>
        </p:nvPicPr>
        <p:blipFill>
          <a:blip r:embed="rId7"/>
          <a:stretch>
            <a:fillRect/>
          </a:stretch>
        </p:blipFill>
        <p:spPr>
          <a:xfrm>
            <a:off x="850426" y="4032551"/>
            <a:ext cx="3315881" cy="2502019"/>
          </a:xfrm>
          <a:prstGeom prst="rect">
            <a:avLst/>
          </a:prstGeom>
        </p:spPr>
      </p:pic>
      <p:pic>
        <p:nvPicPr>
          <p:cNvPr id="10" name="Picture 9"/>
          <p:cNvPicPr>
            <a:picLocks noChangeAspect="1"/>
          </p:cNvPicPr>
          <p:nvPr/>
        </p:nvPicPr>
        <p:blipFill>
          <a:blip r:embed="rId8"/>
          <a:stretch>
            <a:fillRect/>
          </a:stretch>
        </p:blipFill>
        <p:spPr>
          <a:xfrm>
            <a:off x="4763207" y="4032551"/>
            <a:ext cx="3470729" cy="2575057"/>
          </a:xfrm>
          <a:prstGeom prst="rect">
            <a:avLst/>
          </a:prstGeom>
        </p:spPr>
      </p:pic>
    </p:spTree>
    <p:custDataLst>
      <p:tags r:id="rId1"/>
    </p:custDataLst>
    <p:extLst>
      <p:ext uri="{BB962C8B-B14F-4D97-AF65-F5344CB8AC3E}">
        <p14:creationId xmlns:p14="http://schemas.microsoft.com/office/powerpoint/2010/main" val="7896492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988" y="270164"/>
            <a:ext cx="8596668" cy="1320800"/>
          </a:xfrm>
        </p:spPr>
        <p:txBody>
          <a:bodyPr/>
          <a:lstStyle/>
          <a:p>
            <a:r>
              <a:rPr lang="en-GB" dirty="0" smtClean="0">
                <a:solidFill>
                  <a:schemeClr val="tx1"/>
                </a:solidFill>
              </a:rPr>
              <a:t>Background to design</a:t>
            </a:r>
            <a:endParaRPr lang="en-GB" dirty="0">
              <a:solidFill>
                <a:schemeClr val="tx1"/>
              </a:solidFill>
            </a:endParaRPr>
          </a:p>
        </p:txBody>
      </p:sp>
      <p:sp>
        <p:nvSpPr>
          <p:cNvPr id="3" name="Content Placeholder 2"/>
          <p:cNvSpPr>
            <a:spLocks noGrp="1"/>
          </p:cNvSpPr>
          <p:nvPr>
            <p:ph idx="1"/>
          </p:nvPr>
        </p:nvSpPr>
        <p:spPr>
          <a:xfrm>
            <a:off x="614988" y="1398589"/>
            <a:ext cx="9692794" cy="4614284"/>
          </a:xfrm>
        </p:spPr>
        <p:txBody>
          <a:bodyPr/>
          <a:lstStyle/>
          <a:p>
            <a:r>
              <a:rPr lang="en-GB" dirty="0" smtClean="0"/>
              <a:t>Historically at site any modifications to improve machine design has been completed by the internal teams. </a:t>
            </a:r>
          </a:p>
          <a:p>
            <a:r>
              <a:rPr lang="en-GB" dirty="0" smtClean="0"/>
              <a:t>With only a small tool room and one tool maker manufacture of parts have been kept basic.</a:t>
            </a:r>
          </a:p>
          <a:p>
            <a:r>
              <a:rPr lang="en-GB" dirty="0" smtClean="0"/>
              <a:t>Most of the time this has been sufficient and has provided solutions to issues.</a:t>
            </a:r>
          </a:p>
          <a:p>
            <a:r>
              <a:rPr lang="en-GB" dirty="0" smtClean="0"/>
              <a:t>In this instance a manufacturing conversion piece of equipment cuts patterned holes into the finished product as a secondary process.</a:t>
            </a:r>
          </a:p>
          <a:p>
            <a:r>
              <a:rPr lang="en-GB" dirty="0" smtClean="0"/>
              <a:t>The quality team were failing product due to the cut pattern varying.</a:t>
            </a:r>
          </a:p>
          <a:p>
            <a:r>
              <a:rPr lang="en-GB" dirty="0" smtClean="0"/>
              <a:t>RCA highlighted that the mandrels in which the product sits on was moving due to them not being locked into place whilst cutting.</a:t>
            </a:r>
          </a:p>
          <a:p>
            <a:r>
              <a:rPr lang="en-GB" dirty="0" smtClean="0"/>
              <a:t>To lock the mandrels in place a pin driven by a pneumatic cylinder was installed and a basic steel bracket fitted as the pin receiver and lock.</a:t>
            </a:r>
          </a:p>
          <a:p>
            <a:endParaRPr lang="en-GB" dirty="0"/>
          </a:p>
        </p:txBody>
      </p:sp>
    </p:spTree>
    <p:extLst>
      <p:ext uri="{BB962C8B-B14F-4D97-AF65-F5344CB8AC3E}">
        <p14:creationId xmlns:p14="http://schemas.microsoft.com/office/powerpoint/2010/main" val="41684184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9505" y="1946563"/>
            <a:ext cx="8528914" cy="4287981"/>
          </a:xfrm>
          <a:prstGeom prst="rect">
            <a:avLst/>
          </a:prstGeom>
        </p:spPr>
      </p:pic>
      <p:sp>
        <p:nvSpPr>
          <p:cNvPr id="2" name="Title 1"/>
          <p:cNvSpPr>
            <a:spLocks noGrp="1"/>
          </p:cNvSpPr>
          <p:nvPr>
            <p:ph type="title"/>
          </p:nvPr>
        </p:nvSpPr>
        <p:spPr>
          <a:xfrm>
            <a:off x="434976" y="230777"/>
            <a:ext cx="8596668" cy="1320800"/>
          </a:xfrm>
        </p:spPr>
        <p:txBody>
          <a:bodyPr/>
          <a:lstStyle/>
          <a:p>
            <a:r>
              <a:rPr lang="en-GB" dirty="0" smtClean="0">
                <a:solidFill>
                  <a:schemeClr val="tx1"/>
                </a:solidFill>
              </a:rPr>
              <a:t>Original design</a:t>
            </a:r>
            <a:endParaRPr lang="en-GB" dirty="0">
              <a:solidFill>
                <a:schemeClr val="tx1"/>
              </a:solidFill>
            </a:endParaRPr>
          </a:p>
        </p:txBody>
      </p:sp>
      <p:sp>
        <p:nvSpPr>
          <p:cNvPr id="6" name="TextBox 5">
            <a:extLst>
              <a:ext uri="{FF2B5EF4-FFF2-40B4-BE49-F238E27FC236}">
                <a16:creationId xmlns:a16="http://schemas.microsoft.com/office/drawing/2014/main" id="{F87B666A-08E0-A703-B3CC-BB4A03444FCD}"/>
              </a:ext>
            </a:extLst>
          </p:cNvPr>
          <p:cNvSpPr txBox="1"/>
          <p:nvPr/>
        </p:nvSpPr>
        <p:spPr>
          <a:xfrm>
            <a:off x="9419700" y="2466109"/>
            <a:ext cx="2439791" cy="3416320"/>
          </a:xfrm>
          <a:prstGeom prst="rect">
            <a:avLst/>
          </a:prstGeom>
          <a:noFill/>
        </p:spPr>
        <p:txBody>
          <a:bodyPr wrap="square" rtlCol="0">
            <a:spAutoFit/>
          </a:bodyPr>
          <a:lstStyle/>
          <a:p>
            <a:r>
              <a:rPr lang="en-GB" u="sng" dirty="0"/>
              <a:t>Original </a:t>
            </a:r>
            <a:r>
              <a:rPr lang="en-GB" u="sng" dirty="0" smtClean="0"/>
              <a:t>design</a:t>
            </a:r>
          </a:p>
          <a:p>
            <a:endParaRPr lang="en-GB" b="1" u="sng" dirty="0" smtClean="0"/>
          </a:p>
          <a:p>
            <a:r>
              <a:rPr lang="en-GB" dirty="0" smtClean="0"/>
              <a:t>The bracket seems to be made from stock steel that would usually be kept on our metal rack. For the job the bracket is doing a lot of material has been used with a mass of 403g.</a:t>
            </a:r>
            <a:endParaRPr lang="en-GB" dirty="0"/>
          </a:p>
        </p:txBody>
      </p:sp>
      <p:sp>
        <p:nvSpPr>
          <p:cNvPr id="7" name="TextBox 6">
            <a:extLst>
              <a:ext uri="{FF2B5EF4-FFF2-40B4-BE49-F238E27FC236}">
                <a16:creationId xmlns:a16="http://schemas.microsoft.com/office/drawing/2014/main" id="{C2A1A720-EADD-5D10-EE15-83DC30131546}"/>
              </a:ext>
            </a:extLst>
          </p:cNvPr>
          <p:cNvSpPr txBox="1"/>
          <p:nvPr/>
        </p:nvSpPr>
        <p:spPr>
          <a:xfrm>
            <a:off x="3927763" y="230777"/>
            <a:ext cx="7509163" cy="1754326"/>
          </a:xfrm>
          <a:prstGeom prst="rect">
            <a:avLst/>
          </a:prstGeom>
          <a:solidFill>
            <a:schemeClr val="bg1"/>
          </a:solidFill>
        </p:spPr>
        <p:txBody>
          <a:bodyPr wrap="square" rtlCol="0">
            <a:spAutoFit/>
          </a:bodyPr>
          <a:lstStyle/>
          <a:p>
            <a:r>
              <a:rPr lang="en-GB" dirty="0" smtClean="0"/>
              <a:t>I have looked through our CAD register and Archives for this bracket but were unable to find this bracket design on a drawing. As this bracket was an addition to the original manufacturer design it would seem that either, the drawing was never made and the bracket manufactured without one or the drawing was not saved on the network.</a:t>
            </a:r>
            <a:endParaRPr lang="en-GB" dirty="0"/>
          </a:p>
        </p:txBody>
      </p:sp>
      <p:pic>
        <p:nvPicPr>
          <p:cNvPr id="3" name="Picture 2"/>
          <p:cNvPicPr>
            <a:picLocks noChangeAspect="1"/>
          </p:cNvPicPr>
          <p:nvPr/>
        </p:nvPicPr>
        <p:blipFill>
          <a:blip r:embed="rId3"/>
          <a:stretch>
            <a:fillRect/>
          </a:stretch>
        </p:blipFill>
        <p:spPr>
          <a:xfrm>
            <a:off x="2096882" y="5047176"/>
            <a:ext cx="1269773" cy="1503865"/>
          </a:xfrm>
          <a:prstGeom prst="rect">
            <a:avLst/>
          </a:prstGeom>
        </p:spPr>
      </p:pic>
    </p:spTree>
    <p:extLst>
      <p:ext uri="{BB962C8B-B14F-4D97-AF65-F5344CB8AC3E}">
        <p14:creationId xmlns:p14="http://schemas.microsoft.com/office/powerpoint/2010/main" val="7484601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969818" y="317115"/>
            <a:ext cx="1538549" cy="695004"/>
          </a:xfrm>
          <a:prstGeom prst="rect">
            <a:avLst/>
          </a:prstGeom>
        </p:spPr>
      </p:pic>
      <p:sp>
        <p:nvSpPr>
          <p:cNvPr id="2" name="Title 1"/>
          <p:cNvSpPr>
            <a:spLocks noGrp="1"/>
          </p:cNvSpPr>
          <p:nvPr>
            <p:ph type="ctrTitle"/>
          </p:nvPr>
        </p:nvSpPr>
        <p:spPr>
          <a:xfrm>
            <a:off x="1937673" y="317115"/>
            <a:ext cx="8968508" cy="823151"/>
          </a:xfrm>
        </p:spPr>
        <p:txBody>
          <a:bodyPr/>
          <a:lstStyle/>
          <a:p>
            <a:pPr algn="ctr"/>
            <a:r>
              <a:rPr lang="en-GB" dirty="0" smtClean="0">
                <a:solidFill>
                  <a:schemeClr val="tx1"/>
                </a:solidFill>
              </a:rPr>
              <a:t>Generative </a:t>
            </a:r>
            <a:r>
              <a:rPr lang="en-GB" dirty="0">
                <a:solidFill>
                  <a:schemeClr val="tx1"/>
                </a:solidFill>
              </a:rPr>
              <a:t>Design</a:t>
            </a:r>
          </a:p>
        </p:txBody>
      </p:sp>
      <p:sp>
        <p:nvSpPr>
          <p:cNvPr id="6" name="Content Placeholder 2"/>
          <p:cNvSpPr txBox="1">
            <a:spLocks/>
          </p:cNvSpPr>
          <p:nvPr/>
        </p:nvSpPr>
        <p:spPr>
          <a:xfrm>
            <a:off x="692727" y="1300982"/>
            <a:ext cx="10280073" cy="516886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342900" indent="-342900" algn="l">
              <a:buFont typeface="Arial" panose="020B0604020202020204" pitchFamily="34" charset="0"/>
              <a:buChar char="•"/>
            </a:pPr>
            <a:endParaRPr lang="en-GB" dirty="0" smtClean="0"/>
          </a:p>
        </p:txBody>
      </p:sp>
      <p:sp>
        <p:nvSpPr>
          <p:cNvPr id="7" name="Rectangle 6"/>
          <p:cNvSpPr/>
          <p:nvPr/>
        </p:nvSpPr>
        <p:spPr>
          <a:xfrm>
            <a:off x="761010" y="1367135"/>
            <a:ext cx="10437091" cy="4247317"/>
          </a:xfrm>
          <a:prstGeom prst="rect">
            <a:avLst/>
          </a:prstGeom>
        </p:spPr>
        <p:txBody>
          <a:bodyPr wrap="square">
            <a:spAutoFit/>
          </a:bodyPr>
          <a:lstStyle/>
          <a:p>
            <a:pPr marL="285750" indent="-285750">
              <a:buFont typeface="Arial" panose="020B0604020202020204" pitchFamily="34" charset="0"/>
              <a:buChar char="•"/>
            </a:pPr>
            <a:r>
              <a:rPr lang="en-GB" dirty="0"/>
              <a:t>Generative design is a design process that uses algorithms and computer programs to create and explore multiple design options</a:t>
            </a:r>
            <a:r>
              <a:rPr lang="en-GB" dirty="0" smtClean="0"/>
              <a: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a:t>It involves setting constraints or goals for a design, such as material, strength, weight, or manufacturing methods</a:t>
            </a:r>
            <a:r>
              <a:rPr lang="en-GB" dirty="0" smtClean="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Computer </a:t>
            </a:r>
            <a:r>
              <a:rPr lang="en-GB" dirty="0"/>
              <a:t>techniques such as artificial intelligence, machine learning, and parametric modelling are used to generate a set of possible designs that meet those requirements</a:t>
            </a:r>
            <a:r>
              <a:rPr lang="en-GB" dirty="0" smtClean="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Generative design allows designers to quickly explore a vast number of design possibilities</a:t>
            </a:r>
            <a:r>
              <a:rPr lang="en-GB" dirty="0" smtClean="0"/>
              <a: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a:t>It can help to optimise designs for specific goals, such as reducing material usage, increasing structural efficiency, or improving </a:t>
            </a:r>
            <a:r>
              <a:rPr lang="en-GB" dirty="0" smtClean="0"/>
              <a:t>sustainability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custDataLst>
      <p:tags r:id="rId1"/>
    </p:custDataLst>
    <p:extLst>
      <p:ext uri="{BB962C8B-B14F-4D97-AF65-F5344CB8AC3E}">
        <p14:creationId xmlns:p14="http://schemas.microsoft.com/office/powerpoint/2010/main" val="15801237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Generative design</a:t>
            </a:r>
            <a:endParaRPr lang="en-GB" dirty="0">
              <a:solidFill>
                <a:schemeClr val="tx1"/>
              </a:solidFill>
            </a:endParaRPr>
          </a:p>
        </p:txBody>
      </p:sp>
      <p:pic>
        <p:nvPicPr>
          <p:cNvPr id="4" name="Picture 3"/>
          <p:cNvPicPr>
            <a:picLocks noChangeAspect="1"/>
          </p:cNvPicPr>
          <p:nvPr/>
        </p:nvPicPr>
        <p:blipFill>
          <a:blip r:embed="rId2"/>
          <a:stretch>
            <a:fillRect/>
          </a:stretch>
        </p:blipFill>
        <p:spPr>
          <a:xfrm>
            <a:off x="677334" y="2123447"/>
            <a:ext cx="9088201" cy="3692299"/>
          </a:xfrm>
          <a:prstGeom prst="rect">
            <a:avLst/>
          </a:prstGeom>
        </p:spPr>
      </p:pic>
      <p:pic>
        <p:nvPicPr>
          <p:cNvPr id="3" name="Picture 2"/>
          <p:cNvPicPr>
            <a:picLocks noChangeAspect="1"/>
          </p:cNvPicPr>
          <p:nvPr/>
        </p:nvPicPr>
        <p:blipFill>
          <a:blip r:embed="rId3"/>
          <a:stretch>
            <a:fillRect/>
          </a:stretch>
        </p:blipFill>
        <p:spPr>
          <a:xfrm>
            <a:off x="2519608" y="5068225"/>
            <a:ext cx="1841368" cy="1622985"/>
          </a:xfrm>
          <a:prstGeom prst="rect">
            <a:avLst/>
          </a:prstGeom>
        </p:spPr>
      </p:pic>
      <p:sp>
        <p:nvSpPr>
          <p:cNvPr id="8" name="TextBox 7"/>
          <p:cNvSpPr txBox="1"/>
          <p:nvPr/>
        </p:nvSpPr>
        <p:spPr>
          <a:xfrm>
            <a:off x="5285509" y="245887"/>
            <a:ext cx="4592782" cy="1754326"/>
          </a:xfrm>
          <a:prstGeom prst="rect">
            <a:avLst/>
          </a:prstGeom>
          <a:noFill/>
        </p:spPr>
        <p:txBody>
          <a:bodyPr wrap="square" rtlCol="0">
            <a:spAutoFit/>
          </a:bodyPr>
          <a:lstStyle/>
          <a:p>
            <a:r>
              <a:rPr lang="en-GB" u="sng" dirty="0" smtClean="0"/>
              <a:t>Obstacle geometry</a:t>
            </a:r>
          </a:p>
          <a:p>
            <a:r>
              <a:rPr lang="en-GB" dirty="0" smtClean="0"/>
              <a:t>To create my design I added obstacles to prevent generative design from placing material in these areas so it would have to design around them. These are shown in red. </a:t>
            </a:r>
            <a:endParaRPr lang="en-GB" dirty="0"/>
          </a:p>
        </p:txBody>
      </p:sp>
      <p:sp>
        <p:nvSpPr>
          <p:cNvPr id="9" name="TextBox 8"/>
          <p:cNvSpPr txBox="1"/>
          <p:nvPr/>
        </p:nvSpPr>
        <p:spPr>
          <a:xfrm>
            <a:off x="9765536" y="2059475"/>
            <a:ext cx="2261811" cy="2862322"/>
          </a:xfrm>
          <a:prstGeom prst="rect">
            <a:avLst/>
          </a:prstGeom>
          <a:noFill/>
        </p:spPr>
        <p:txBody>
          <a:bodyPr wrap="square" rtlCol="0">
            <a:spAutoFit/>
          </a:bodyPr>
          <a:lstStyle/>
          <a:p>
            <a:r>
              <a:rPr lang="en-GB" u="sng" dirty="0" smtClean="0"/>
              <a:t>Preserve geometry</a:t>
            </a:r>
          </a:p>
          <a:p>
            <a:endParaRPr lang="en-GB" u="sng" dirty="0" smtClean="0"/>
          </a:p>
          <a:p>
            <a:r>
              <a:rPr lang="en-GB" dirty="0" smtClean="0"/>
              <a:t>The fixing holes for the bolts and the pin are material that must be kept in the final design and these are shown in green.</a:t>
            </a:r>
            <a:endParaRPr lang="en-GB" dirty="0"/>
          </a:p>
          <a:p>
            <a:endParaRPr lang="en-GB" u="sng" dirty="0"/>
          </a:p>
        </p:txBody>
      </p:sp>
      <p:sp>
        <p:nvSpPr>
          <p:cNvPr id="10" name="TextBox 9"/>
          <p:cNvSpPr txBox="1"/>
          <p:nvPr/>
        </p:nvSpPr>
        <p:spPr>
          <a:xfrm>
            <a:off x="8125691" y="5330148"/>
            <a:ext cx="3983182" cy="1200329"/>
          </a:xfrm>
          <a:prstGeom prst="rect">
            <a:avLst/>
          </a:prstGeom>
          <a:noFill/>
        </p:spPr>
        <p:txBody>
          <a:bodyPr wrap="square" rtlCol="0">
            <a:spAutoFit/>
          </a:bodyPr>
          <a:lstStyle/>
          <a:p>
            <a:r>
              <a:rPr lang="en-GB" u="sng" dirty="0" smtClean="0"/>
              <a:t>Load case</a:t>
            </a:r>
          </a:p>
          <a:p>
            <a:r>
              <a:rPr lang="en-GB" dirty="0" smtClean="0"/>
              <a:t>Gravity is indicated by the yellow arrow and the blue arrow indicates load which in this case is 1000N</a:t>
            </a:r>
            <a:endParaRPr lang="en-GB" dirty="0"/>
          </a:p>
        </p:txBody>
      </p:sp>
    </p:spTree>
    <p:extLst>
      <p:ext uri="{BB962C8B-B14F-4D97-AF65-F5344CB8AC3E}">
        <p14:creationId xmlns:p14="http://schemas.microsoft.com/office/powerpoint/2010/main" val="165649501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988" y="221673"/>
            <a:ext cx="8596668" cy="1320800"/>
          </a:xfrm>
        </p:spPr>
        <p:txBody>
          <a:bodyPr/>
          <a:lstStyle/>
          <a:p>
            <a:r>
              <a:rPr lang="en-GB" dirty="0" smtClean="0">
                <a:solidFill>
                  <a:schemeClr val="tx1"/>
                </a:solidFill>
              </a:rPr>
              <a:t>Generative design</a:t>
            </a:r>
            <a:endParaRPr lang="en-GB" dirty="0">
              <a:solidFill>
                <a:schemeClr val="tx1"/>
              </a:solidFill>
            </a:endParaRPr>
          </a:p>
        </p:txBody>
      </p:sp>
      <p:pic>
        <p:nvPicPr>
          <p:cNvPr id="3" name="Picture 2"/>
          <p:cNvPicPr>
            <a:picLocks noChangeAspect="1"/>
          </p:cNvPicPr>
          <p:nvPr/>
        </p:nvPicPr>
        <p:blipFill>
          <a:blip r:embed="rId2"/>
          <a:stretch>
            <a:fillRect/>
          </a:stretch>
        </p:blipFill>
        <p:spPr>
          <a:xfrm>
            <a:off x="228820" y="2880703"/>
            <a:ext cx="11722655" cy="2846328"/>
          </a:xfrm>
          <a:prstGeom prst="rect">
            <a:avLst/>
          </a:prstGeom>
        </p:spPr>
      </p:pic>
      <p:sp>
        <p:nvSpPr>
          <p:cNvPr id="4" name="TextBox 3"/>
          <p:cNvSpPr txBox="1"/>
          <p:nvPr/>
        </p:nvSpPr>
        <p:spPr>
          <a:xfrm>
            <a:off x="563765" y="1093155"/>
            <a:ext cx="10972800" cy="1477328"/>
          </a:xfrm>
          <a:prstGeom prst="rect">
            <a:avLst/>
          </a:prstGeom>
          <a:noFill/>
        </p:spPr>
        <p:txBody>
          <a:bodyPr wrap="square" rtlCol="0">
            <a:spAutoFit/>
          </a:bodyPr>
          <a:lstStyle/>
          <a:p>
            <a:r>
              <a:rPr lang="en-GB" dirty="0" smtClean="0"/>
              <a:t>Using Generative design table view to display the outcome properties of the studies completed it shows that Outcome 5 has the highest recommendation % of 93.73% using a material of Aluminium AlSi10Mq.</a:t>
            </a:r>
          </a:p>
          <a:p>
            <a:endParaRPr lang="en-GB" dirty="0"/>
          </a:p>
          <a:p>
            <a:r>
              <a:rPr lang="en-GB" dirty="0" smtClean="0"/>
              <a:t>Outcome 10 has the lowest recommendation % of 49.87% using a material of Tough 2000 and is restricted to 3 axis milling manufacturing.</a:t>
            </a:r>
            <a:endParaRPr lang="en-GB" dirty="0"/>
          </a:p>
        </p:txBody>
      </p:sp>
    </p:spTree>
    <p:extLst>
      <p:ext uri="{BB962C8B-B14F-4D97-AF65-F5344CB8AC3E}">
        <p14:creationId xmlns:p14="http://schemas.microsoft.com/office/powerpoint/2010/main" val="184881196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3603" y="190213"/>
            <a:ext cx="2261570" cy="577898"/>
          </a:xfrm>
        </p:spPr>
        <p:txBody>
          <a:bodyPr>
            <a:normAutofit fontScale="90000"/>
          </a:bodyPr>
          <a:lstStyle/>
          <a:p>
            <a:r>
              <a:rPr lang="en-GB" dirty="0" smtClean="0">
                <a:solidFill>
                  <a:schemeClr val="tx1"/>
                </a:solidFill>
              </a:rPr>
              <a:t>Generative design</a:t>
            </a:r>
            <a:endParaRPr lang="en-GB" dirty="0">
              <a:solidFill>
                <a:schemeClr val="tx1"/>
              </a:solidFill>
            </a:endParaRPr>
          </a:p>
        </p:txBody>
      </p:sp>
      <p:pic>
        <p:nvPicPr>
          <p:cNvPr id="5" name="Picture 4"/>
          <p:cNvPicPr>
            <a:picLocks noChangeAspect="1"/>
          </p:cNvPicPr>
          <p:nvPr/>
        </p:nvPicPr>
        <p:blipFill>
          <a:blip r:embed="rId3"/>
          <a:stretch>
            <a:fillRect/>
          </a:stretch>
        </p:blipFill>
        <p:spPr>
          <a:xfrm>
            <a:off x="546179" y="190213"/>
            <a:ext cx="8681583" cy="4974238"/>
          </a:xfrm>
          <a:prstGeom prst="rect">
            <a:avLst/>
          </a:prstGeom>
        </p:spPr>
      </p:pic>
      <p:pic>
        <p:nvPicPr>
          <p:cNvPr id="8" name="Picture 7"/>
          <p:cNvPicPr>
            <a:picLocks noChangeAspect="1"/>
          </p:cNvPicPr>
          <p:nvPr/>
        </p:nvPicPr>
        <p:blipFill>
          <a:blip r:embed="rId4"/>
          <a:stretch>
            <a:fillRect/>
          </a:stretch>
        </p:blipFill>
        <p:spPr>
          <a:xfrm>
            <a:off x="490338" y="5164451"/>
            <a:ext cx="8793266" cy="1272005"/>
          </a:xfrm>
          <a:prstGeom prst="rect">
            <a:avLst/>
          </a:prstGeom>
        </p:spPr>
      </p:pic>
      <p:sp>
        <p:nvSpPr>
          <p:cNvPr id="3" name="TextBox 2"/>
          <p:cNvSpPr txBox="1"/>
          <p:nvPr/>
        </p:nvSpPr>
        <p:spPr>
          <a:xfrm>
            <a:off x="9691008" y="5164451"/>
            <a:ext cx="2359479" cy="646331"/>
          </a:xfrm>
          <a:prstGeom prst="rect">
            <a:avLst/>
          </a:prstGeom>
          <a:noFill/>
        </p:spPr>
        <p:txBody>
          <a:bodyPr wrap="square" rtlCol="0">
            <a:spAutoFit/>
          </a:bodyPr>
          <a:lstStyle/>
          <a:p>
            <a:r>
              <a:rPr lang="en-GB" dirty="0" smtClean="0"/>
              <a:t>Volume, Mass and stress comparisons </a:t>
            </a:r>
            <a:endParaRPr lang="en-GB" dirty="0"/>
          </a:p>
        </p:txBody>
      </p:sp>
      <p:sp>
        <p:nvSpPr>
          <p:cNvPr id="4" name="Rectangle 3"/>
          <p:cNvSpPr/>
          <p:nvPr/>
        </p:nvSpPr>
        <p:spPr>
          <a:xfrm>
            <a:off x="490338" y="5164451"/>
            <a:ext cx="8906755" cy="1831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490338" y="5380263"/>
            <a:ext cx="8906755" cy="17145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482174" y="5584370"/>
            <a:ext cx="8906755" cy="17961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9691008" y="1771650"/>
            <a:ext cx="2090056" cy="2031325"/>
          </a:xfrm>
          <a:prstGeom prst="rect">
            <a:avLst/>
          </a:prstGeom>
          <a:noFill/>
        </p:spPr>
        <p:txBody>
          <a:bodyPr wrap="square" rtlCol="0">
            <a:spAutoFit/>
          </a:bodyPr>
          <a:lstStyle/>
          <a:p>
            <a:r>
              <a:rPr lang="en-GB" dirty="0" smtClean="0"/>
              <a:t>Some designs are not fully converged but previous iterations will be to complete the model.</a:t>
            </a:r>
            <a:endParaRPr lang="en-GB" dirty="0"/>
          </a:p>
        </p:txBody>
      </p:sp>
    </p:spTree>
    <p:extLst>
      <p:ext uri="{BB962C8B-B14F-4D97-AF65-F5344CB8AC3E}">
        <p14:creationId xmlns:p14="http://schemas.microsoft.com/office/powerpoint/2010/main" val="29367502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443" y="350981"/>
            <a:ext cx="8596668" cy="1320800"/>
          </a:xfrm>
        </p:spPr>
        <p:txBody>
          <a:bodyPr/>
          <a:lstStyle/>
          <a:p>
            <a:r>
              <a:rPr lang="en-GB" dirty="0" smtClean="0">
                <a:solidFill>
                  <a:schemeClr val="tx1"/>
                </a:solidFill>
              </a:rPr>
              <a:t>Generative design</a:t>
            </a:r>
            <a:endParaRPr lang="en-GB" dirty="0">
              <a:solidFill>
                <a:schemeClr val="tx1"/>
              </a:solidFill>
            </a:endParaRPr>
          </a:p>
        </p:txBody>
      </p:sp>
      <p:pic>
        <p:nvPicPr>
          <p:cNvPr id="5" name="Picture 4"/>
          <p:cNvPicPr>
            <a:picLocks noChangeAspect="1"/>
          </p:cNvPicPr>
          <p:nvPr/>
        </p:nvPicPr>
        <p:blipFill>
          <a:blip r:embed="rId3"/>
          <a:stretch>
            <a:fillRect/>
          </a:stretch>
        </p:blipFill>
        <p:spPr>
          <a:xfrm>
            <a:off x="1003494" y="1573809"/>
            <a:ext cx="9746341" cy="4818339"/>
          </a:xfrm>
          <a:prstGeom prst="rect">
            <a:avLst/>
          </a:prstGeom>
        </p:spPr>
      </p:pic>
      <p:sp>
        <p:nvSpPr>
          <p:cNvPr id="3" name="TextBox 2"/>
          <p:cNvSpPr txBox="1"/>
          <p:nvPr/>
        </p:nvSpPr>
        <p:spPr>
          <a:xfrm>
            <a:off x="5246255" y="350981"/>
            <a:ext cx="6225309" cy="923330"/>
          </a:xfrm>
          <a:prstGeom prst="rect">
            <a:avLst/>
          </a:prstGeom>
          <a:noFill/>
        </p:spPr>
        <p:txBody>
          <a:bodyPr wrap="square" rtlCol="0">
            <a:spAutoFit/>
          </a:bodyPr>
          <a:lstStyle/>
          <a:p>
            <a:r>
              <a:rPr lang="en-GB" dirty="0" smtClean="0"/>
              <a:t>The final iteration of Outcome 5 shows separation so I will work back through previous iterations to find a part that represents real world manufacturing outcomes.  </a:t>
            </a:r>
            <a:endParaRPr lang="en-GB" dirty="0"/>
          </a:p>
        </p:txBody>
      </p:sp>
    </p:spTree>
    <p:extLst>
      <p:ext uri="{BB962C8B-B14F-4D97-AF65-F5344CB8AC3E}">
        <p14:creationId xmlns:p14="http://schemas.microsoft.com/office/powerpoint/2010/main" val="10349768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988" y="221673"/>
            <a:ext cx="8596668" cy="1320800"/>
          </a:xfrm>
        </p:spPr>
        <p:txBody>
          <a:bodyPr/>
          <a:lstStyle/>
          <a:p>
            <a:r>
              <a:rPr lang="en-GB" dirty="0" smtClean="0">
                <a:solidFill>
                  <a:schemeClr val="tx1"/>
                </a:solidFill>
              </a:rPr>
              <a:t>Generative design</a:t>
            </a:r>
            <a:endParaRPr lang="en-GB" dirty="0">
              <a:solidFill>
                <a:schemeClr val="tx1"/>
              </a:solidFill>
            </a:endParaRPr>
          </a:p>
        </p:txBody>
      </p:sp>
      <p:grpSp>
        <p:nvGrpSpPr>
          <p:cNvPr id="5" name="Group 4"/>
          <p:cNvGrpSpPr/>
          <p:nvPr/>
        </p:nvGrpSpPr>
        <p:grpSpPr>
          <a:xfrm>
            <a:off x="1097678" y="1016532"/>
            <a:ext cx="9055485" cy="5681724"/>
            <a:chOff x="552065" y="832576"/>
            <a:chExt cx="9055485" cy="5841469"/>
          </a:xfrm>
        </p:grpSpPr>
        <p:pic>
          <p:nvPicPr>
            <p:cNvPr id="3" name="Picture 2"/>
            <p:cNvPicPr>
              <a:picLocks noChangeAspect="1"/>
            </p:cNvPicPr>
            <p:nvPr/>
          </p:nvPicPr>
          <p:blipFill>
            <a:blip r:embed="rId2"/>
            <a:stretch>
              <a:fillRect/>
            </a:stretch>
          </p:blipFill>
          <p:spPr>
            <a:xfrm>
              <a:off x="552065" y="832576"/>
              <a:ext cx="9055485" cy="5073306"/>
            </a:xfrm>
            <a:prstGeom prst="rect">
              <a:avLst/>
            </a:prstGeom>
          </p:spPr>
        </p:pic>
        <p:pic>
          <p:nvPicPr>
            <p:cNvPr id="4" name="Picture 3"/>
            <p:cNvPicPr>
              <a:picLocks noChangeAspect="1"/>
            </p:cNvPicPr>
            <p:nvPr/>
          </p:nvPicPr>
          <p:blipFill>
            <a:blip r:embed="rId3"/>
            <a:stretch>
              <a:fillRect/>
            </a:stretch>
          </p:blipFill>
          <p:spPr>
            <a:xfrm>
              <a:off x="7472218" y="5912045"/>
              <a:ext cx="2135332" cy="762000"/>
            </a:xfrm>
            <a:prstGeom prst="rect">
              <a:avLst/>
            </a:prstGeom>
          </p:spPr>
        </p:pic>
      </p:grpSp>
      <p:sp>
        <p:nvSpPr>
          <p:cNvPr id="6" name="TextBox 5"/>
          <p:cNvSpPr txBox="1"/>
          <p:nvPr/>
        </p:nvSpPr>
        <p:spPr>
          <a:xfrm>
            <a:off x="6858136" y="399794"/>
            <a:ext cx="3118757" cy="369332"/>
          </a:xfrm>
          <a:prstGeom prst="rect">
            <a:avLst/>
          </a:prstGeom>
          <a:noFill/>
        </p:spPr>
        <p:txBody>
          <a:bodyPr wrap="square" rtlCol="0">
            <a:spAutoFit/>
          </a:bodyPr>
          <a:lstStyle/>
          <a:p>
            <a:r>
              <a:rPr lang="en-GB" dirty="0" smtClean="0"/>
              <a:t>First iteration of design</a:t>
            </a:r>
            <a:endParaRPr lang="en-GB" dirty="0"/>
          </a:p>
        </p:txBody>
      </p:sp>
    </p:spTree>
    <p:extLst>
      <p:ext uri="{BB962C8B-B14F-4D97-AF65-F5344CB8AC3E}">
        <p14:creationId xmlns:p14="http://schemas.microsoft.com/office/powerpoint/2010/main" val="13153806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988" y="221673"/>
            <a:ext cx="8596668" cy="1320800"/>
          </a:xfrm>
        </p:spPr>
        <p:txBody>
          <a:bodyPr/>
          <a:lstStyle/>
          <a:p>
            <a:r>
              <a:rPr lang="en-GB" dirty="0" smtClean="0">
                <a:solidFill>
                  <a:schemeClr val="tx1"/>
                </a:solidFill>
              </a:rPr>
              <a:t>Generative design</a:t>
            </a:r>
            <a:endParaRPr lang="en-GB" dirty="0">
              <a:solidFill>
                <a:schemeClr val="tx1"/>
              </a:solidFill>
            </a:endParaRPr>
          </a:p>
        </p:txBody>
      </p:sp>
      <p:grpSp>
        <p:nvGrpSpPr>
          <p:cNvPr id="9" name="Group 8"/>
          <p:cNvGrpSpPr/>
          <p:nvPr/>
        </p:nvGrpSpPr>
        <p:grpSpPr>
          <a:xfrm>
            <a:off x="753533" y="988456"/>
            <a:ext cx="8863994" cy="5583217"/>
            <a:chOff x="481325" y="1046998"/>
            <a:chExt cx="8863994" cy="5583217"/>
          </a:xfrm>
        </p:grpSpPr>
        <p:pic>
          <p:nvPicPr>
            <p:cNvPr id="7" name="Picture 6"/>
            <p:cNvPicPr>
              <a:picLocks noChangeAspect="1"/>
            </p:cNvPicPr>
            <p:nvPr/>
          </p:nvPicPr>
          <p:blipFill>
            <a:blip r:embed="rId2"/>
            <a:stretch>
              <a:fillRect/>
            </a:stretch>
          </p:blipFill>
          <p:spPr>
            <a:xfrm>
              <a:off x="481325" y="1046998"/>
              <a:ext cx="8863994" cy="4832235"/>
            </a:xfrm>
            <a:prstGeom prst="rect">
              <a:avLst/>
            </a:prstGeom>
          </p:spPr>
        </p:pic>
        <p:pic>
          <p:nvPicPr>
            <p:cNvPr id="8" name="Picture 7"/>
            <p:cNvPicPr>
              <a:picLocks noChangeAspect="1"/>
            </p:cNvPicPr>
            <p:nvPr/>
          </p:nvPicPr>
          <p:blipFill>
            <a:blip r:embed="rId3"/>
            <a:stretch>
              <a:fillRect/>
            </a:stretch>
          </p:blipFill>
          <p:spPr>
            <a:xfrm>
              <a:off x="7427763" y="5879233"/>
              <a:ext cx="1917556" cy="750982"/>
            </a:xfrm>
            <a:prstGeom prst="rect">
              <a:avLst/>
            </a:prstGeom>
          </p:spPr>
        </p:pic>
      </p:grpSp>
      <p:sp>
        <p:nvSpPr>
          <p:cNvPr id="10" name="TextBox 9"/>
          <p:cNvSpPr txBox="1"/>
          <p:nvPr/>
        </p:nvSpPr>
        <p:spPr>
          <a:xfrm>
            <a:off x="5486400" y="221673"/>
            <a:ext cx="5551055" cy="646331"/>
          </a:xfrm>
          <a:prstGeom prst="rect">
            <a:avLst/>
          </a:prstGeom>
          <a:noFill/>
        </p:spPr>
        <p:txBody>
          <a:bodyPr wrap="square" rtlCol="0">
            <a:spAutoFit/>
          </a:bodyPr>
          <a:lstStyle/>
          <a:p>
            <a:r>
              <a:rPr lang="en-GB" dirty="0" smtClean="0"/>
              <a:t>In this study iteration 8 looks more realistic with good geometries.</a:t>
            </a:r>
            <a:endParaRPr lang="en-GB" dirty="0"/>
          </a:p>
        </p:txBody>
      </p:sp>
    </p:spTree>
    <p:extLst>
      <p:ext uri="{BB962C8B-B14F-4D97-AF65-F5344CB8AC3E}">
        <p14:creationId xmlns:p14="http://schemas.microsoft.com/office/powerpoint/2010/main" val="31040086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Generative design</a:t>
            </a:r>
            <a:endParaRPr lang="en-GB" dirty="0">
              <a:solidFill>
                <a:schemeClr val="tx1"/>
              </a:solidFill>
            </a:endParaRPr>
          </a:p>
        </p:txBody>
      </p:sp>
      <p:pic>
        <p:nvPicPr>
          <p:cNvPr id="3" name="Picture 2"/>
          <p:cNvPicPr>
            <a:picLocks noChangeAspect="1"/>
          </p:cNvPicPr>
          <p:nvPr/>
        </p:nvPicPr>
        <p:blipFill>
          <a:blip r:embed="rId3"/>
          <a:stretch>
            <a:fillRect/>
          </a:stretch>
        </p:blipFill>
        <p:spPr>
          <a:xfrm>
            <a:off x="434648" y="1419016"/>
            <a:ext cx="7900152" cy="3947312"/>
          </a:xfrm>
          <a:prstGeom prst="rect">
            <a:avLst/>
          </a:prstGeom>
        </p:spPr>
      </p:pic>
      <p:pic>
        <p:nvPicPr>
          <p:cNvPr id="4" name="Picture 3"/>
          <p:cNvPicPr>
            <a:picLocks noChangeAspect="1"/>
          </p:cNvPicPr>
          <p:nvPr/>
        </p:nvPicPr>
        <p:blipFill>
          <a:blip r:embed="rId4"/>
          <a:stretch>
            <a:fillRect/>
          </a:stretch>
        </p:blipFill>
        <p:spPr>
          <a:xfrm>
            <a:off x="7077349" y="3605108"/>
            <a:ext cx="4878677" cy="2998401"/>
          </a:xfrm>
          <a:prstGeom prst="rect">
            <a:avLst/>
          </a:prstGeom>
        </p:spPr>
      </p:pic>
      <p:cxnSp>
        <p:nvCxnSpPr>
          <p:cNvPr id="6" name="Straight Arrow Connector 5"/>
          <p:cNvCxnSpPr/>
          <p:nvPr/>
        </p:nvCxnSpPr>
        <p:spPr>
          <a:xfrm>
            <a:off x="5172364" y="2586182"/>
            <a:ext cx="3980872" cy="10189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9183031" y="2586182"/>
            <a:ext cx="2743200" cy="923330"/>
          </a:xfrm>
          <a:prstGeom prst="rect">
            <a:avLst/>
          </a:prstGeom>
          <a:noFill/>
        </p:spPr>
        <p:txBody>
          <a:bodyPr wrap="square" rtlCol="0">
            <a:spAutoFit/>
          </a:bodyPr>
          <a:lstStyle/>
          <a:p>
            <a:r>
              <a:rPr lang="en-GB" dirty="0" smtClean="0"/>
              <a:t>Iteration 8 also shows medium to low stress analysis.</a:t>
            </a:r>
            <a:endParaRPr lang="en-GB" dirty="0"/>
          </a:p>
        </p:txBody>
      </p:sp>
      <p:sp>
        <p:nvSpPr>
          <p:cNvPr id="5" name="TextBox 4"/>
          <p:cNvSpPr txBox="1"/>
          <p:nvPr/>
        </p:nvSpPr>
        <p:spPr>
          <a:xfrm>
            <a:off x="9183031" y="1153389"/>
            <a:ext cx="2379643" cy="923330"/>
          </a:xfrm>
          <a:prstGeom prst="rect">
            <a:avLst/>
          </a:prstGeom>
          <a:noFill/>
        </p:spPr>
        <p:txBody>
          <a:bodyPr wrap="square" rtlCol="0">
            <a:spAutoFit/>
          </a:bodyPr>
          <a:lstStyle/>
          <a:p>
            <a:r>
              <a:rPr lang="en-GB" dirty="0" smtClean="0"/>
              <a:t>Stress analysis low or ideal an all outcomes.</a:t>
            </a:r>
            <a:endParaRPr lang="en-GB" dirty="0"/>
          </a:p>
        </p:txBody>
      </p:sp>
    </p:spTree>
    <p:extLst>
      <p:ext uri="{BB962C8B-B14F-4D97-AF65-F5344CB8AC3E}">
        <p14:creationId xmlns:p14="http://schemas.microsoft.com/office/powerpoint/2010/main" val="25374738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stretch>
            <a:fillRect/>
          </a:stretch>
        </p:blipFill>
        <p:spPr>
          <a:xfrm>
            <a:off x="4091572" y="0"/>
            <a:ext cx="2934326" cy="2742610"/>
          </a:xfrm>
          <a:prstGeom prst="rect">
            <a:avLst/>
          </a:prstGeom>
        </p:spPr>
      </p:pic>
      <p:sp>
        <p:nvSpPr>
          <p:cNvPr id="2" name="Title 1"/>
          <p:cNvSpPr>
            <a:spLocks noGrp="1"/>
          </p:cNvSpPr>
          <p:nvPr>
            <p:ph type="title"/>
          </p:nvPr>
        </p:nvSpPr>
        <p:spPr>
          <a:xfrm>
            <a:off x="614988" y="221673"/>
            <a:ext cx="8596668" cy="1320800"/>
          </a:xfrm>
        </p:spPr>
        <p:txBody>
          <a:bodyPr/>
          <a:lstStyle/>
          <a:p>
            <a:r>
              <a:rPr lang="en-GB" dirty="0" smtClean="0">
                <a:solidFill>
                  <a:schemeClr val="tx1"/>
                </a:solidFill>
              </a:rPr>
              <a:t>Generative design</a:t>
            </a:r>
            <a:endParaRPr lang="en-GB" dirty="0">
              <a:solidFill>
                <a:schemeClr val="tx1"/>
              </a:solidFill>
            </a:endParaRPr>
          </a:p>
        </p:txBody>
      </p:sp>
      <p:pic>
        <p:nvPicPr>
          <p:cNvPr id="3" name="Picture 2"/>
          <p:cNvPicPr>
            <a:picLocks noChangeAspect="1"/>
          </p:cNvPicPr>
          <p:nvPr/>
        </p:nvPicPr>
        <p:blipFill>
          <a:blip r:embed="rId4"/>
          <a:stretch>
            <a:fillRect/>
          </a:stretch>
        </p:blipFill>
        <p:spPr>
          <a:xfrm>
            <a:off x="6953629" y="1329186"/>
            <a:ext cx="4877223" cy="2999492"/>
          </a:xfrm>
          <a:prstGeom prst="rect">
            <a:avLst/>
          </a:prstGeom>
        </p:spPr>
      </p:pic>
      <p:pic>
        <p:nvPicPr>
          <p:cNvPr id="7" name="Picture 6"/>
          <p:cNvPicPr>
            <a:picLocks noChangeAspect="1"/>
          </p:cNvPicPr>
          <p:nvPr/>
        </p:nvPicPr>
        <p:blipFill>
          <a:blip r:embed="rId5"/>
          <a:stretch>
            <a:fillRect/>
          </a:stretch>
        </p:blipFill>
        <p:spPr>
          <a:xfrm>
            <a:off x="714856" y="1251405"/>
            <a:ext cx="3468764" cy="2870307"/>
          </a:xfrm>
          <a:prstGeom prst="rect">
            <a:avLst/>
          </a:prstGeom>
        </p:spPr>
      </p:pic>
      <p:sp>
        <p:nvSpPr>
          <p:cNvPr id="8" name="TextBox 7"/>
          <p:cNvSpPr txBox="1"/>
          <p:nvPr/>
        </p:nvSpPr>
        <p:spPr>
          <a:xfrm>
            <a:off x="1727200" y="882073"/>
            <a:ext cx="2872509" cy="369332"/>
          </a:xfrm>
          <a:prstGeom prst="rect">
            <a:avLst/>
          </a:prstGeom>
          <a:noFill/>
        </p:spPr>
        <p:txBody>
          <a:bodyPr wrap="square" rtlCol="0">
            <a:spAutoFit/>
          </a:bodyPr>
          <a:lstStyle/>
          <a:p>
            <a:r>
              <a:rPr lang="en-GB" dirty="0" smtClean="0"/>
              <a:t>Iteration 1</a:t>
            </a:r>
            <a:endParaRPr lang="en-GB" dirty="0"/>
          </a:p>
        </p:txBody>
      </p:sp>
      <p:sp>
        <p:nvSpPr>
          <p:cNvPr id="10" name="TextBox 9"/>
          <p:cNvSpPr txBox="1"/>
          <p:nvPr/>
        </p:nvSpPr>
        <p:spPr>
          <a:xfrm>
            <a:off x="8410902" y="826716"/>
            <a:ext cx="2872509" cy="369332"/>
          </a:xfrm>
          <a:prstGeom prst="rect">
            <a:avLst/>
          </a:prstGeom>
          <a:noFill/>
        </p:spPr>
        <p:txBody>
          <a:bodyPr wrap="square" rtlCol="0">
            <a:spAutoFit/>
          </a:bodyPr>
          <a:lstStyle/>
          <a:p>
            <a:r>
              <a:rPr lang="en-GB" dirty="0" smtClean="0"/>
              <a:t>Iteration 8</a:t>
            </a:r>
            <a:endParaRPr lang="en-GB" dirty="0"/>
          </a:p>
        </p:txBody>
      </p:sp>
      <p:pic>
        <p:nvPicPr>
          <p:cNvPr id="17" name="Picture 16"/>
          <p:cNvPicPr>
            <a:picLocks noChangeAspect="1"/>
          </p:cNvPicPr>
          <p:nvPr/>
        </p:nvPicPr>
        <p:blipFill>
          <a:blip r:embed="rId6"/>
          <a:stretch>
            <a:fillRect/>
          </a:stretch>
        </p:blipFill>
        <p:spPr>
          <a:xfrm>
            <a:off x="10409471" y="3486470"/>
            <a:ext cx="1593643" cy="3168186"/>
          </a:xfrm>
          <a:prstGeom prst="rect">
            <a:avLst/>
          </a:prstGeom>
        </p:spPr>
      </p:pic>
      <p:sp>
        <p:nvSpPr>
          <p:cNvPr id="4" name="TextBox 3"/>
          <p:cNvSpPr txBox="1"/>
          <p:nvPr/>
        </p:nvSpPr>
        <p:spPr>
          <a:xfrm>
            <a:off x="829944" y="4274149"/>
            <a:ext cx="8891852" cy="1200329"/>
          </a:xfrm>
          <a:prstGeom prst="rect">
            <a:avLst/>
          </a:prstGeom>
          <a:noFill/>
        </p:spPr>
        <p:txBody>
          <a:bodyPr wrap="square" rtlCol="0">
            <a:spAutoFit/>
          </a:bodyPr>
          <a:lstStyle/>
          <a:p>
            <a:r>
              <a:rPr lang="en-GB" dirty="0" smtClean="0"/>
              <a:t>Design outcome 5 manufacturing method was unrestricted as manufacturing constraints are not a limit to generate my bracket shape. Critical parameters I am interested in are:</a:t>
            </a:r>
          </a:p>
          <a:p>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428371918"/>
              </p:ext>
            </p:extLst>
          </p:nvPr>
        </p:nvGraphicFramePr>
        <p:xfrm>
          <a:off x="637124" y="5267528"/>
          <a:ext cx="9277493" cy="1387128"/>
        </p:xfrm>
        <a:graphic>
          <a:graphicData uri="http://schemas.openxmlformats.org/drawingml/2006/table">
            <a:tbl>
              <a:tblPr firstRow="1" bandRow="1">
                <a:tableStyleId>{5C22544A-7EE6-4342-B048-85BDC9FD1C3A}</a:tableStyleId>
              </a:tblPr>
              <a:tblGrid>
                <a:gridCol w="1855499">
                  <a:extLst>
                    <a:ext uri="{9D8B030D-6E8A-4147-A177-3AD203B41FA5}">
                      <a16:colId xmlns:a16="http://schemas.microsoft.com/office/drawing/2014/main" val="3617522664"/>
                    </a:ext>
                  </a:extLst>
                </a:gridCol>
                <a:gridCol w="1855499">
                  <a:extLst>
                    <a:ext uri="{9D8B030D-6E8A-4147-A177-3AD203B41FA5}">
                      <a16:colId xmlns:a16="http://schemas.microsoft.com/office/drawing/2014/main" val="1033999939"/>
                    </a:ext>
                  </a:extLst>
                </a:gridCol>
                <a:gridCol w="2345330">
                  <a:extLst>
                    <a:ext uri="{9D8B030D-6E8A-4147-A177-3AD203B41FA5}">
                      <a16:colId xmlns:a16="http://schemas.microsoft.com/office/drawing/2014/main" val="1094924370"/>
                    </a:ext>
                  </a:extLst>
                </a:gridCol>
                <a:gridCol w="1873662">
                  <a:extLst>
                    <a:ext uri="{9D8B030D-6E8A-4147-A177-3AD203B41FA5}">
                      <a16:colId xmlns:a16="http://schemas.microsoft.com/office/drawing/2014/main" val="4098829215"/>
                    </a:ext>
                  </a:extLst>
                </a:gridCol>
                <a:gridCol w="1347503">
                  <a:extLst>
                    <a:ext uri="{9D8B030D-6E8A-4147-A177-3AD203B41FA5}">
                      <a16:colId xmlns:a16="http://schemas.microsoft.com/office/drawing/2014/main" val="2732689137"/>
                    </a:ext>
                  </a:extLst>
                </a:gridCol>
              </a:tblGrid>
              <a:tr h="374159">
                <a:tc>
                  <a:txBody>
                    <a:bodyPr/>
                    <a:lstStyle/>
                    <a:p>
                      <a:endParaRPr lang="en-GB" sz="11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Material </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Volume (mm3)</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Mass (kg)</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Min safety factor</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52398639"/>
                  </a:ext>
                </a:extLst>
              </a:tr>
              <a:tr h="332033">
                <a:tc>
                  <a:txBody>
                    <a:bodyPr/>
                    <a:lstStyle/>
                    <a:p>
                      <a:r>
                        <a:rPr lang="en-GB" sz="1100" dirty="0" smtClean="0"/>
                        <a:t>Original</a:t>
                      </a:r>
                      <a:endParaRPr lang="en-GB" sz="11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Aluminium</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51432</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0.403</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82470836"/>
                  </a:ext>
                </a:extLst>
              </a:tr>
              <a:tr h="348903">
                <a:tc>
                  <a:txBody>
                    <a:bodyPr/>
                    <a:lstStyle/>
                    <a:p>
                      <a:r>
                        <a:rPr lang="en-GB" sz="1100" dirty="0" smtClean="0"/>
                        <a:t>Iteration 1</a:t>
                      </a:r>
                      <a:endParaRPr lang="en-GB" sz="11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Aluminium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36897</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0.099</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7.6</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4910146"/>
                  </a:ext>
                </a:extLst>
              </a:tr>
              <a:tr h="332033">
                <a:tc>
                  <a:txBody>
                    <a:bodyPr/>
                    <a:lstStyle/>
                    <a:p>
                      <a:r>
                        <a:rPr lang="en-GB" sz="1100" dirty="0" smtClean="0"/>
                        <a:t>Iteration 8</a:t>
                      </a:r>
                      <a:endParaRPr lang="en-GB" sz="11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Aluminium</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13266</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0.035</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100" dirty="0" smtClean="0">
                          <a:solidFill>
                            <a:schemeClr val="tx1"/>
                          </a:solidFill>
                        </a:rPr>
                        <a:t>3.6</a:t>
                      </a:r>
                      <a:endParaRPr lang="en-GB" sz="11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02535988"/>
                  </a:ext>
                </a:extLst>
              </a:tr>
            </a:tbl>
          </a:graphicData>
        </a:graphic>
      </p:graphicFrame>
    </p:spTree>
    <p:extLst>
      <p:ext uri="{BB962C8B-B14F-4D97-AF65-F5344CB8AC3E}">
        <p14:creationId xmlns:p14="http://schemas.microsoft.com/office/powerpoint/2010/main" val="52357233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988" y="221673"/>
            <a:ext cx="8596668" cy="1320800"/>
          </a:xfrm>
        </p:spPr>
        <p:txBody>
          <a:bodyPr/>
          <a:lstStyle/>
          <a:p>
            <a:r>
              <a:rPr lang="en-GB" dirty="0" smtClean="0">
                <a:solidFill>
                  <a:schemeClr val="tx1"/>
                </a:solidFill>
              </a:rPr>
              <a:t>Generative design- FEA</a:t>
            </a:r>
            <a:endParaRPr lang="en-GB" dirty="0">
              <a:solidFill>
                <a:schemeClr val="tx1"/>
              </a:solidFill>
            </a:endParaRPr>
          </a:p>
        </p:txBody>
      </p:sp>
      <p:pic>
        <p:nvPicPr>
          <p:cNvPr id="3" name="Picture 2"/>
          <p:cNvPicPr>
            <a:picLocks noChangeAspect="1"/>
          </p:cNvPicPr>
          <p:nvPr/>
        </p:nvPicPr>
        <p:blipFill>
          <a:blip r:embed="rId2"/>
          <a:stretch>
            <a:fillRect/>
          </a:stretch>
        </p:blipFill>
        <p:spPr>
          <a:xfrm>
            <a:off x="1069038" y="1637174"/>
            <a:ext cx="6433449" cy="4168715"/>
          </a:xfrm>
          <a:prstGeom prst="rect">
            <a:avLst/>
          </a:prstGeom>
        </p:spPr>
      </p:pic>
      <p:pic>
        <p:nvPicPr>
          <p:cNvPr id="5" name="Picture 4"/>
          <p:cNvPicPr>
            <a:picLocks noChangeAspect="1"/>
          </p:cNvPicPr>
          <p:nvPr/>
        </p:nvPicPr>
        <p:blipFill>
          <a:blip r:embed="rId3"/>
          <a:stretch>
            <a:fillRect/>
          </a:stretch>
        </p:blipFill>
        <p:spPr>
          <a:xfrm>
            <a:off x="9419479" y="2233615"/>
            <a:ext cx="2577890" cy="3884887"/>
          </a:xfrm>
          <a:prstGeom prst="rect">
            <a:avLst/>
          </a:prstGeom>
        </p:spPr>
      </p:pic>
      <p:sp>
        <p:nvSpPr>
          <p:cNvPr id="6" name="TextBox 5"/>
          <p:cNvSpPr txBox="1"/>
          <p:nvPr/>
        </p:nvSpPr>
        <p:spPr>
          <a:xfrm>
            <a:off x="6008914" y="302079"/>
            <a:ext cx="5250325" cy="1200329"/>
          </a:xfrm>
          <a:prstGeom prst="rect">
            <a:avLst/>
          </a:prstGeom>
          <a:noFill/>
        </p:spPr>
        <p:txBody>
          <a:bodyPr wrap="square" rtlCol="0">
            <a:spAutoFit/>
          </a:bodyPr>
          <a:lstStyle/>
          <a:p>
            <a:r>
              <a:rPr lang="en-GB" dirty="0" smtClean="0"/>
              <a:t>Finite element analysis (FEA) is a method of analysing the behaviour of components under a variety of conditions. Below is showing the safety factor study. </a:t>
            </a:r>
            <a:endParaRPr lang="en-GB" dirty="0"/>
          </a:p>
        </p:txBody>
      </p:sp>
      <p:sp>
        <p:nvSpPr>
          <p:cNvPr id="7" name="TextBox 6"/>
          <p:cNvSpPr txBox="1"/>
          <p:nvPr/>
        </p:nvSpPr>
        <p:spPr>
          <a:xfrm>
            <a:off x="7076329" y="3240237"/>
            <a:ext cx="2343150" cy="2031325"/>
          </a:xfrm>
          <a:prstGeom prst="rect">
            <a:avLst/>
          </a:prstGeom>
          <a:noFill/>
        </p:spPr>
        <p:txBody>
          <a:bodyPr wrap="square" rtlCol="0">
            <a:spAutoFit/>
          </a:bodyPr>
          <a:lstStyle/>
          <a:p>
            <a:r>
              <a:rPr lang="en-GB" dirty="0" smtClean="0"/>
              <a:t>Generated design shown using and FEA study. It shows a min safety factor of 0.359. The loads and constraints were set the same as </a:t>
            </a:r>
            <a:endParaRPr lang="en-GB" dirty="0"/>
          </a:p>
        </p:txBody>
      </p:sp>
    </p:spTree>
    <p:extLst>
      <p:ext uri="{BB962C8B-B14F-4D97-AF65-F5344CB8AC3E}">
        <p14:creationId xmlns:p14="http://schemas.microsoft.com/office/powerpoint/2010/main" val="33956600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988" y="221673"/>
            <a:ext cx="8596668" cy="1320800"/>
          </a:xfrm>
        </p:spPr>
        <p:txBody>
          <a:bodyPr/>
          <a:lstStyle/>
          <a:p>
            <a:r>
              <a:rPr lang="en-GB" dirty="0" smtClean="0">
                <a:solidFill>
                  <a:schemeClr val="tx1"/>
                </a:solidFill>
              </a:rPr>
              <a:t>Generative design- FEA</a:t>
            </a:r>
            <a:endParaRPr lang="en-GB" dirty="0">
              <a:solidFill>
                <a:schemeClr val="tx1"/>
              </a:solidFill>
            </a:endParaRPr>
          </a:p>
        </p:txBody>
      </p:sp>
      <p:pic>
        <p:nvPicPr>
          <p:cNvPr id="3" name="Picture 2"/>
          <p:cNvPicPr>
            <a:picLocks noChangeAspect="1"/>
          </p:cNvPicPr>
          <p:nvPr/>
        </p:nvPicPr>
        <p:blipFill>
          <a:blip r:embed="rId2"/>
          <a:stretch>
            <a:fillRect/>
          </a:stretch>
        </p:blipFill>
        <p:spPr>
          <a:xfrm>
            <a:off x="9558223" y="374573"/>
            <a:ext cx="2007808" cy="2911608"/>
          </a:xfrm>
          <a:prstGeom prst="rect">
            <a:avLst/>
          </a:prstGeom>
        </p:spPr>
      </p:pic>
      <p:pic>
        <p:nvPicPr>
          <p:cNvPr id="6" name="Picture 5"/>
          <p:cNvPicPr>
            <a:picLocks noChangeAspect="1"/>
          </p:cNvPicPr>
          <p:nvPr/>
        </p:nvPicPr>
        <p:blipFill>
          <a:blip r:embed="rId3"/>
          <a:stretch>
            <a:fillRect/>
          </a:stretch>
        </p:blipFill>
        <p:spPr>
          <a:xfrm>
            <a:off x="960991" y="1883885"/>
            <a:ext cx="7947042" cy="4247002"/>
          </a:xfrm>
          <a:prstGeom prst="rect">
            <a:avLst/>
          </a:prstGeom>
        </p:spPr>
      </p:pic>
      <p:sp>
        <p:nvSpPr>
          <p:cNvPr id="7" name="TextBox 6"/>
          <p:cNvSpPr txBox="1"/>
          <p:nvPr/>
        </p:nvSpPr>
        <p:spPr>
          <a:xfrm>
            <a:off x="9446079" y="3780064"/>
            <a:ext cx="2343150" cy="2031325"/>
          </a:xfrm>
          <a:prstGeom prst="rect">
            <a:avLst/>
          </a:prstGeom>
          <a:noFill/>
        </p:spPr>
        <p:txBody>
          <a:bodyPr wrap="square" rtlCol="0">
            <a:spAutoFit/>
          </a:bodyPr>
          <a:lstStyle/>
          <a:p>
            <a:r>
              <a:rPr lang="en-GB" dirty="0" smtClean="0"/>
              <a:t>Original design shown using and FEA study. It shows a min safety factor of 1.34. The loads and constraints were set the same as </a:t>
            </a:r>
            <a:endParaRPr lang="en-GB" dirty="0"/>
          </a:p>
        </p:txBody>
      </p:sp>
    </p:spTree>
    <p:extLst>
      <p:ext uri="{BB962C8B-B14F-4D97-AF65-F5344CB8AC3E}">
        <p14:creationId xmlns:p14="http://schemas.microsoft.com/office/powerpoint/2010/main" val="37039259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988" y="221673"/>
            <a:ext cx="8596668" cy="1320800"/>
          </a:xfrm>
        </p:spPr>
        <p:txBody>
          <a:bodyPr/>
          <a:lstStyle/>
          <a:p>
            <a:r>
              <a:rPr lang="en-GB" dirty="0" smtClean="0">
                <a:solidFill>
                  <a:schemeClr val="tx1"/>
                </a:solidFill>
              </a:rPr>
              <a:t>Generative design- FEA</a:t>
            </a:r>
            <a:endParaRPr lang="en-GB" dirty="0">
              <a:solidFill>
                <a:schemeClr val="tx1"/>
              </a:solidFill>
            </a:endParaRPr>
          </a:p>
        </p:txBody>
      </p:sp>
      <p:sp>
        <p:nvSpPr>
          <p:cNvPr id="7" name="TextBox 6"/>
          <p:cNvSpPr txBox="1"/>
          <p:nvPr/>
        </p:nvSpPr>
        <p:spPr>
          <a:xfrm>
            <a:off x="5868587" y="619143"/>
            <a:ext cx="5468400" cy="923330"/>
          </a:xfrm>
          <a:prstGeom prst="rect">
            <a:avLst/>
          </a:prstGeom>
          <a:noFill/>
        </p:spPr>
        <p:txBody>
          <a:bodyPr wrap="square" rtlCol="0">
            <a:spAutoFit/>
          </a:bodyPr>
          <a:lstStyle/>
          <a:p>
            <a:r>
              <a:rPr lang="en-GB" dirty="0" smtClean="0"/>
              <a:t>Using the FEA option I can also analyse options such as, stress,  displacement, reaction force, strain and contact force. Examples are below.</a:t>
            </a:r>
            <a:endParaRPr lang="en-GB" dirty="0"/>
          </a:p>
        </p:txBody>
      </p:sp>
      <p:pic>
        <p:nvPicPr>
          <p:cNvPr id="4" name="Picture 3"/>
          <p:cNvPicPr>
            <a:picLocks noChangeAspect="1"/>
          </p:cNvPicPr>
          <p:nvPr/>
        </p:nvPicPr>
        <p:blipFill>
          <a:blip r:embed="rId2"/>
          <a:stretch>
            <a:fillRect/>
          </a:stretch>
        </p:blipFill>
        <p:spPr>
          <a:xfrm>
            <a:off x="954032" y="1542473"/>
            <a:ext cx="2978989" cy="2165199"/>
          </a:xfrm>
          <a:prstGeom prst="rect">
            <a:avLst/>
          </a:prstGeom>
        </p:spPr>
      </p:pic>
      <p:pic>
        <p:nvPicPr>
          <p:cNvPr id="8" name="Picture 7"/>
          <p:cNvPicPr>
            <a:picLocks noChangeAspect="1"/>
          </p:cNvPicPr>
          <p:nvPr/>
        </p:nvPicPr>
        <p:blipFill>
          <a:blip r:embed="rId3"/>
          <a:stretch>
            <a:fillRect/>
          </a:stretch>
        </p:blipFill>
        <p:spPr>
          <a:xfrm>
            <a:off x="6991770" y="1643673"/>
            <a:ext cx="3222033" cy="2378433"/>
          </a:xfrm>
          <a:prstGeom prst="rect">
            <a:avLst/>
          </a:prstGeom>
        </p:spPr>
      </p:pic>
      <p:pic>
        <p:nvPicPr>
          <p:cNvPr id="9" name="Picture 8"/>
          <p:cNvPicPr>
            <a:picLocks noChangeAspect="1"/>
          </p:cNvPicPr>
          <p:nvPr/>
        </p:nvPicPr>
        <p:blipFill>
          <a:blip r:embed="rId4"/>
          <a:stretch>
            <a:fillRect/>
          </a:stretch>
        </p:blipFill>
        <p:spPr>
          <a:xfrm>
            <a:off x="748373" y="3741912"/>
            <a:ext cx="3889015" cy="2573120"/>
          </a:xfrm>
          <a:prstGeom prst="rect">
            <a:avLst/>
          </a:prstGeom>
        </p:spPr>
      </p:pic>
      <p:pic>
        <p:nvPicPr>
          <p:cNvPr id="10" name="Picture 9"/>
          <p:cNvPicPr>
            <a:picLocks noChangeAspect="1"/>
          </p:cNvPicPr>
          <p:nvPr/>
        </p:nvPicPr>
        <p:blipFill>
          <a:blip r:embed="rId5"/>
          <a:stretch>
            <a:fillRect/>
          </a:stretch>
        </p:blipFill>
        <p:spPr>
          <a:xfrm>
            <a:off x="6855324" y="4123306"/>
            <a:ext cx="3358480" cy="2450092"/>
          </a:xfrm>
          <a:prstGeom prst="rect">
            <a:avLst/>
          </a:prstGeom>
        </p:spPr>
      </p:pic>
      <p:sp>
        <p:nvSpPr>
          <p:cNvPr id="11" name="TextBox 10"/>
          <p:cNvSpPr txBox="1"/>
          <p:nvPr/>
        </p:nvSpPr>
        <p:spPr>
          <a:xfrm>
            <a:off x="4230477" y="2533880"/>
            <a:ext cx="1638110" cy="369332"/>
          </a:xfrm>
          <a:prstGeom prst="rect">
            <a:avLst/>
          </a:prstGeom>
          <a:noFill/>
        </p:spPr>
        <p:txBody>
          <a:bodyPr wrap="square" rtlCol="0">
            <a:spAutoFit/>
          </a:bodyPr>
          <a:lstStyle/>
          <a:p>
            <a:r>
              <a:rPr lang="en-GB" dirty="0" smtClean="0"/>
              <a:t>stress</a:t>
            </a:r>
            <a:endParaRPr lang="en-GB" dirty="0"/>
          </a:p>
        </p:txBody>
      </p:sp>
      <p:sp>
        <p:nvSpPr>
          <p:cNvPr id="12" name="TextBox 11"/>
          <p:cNvSpPr txBox="1"/>
          <p:nvPr/>
        </p:nvSpPr>
        <p:spPr>
          <a:xfrm>
            <a:off x="10432974" y="2516021"/>
            <a:ext cx="1619479" cy="369332"/>
          </a:xfrm>
          <a:prstGeom prst="rect">
            <a:avLst/>
          </a:prstGeom>
          <a:noFill/>
        </p:spPr>
        <p:txBody>
          <a:bodyPr wrap="square" rtlCol="0">
            <a:spAutoFit/>
          </a:bodyPr>
          <a:lstStyle/>
          <a:p>
            <a:r>
              <a:rPr lang="en-GB" dirty="0" smtClean="0"/>
              <a:t>displacement</a:t>
            </a:r>
            <a:endParaRPr lang="en-GB" dirty="0"/>
          </a:p>
        </p:txBody>
      </p:sp>
      <p:sp>
        <p:nvSpPr>
          <p:cNvPr id="13" name="TextBox 12"/>
          <p:cNvSpPr txBox="1"/>
          <p:nvPr/>
        </p:nvSpPr>
        <p:spPr>
          <a:xfrm>
            <a:off x="4307595" y="5221995"/>
            <a:ext cx="1883885" cy="369332"/>
          </a:xfrm>
          <a:prstGeom prst="rect">
            <a:avLst/>
          </a:prstGeom>
          <a:noFill/>
        </p:spPr>
        <p:txBody>
          <a:bodyPr wrap="square" rtlCol="0">
            <a:spAutoFit/>
          </a:bodyPr>
          <a:lstStyle/>
          <a:p>
            <a:r>
              <a:rPr lang="en-GB" dirty="0" smtClean="0"/>
              <a:t>Reaction force</a:t>
            </a:r>
            <a:endParaRPr lang="en-GB" dirty="0"/>
          </a:p>
        </p:txBody>
      </p:sp>
      <p:sp>
        <p:nvSpPr>
          <p:cNvPr id="14" name="TextBox 13"/>
          <p:cNvSpPr txBox="1"/>
          <p:nvPr/>
        </p:nvSpPr>
        <p:spPr>
          <a:xfrm>
            <a:off x="10572521" y="5221995"/>
            <a:ext cx="1619479" cy="369332"/>
          </a:xfrm>
          <a:prstGeom prst="rect">
            <a:avLst/>
          </a:prstGeom>
          <a:noFill/>
        </p:spPr>
        <p:txBody>
          <a:bodyPr wrap="square" rtlCol="0">
            <a:spAutoFit/>
          </a:bodyPr>
          <a:lstStyle/>
          <a:p>
            <a:r>
              <a:rPr lang="en-GB" dirty="0" smtClean="0"/>
              <a:t>Strain</a:t>
            </a:r>
            <a:endParaRPr lang="en-GB" dirty="0"/>
          </a:p>
        </p:txBody>
      </p:sp>
    </p:spTree>
    <p:extLst>
      <p:ext uri="{BB962C8B-B14F-4D97-AF65-F5344CB8AC3E}">
        <p14:creationId xmlns:p14="http://schemas.microsoft.com/office/powerpoint/2010/main" val="30052891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09399" y="162336"/>
            <a:ext cx="8596668" cy="844462"/>
          </a:xfrm>
          <a:prstGeom prst="rect">
            <a:avLst/>
          </a:prstGeom>
        </p:spPr>
        <p:txBody>
          <a:bodyPr vert="horz" wrap="square" lIns="0" tIns="287655" rIns="0" bIns="0" rtlCol="0" anchor="t">
            <a:spAutoFit/>
          </a:bodyPr>
          <a:lstStyle/>
          <a:p>
            <a:pPr marL="97790">
              <a:spcBef>
                <a:spcPts val="100"/>
              </a:spcBef>
            </a:pPr>
            <a:r>
              <a:rPr lang="en-GB" dirty="0" smtClean="0"/>
              <a:t>Bibliography</a:t>
            </a:r>
            <a:endParaRPr spc="-20" dirty="0"/>
          </a:p>
        </p:txBody>
      </p:sp>
      <p:sp>
        <p:nvSpPr>
          <p:cNvPr id="5" name="TextBox 4"/>
          <p:cNvSpPr txBox="1"/>
          <p:nvPr/>
        </p:nvSpPr>
        <p:spPr>
          <a:xfrm>
            <a:off x="1409399" y="1337307"/>
            <a:ext cx="9124323" cy="5632311"/>
          </a:xfrm>
          <a:prstGeom prst="rect">
            <a:avLst/>
          </a:prstGeom>
          <a:noFill/>
        </p:spPr>
        <p:txBody>
          <a:bodyPr wrap="square" rtlCol="0">
            <a:spAutoFit/>
          </a:bodyPr>
          <a:lstStyle/>
          <a:p>
            <a:pPr marL="285750" indent="-285750">
              <a:buFont typeface="Arial" panose="020B0604020202020204" pitchFamily="34" charset="0"/>
              <a:buChar char="•"/>
            </a:pPr>
            <a:r>
              <a:rPr lang="en-GB" dirty="0"/>
              <a:t>(GE, 2023). What is additive manufacturing?</a:t>
            </a:r>
            <a:endParaRPr lang="en-GB" dirty="0" smtClean="0"/>
          </a:p>
          <a:p>
            <a:r>
              <a:rPr lang="en-GB" dirty="0" smtClean="0"/>
              <a:t>Available at: </a:t>
            </a:r>
            <a:r>
              <a:rPr lang="en-GB" dirty="0" smtClean="0">
                <a:hlinkClick r:id="rId3"/>
              </a:rPr>
              <a:t>https</a:t>
            </a:r>
            <a:r>
              <a:rPr lang="en-GB" dirty="0">
                <a:hlinkClick r:id="rId3"/>
              </a:rPr>
              <a:t>://</a:t>
            </a:r>
            <a:r>
              <a:rPr lang="en-GB" dirty="0" smtClean="0">
                <a:hlinkClick r:id="rId3"/>
              </a:rPr>
              <a:t>www.ge.com/additive/additive-manufacturing</a:t>
            </a:r>
            <a:endParaRPr lang="en-GB" dirty="0" smtClean="0"/>
          </a:p>
          <a:p>
            <a:endParaRPr lang="en-GB" dirty="0"/>
          </a:p>
          <a:p>
            <a:pPr marL="285750" indent="-285750">
              <a:buFont typeface="Arial" panose="020B0604020202020204" pitchFamily="34" charset="0"/>
              <a:buChar char="•"/>
            </a:pPr>
            <a:r>
              <a:rPr lang="en-GB" dirty="0" smtClean="0"/>
              <a:t>(Damir </a:t>
            </a:r>
            <a:r>
              <a:rPr lang="en-GB" dirty="0"/>
              <a:t>Godec, </a:t>
            </a:r>
            <a:r>
              <a:rPr lang="en-GB" dirty="0" smtClean="0"/>
              <a:t>2020) A </a:t>
            </a:r>
            <a:r>
              <a:rPr lang="en-GB" dirty="0"/>
              <a:t>guide to additive </a:t>
            </a:r>
            <a:r>
              <a:rPr lang="en-GB" dirty="0" smtClean="0"/>
              <a:t>manufacturing</a:t>
            </a:r>
          </a:p>
          <a:p>
            <a:r>
              <a:rPr lang="en-GB" dirty="0"/>
              <a:t>Available at: </a:t>
            </a:r>
            <a:r>
              <a:rPr lang="en-GB" dirty="0">
                <a:hlinkClick r:id="rId4"/>
              </a:rPr>
              <a:t>https://</a:t>
            </a:r>
            <a:r>
              <a:rPr lang="en-GB" dirty="0" smtClean="0">
                <a:hlinkClick r:id="rId4"/>
              </a:rPr>
              <a:t>link.springer.com/book/10.1007/978-3-031-05863-9</a:t>
            </a:r>
            <a:endParaRPr lang="en-GB" dirty="0" smtClean="0"/>
          </a:p>
          <a:p>
            <a:endParaRPr lang="en-GB" dirty="0"/>
          </a:p>
          <a:p>
            <a:endParaRPr lang="en-GB" dirty="0" smtClean="0"/>
          </a:p>
          <a:p>
            <a:pPr marL="285750" indent="-285750">
              <a:buFont typeface="Arial" panose="020B0604020202020204" pitchFamily="34" charset="0"/>
              <a:buChar char="•"/>
            </a:pPr>
            <a:r>
              <a:rPr lang="en-GB" dirty="0" smtClean="0"/>
              <a:t>(Farzin </a:t>
            </a:r>
            <a:r>
              <a:rPr lang="en-GB" dirty="0"/>
              <a:t>SalehAbadi, </a:t>
            </a:r>
            <a:r>
              <a:rPr lang="en-GB" dirty="0" smtClean="0"/>
              <a:t>2023) LinkedIn learning</a:t>
            </a:r>
            <a:endParaRPr lang="en-GB" dirty="0"/>
          </a:p>
          <a:p>
            <a:r>
              <a:rPr lang="en-GB" dirty="0" smtClean="0"/>
              <a:t>Available at: </a:t>
            </a:r>
            <a:r>
              <a:rPr lang="en-GB" dirty="0" smtClean="0">
                <a:hlinkClick r:id="rId5"/>
              </a:rPr>
              <a:t>https</a:t>
            </a:r>
            <a:r>
              <a:rPr lang="en-GB" dirty="0">
                <a:hlinkClick r:id="rId5"/>
              </a:rPr>
              <a:t>://</a:t>
            </a:r>
            <a:r>
              <a:rPr lang="en-GB" dirty="0" smtClean="0">
                <a:hlinkClick r:id="rId5"/>
              </a:rPr>
              <a:t>www.linkedin.com/pulse/formative-vs-subtractive-additive-farzin-saleh-abadi</a:t>
            </a:r>
            <a:endParaRPr lang="en-GB" dirty="0"/>
          </a:p>
          <a:p>
            <a:endParaRPr lang="en-GB" dirty="0" smtClean="0"/>
          </a:p>
          <a:p>
            <a:pPr marL="285750" indent="-285750">
              <a:buFont typeface="Arial" panose="020B0604020202020204" pitchFamily="34" charset="0"/>
              <a:buChar char="•"/>
            </a:pPr>
            <a:r>
              <a:rPr lang="en-GB" dirty="0" smtClean="0">
                <a:hlinkClick r:id="rId6"/>
              </a:rPr>
              <a:t>https://Autodesk.com</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(Lars Christensen) How To Setup &amp; Run A Generative Design Project — Fusion 360 Tutorial</a:t>
            </a:r>
            <a:endParaRPr lang="en-GB" dirty="0" smtClean="0"/>
          </a:p>
          <a:p>
            <a:r>
              <a:rPr lang="en-GB" dirty="0"/>
              <a:t>Available at: </a:t>
            </a:r>
            <a:r>
              <a:rPr lang="en-GB" dirty="0">
                <a:hlinkClick r:id="rId7"/>
              </a:rPr>
              <a:t>https://</a:t>
            </a:r>
            <a:r>
              <a:rPr lang="en-GB" dirty="0" smtClean="0">
                <a:hlinkClick r:id="rId7"/>
              </a:rPr>
              <a:t>www.youtube.com/watch?v=qZSZfikDxes</a:t>
            </a:r>
            <a:endParaRPr lang="en-GB" dirty="0" smtClean="0"/>
          </a:p>
          <a:p>
            <a:r>
              <a:rPr lang="en-GB" dirty="0" smtClean="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515817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2|1|0.4|0.3|0.3|0.3"/>
</p:tagLst>
</file>

<file path=ppt/tags/tag2.xml><?xml version="1.0" encoding="utf-8"?>
<p:tagLst xmlns:a="http://schemas.openxmlformats.org/drawingml/2006/main" xmlns:r="http://schemas.openxmlformats.org/officeDocument/2006/relationships" xmlns:p="http://schemas.openxmlformats.org/presentationml/2006/main">
  <p:tag name="TIMING" val="|1.2|1|0.4|0.3|0.3|0.3"/>
</p:tagLst>
</file>

<file path=ppt/tags/tag3.xml><?xml version="1.0" encoding="utf-8"?>
<p:tagLst xmlns:a="http://schemas.openxmlformats.org/drawingml/2006/main" xmlns:r="http://schemas.openxmlformats.org/officeDocument/2006/relationships" xmlns:p="http://schemas.openxmlformats.org/presentationml/2006/main">
  <p:tag name="TIMING" val="|1.2|1|0.4|0.3|0.3|0.3"/>
</p:tagLst>
</file>

<file path=ppt/tags/tag4.xml><?xml version="1.0" encoding="utf-8"?>
<p:tagLst xmlns:a="http://schemas.openxmlformats.org/drawingml/2006/main" xmlns:r="http://schemas.openxmlformats.org/officeDocument/2006/relationships" xmlns:p="http://schemas.openxmlformats.org/presentationml/2006/main">
  <p:tag name="TIMING" val="|1.2|1|0.4|0.3|0.3|0.3"/>
</p:tagLst>
</file>

<file path=ppt/tags/tag5.xml><?xml version="1.0" encoding="utf-8"?>
<p:tagLst xmlns:a="http://schemas.openxmlformats.org/drawingml/2006/main" xmlns:r="http://schemas.openxmlformats.org/officeDocument/2006/relationships" xmlns:p="http://schemas.openxmlformats.org/presentationml/2006/main">
  <p:tag name="TIMING" val="|1.2|1|0.4|0.3|0.3|0.3"/>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1884</TotalTime>
  <Words>1376</Words>
  <Application>Microsoft Office PowerPoint</Application>
  <PresentationFormat>Widescreen</PresentationFormat>
  <Paragraphs>141</Paragraphs>
  <Slides>20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 Advanced Industry 4.0 ACPA 7001</vt:lpstr>
      <vt:lpstr>      Additive manufacturing</vt:lpstr>
      <vt:lpstr> Types of AM </vt:lpstr>
      <vt:lpstr> Types of AM </vt:lpstr>
      <vt:lpstr> Types of AM principles </vt:lpstr>
      <vt:lpstr>Background to design</vt:lpstr>
      <vt:lpstr>Original design</vt:lpstr>
      <vt:lpstr>Generative Design</vt:lpstr>
      <vt:lpstr>Generative design</vt:lpstr>
      <vt:lpstr>Generative design</vt:lpstr>
      <vt:lpstr>Generative design</vt:lpstr>
      <vt:lpstr>Generative design</vt:lpstr>
      <vt:lpstr>Generative design</vt:lpstr>
      <vt:lpstr>Generative design</vt:lpstr>
      <vt:lpstr>Generative design</vt:lpstr>
      <vt:lpstr>Generative design</vt:lpstr>
      <vt:lpstr>Generative design- FEA</vt:lpstr>
      <vt:lpstr>Generative design- FEA</vt:lpstr>
      <vt:lpstr>Generative design- FEA</vt:lpstr>
      <vt:lpstr>Bibliography</vt:lpstr>
    </vt:vector>
  </TitlesOfParts>
  <Company>Berry Plastics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 Bright</dc:creator>
  <cp:lastModifiedBy>Darren Bright</cp:lastModifiedBy>
  <cp:revision>95</cp:revision>
  <dcterms:created xsi:type="dcterms:W3CDTF">2023-04-23T16:26:15Z</dcterms:created>
  <dcterms:modified xsi:type="dcterms:W3CDTF">2023-08-26T19:42:17Z</dcterms:modified>
</cp:coreProperties>
</file>