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2"/>
  </p:notesMasterIdLst>
  <p:sldIdLst>
    <p:sldId id="266" r:id="rId5"/>
    <p:sldId id="308" r:id="rId6"/>
    <p:sldId id="309" r:id="rId7"/>
    <p:sldId id="319" r:id="rId8"/>
    <p:sldId id="320" r:id="rId9"/>
    <p:sldId id="314" r:id="rId10"/>
    <p:sldId id="329" r:id="rId11"/>
    <p:sldId id="326" r:id="rId12"/>
    <p:sldId id="318" r:id="rId13"/>
    <p:sldId id="325" r:id="rId14"/>
    <p:sldId id="327" r:id="rId15"/>
    <p:sldId id="324" r:id="rId16"/>
    <p:sldId id="272" r:id="rId17"/>
    <p:sldId id="328" r:id="rId18"/>
    <p:sldId id="322" r:id="rId19"/>
    <p:sldId id="323" r:id="rId20"/>
    <p:sldId id="32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AA0A4A-120B-477B-9C98-F77AD7C89ED0}" v="9" dt="2022-09-26T15:12:02.2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19" autoAdjust="0"/>
  </p:normalViewPr>
  <p:slideViewPr>
    <p:cSldViewPr snapToGrid="0">
      <p:cViewPr varScale="1">
        <p:scale>
          <a:sx n="83" d="100"/>
          <a:sy n="83" d="100"/>
        </p:scale>
        <p:origin x="45" y="4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A66772-F185-4D58-B8BB-E9370D7A7A2B}"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0FC4FFE-8987-4A26-B7F4-8A516F18ADAE}">
      <dgm:prSet custT="1"/>
      <dgm:spPr/>
      <dgm:t>
        <a:bodyPr/>
        <a:lstStyle/>
        <a:p>
          <a:pPr>
            <a:lnSpc>
              <a:spcPct val="100000"/>
            </a:lnSpc>
            <a:defRPr cap="all"/>
          </a:pPr>
          <a:r>
            <a:rPr lang="en-US" sz="2000" b="0" dirty="0">
              <a:latin typeface="Arial" panose="020B0604020202020204" pitchFamily="34" charset="0"/>
              <a:cs typeface="Arial" panose="020B0604020202020204" pitchFamily="34" charset="0"/>
            </a:rPr>
            <a:t>Module and assessment introduction. </a:t>
          </a: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defRPr cap="all"/>
          </a:pPr>
          <a:r>
            <a:rPr lang="en-US" dirty="0">
              <a:latin typeface="Arial" panose="020B0604020202020204" pitchFamily="34" charset="0"/>
              <a:cs typeface="Arial" panose="020B0604020202020204" pitchFamily="34" charset="0"/>
            </a:rPr>
            <a:t>Introduction to Transformational and charismatic leadership</a:t>
          </a: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defRPr cap="all"/>
          </a:pPr>
          <a:r>
            <a:rPr lang="en-US" dirty="0">
              <a:latin typeface="Arial" panose="020B0604020202020204" pitchFamily="34" charset="0"/>
              <a:cs typeface="Arial" panose="020B0604020202020204" pitchFamily="34" charset="0"/>
            </a:rPr>
            <a:t>Q &amp; A</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B6056BFB-47D7-4C5F-BA11-2CB63C56A52D}" type="pres">
      <dgm:prSet presAssocID="{01A66772-F185-4D58-B8BB-E9370D7A7A2B}" presName="root" presStyleCnt="0">
        <dgm:presLayoutVars>
          <dgm:dir/>
          <dgm:resizeHandles val="exact"/>
        </dgm:presLayoutVars>
      </dgm:prSet>
      <dgm:spPr/>
    </dgm:pt>
    <dgm:pt modelId="{311B26C8-22B1-4363-B621-DD56FB7418C8}" type="pres">
      <dgm:prSet presAssocID="{40FC4FFE-8987-4A26-B7F4-8A516F18ADAE}" presName="compNode" presStyleCnt="0"/>
      <dgm:spPr/>
    </dgm:pt>
    <dgm:pt modelId="{A201D7A7-914C-4D24-8B82-EE40155AB0BE}" type="pres">
      <dgm:prSet presAssocID="{40FC4FFE-8987-4A26-B7F4-8A516F18ADAE}" presName="iconBgRect" presStyleLbl="bgShp" presStyleIdx="0" presStyleCnt="3"/>
      <dgm:spPr>
        <a:prstGeom prst="ellipse">
          <a:avLst/>
        </a:prstGeom>
      </dgm:spPr>
    </dgm:pt>
    <dgm:pt modelId="{8FA2F131-CD01-4CBD-B7A5-1B9B5E7F0402}" type="pres">
      <dgm:prSet presAssocID="{40FC4FFE-8987-4A26-B7F4-8A516F18ADAE}"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Pie chart"/>
        </a:ext>
      </dgm:extLst>
    </dgm:pt>
    <dgm:pt modelId="{F755F00C-B2DB-4097-B4BC-8F1BACC938B7}" type="pres">
      <dgm:prSet presAssocID="{40FC4FFE-8987-4A26-B7F4-8A516F18ADAE}" presName="spaceRect" presStyleCnt="0"/>
      <dgm:spPr/>
    </dgm:pt>
    <dgm:pt modelId="{08F4E96D-0DB6-4476-8C51-7CC7EC2F227B}" type="pres">
      <dgm:prSet presAssocID="{40FC4FFE-8987-4A26-B7F4-8A516F18ADAE}" presName="textRect" presStyleLbl="revTx" presStyleIdx="0" presStyleCnt="3">
        <dgm:presLayoutVars>
          <dgm:chMax val="1"/>
          <dgm:chPref val="1"/>
        </dgm:presLayoutVars>
      </dgm:prSet>
      <dgm:spPr/>
    </dgm:pt>
    <dgm:pt modelId="{5AB3C10D-885E-4522-AB39-7ED4318D191A}" type="pres">
      <dgm:prSet presAssocID="{5B62599A-5C9B-48E7-896E-EA782AC60C8B}" presName="sibTrans" presStyleCnt="0"/>
      <dgm:spPr/>
    </dgm:pt>
    <dgm:pt modelId="{2F278BF9-E1B2-4A1C-B065-C19A7B904219}" type="pres">
      <dgm:prSet presAssocID="{49225C73-1633-42F1-AB3B-7CB183E5F8B8}" presName="compNode" presStyleCnt="0"/>
      <dgm:spPr/>
    </dgm:pt>
    <dgm:pt modelId="{543C18BC-1989-44B2-9862-C670C61D3452}" type="pres">
      <dgm:prSet presAssocID="{49225C73-1633-42F1-AB3B-7CB183E5F8B8}" presName="iconBgRect" presStyleLbl="bgShp" presStyleIdx="1" presStyleCnt="3" custLinFactNeighborX="17" custLinFactNeighborY="-453"/>
      <dgm:spPr>
        <a:prstGeom prst="ellipse">
          <a:avLst/>
        </a:prstGeom>
      </dgm:spPr>
    </dgm:pt>
    <dgm:pt modelId="{E94F35BC-9C76-400A-BBCA-0032259E2E5A}"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Bullseye"/>
        </a:ext>
      </dgm:extLst>
    </dgm:pt>
    <dgm:pt modelId="{503A6D04-9ADD-43CC-9847-497CD48F2D11}" type="pres">
      <dgm:prSet presAssocID="{49225C73-1633-42F1-AB3B-7CB183E5F8B8}" presName="spaceRect" presStyleCnt="0"/>
      <dgm:spPr/>
    </dgm:pt>
    <dgm:pt modelId="{20363298-B2A6-463D-A7BE-F9F67404E389}" type="pres">
      <dgm:prSet presAssocID="{49225C73-1633-42F1-AB3B-7CB183E5F8B8}" presName="textRect" presStyleLbl="revTx" presStyleIdx="1" presStyleCnt="3">
        <dgm:presLayoutVars>
          <dgm:chMax val="1"/>
          <dgm:chPref val="1"/>
        </dgm:presLayoutVars>
      </dgm:prSet>
      <dgm:spPr/>
    </dgm:pt>
    <dgm:pt modelId="{A47947BB-708D-4F7E-B072-3C2E42B34B24}" type="pres">
      <dgm:prSet presAssocID="{9646853A-8964-4519-A5B1-0B7D18B2983D}" presName="sibTrans" presStyleCnt="0"/>
      <dgm:spPr/>
    </dgm:pt>
    <dgm:pt modelId="{BDCD0AC9-D564-4025-AD8A-36664A6CBE31}" type="pres">
      <dgm:prSet presAssocID="{1C383F32-22E8-4F62-A3E0-BDC3D5F48992}" presName="compNode" presStyleCnt="0"/>
      <dgm:spPr/>
    </dgm:pt>
    <dgm:pt modelId="{5BDDFF18-9AEC-4E5E-B9AA-33D86F01A63E}" type="pres">
      <dgm:prSet presAssocID="{1C383F32-22E8-4F62-A3E0-BDC3D5F48992}" presName="iconBgRect" presStyleLbl="bgShp" presStyleIdx="2" presStyleCnt="3"/>
      <dgm:spPr>
        <a:prstGeom prst="ellipse">
          <a:avLst/>
        </a:prstGeom>
      </dgm:spPr>
    </dgm:pt>
    <dgm:pt modelId="{F09AEBFF-D2D3-4FFF-AD65-C3CEAEEB10F2}"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topwatch"/>
        </a:ext>
      </dgm:extLst>
    </dgm:pt>
    <dgm:pt modelId="{F2EBFBCF-0520-415A-A886-3C4F90D208EF}" type="pres">
      <dgm:prSet presAssocID="{1C383F32-22E8-4F62-A3E0-BDC3D5F48992}" presName="spaceRect" presStyleCnt="0"/>
      <dgm:spPr/>
    </dgm:pt>
    <dgm:pt modelId="{AB9CAFAA-6939-48A6-A89B-19D1A94B9EA1}" type="pres">
      <dgm:prSet presAssocID="{1C383F32-22E8-4F62-A3E0-BDC3D5F48992}" presName="textRect" presStyleLbl="revTx" presStyleIdx="2" presStyleCnt="3">
        <dgm:presLayoutVars>
          <dgm:chMax val="1"/>
          <dgm:chPref val="1"/>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BA953D32-2DFF-47FE-AF26-C6B9E63D38DF}" type="presOf" srcId="{49225C73-1633-42F1-AB3B-7CB183E5F8B8}" destId="{20363298-B2A6-463D-A7BE-F9F67404E389}" srcOrd="0" destOrd="0" presId="urn:microsoft.com/office/officeart/2018/5/layout/IconLeafLabelList"/>
    <dgm:cxn modelId="{EC450542-0ED9-4BD6-9E85-5709B80794C5}" type="presOf" srcId="{01A66772-F185-4D58-B8BB-E9370D7A7A2B}" destId="{B6056BFB-47D7-4C5F-BA11-2CB63C56A52D}" srcOrd="0" destOrd="0" presId="urn:microsoft.com/office/officeart/2018/5/layout/IconLeafLabelList"/>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D55FAE9C-CF3C-44F3-9D1E-DE6DF574E6D9}" type="presOf" srcId="{1C383F32-22E8-4F62-A3E0-BDC3D5F48992}" destId="{AB9CAFAA-6939-48A6-A89B-19D1A94B9EA1}" srcOrd="0" destOrd="0" presId="urn:microsoft.com/office/officeart/2018/5/layout/IconLeafLabelList"/>
    <dgm:cxn modelId="{A85983B4-FADF-419C-BC71-B5F0871C3055}" type="presOf" srcId="{40FC4FFE-8987-4A26-B7F4-8A516F18ADAE}" destId="{08F4E96D-0DB6-4476-8C51-7CC7EC2F227B}" srcOrd="0" destOrd="0" presId="urn:microsoft.com/office/officeart/2018/5/layout/IconLeafLabelList"/>
    <dgm:cxn modelId="{A3E74EE8-8900-4EBD-8983-3BF0AFD6DCC7}" type="presParOf" srcId="{B6056BFB-47D7-4C5F-BA11-2CB63C56A52D}" destId="{311B26C8-22B1-4363-B621-DD56FB7418C8}" srcOrd="0" destOrd="0" presId="urn:microsoft.com/office/officeart/2018/5/layout/IconLeafLabelList"/>
    <dgm:cxn modelId="{044EA9E0-B51B-492A-BE32-015CEAD0BAC9}" type="presParOf" srcId="{311B26C8-22B1-4363-B621-DD56FB7418C8}" destId="{A201D7A7-914C-4D24-8B82-EE40155AB0BE}" srcOrd="0" destOrd="0" presId="urn:microsoft.com/office/officeart/2018/5/layout/IconLeafLabelList"/>
    <dgm:cxn modelId="{08373EC6-14CB-429D-9495-F32683B931D7}" type="presParOf" srcId="{311B26C8-22B1-4363-B621-DD56FB7418C8}" destId="{8FA2F131-CD01-4CBD-B7A5-1B9B5E7F0402}" srcOrd="1" destOrd="0" presId="urn:microsoft.com/office/officeart/2018/5/layout/IconLeafLabelList"/>
    <dgm:cxn modelId="{9AB500F0-62A2-4E73-B4F4-5056804C8D6A}" type="presParOf" srcId="{311B26C8-22B1-4363-B621-DD56FB7418C8}" destId="{F755F00C-B2DB-4097-B4BC-8F1BACC938B7}" srcOrd="2" destOrd="0" presId="urn:microsoft.com/office/officeart/2018/5/layout/IconLeafLabelList"/>
    <dgm:cxn modelId="{676606A7-6564-4CEB-ACE0-4FF9A3A04E67}" type="presParOf" srcId="{311B26C8-22B1-4363-B621-DD56FB7418C8}" destId="{08F4E96D-0DB6-4476-8C51-7CC7EC2F227B}" srcOrd="3" destOrd="0" presId="urn:microsoft.com/office/officeart/2018/5/layout/IconLeafLabelList"/>
    <dgm:cxn modelId="{EAE0F94A-A454-4049-84F7-9EC90E847A03}" type="presParOf" srcId="{B6056BFB-47D7-4C5F-BA11-2CB63C56A52D}" destId="{5AB3C10D-885E-4522-AB39-7ED4318D191A}" srcOrd="1" destOrd="0" presId="urn:microsoft.com/office/officeart/2018/5/layout/IconLeafLabelList"/>
    <dgm:cxn modelId="{B0B5B21A-5ADD-4500-9A67-9B26AF543EBA}" type="presParOf" srcId="{B6056BFB-47D7-4C5F-BA11-2CB63C56A52D}" destId="{2F278BF9-E1B2-4A1C-B065-C19A7B904219}" srcOrd="2" destOrd="0" presId="urn:microsoft.com/office/officeart/2018/5/layout/IconLeafLabelList"/>
    <dgm:cxn modelId="{11FEAF2C-54F7-4E9C-A1D6-5FA0BF7F3665}" type="presParOf" srcId="{2F278BF9-E1B2-4A1C-B065-C19A7B904219}" destId="{543C18BC-1989-44B2-9862-C670C61D3452}" srcOrd="0" destOrd="0" presId="urn:microsoft.com/office/officeart/2018/5/layout/IconLeafLabelList"/>
    <dgm:cxn modelId="{92C17ECB-A80D-4A0E-95CF-40A53D32275F}" type="presParOf" srcId="{2F278BF9-E1B2-4A1C-B065-C19A7B904219}" destId="{E94F35BC-9C76-400A-BBCA-0032259E2E5A}" srcOrd="1" destOrd="0" presId="urn:microsoft.com/office/officeart/2018/5/layout/IconLeafLabelList"/>
    <dgm:cxn modelId="{54E5AE33-4BE6-44E7-871B-1103A0BA7A56}" type="presParOf" srcId="{2F278BF9-E1B2-4A1C-B065-C19A7B904219}" destId="{503A6D04-9ADD-43CC-9847-497CD48F2D11}" srcOrd="2" destOrd="0" presId="urn:microsoft.com/office/officeart/2018/5/layout/IconLeafLabelList"/>
    <dgm:cxn modelId="{3575FCA0-4FCE-460A-8D84-2C767D311A20}" type="presParOf" srcId="{2F278BF9-E1B2-4A1C-B065-C19A7B904219}" destId="{20363298-B2A6-463D-A7BE-F9F67404E389}" srcOrd="3" destOrd="0" presId="urn:microsoft.com/office/officeart/2018/5/layout/IconLeafLabelList"/>
    <dgm:cxn modelId="{4FD22448-C17B-4C43-BAB3-A0B7AA9BCE0D}" type="presParOf" srcId="{B6056BFB-47D7-4C5F-BA11-2CB63C56A52D}" destId="{A47947BB-708D-4F7E-B072-3C2E42B34B24}" srcOrd="3" destOrd="0" presId="urn:microsoft.com/office/officeart/2018/5/layout/IconLeafLabelList"/>
    <dgm:cxn modelId="{75E30F4F-0E76-457B-9D4F-CDE27C2F7F77}" type="presParOf" srcId="{B6056BFB-47D7-4C5F-BA11-2CB63C56A52D}" destId="{BDCD0AC9-D564-4025-AD8A-36664A6CBE31}" srcOrd="4" destOrd="0" presId="urn:microsoft.com/office/officeart/2018/5/layout/IconLeafLabelList"/>
    <dgm:cxn modelId="{C6A367E7-6A7C-42CB-94E4-8EA78AEF87BF}" type="presParOf" srcId="{BDCD0AC9-D564-4025-AD8A-36664A6CBE31}" destId="{5BDDFF18-9AEC-4E5E-B9AA-33D86F01A63E}" srcOrd="0" destOrd="0" presId="urn:microsoft.com/office/officeart/2018/5/layout/IconLeafLabelList"/>
    <dgm:cxn modelId="{B180CBEB-FA9F-4E52-8CA3-A65CB80BB91B}" type="presParOf" srcId="{BDCD0AC9-D564-4025-AD8A-36664A6CBE31}" destId="{F09AEBFF-D2D3-4FFF-AD65-C3CEAEEB10F2}" srcOrd="1" destOrd="0" presId="urn:microsoft.com/office/officeart/2018/5/layout/IconLeafLabelList"/>
    <dgm:cxn modelId="{170B020E-1E19-4EB4-A72C-4FCF01A7DD7E}" type="presParOf" srcId="{BDCD0AC9-D564-4025-AD8A-36664A6CBE31}" destId="{F2EBFBCF-0520-415A-A886-3C4F90D208EF}" srcOrd="2" destOrd="0" presId="urn:microsoft.com/office/officeart/2018/5/layout/IconLeafLabelList"/>
    <dgm:cxn modelId="{CADD8F7D-722C-42A0-AF21-39A3559F8D7B}" type="presParOf" srcId="{BDCD0AC9-D564-4025-AD8A-36664A6CBE31}" destId="{AB9CAFAA-6939-48A6-A89B-19D1A94B9EA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1D7A7-914C-4D24-8B82-EE40155AB0BE}">
      <dsp:nvSpPr>
        <dsp:cNvPr id="0" name=""/>
        <dsp:cNvSpPr/>
      </dsp:nvSpPr>
      <dsp:spPr>
        <a:xfrm>
          <a:off x="616949" y="261789"/>
          <a:ext cx="1818562" cy="1818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A2F131-CD01-4CBD-B7A5-1B9B5E7F0402}">
      <dsp:nvSpPr>
        <dsp:cNvPr id="0" name=""/>
        <dsp:cNvSpPr/>
      </dsp:nvSpPr>
      <dsp:spPr>
        <a:xfrm>
          <a:off x="1004512" y="649352"/>
          <a:ext cx="1043437" cy="1043437"/>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F4E96D-0DB6-4476-8C51-7CC7EC2F227B}">
      <dsp:nvSpPr>
        <dsp:cNvPr id="0" name=""/>
        <dsp:cNvSpPr/>
      </dsp:nvSpPr>
      <dsp:spPr>
        <a:xfrm>
          <a:off x="35606" y="2646790"/>
          <a:ext cx="2981250" cy="8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b="0" kern="1200" dirty="0">
              <a:latin typeface="Arial" panose="020B0604020202020204" pitchFamily="34" charset="0"/>
              <a:cs typeface="Arial" panose="020B0604020202020204" pitchFamily="34" charset="0"/>
            </a:rPr>
            <a:t>Module and assessment introduction. </a:t>
          </a:r>
        </a:p>
      </dsp:txBody>
      <dsp:txXfrm>
        <a:off x="35606" y="2646790"/>
        <a:ext cx="2981250" cy="877500"/>
      </dsp:txXfrm>
    </dsp:sp>
    <dsp:sp modelId="{543C18BC-1989-44B2-9862-C670C61D3452}">
      <dsp:nvSpPr>
        <dsp:cNvPr id="0" name=""/>
        <dsp:cNvSpPr/>
      </dsp:nvSpPr>
      <dsp:spPr>
        <a:xfrm>
          <a:off x="4120227" y="253551"/>
          <a:ext cx="1818562" cy="1818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4F35BC-9C76-400A-BBCA-0032259E2E5A}">
      <dsp:nvSpPr>
        <dsp:cNvPr id="0" name=""/>
        <dsp:cNvSpPr/>
      </dsp:nvSpPr>
      <dsp:spPr>
        <a:xfrm>
          <a:off x="4507481" y="649352"/>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363298-B2A6-463D-A7BE-F9F67404E389}">
      <dsp:nvSpPr>
        <dsp:cNvPr id="0" name=""/>
        <dsp:cNvSpPr/>
      </dsp:nvSpPr>
      <dsp:spPr>
        <a:xfrm>
          <a:off x="3538574" y="2646790"/>
          <a:ext cx="2981250" cy="8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latin typeface="Arial" panose="020B0604020202020204" pitchFamily="34" charset="0"/>
              <a:cs typeface="Arial" panose="020B0604020202020204" pitchFamily="34" charset="0"/>
            </a:rPr>
            <a:t>Introduction to Transformational and charismatic leadership</a:t>
          </a:r>
        </a:p>
      </dsp:txBody>
      <dsp:txXfrm>
        <a:off x="3538574" y="2646790"/>
        <a:ext cx="2981250" cy="877500"/>
      </dsp:txXfrm>
    </dsp:sp>
    <dsp:sp modelId="{5BDDFF18-9AEC-4E5E-B9AA-33D86F01A63E}">
      <dsp:nvSpPr>
        <dsp:cNvPr id="0" name=""/>
        <dsp:cNvSpPr/>
      </dsp:nvSpPr>
      <dsp:spPr>
        <a:xfrm>
          <a:off x="7622887" y="261789"/>
          <a:ext cx="1818562" cy="1818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AEBFF-D2D3-4FFF-AD65-C3CEAEEB10F2}">
      <dsp:nvSpPr>
        <dsp:cNvPr id="0" name=""/>
        <dsp:cNvSpPr/>
      </dsp:nvSpPr>
      <dsp:spPr>
        <a:xfrm>
          <a:off x="8010450" y="649352"/>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9CAFAA-6939-48A6-A89B-19D1A94B9EA1}">
      <dsp:nvSpPr>
        <dsp:cNvPr id="0" name=""/>
        <dsp:cNvSpPr/>
      </dsp:nvSpPr>
      <dsp:spPr>
        <a:xfrm>
          <a:off x="7041543" y="2646790"/>
          <a:ext cx="2981250" cy="87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latin typeface="Arial" panose="020B0604020202020204" pitchFamily="34" charset="0"/>
              <a:cs typeface="Arial" panose="020B0604020202020204" pitchFamily="34" charset="0"/>
            </a:rPr>
            <a:t>Q &amp; A</a:t>
          </a:r>
        </a:p>
      </dsp:txBody>
      <dsp:txXfrm>
        <a:off x="7041543" y="2646790"/>
        <a:ext cx="2981250" cy="8775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F10AE0-71FC-42D7-AD92-8A68C4F516D3}" type="datetimeFigureOut">
              <a:rPr lang="en-GB" smtClean="0"/>
              <a:t>03/10/2023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89E5BE-28FC-495B-944D-9E49ECA4C0ED}" type="slidenum">
              <a:rPr lang="en-GB" smtClean="0"/>
              <a:t>‹#›</a:t>
            </a:fld>
            <a:endParaRPr lang="en-GB"/>
          </a:p>
        </p:txBody>
      </p:sp>
    </p:spTree>
    <p:extLst>
      <p:ext uri="{BB962C8B-B14F-4D97-AF65-F5344CB8AC3E}">
        <p14:creationId xmlns:p14="http://schemas.microsoft.com/office/powerpoint/2010/main" val="1836299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5</a:t>
            </a:fld>
            <a:endParaRPr lang="en-GB"/>
          </a:p>
        </p:txBody>
      </p:sp>
    </p:spTree>
    <p:extLst>
      <p:ext uri="{BB962C8B-B14F-4D97-AF65-F5344CB8AC3E}">
        <p14:creationId xmlns:p14="http://schemas.microsoft.com/office/powerpoint/2010/main" val="2216317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6</a:t>
            </a:fld>
            <a:endParaRPr lang="en-GB"/>
          </a:p>
        </p:txBody>
      </p:sp>
    </p:spTree>
    <p:extLst>
      <p:ext uri="{BB962C8B-B14F-4D97-AF65-F5344CB8AC3E}">
        <p14:creationId xmlns:p14="http://schemas.microsoft.com/office/powerpoint/2010/main" val="4030018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effectLst/>
              <a:latin typeface="Calibri" panose="020F0502020204030204" pitchFamily="34" charset="0"/>
              <a:ea typeface="DengXia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2889E5BE-28FC-495B-944D-9E49ECA4C0ED}" type="slidenum">
              <a:rPr lang="en-GB" smtClean="0"/>
              <a:t>8</a:t>
            </a:fld>
            <a:endParaRPr lang="en-GB"/>
          </a:p>
        </p:txBody>
      </p:sp>
    </p:spTree>
    <p:extLst>
      <p:ext uri="{BB962C8B-B14F-4D97-AF65-F5344CB8AC3E}">
        <p14:creationId xmlns:p14="http://schemas.microsoft.com/office/powerpoint/2010/main" val="366582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9</a:t>
            </a:fld>
            <a:endParaRPr lang="en-GB"/>
          </a:p>
        </p:txBody>
      </p:sp>
    </p:spTree>
    <p:extLst>
      <p:ext uri="{BB962C8B-B14F-4D97-AF65-F5344CB8AC3E}">
        <p14:creationId xmlns:p14="http://schemas.microsoft.com/office/powerpoint/2010/main" val="1073423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2889E5BE-28FC-495B-944D-9E49ECA4C0ED}" type="slidenum">
              <a:rPr lang="en-GB" smtClean="0"/>
              <a:t>10</a:t>
            </a:fld>
            <a:endParaRPr lang="en-GB"/>
          </a:p>
        </p:txBody>
      </p:sp>
    </p:spTree>
    <p:extLst>
      <p:ext uri="{BB962C8B-B14F-4D97-AF65-F5344CB8AC3E}">
        <p14:creationId xmlns:p14="http://schemas.microsoft.com/office/powerpoint/2010/main" val="1524214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11</a:t>
            </a:fld>
            <a:endParaRPr lang="en-GB"/>
          </a:p>
        </p:txBody>
      </p:sp>
    </p:spTree>
    <p:extLst>
      <p:ext uri="{BB962C8B-B14F-4D97-AF65-F5344CB8AC3E}">
        <p14:creationId xmlns:p14="http://schemas.microsoft.com/office/powerpoint/2010/main" val="1214133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12</a:t>
            </a:fld>
            <a:endParaRPr lang="en-GB"/>
          </a:p>
        </p:txBody>
      </p:sp>
    </p:spTree>
    <p:extLst>
      <p:ext uri="{BB962C8B-B14F-4D97-AF65-F5344CB8AC3E}">
        <p14:creationId xmlns:p14="http://schemas.microsoft.com/office/powerpoint/2010/main" val="1725897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13</a:t>
            </a:fld>
            <a:endParaRPr lang="en-GB"/>
          </a:p>
        </p:txBody>
      </p:sp>
    </p:spTree>
    <p:extLst>
      <p:ext uri="{BB962C8B-B14F-4D97-AF65-F5344CB8AC3E}">
        <p14:creationId xmlns:p14="http://schemas.microsoft.com/office/powerpoint/2010/main" val="36730955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2889E5BE-28FC-495B-944D-9E49ECA4C0ED}" type="slidenum">
              <a:rPr lang="en-GB" smtClean="0"/>
              <a:t>14</a:t>
            </a:fld>
            <a:endParaRPr lang="en-GB"/>
          </a:p>
        </p:txBody>
      </p:sp>
    </p:spTree>
    <p:extLst>
      <p:ext uri="{BB962C8B-B14F-4D97-AF65-F5344CB8AC3E}">
        <p14:creationId xmlns:p14="http://schemas.microsoft.com/office/powerpoint/2010/main" val="771648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the text on visionary leadership that is available on Moodle and Teams, ready for us to discuss and critique next week.  We will look at examples of different leaders and whether they are considered visionary.  </a:t>
            </a:r>
          </a:p>
          <a:p>
            <a:endParaRPr lang="en-GB" dirty="0"/>
          </a:p>
          <a:p>
            <a:r>
              <a:rPr lang="en-GB" dirty="0"/>
              <a:t>I will be on campus in Swansea and Cardiff for your first sessions with James, to introduce you to him. </a:t>
            </a:r>
          </a:p>
          <a:p>
            <a:endParaRPr lang="en-GB" dirty="0"/>
          </a:p>
          <a:p>
            <a:r>
              <a:rPr lang="en-GB" dirty="0"/>
              <a:t>I will also bring the assignment briefs for this </a:t>
            </a:r>
            <a:r>
              <a:rPr lang="en-GB"/>
              <a:t>module with me.  </a:t>
            </a:r>
            <a:endParaRPr lang="en-GB" dirty="0"/>
          </a:p>
        </p:txBody>
      </p:sp>
      <p:sp>
        <p:nvSpPr>
          <p:cNvPr id="4" name="Slide Number Placeholder 3"/>
          <p:cNvSpPr>
            <a:spLocks noGrp="1"/>
          </p:cNvSpPr>
          <p:nvPr>
            <p:ph type="sldNum" sz="quarter" idx="5"/>
          </p:nvPr>
        </p:nvSpPr>
        <p:spPr/>
        <p:txBody>
          <a:bodyPr/>
          <a:lstStyle/>
          <a:p>
            <a:fld id="{2889E5BE-28FC-495B-944D-9E49ECA4C0ED}" type="slidenum">
              <a:rPr lang="en-GB" smtClean="0"/>
              <a:t>16</a:t>
            </a:fld>
            <a:endParaRPr lang="en-GB"/>
          </a:p>
        </p:txBody>
      </p:sp>
    </p:spTree>
    <p:extLst>
      <p:ext uri="{BB962C8B-B14F-4D97-AF65-F5344CB8AC3E}">
        <p14:creationId xmlns:p14="http://schemas.microsoft.com/office/powerpoint/2010/main" val="1170216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10/3/2023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10/3/2023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10/3/2023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10/3/2023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10/3/2023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10/3/2023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10/3/2023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10/3/2023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10/3/2023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10/3/2023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a:bodyPr>
          <a:lstStyle/>
          <a:p>
            <a:r>
              <a:rPr lang="en-US" sz="4800" dirty="0"/>
              <a:t>Contemporary Themes in Management and Leadership</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a:bodyPr>
          <a:lstStyle/>
          <a:p>
            <a:r>
              <a:rPr lang="en-US" dirty="0"/>
              <a:t>MA Leadership</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Contemporary Themes in Management and Leadership</a:t>
            </a:r>
          </a:p>
        </p:txBody>
      </p:sp>
      <p:graphicFrame>
        <p:nvGraphicFramePr>
          <p:cNvPr id="4" name="Content Placeholder 2" descr="SmartArt graphic">
            <a:extLst>
              <a:ext uri="{FF2B5EF4-FFF2-40B4-BE49-F238E27FC236}">
                <a16:creationId xmlns:a16="http://schemas.microsoft.com/office/drawing/2014/main" id="{59F5A1AC-D08D-42AE-B94A-1CAFB517D846}"/>
              </a:ext>
            </a:extLst>
          </p:cNvPr>
          <p:cNvGraphicFramePr>
            <a:graphicFrameLocks noGrp="1"/>
          </p:cNvGraphicFramePr>
          <p:nvPr>
            <p:ph idx="1"/>
            <p:extLst>
              <p:ext uri="{D42A27DB-BD31-4B8C-83A1-F6EECF244321}">
                <p14:modId xmlns:p14="http://schemas.microsoft.com/office/powerpoint/2010/main" val="480498255"/>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52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AA4A2-6271-3D89-151C-A282B5C74D98}"/>
              </a:ext>
            </a:extLst>
          </p:cNvPr>
          <p:cNvSpPr>
            <a:spLocks noGrp="1"/>
          </p:cNvSpPr>
          <p:nvPr>
            <p:ph type="title"/>
          </p:nvPr>
        </p:nvSpPr>
        <p:spPr/>
        <p:txBody>
          <a:bodyPr/>
          <a:lstStyle/>
          <a:p>
            <a:r>
              <a:rPr lang="en-GB" dirty="0"/>
              <a:t>Module Aims</a:t>
            </a:r>
          </a:p>
        </p:txBody>
      </p:sp>
      <p:sp>
        <p:nvSpPr>
          <p:cNvPr id="3" name="Content Placeholder 2">
            <a:extLst>
              <a:ext uri="{FF2B5EF4-FFF2-40B4-BE49-F238E27FC236}">
                <a16:creationId xmlns:a16="http://schemas.microsoft.com/office/drawing/2014/main" id="{01AA281B-C3D6-9B46-C840-E3096CDE08D4}"/>
              </a:ext>
            </a:extLst>
          </p:cNvPr>
          <p:cNvSpPr>
            <a:spLocks noGrp="1"/>
          </p:cNvSpPr>
          <p:nvPr>
            <p:ph idx="1"/>
          </p:nvPr>
        </p:nvSpPr>
        <p:spPr/>
        <p:txBody>
          <a:bodyPr/>
          <a:lstStyle/>
          <a:p>
            <a:pPr marL="342900" lvl="0" indent="-342900" algn="just">
              <a:buFont typeface="Symbol" panose="05050102010706020507" pitchFamily="18" charset="2"/>
              <a:buChar char="·"/>
            </a:pPr>
            <a:r>
              <a:rPr lang="en-GB" sz="1800" dirty="0">
                <a:effectLst/>
                <a:latin typeface="Arial" panose="020B0604020202020204" pitchFamily="34" charset="0"/>
                <a:ea typeface="Arial" panose="020B0604020202020204" pitchFamily="34" charset="0"/>
              </a:rPr>
              <a:t>To develop the necessary skills to undertake an investigation into contemporary themes in management and leadership in a given context by utilizing strategic leadership and management approaches.</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521898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D1EAC-B068-4AA6-69E3-BAB39BF5769E}"/>
              </a:ext>
            </a:extLst>
          </p:cNvPr>
          <p:cNvSpPr>
            <a:spLocks noGrp="1"/>
          </p:cNvSpPr>
          <p:nvPr>
            <p:ph type="title"/>
          </p:nvPr>
        </p:nvSpPr>
        <p:spPr/>
        <p:txBody>
          <a:bodyPr/>
          <a:lstStyle/>
          <a:p>
            <a:r>
              <a:rPr lang="en-GB" sz="4800" dirty="0">
                <a:effectLst/>
                <a:latin typeface="Arial" panose="020B0604020202020204" pitchFamily="34" charset="0"/>
                <a:ea typeface="Times New Roman" panose="02020603050405020304" pitchFamily="18" charset="0"/>
              </a:rPr>
              <a:t>LEARNING OUTCOMES</a:t>
            </a:r>
            <a:endParaRPr lang="en-GB" dirty="0"/>
          </a:p>
        </p:txBody>
      </p:sp>
      <p:sp>
        <p:nvSpPr>
          <p:cNvPr id="3" name="Content Placeholder 2">
            <a:extLst>
              <a:ext uri="{FF2B5EF4-FFF2-40B4-BE49-F238E27FC236}">
                <a16:creationId xmlns:a16="http://schemas.microsoft.com/office/drawing/2014/main" id="{A9A2E7A1-7E09-8405-5965-C387042F4B61}"/>
              </a:ext>
            </a:extLst>
          </p:cNvPr>
          <p:cNvSpPr>
            <a:spLocks noGrp="1"/>
          </p:cNvSpPr>
          <p:nvPr>
            <p:ph idx="1"/>
          </p:nvPr>
        </p:nvSpPr>
        <p:spPr/>
        <p:txBody>
          <a:bodyPr/>
          <a:lstStyle/>
          <a:p>
            <a:r>
              <a:rPr lang="en-GB" sz="1800" dirty="0">
                <a:effectLst/>
                <a:latin typeface="Arial" panose="020B0604020202020204" pitchFamily="34" charset="0"/>
                <a:ea typeface="Times New Roman" panose="02020603050405020304" pitchFamily="18" charset="0"/>
              </a:rPr>
              <a:t>Upon the successful completion of this module, the student should be able to:</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lgn="l" fontAlgn="auto" hangingPunct="1">
              <a:spcBef>
                <a:spcPts val="600"/>
              </a:spcBef>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Critically analyse leadership and management assumptions and practice in a work context by reflecting on the underlying beliefs and ideas of a contemporary theme in management and leadership.</a:t>
            </a:r>
            <a:endParaRPr lang="en-GB" sz="1800" dirty="0">
              <a:effectLst/>
              <a:latin typeface="Times New Roman" panose="02020603050405020304" pitchFamily="18" charset="0"/>
              <a:ea typeface="Times New Roman" panose="02020603050405020304" pitchFamily="18" charset="0"/>
            </a:endParaRPr>
          </a:p>
          <a:p>
            <a:pPr marL="342900" lvl="0" indent="-342900" algn="l" fontAlgn="auto" hangingPunct="1">
              <a:spcBef>
                <a:spcPts val="600"/>
              </a:spcBef>
              <a:spcAft>
                <a:spcPts val="0"/>
              </a:spcAft>
              <a:buFont typeface="Symbol" panose="05050102010706020507" pitchFamily="18" charset="2"/>
              <a:buChar char=""/>
            </a:pPr>
            <a:r>
              <a:rPr lang="en-GB" sz="1800" dirty="0">
                <a:solidFill>
                  <a:srgbClr val="000000"/>
                </a:solidFill>
                <a:effectLst/>
                <a:latin typeface="Arial" panose="020B0604020202020204" pitchFamily="34" charset="0"/>
                <a:ea typeface="Calibri" panose="020F0502020204030204" pitchFamily="34" charset="0"/>
              </a:rPr>
              <a:t>Design an investigation and implementation plan of relevance to address a contemporary theme in management and leadership and be able to evaluate the results of the investigation.</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3552862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3EA98-DE98-69A8-0D36-7C828FBDC712}"/>
              </a:ext>
            </a:extLst>
          </p:cNvPr>
          <p:cNvSpPr>
            <a:spLocks noGrp="1"/>
          </p:cNvSpPr>
          <p:nvPr>
            <p:ph type="title"/>
          </p:nvPr>
        </p:nvSpPr>
        <p:spPr/>
        <p:txBody>
          <a:bodyPr/>
          <a:lstStyle/>
          <a:p>
            <a:r>
              <a:rPr lang="en-GB" sz="4800" dirty="0">
                <a:effectLst/>
                <a:latin typeface="Arial" panose="020B0604020202020204" pitchFamily="34" charset="0"/>
                <a:ea typeface="Times New Roman" panose="02020603050405020304" pitchFamily="18" charset="0"/>
              </a:rPr>
              <a:t>INDICATIVE CONTENT</a:t>
            </a:r>
            <a:endParaRPr lang="en-GB" dirty="0"/>
          </a:p>
        </p:txBody>
      </p:sp>
      <p:sp>
        <p:nvSpPr>
          <p:cNvPr id="3" name="Content Placeholder 2">
            <a:extLst>
              <a:ext uri="{FF2B5EF4-FFF2-40B4-BE49-F238E27FC236}">
                <a16:creationId xmlns:a16="http://schemas.microsoft.com/office/drawing/2014/main" id="{7CB69FF5-34BE-FF43-EB3C-3A25AD810BDC}"/>
              </a:ext>
            </a:extLst>
          </p:cNvPr>
          <p:cNvSpPr>
            <a:spLocks noGrp="1"/>
          </p:cNvSpPr>
          <p:nvPr>
            <p:ph idx="1"/>
          </p:nvPr>
        </p:nvSpPr>
        <p:spPr>
          <a:xfrm>
            <a:off x="1097280" y="1794294"/>
            <a:ext cx="10450614" cy="4646763"/>
          </a:xfrm>
        </p:spPr>
        <p:txBody>
          <a:bodyPr>
            <a:normAutofit fontScale="47500" lnSpcReduction="20000"/>
          </a:bodyPr>
          <a:lstStyle/>
          <a:p>
            <a:pPr marL="2286000" indent="-2286000" hangingPunct="0">
              <a:tabLst>
                <a:tab pos="457200" algn="l"/>
                <a:tab pos="914400" algn="l"/>
                <a:tab pos="1371600" algn="l"/>
                <a:tab pos="1828800" algn="l"/>
              </a:tabLst>
            </a:pPr>
            <a:r>
              <a:rPr lang="en-GB" sz="1800" b="1" dirty="0">
                <a:effectLst/>
                <a:latin typeface="Arial" panose="020B0604020202020204" pitchFamily="34" charset="0"/>
                <a:ea typeface="Times New Roman" panose="02020603050405020304" pitchFamily="18" charset="0"/>
              </a:rPr>
              <a:t> </a:t>
            </a:r>
            <a:endParaRPr lang="en-GB" sz="1800" b="1" dirty="0">
              <a:effectLst/>
              <a:latin typeface="Times New Roman" panose="02020603050405020304" pitchFamily="18" charset="0"/>
              <a:ea typeface="Times New Roman" panose="02020603050405020304" pitchFamily="18"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Theoretical approaches to management and leadership</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Management and leadership in context</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Behaviours, roles and capabilities of managers and leaders</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The management and leadership process</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Issues in management and leadership</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Data gathering in a management and leadership role to inform decision making</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spcAft>
                <a:spcPts val="600"/>
              </a:spcAft>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Professional networking with specified stakeholders</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fontAlgn="auto" hangingPunct="1">
              <a:buFont typeface="Symbol" panose="05050102010706020507" pitchFamily="18" charset="2"/>
              <a:buChar char=""/>
              <a:tabLst>
                <a:tab pos="457200" algn="l"/>
                <a:tab pos="914400" algn="l"/>
                <a:tab pos="1371600" algn="l"/>
                <a:tab pos="1828800" algn="l"/>
              </a:tabLst>
            </a:pPr>
            <a:r>
              <a:rPr lang="en-GB" sz="3800" b="0" dirty="0">
                <a:effectLst/>
                <a:latin typeface="Arial" panose="020B0604020202020204" pitchFamily="34" charset="0"/>
                <a:ea typeface="Times New Roman" panose="02020603050405020304" pitchFamily="18" charset="0"/>
                <a:cs typeface="Arial" panose="020B0604020202020204" pitchFamily="34" charset="0"/>
              </a:rPr>
              <a:t>Implementation planning for managers and leaders</a:t>
            </a:r>
            <a:endParaRPr lang="en-GB" sz="3800" b="1" dirty="0">
              <a:effectLst/>
              <a:latin typeface="Arial" panose="020B0604020202020204" pitchFamily="34" charset="0"/>
              <a:ea typeface="Times New Roman" panose="02020603050405020304" pitchFamily="18" charset="0"/>
              <a:cs typeface="Arial" panose="020B0604020202020204" pitchFamily="34" charset="0"/>
            </a:endParaRPr>
          </a:p>
          <a:p>
            <a:pPr marL="457200" indent="-2286000" fontAlgn="auto" hangingPunct="1">
              <a:tabLst>
                <a:tab pos="457200" algn="l"/>
                <a:tab pos="914400" algn="l"/>
                <a:tab pos="1371600" algn="l"/>
                <a:tab pos="1828800" algn="l"/>
              </a:tabLst>
            </a:pPr>
            <a:r>
              <a:rPr lang="en-GB" sz="2900" b="0" dirty="0">
                <a:effectLst/>
                <a:latin typeface="Arial" panose="020B0604020202020204" pitchFamily="34" charset="0"/>
                <a:ea typeface="Times New Roman" panose="02020603050405020304" pitchFamily="18" charset="0"/>
                <a:cs typeface="Arial" panose="020B0604020202020204" pitchFamily="34" charset="0"/>
              </a:rPr>
              <a:t> </a:t>
            </a:r>
            <a:endParaRPr lang="en-GB" sz="2900" b="1"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3808296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7C4DF-A099-E9DD-8FAB-17BE644A34F3}"/>
              </a:ext>
            </a:extLst>
          </p:cNvPr>
          <p:cNvSpPr>
            <a:spLocks noGrp="1"/>
          </p:cNvSpPr>
          <p:nvPr>
            <p:ph type="title"/>
          </p:nvPr>
        </p:nvSpPr>
        <p:spPr/>
        <p:txBody>
          <a:bodyPr>
            <a:normAutofit/>
          </a:bodyPr>
          <a:lstStyle/>
          <a:p>
            <a:r>
              <a:rPr lang="en-GB" sz="4000" dirty="0">
                <a:effectLst/>
                <a:latin typeface="Arial" panose="020B0604020202020204" pitchFamily="34" charset="0"/>
                <a:ea typeface="Times New Roman" panose="02020603050405020304" pitchFamily="18" charset="0"/>
                <a:cs typeface="Arial" panose="020B0604020202020204" pitchFamily="34" charset="0"/>
              </a:rPr>
              <a:t>TEACHING AND LEARNING STRATEGY</a:t>
            </a:r>
            <a:endParaRPr lang="en-GB" sz="4000" dirty="0"/>
          </a:p>
        </p:txBody>
      </p:sp>
      <p:sp>
        <p:nvSpPr>
          <p:cNvPr id="3" name="Content Placeholder 2">
            <a:extLst>
              <a:ext uri="{FF2B5EF4-FFF2-40B4-BE49-F238E27FC236}">
                <a16:creationId xmlns:a16="http://schemas.microsoft.com/office/drawing/2014/main" id="{090187D9-6F55-6F9E-2CEF-0BF8F6410749}"/>
              </a:ext>
            </a:extLst>
          </p:cNvPr>
          <p:cNvSpPr>
            <a:spLocks noGrp="1"/>
          </p:cNvSpPr>
          <p:nvPr>
            <p:ph idx="1"/>
          </p:nvPr>
        </p:nvSpPr>
        <p:spPr>
          <a:xfrm>
            <a:off x="1097280" y="1961072"/>
            <a:ext cx="10058400" cy="4422475"/>
          </a:xfrm>
        </p:spPr>
        <p:txBody>
          <a:bodyPr>
            <a:normAutofit/>
          </a:bodyPr>
          <a:lstStyle/>
          <a:p>
            <a:pPr algn="just"/>
            <a:r>
              <a:rPr lang="en-GB" dirty="0">
                <a:effectLst/>
                <a:latin typeface="Arial" panose="020B0604020202020204" pitchFamily="34" charset="0"/>
                <a:ea typeface="Times New Roman" panose="02020603050405020304" pitchFamily="18" charset="0"/>
                <a:cs typeface="Arial" panose="020B0604020202020204" pitchFamily="34" charset="0"/>
              </a:rPr>
              <a:t>Student-centred learning strategies will be employed to ensure a balance of theory and practice. Concepts, theories and techniques associated with leadership tools and how they are used to developing people and organisations are provided as learning resources. Activities will engage learners in the ideas and will allow them to participate in discussion on the application of these ideas to practical situations in their own and others contexts.</a:t>
            </a:r>
          </a:p>
          <a:p>
            <a:pPr algn="just"/>
            <a:r>
              <a:rPr lang="en-GB" dirty="0">
                <a:effectLst/>
                <a:latin typeface="Arial" panose="020B0604020202020204" pitchFamily="34" charset="0"/>
                <a:ea typeface="Times New Roman" panose="02020603050405020304" pitchFamily="18" charset="0"/>
                <a:cs typeface="Arial" panose="020B0604020202020204" pitchFamily="34" charset="0"/>
              </a:rPr>
              <a:t> </a:t>
            </a:r>
          </a:p>
          <a:p>
            <a:r>
              <a:rPr lang="en-GB"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Lectures will enhance knowledge of organisations already acquired and focus contemporary themes related to leadership and management. </a:t>
            </a:r>
            <a:r>
              <a:rPr lang="en-GB" dirty="0">
                <a:effectLst/>
                <a:latin typeface="Arial" panose="020B0604020202020204" pitchFamily="34" charset="0"/>
                <a:ea typeface="Times New Roman" panose="02020603050405020304" pitchFamily="18" charset="0"/>
                <a:cs typeface="Arial" panose="020B0604020202020204" pitchFamily="34" charset="0"/>
              </a:rPr>
              <a:t> Sessions will be interactive and discussion based, and will build on the students previous study of leadership and management, and their own work experiences.   </a:t>
            </a:r>
            <a:endParaRPr lang="en-GB" b="1"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2675820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94D8D-D2DF-95E1-56A0-05BF734960D8}"/>
              </a:ext>
            </a:extLst>
          </p:cNvPr>
          <p:cNvSpPr>
            <a:spLocks noGrp="1"/>
          </p:cNvSpPr>
          <p:nvPr>
            <p:ph type="title"/>
          </p:nvPr>
        </p:nvSpPr>
        <p:spPr/>
        <p:txBody>
          <a:bodyPr/>
          <a:lstStyle/>
          <a:p>
            <a:r>
              <a:rPr lang="en-GB" dirty="0"/>
              <a:t>We will look at:</a:t>
            </a:r>
          </a:p>
        </p:txBody>
      </p:sp>
      <p:sp>
        <p:nvSpPr>
          <p:cNvPr id="3" name="Content Placeholder 2">
            <a:extLst>
              <a:ext uri="{FF2B5EF4-FFF2-40B4-BE49-F238E27FC236}">
                <a16:creationId xmlns:a16="http://schemas.microsoft.com/office/drawing/2014/main" id="{6CCD8EC0-8E27-FB8D-03A6-BD0940FC0641}"/>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Transformational Leadership</a:t>
            </a:r>
          </a:p>
          <a:p>
            <a:r>
              <a:rPr lang="en-GB" dirty="0">
                <a:latin typeface="Arial" panose="020B0604020202020204" pitchFamily="34" charset="0"/>
                <a:cs typeface="Arial" panose="020B0604020202020204" pitchFamily="34" charset="0"/>
              </a:rPr>
              <a:t>Servant Leadership</a:t>
            </a:r>
          </a:p>
          <a:p>
            <a:r>
              <a:rPr lang="en-GB" dirty="0">
                <a:latin typeface="Arial" panose="020B0604020202020204" pitchFamily="34" charset="0"/>
                <a:cs typeface="Arial" panose="020B0604020202020204" pitchFamily="34" charset="0"/>
              </a:rPr>
              <a:t>Visionary Leadership</a:t>
            </a:r>
          </a:p>
          <a:p>
            <a:r>
              <a:rPr lang="en-GB" dirty="0">
                <a:latin typeface="Arial" panose="020B0604020202020204" pitchFamily="34" charset="0"/>
                <a:cs typeface="Arial" panose="020B0604020202020204" pitchFamily="34" charset="0"/>
              </a:rPr>
              <a:t>Entrepreneurship</a:t>
            </a:r>
          </a:p>
          <a:p>
            <a:r>
              <a:rPr lang="en-GB" dirty="0">
                <a:latin typeface="Arial" panose="020B0604020202020204" pitchFamily="34" charset="0"/>
                <a:cs typeface="Arial" panose="020B0604020202020204" pitchFamily="34" charset="0"/>
              </a:rPr>
              <a:t>Management theories such as Fayol and Mintzberg</a:t>
            </a:r>
          </a:p>
          <a:p>
            <a:r>
              <a:rPr lang="en-GB" dirty="0">
                <a:latin typeface="Arial" panose="020B0604020202020204" pitchFamily="34" charset="0"/>
                <a:cs typeface="Arial" panose="020B0604020202020204" pitchFamily="34" charset="0"/>
              </a:rPr>
              <a:t>Professional networking through allegiance with internal and external stakeholders</a:t>
            </a:r>
          </a:p>
          <a:p>
            <a:endParaRPr lang="en-GB" dirty="0"/>
          </a:p>
        </p:txBody>
      </p:sp>
    </p:spTree>
    <p:extLst>
      <p:ext uri="{BB962C8B-B14F-4D97-AF65-F5344CB8AC3E}">
        <p14:creationId xmlns:p14="http://schemas.microsoft.com/office/powerpoint/2010/main" val="2308685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8CB54FC-0B2A-4107-9A70-958B90B76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948DF7-B381-11A8-9C63-E1A5DAFEF01A}"/>
              </a:ext>
            </a:extLst>
          </p:cNvPr>
          <p:cNvSpPr>
            <a:spLocks noGrp="1"/>
          </p:cNvSpPr>
          <p:nvPr>
            <p:ph type="title"/>
          </p:nvPr>
        </p:nvSpPr>
        <p:spPr>
          <a:xfrm>
            <a:off x="6411685" y="634946"/>
            <a:ext cx="5127171" cy="1450757"/>
          </a:xfrm>
        </p:spPr>
        <p:txBody>
          <a:bodyPr>
            <a:normAutofit/>
          </a:bodyPr>
          <a:lstStyle/>
          <a:p>
            <a:r>
              <a:rPr lang="en-GB" dirty="0"/>
              <a:t>Leadership Know-how</a:t>
            </a:r>
          </a:p>
        </p:txBody>
      </p:sp>
      <p:pic>
        <p:nvPicPr>
          <p:cNvPr id="4" name="Picture 2" descr="Infographic of man juggling lifestyle icons such as money and education">
            <a:extLst>
              <a:ext uri="{FF2B5EF4-FFF2-40B4-BE49-F238E27FC236}">
                <a16:creationId xmlns:a16="http://schemas.microsoft.com/office/drawing/2014/main" id="{4407E18B-09D0-3F31-3CF9-A6CE580707A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46080" y="645106"/>
            <a:ext cx="3909571" cy="5247747"/>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Connector 10">
            <a:extLst>
              <a:ext uri="{FF2B5EF4-FFF2-40B4-BE49-F238E27FC236}">
                <a16:creationId xmlns:a16="http://schemas.microsoft.com/office/drawing/2014/main" id="{7855A9B5-1710-4B19-B0F1-CDFDD4ED5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14044" y="2246569"/>
            <a:ext cx="45720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4E32D98-24CB-A569-388F-783D7D22C30D}"/>
              </a:ext>
            </a:extLst>
          </p:cNvPr>
          <p:cNvSpPr>
            <a:spLocks noGrp="1"/>
          </p:cNvSpPr>
          <p:nvPr>
            <p:ph idx="1"/>
          </p:nvPr>
        </p:nvSpPr>
        <p:spPr>
          <a:xfrm>
            <a:off x="6411684" y="2407436"/>
            <a:ext cx="5127172" cy="3461658"/>
          </a:xfrm>
        </p:spPr>
        <p:txBody>
          <a:bodyPr>
            <a:normAutofit/>
          </a:bodyPr>
          <a:lstStyle/>
          <a:p>
            <a:r>
              <a:rPr lang="en-GB" dirty="0">
                <a:latin typeface="Arial" panose="020B0604020202020204" pitchFamily="34" charset="0"/>
                <a:cs typeface="Arial" panose="020B0604020202020204" pitchFamily="34" charset="0"/>
              </a:rPr>
              <a:t>Manager or Leader?</a:t>
            </a:r>
          </a:p>
          <a:p>
            <a:endParaRPr lang="en-GB" dirty="0"/>
          </a:p>
        </p:txBody>
      </p:sp>
      <p:sp>
        <p:nvSpPr>
          <p:cNvPr id="13" name="Rectangle 12">
            <a:extLst>
              <a:ext uri="{FF2B5EF4-FFF2-40B4-BE49-F238E27FC236}">
                <a16:creationId xmlns:a16="http://schemas.microsoft.com/office/drawing/2014/main" id="{9AA76026-5689-4584-8D93-D71D739E6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4534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6F613-3B43-0A18-0D73-A39E00A12B62}"/>
              </a:ext>
            </a:extLst>
          </p:cNvPr>
          <p:cNvSpPr>
            <a:spLocks noGrp="1"/>
          </p:cNvSpPr>
          <p:nvPr>
            <p:ph type="title"/>
          </p:nvPr>
        </p:nvSpPr>
        <p:spPr>
          <a:xfrm>
            <a:off x="5172074" y="286603"/>
            <a:ext cx="5983605" cy="1450757"/>
          </a:xfrm>
        </p:spPr>
        <p:txBody>
          <a:bodyPr>
            <a:normAutofit/>
          </a:bodyPr>
          <a:lstStyle/>
          <a:p>
            <a:r>
              <a:rPr lang="en-GB" dirty="0"/>
              <a:t>Traditional Leadership Thinking</a:t>
            </a:r>
          </a:p>
        </p:txBody>
      </p:sp>
      <p:pic>
        <p:nvPicPr>
          <p:cNvPr id="5" name="Picture 4" descr="Red toy person in front of two lines of white figures">
            <a:extLst>
              <a:ext uri="{FF2B5EF4-FFF2-40B4-BE49-F238E27FC236}">
                <a16:creationId xmlns:a16="http://schemas.microsoft.com/office/drawing/2014/main" id="{B1B67CAC-596A-2EDB-CB85-408FBBC7CB77}"/>
              </a:ext>
            </a:extLst>
          </p:cNvPr>
          <p:cNvPicPr>
            <a:picLocks noChangeAspect="1"/>
          </p:cNvPicPr>
          <p:nvPr/>
        </p:nvPicPr>
        <p:blipFill rotWithShape="1">
          <a:blip r:embed="rId3"/>
          <a:srcRect l="29972" r="26117"/>
          <a:stretch/>
        </p:blipFill>
        <p:spPr>
          <a:xfrm>
            <a:off x="20" y="10"/>
            <a:ext cx="4580077" cy="6857990"/>
          </a:xfrm>
          <a:prstGeom prst="rect">
            <a:avLst/>
          </a:prstGeom>
        </p:spPr>
      </p:pic>
      <p:cxnSp>
        <p:nvCxnSpPr>
          <p:cNvPr id="11" name="Straight Connector 10">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7DCF13D-54B2-E5E0-1B07-43B4AFF5F4B4}"/>
              </a:ext>
            </a:extLst>
          </p:cNvPr>
          <p:cNvSpPr>
            <a:spLocks noGrp="1"/>
          </p:cNvSpPr>
          <p:nvPr>
            <p:ph idx="1"/>
          </p:nvPr>
        </p:nvSpPr>
        <p:spPr>
          <a:xfrm>
            <a:off x="5172074" y="2108201"/>
            <a:ext cx="5983606" cy="3760891"/>
          </a:xfrm>
        </p:spPr>
        <p:txBody>
          <a:bodyPr>
            <a:normAutofit/>
          </a:bodyPr>
          <a:lstStyle/>
          <a:p>
            <a:r>
              <a:rPr lang="en-GB" dirty="0">
                <a:latin typeface="Arial" panose="020B0604020202020204" pitchFamily="34" charset="0"/>
                <a:cs typeface="Arial" panose="020B0604020202020204" pitchFamily="34" charset="0"/>
              </a:rPr>
              <a:t>Traditionally we thought of leadership in regards to ‘Great Man Theory’, but that thinking has evolved.   Leaders are no longer thought of as ‘born’ into a position of leadership through position of birth.</a:t>
            </a:r>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Contemporary leadership theories such as transformational leadership parallels the ‘Great Man Theory’  </a:t>
            </a:r>
          </a:p>
        </p:txBody>
      </p:sp>
    </p:spTree>
    <p:extLst>
      <p:ext uri="{BB962C8B-B14F-4D97-AF65-F5344CB8AC3E}">
        <p14:creationId xmlns:p14="http://schemas.microsoft.com/office/powerpoint/2010/main" val="2786628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5" name="Straight Connector 34">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37" name="Rectangle 36">
            <a:extLst>
              <a:ext uri="{FF2B5EF4-FFF2-40B4-BE49-F238E27FC236}">
                <a16:creationId xmlns:a16="http://schemas.microsoft.com/office/drawing/2014/main" id="{B4D0E555-16F6-44D0-BF56-AF5FF5BDE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117041D-1A7B-4ECA-AB68-3CFDB6726B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4" cy="6858000"/>
          </a:xfrm>
          <a:prstGeom prst="rect">
            <a:avLst/>
          </a:prstGeom>
          <a:solidFill>
            <a:srgbClr val="4D5F6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2A57DC1-6C9F-89C4-97AF-1EBA32FD3C90}"/>
              </a:ext>
            </a:extLst>
          </p:cNvPr>
          <p:cNvSpPr>
            <a:spLocks noGrp="1"/>
          </p:cNvSpPr>
          <p:nvPr>
            <p:ph type="title"/>
          </p:nvPr>
        </p:nvSpPr>
        <p:spPr>
          <a:xfrm>
            <a:off x="435869" y="640080"/>
            <a:ext cx="3659246" cy="2862699"/>
          </a:xfrm>
        </p:spPr>
        <p:txBody>
          <a:bodyPr vert="horz" lIns="91440" tIns="45720" rIns="91440" bIns="45720" rtlCol="0" anchor="b">
            <a:normAutofit/>
          </a:bodyPr>
          <a:lstStyle/>
          <a:p>
            <a:r>
              <a:rPr lang="en-US" sz="3700">
                <a:solidFill>
                  <a:srgbClr val="FFFFFF"/>
                </a:solidFill>
              </a:rPr>
              <a:t>Transformational and Charismatic Leadership – Theoretical Origins</a:t>
            </a:r>
          </a:p>
        </p:txBody>
      </p:sp>
      <p:cxnSp>
        <p:nvCxnSpPr>
          <p:cNvPr id="41" name="Straight Connector 40">
            <a:extLst>
              <a:ext uri="{FF2B5EF4-FFF2-40B4-BE49-F238E27FC236}">
                <a16:creationId xmlns:a16="http://schemas.microsoft.com/office/drawing/2014/main" id="{ABCD2462-4C1E-401A-AC2D-F799A138B2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3852" y="3663649"/>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3" name="Picture 2" descr="Diagram&#10;&#10;Description automatically generated">
            <a:extLst>
              <a:ext uri="{FF2B5EF4-FFF2-40B4-BE49-F238E27FC236}">
                <a16:creationId xmlns:a16="http://schemas.microsoft.com/office/drawing/2014/main" id="{8344D492-A104-F851-3429-F7D872D429F1}"/>
              </a:ext>
            </a:extLst>
          </p:cNvPr>
          <p:cNvPicPr>
            <a:picLocks noChangeAspect="1"/>
          </p:cNvPicPr>
          <p:nvPr/>
        </p:nvPicPr>
        <p:blipFill>
          <a:blip r:embed="rId3"/>
          <a:stretch>
            <a:fillRect/>
          </a:stretch>
        </p:blipFill>
        <p:spPr>
          <a:xfrm>
            <a:off x="5421330" y="640080"/>
            <a:ext cx="5997677" cy="5577840"/>
          </a:xfrm>
          <a:prstGeom prst="rect">
            <a:avLst/>
          </a:prstGeom>
        </p:spPr>
      </p:pic>
    </p:spTree>
    <p:extLst>
      <p:ext uri="{BB962C8B-B14F-4D97-AF65-F5344CB8AC3E}">
        <p14:creationId xmlns:p14="http://schemas.microsoft.com/office/powerpoint/2010/main" val="2084931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Diagram&#10;&#10;Description automatically generated">
            <a:extLst>
              <a:ext uri="{FF2B5EF4-FFF2-40B4-BE49-F238E27FC236}">
                <a16:creationId xmlns:a16="http://schemas.microsoft.com/office/drawing/2014/main" id="{E889047E-640C-4466-5060-B328C6EAE377}"/>
              </a:ext>
            </a:extLst>
          </p:cNvPr>
          <p:cNvPicPr>
            <a:picLocks noChangeAspect="1"/>
          </p:cNvPicPr>
          <p:nvPr/>
        </p:nvPicPr>
        <p:blipFill rotWithShape="1">
          <a:blip r:embed="rId3"/>
          <a:srcRect/>
          <a:stretch/>
        </p:blipFill>
        <p:spPr>
          <a:xfrm>
            <a:off x="20" y="10"/>
            <a:ext cx="12191980" cy="6857990"/>
          </a:xfrm>
          <a:prstGeom prst="rect">
            <a:avLst/>
          </a:prstGeom>
        </p:spPr>
      </p:pic>
    </p:spTree>
    <p:extLst>
      <p:ext uri="{BB962C8B-B14F-4D97-AF65-F5344CB8AC3E}">
        <p14:creationId xmlns:p14="http://schemas.microsoft.com/office/powerpoint/2010/main" val="4022997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1E4B1-731D-7738-034D-BC19E7C25EB6}"/>
              </a:ext>
            </a:extLst>
          </p:cNvPr>
          <p:cNvSpPr>
            <a:spLocks noGrp="1"/>
          </p:cNvSpPr>
          <p:nvPr>
            <p:ph type="title"/>
          </p:nvPr>
        </p:nvSpPr>
        <p:spPr/>
        <p:txBody>
          <a:bodyPr/>
          <a:lstStyle/>
          <a:p>
            <a:r>
              <a:rPr lang="en-GB" b="1" dirty="0">
                <a:solidFill>
                  <a:srgbClr val="191D34"/>
                </a:solidFill>
                <a:latin typeface="Lato" panose="020F0502020204030203" pitchFamily="34" charset="0"/>
              </a:rPr>
              <a:t>Activity: </a:t>
            </a:r>
            <a:r>
              <a:rPr lang="en-GB" b="1" i="0" dirty="0">
                <a:solidFill>
                  <a:srgbClr val="191D34"/>
                </a:solidFill>
                <a:effectLst/>
                <a:latin typeface="Lato" panose="020F0502020204030203" pitchFamily="34" charset="0"/>
              </a:rPr>
              <a:t>Manager or leader?</a:t>
            </a:r>
            <a:endParaRPr lang="en-GB" dirty="0"/>
          </a:p>
        </p:txBody>
      </p:sp>
      <p:sp>
        <p:nvSpPr>
          <p:cNvPr id="3" name="Content Placeholder 2">
            <a:extLst>
              <a:ext uri="{FF2B5EF4-FFF2-40B4-BE49-F238E27FC236}">
                <a16:creationId xmlns:a16="http://schemas.microsoft.com/office/drawing/2014/main" id="{A4902C3A-7F20-212A-6A41-1C472ACE223E}"/>
              </a:ext>
            </a:extLst>
          </p:cNvPr>
          <p:cNvSpPr>
            <a:spLocks noGrp="1"/>
          </p:cNvSpPr>
          <p:nvPr>
            <p:ph idx="1"/>
          </p:nvPr>
        </p:nvSpPr>
        <p:spPr/>
        <p:txBody>
          <a:bodyPr>
            <a:noAutofit/>
          </a:bodyPr>
          <a:lstStyle/>
          <a:p>
            <a:pPr algn="l"/>
            <a:r>
              <a:rPr lang="en-GB" b="0" i="0" dirty="0">
                <a:solidFill>
                  <a:srgbClr val="191D34"/>
                </a:solidFill>
                <a:effectLst/>
                <a:latin typeface="Arial" panose="020B0604020202020204" pitchFamily="34" charset="0"/>
                <a:cs typeface="Arial" panose="020B0604020202020204" pitchFamily="34" charset="0"/>
              </a:rPr>
              <a:t>Even though in the corporate world the terms ‘manager’ or ‘leader’ are used interchangeably, these are very distinct roles.</a:t>
            </a:r>
          </a:p>
          <a:p>
            <a:pPr algn="l"/>
            <a:endParaRPr lang="en-GB" dirty="0">
              <a:solidFill>
                <a:srgbClr val="191D34"/>
              </a:solidFill>
              <a:latin typeface="Arial" panose="020B0604020202020204" pitchFamily="34" charset="0"/>
              <a:cs typeface="Arial" panose="020B0604020202020204" pitchFamily="34" charset="0"/>
            </a:endParaRPr>
          </a:p>
          <a:p>
            <a:pPr algn="l"/>
            <a:r>
              <a:rPr lang="en-GB" b="0" i="0" dirty="0">
                <a:solidFill>
                  <a:srgbClr val="191D34"/>
                </a:solidFill>
                <a:effectLst/>
                <a:latin typeface="Arial" panose="020B0604020202020204" pitchFamily="34" charset="0"/>
                <a:cs typeface="Arial" panose="020B0604020202020204" pitchFamily="34" charset="0"/>
              </a:rPr>
              <a:t>You will be put into break-out rooms in pairs.  Each pair should make two lists:</a:t>
            </a:r>
          </a:p>
          <a:p>
            <a:pPr algn="l"/>
            <a:r>
              <a:rPr lang="en-GB" dirty="0">
                <a:solidFill>
                  <a:srgbClr val="191D34"/>
                </a:solidFill>
                <a:latin typeface="Arial" panose="020B0604020202020204" pitchFamily="34" charset="0"/>
                <a:cs typeface="Arial" panose="020B0604020202020204" pitchFamily="34" charset="0"/>
              </a:rPr>
              <a:t>1.  Management behaviours</a:t>
            </a:r>
          </a:p>
          <a:p>
            <a:pPr algn="l"/>
            <a:r>
              <a:rPr lang="en-GB" b="0" i="0" dirty="0">
                <a:solidFill>
                  <a:srgbClr val="191D34"/>
                </a:solidFill>
                <a:effectLst/>
                <a:latin typeface="Arial" panose="020B0604020202020204" pitchFamily="34" charset="0"/>
                <a:cs typeface="Arial" panose="020B0604020202020204" pitchFamily="34" charset="0"/>
              </a:rPr>
              <a:t>2. Leadership behaviours</a:t>
            </a:r>
          </a:p>
          <a:p>
            <a:r>
              <a:rPr lang="en-GB" dirty="0">
                <a:latin typeface="Arial" panose="020B0604020202020204" pitchFamily="34" charset="0"/>
                <a:cs typeface="Arial" panose="020B0604020202020204" pitchFamily="34" charset="0"/>
              </a:rPr>
              <a:t>Consider whether these behaviours are traditional behaviours or behaviours that are aligned to more modern contemporary approaches</a:t>
            </a:r>
          </a:p>
          <a:p>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47846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3311E-348B-4DE8-BFD4-684CCE2931E7}"/>
              </a:ext>
            </a:extLst>
          </p:cNvPr>
          <p:cNvSpPr>
            <a:spLocks noGrp="1"/>
          </p:cNvSpPr>
          <p:nvPr>
            <p:ph type="title"/>
          </p:nvPr>
        </p:nvSpPr>
        <p:spPr>
          <a:xfrm>
            <a:off x="8508719" y="478465"/>
            <a:ext cx="3029688" cy="4933793"/>
          </a:xfrm>
        </p:spPr>
        <p:txBody>
          <a:bodyPr vert="horz" lIns="91440" tIns="45720" rIns="91440" bIns="45720" rtlCol="0" anchor="t">
            <a:normAutofit/>
          </a:bodyPr>
          <a:lstStyle/>
          <a:p>
            <a:pPr algn="ctr"/>
            <a:r>
              <a:rPr lang="en-US" sz="2800" i="0" dirty="0">
                <a:solidFill>
                  <a:schemeClr val="tx2"/>
                </a:solidFill>
              </a:rPr>
              <a:t>Henri Fayol (1949), suggested that management comprises five processes:</a:t>
            </a:r>
          </a:p>
        </p:txBody>
      </p:sp>
      <p:sp>
        <p:nvSpPr>
          <p:cNvPr id="3" name="Text Placeholder 2">
            <a:extLst>
              <a:ext uri="{FF2B5EF4-FFF2-40B4-BE49-F238E27FC236}">
                <a16:creationId xmlns:a16="http://schemas.microsoft.com/office/drawing/2014/main" id="{4FE14B43-23B6-4B78-A848-00F65366AA61}"/>
              </a:ext>
            </a:extLst>
          </p:cNvPr>
          <p:cNvSpPr>
            <a:spLocks noGrp="1"/>
          </p:cNvSpPr>
          <p:nvPr>
            <p:ph type="body" idx="1"/>
          </p:nvPr>
        </p:nvSpPr>
        <p:spPr>
          <a:xfrm>
            <a:off x="8208102" y="5537925"/>
            <a:ext cx="3983874" cy="706355"/>
          </a:xfrm>
        </p:spPr>
        <p:txBody>
          <a:bodyPr vert="horz" lIns="91440" tIns="45720" rIns="91440" bIns="45720" rtlCol="0">
            <a:normAutofit fontScale="85000" lnSpcReduction="20000"/>
          </a:bodyPr>
          <a:lstStyle/>
          <a:p>
            <a:pPr algn="ctr">
              <a:lnSpc>
                <a:spcPct val="104000"/>
              </a:lnSpc>
              <a:spcAft>
                <a:spcPts val="600"/>
              </a:spcAft>
            </a:pPr>
            <a:r>
              <a:rPr lang="en-US" b="1" dirty="0">
                <a:solidFill>
                  <a:srgbClr val="0070C0"/>
                </a:solidFill>
                <a:effectLst/>
              </a:rPr>
              <a:t>Fayol’s Management </a:t>
            </a:r>
            <a:r>
              <a:rPr lang="en-US" b="1" dirty="0">
                <a:solidFill>
                  <a:srgbClr val="0070C0"/>
                </a:solidFill>
              </a:rPr>
              <a:t>P</a:t>
            </a:r>
            <a:r>
              <a:rPr lang="en-US" b="1" dirty="0">
                <a:solidFill>
                  <a:srgbClr val="0070C0"/>
                </a:solidFill>
                <a:effectLst/>
              </a:rPr>
              <a:t>rocesses</a:t>
            </a:r>
          </a:p>
          <a:p>
            <a:pPr algn="ctr">
              <a:lnSpc>
                <a:spcPct val="104000"/>
              </a:lnSpc>
              <a:spcAft>
                <a:spcPts val="600"/>
              </a:spcAft>
            </a:pPr>
            <a:endParaRPr lang="en-US" sz="1700" dirty="0">
              <a:solidFill>
                <a:schemeClr val="tx2"/>
              </a:solidFill>
            </a:endParaRPr>
          </a:p>
        </p:txBody>
      </p:sp>
      <p:pic>
        <p:nvPicPr>
          <p:cNvPr id="1026" name="Picture 2" descr="Described image">
            <a:extLst>
              <a:ext uri="{FF2B5EF4-FFF2-40B4-BE49-F238E27FC236}">
                <a16:creationId xmlns:a16="http://schemas.microsoft.com/office/drawing/2014/main" id="{811BABBA-40D8-4946-A786-E2ECA2DE23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666"/>
          <a:stretch/>
        </p:blipFill>
        <p:spPr bwMode="auto">
          <a:xfrm>
            <a:off x="20" y="10"/>
            <a:ext cx="7552558"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5491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8B761-1228-2CBB-1E1D-C1470E4CFA65}"/>
              </a:ext>
            </a:extLst>
          </p:cNvPr>
          <p:cNvSpPr>
            <a:spLocks noGrp="1"/>
          </p:cNvSpPr>
          <p:nvPr>
            <p:ph type="title"/>
          </p:nvPr>
        </p:nvSpPr>
        <p:spPr/>
        <p:txBody>
          <a:bodyPr/>
          <a:lstStyle/>
          <a:p>
            <a:r>
              <a:rPr lang="en-GB" dirty="0"/>
              <a:t>Next Time</a:t>
            </a:r>
          </a:p>
        </p:txBody>
      </p:sp>
      <p:sp>
        <p:nvSpPr>
          <p:cNvPr id="3" name="Content Placeholder 2">
            <a:extLst>
              <a:ext uri="{FF2B5EF4-FFF2-40B4-BE49-F238E27FC236}">
                <a16:creationId xmlns:a16="http://schemas.microsoft.com/office/drawing/2014/main" id="{4E1B8798-B0C3-54D1-A727-C2B98B8B7AE3}"/>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We will look at the contemporary approaches to leadership and management and consider their impact upon people and organisations.</a:t>
            </a:r>
          </a:p>
          <a:p>
            <a:endParaRPr lang="en-GB" dirty="0">
              <a:latin typeface="Arial" panose="020B0604020202020204" pitchFamily="34" charset="0"/>
              <a:cs typeface="Arial" panose="020B0604020202020204" pitchFamily="34" charset="0"/>
            </a:endParaRPr>
          </a:p>
          <a:p>
            <a:pPr lvl="1"/>
            <a:r>
              <a:rPr lang="en-GB" sz="2000" dirty="0">
                <a:latin typeface="Arial" panose="020B0604020202020204" pitchFamily="34" charset="0"/>
                <a:cs typeface="Arial" panose="020B0604020202020204" pitchFamily="34" charset="0"/>
              </a:rPr>
              <a:t>Visionary Leadership</a:t>
            </a:r>
          </a:p>
          <a:p>
            <a:pPr lvl="1"/>
            <a:r>
              <a:rPr lang="en-GB" sz="2000" dirty="0">
                <a:latin typeface="Arial" panose="020B0604020202020204" pitchFamily="34" charset="0"/>
                <a:cs typeface="Arial" panose="020B0604020202020204" pitchFamily="34" charset="0"/>
              </a:rPr>
              <a:t>Servant Leadership</a:t>
            </a:r>
          </a:p>
          <a:p>
            <a:pPr lvl="1"/>
            <a:endParaRPr lang="en-GB" sz="2000" dirty="0">
              <a:latin typeface="Arial" panose="020B0604020202020204" pitchFamily="34" charset="0"/>
              <a:cs typeface="Arial" panose="020B0604020202020204" pitchFamily="34" charset="0"/>
            </a:endParaRPr>
          </a:p>
          <a:p>
            <a:pPr marL="201168" lvl="1" indent="0">
              <a:buNone/>
            </a:pPr>
            <a:r>
              <a:rPr lang="en-GB" sz="2000" dirty="0">
                <a:latin typeface="Arial" panose="020B0604020202020204" pitchFamily="34" charset="0"/>
                <a:cs typeface="Arial" panose="020B0604020202020204" pitchFamily="34" charset="0"/>
              </a:rPr>
              <a:t>We will ask if these approaches move away from traditional methods and how they can be utilised in a managerial setting </a:t>
            </a:r>
          </a:p>
          <a:p>
            <a:pPr marL="201168" lvl="1" indent="0">
              <a:buNone/>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946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Rectangle 43">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53" name="Straight Connector 45">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54" name="Rectangle 47">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55FFF55-6394-16C2-DADA-342B0137A532}"/>
              </a:ext>
            </a:extLst>
          </p:cNvPr>
          <p:cNvSpPr>
            <a:spLocks noGrp="1"/>
          </p:cNvSpPr>
          <p:nvPr>
            <p:ph type="title"/>
          </p:nvPr>
        </p:nvSpPr>
        <p:spPr>
          <a:xfrm>
            <a:off x="484814" y="640080"/>
            <a:ext cx="3659246" cy="2850319"/>
          </a:xfrm>
        </p:spPr>
        <p:txBody>
          <a:bodyPr vert="horz" lIns="91440" tIns="45720" rIns="91440" bIns="45720" rtlCol="0" anchor="b">
            <a:normAutofit/>
          </a:bodyPr>
          <a:lstStyle/>
          <a:p>
            <a:r>
              <a:rPr lang="en-US" sz="5400">
                <a:solidFill>
                  <a:srgbClr val="FFFFFF"/>
                </a:solidFill>
              </a:rPr>
              <a:t>Sanna Marin</a:t>
            </a:r>
          </a:p>
        </p:txBody>
      </p:sp>
      <p:sp>
        <p:nvSpPr>
          <p:cNvPr id="8" name="Content Placeholder 7">
            <a:extLst>
              <a:ext uri="{FF2B5EF4-FFF2-40B4-BE49-F238E27FC236}">
                <a16:creationId xmlns:a16="http://schemas.microsoft.com/office/drawing/2014/main" id="{16E52313-69B4-D3F9-1A85-79E06B0FC812}"/>
              </a:ext>
            </a:extLst>
          </p:cNvPr>
          <p:cNvSpPr>
            <a:spLocks noGrp="1"/>
          </p:cNvSpPr>
          <p:nvPr>
            <p:ph idx="1"/>
          </p:nvPr>
        </p:nvSpPr>
        <p:spPr>
          <a:xfrm>
            <a:off x="484814" y="3812134"/>
            <a:ext cx="3659246" cy="2349823"/>
          </a:xfrm>
        </p:spPr>
        <p:txBody>
          <a:bodyPr vert="horz" lIns="91440" tIns="45720" rIns="91440" bIns="45720" rtlCol="0">
            <a:normAutofit/>
          </a:bodyPr>
          <a:lstStyle/>
          <a:p>
            <a:pPr marL="0" indent="0">
              <a:lnSpc>
                <a:spcPct val="100000"/>
              </a:lnSpc>
              <a:buNone/>
            </a:pPr>
            <a:r>
              <a:rPr lang="en-US" sz="1800" cap="all" spc="200">
                <a:solidFill>
                  <a:srgbClr val="FFFFFF"/>
                </a:solidFill>
              </a:rPr>
              <a:t>Prime Minister of Finland</a:t>
            </a:r>
          </a:p>
        </p:txBody>
      </p:sp>
      <p:cxnSp>
        <p:nvCxnSpPr>
          <p:cNvPr id="55" name="Straight Connector 49">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7F43DE25-3D82-5DB3-3126-DAA9551C3C97}"/>
              </a:ext>
            </a:extLst>
          </p:cNvPr>
          <p:cNvPicPr>
            <a:picLocks noChangeAspect="1"/>
          </p:cNvPicPr>
          <p:nvPr/>
        </p:nvPicPr>
        <p:blipFill rotWithShape="1">
          <a:blip r:embed="rId2"/>
          <a:srcRect l="10723" r="15724" b="-1"/>
          <a:stretch/>
        </p:blipFill>
        <p:spPr>
          <a:xfrm>
            <a:off x="4635095" y="10"/>
            <a:ext cx="7556889" cy="6857990"/>
          </a:xfrm>
          <a:prstGeom prst="rect">
            <a:avLst/>
          </a:prstGeom>
        </p:spPr>
      </p:pic>
    </p:spTree>
    <p:extLst>
      <p:ext uri="{BB962C8B-B14F-4D97-AF65-F5344CB8AC3E}">
        <p14:creationId xmlns:p14="http://schemas.microsoft.com/office/powerpoint/2010/main" val="420695874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2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0" name="Straight Connector 3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238D6151-EB5D-C930-4ABD-A58036296619}"/>
              </a:ext>
            </a:extLst>
          </p:cNvPr>
          <p:cNvPicPr>
            <a:picLocks noChangeAspect="1"/>
          </p:cNvPicPr>
          <p:nvPr/>
        </p:nvPicPr>
        <p:blipFill rotWithShape="1">
          <a:blip r:embed="rId3"/>
          <a:srcRect/>
          <a:stretch/>
        </p:blipFill>
        <p:spPr>
          <a:xfrm>
            <a:off x="20" y="975"/>
            <a:ext cx="12191980" cy="6858000"/>
          </a:xfrm>
          <a:prstGeom prst="rect">
            <a:avLst/>
          </a:prstGeom>
        </p:spPr>
      </p:pic>
      <p:sp>
        <p:nvSpPr>
          <p:cNvPr id="42" name="Rectangle 34">
            <a:extLst>
              <a:ext uri="{FF2B5EF4-FFF2-40B4-BE49-F238E27FC236}">
                <a16:creationId xmlns:a16="http://schemas.microsoft.com/office/drawing/2014/main" id="{EEFC1EB0-DB92-4E98-B3A9-0CD6FA5A8B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38326" y="-341385"/>
            <a:ext cx="6858003" cy="7540754"/>
          </a:xfrm>
          <a:prstGeom prst="rect">
            <a:avLst/>
          </a:prstGeom>
          <a:gradFill flip="none" rotWithShape="1">
            <a:gsLst>
              <a:gs pos="48000">
                <a:schemeClr val="tx1">
                  <a:alpha val="25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495FAE-728F-DD76-7AC0-3C233E24BB75}"/>
              </a:ext>
            </a:extLst>
          </p:cNvPr>
          <p:cNvSpPr>
            <a:spLocks noGrp="1"/>
          </p:cNvSpPr>
          <p:nvPr>
            <p:ph type="title"/>
          </p:nvPr>
        </p:nvSpPr>
        <p:spPr>
          <a:xfrm>
            <a:off x="854277" y="1475234"/>
            <a:ext cx="3214307" cy="2901694"/>
          </a:xfrm>
        </p:spPr>
        <p:txBody>
          <a:bodyPr vert="horz" lIns="91440" tIns="45720" rIns="91440" bIns="45720" rtlCol="0" anchor="b">
            <a:normAutofit/>
          </a:bodyPr>
          <a:lstStyle/>
          <a:p>
            <a:r>
              <a:rPr lang="en-US" sz="4400">
                <a:solidFill>
                  <a:schemeClr val="bg1"/>
                </a:solidFill>
              </a:rPr>
              <a:t>Sarina Weigman</a:t>
            </a:r>
          </a:p>
        </p:txBody>
      </p:sp>
      <p:sp>
        <p:nvSpPr>
          <p:cNvPr id="19" name="Content Placeholder 18">
            <a:extLst>
              <a:ext uri="{FF2B5EF4-FFF2-40B4-BE49-F238E27FC236}">
                <a16:creationId xmlns:a16="http://schemas.microsoft.com/office/drawing/2014/main" id="{344F241D-B51F-5655-6034-4972607927C2}"/>
              </a:ext>
            </a:extLst>
          </p:cNvPr>
          <p:cNvSpPr>
            <a:spLocks noGrp="1"/>
          </p:cNvSpPr>
          <p:nvPr>
            <p:ph idx="1"/>
          </p:nvPr>
        </p:nvSpPr>
        <p:spPr>
          <a:xfrm>
            <a:off x="858610" y="4608576"/>
            <a:ext cx="3205640" cy="774186"/>
          </a:xfrm>
        </p:spPr>
        <p:txBody>
          <a:bodyPr vert="horz" lIns="91440" tIns="45720" rIns="91440" bIns="45720" rtlCol="0" anchor="t">
            <a:normAutofit/>
          </a:bodyPr>
          <a:lstStyle/>
          <a:p>
            <a:pPr marL="0" indent="0">
              <a:lnSpc>
                <a:spcPct val="100000"/>
              </a:lnSpc>
              <a:buNone/>
            </a:pPr>
            <a:r>
              <a:rPr lang="en-US" cap="all" spc="200">
                <a:solidFill>
                  <a:schemeClr val="bg1"/>
                </a:solidFill>
              </a:rPr>
              <a:t>England's Women's Football Manager</a:t>
            </a:r>
          </a:p>
        </p:txBody>
      </p:sp>
      <p:cxnSp>
        <p:nvCxnSpPr>
          <p:cNvPr id="43"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950" y="4508519"/>
            <a:ext cx="31089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2225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554B0-8A96-6F43-E44A-1899C4F809D7}"/>
              </a:ext>
            </a:extLst>
          </p:cNvPr>
          <p:cNvSpPr>
            <a:spLocks noGrp="1"/>
          </p:cNvSpPr>
          <p:nvPr>
            <p:ph type="title"/>
          </p:nvPr>
        </p:nvSpPr>
        <p:spPr/>
        <p:txBody>
          <a:bodyPr/>
          <a:lstStyle/>
          <a:p>
            <a:r>
              <a:rPr lang="en-GB" dirty="0"/>
              <a:t>Modes of Assessment</a:t>
            </a:r>
          </a:p>
        </p:txBody>
      </p:sp>
      <p:sp>
        <p:nvSpPr>
          <p:cNvPr id="3" name="Content Placeholder 2">
            <a:extLst>
              <a:ext uri="{FF2B5EF4-FFF2-40B4-BE49-F238E27FC236}">
                <a16:creationId xmlns:a16="http://schemas.microsoft.com/office/drawing/2014/main" id="{C2B8FE92-AC2B-B4C3-ED9C-2F47F544884C}"/>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The module will be assessed via two assignments.  </a:t>
            </a:r>
          </a:p>
          <a:p>
            <a:r>
              <a:rPr lang="en-GB" dirty="0">
                <a:latin typeface="Arial" panose="020B0604020202020204" pitchFamily="34" charset="0"/>
                <a:cs typeface="Arial" panose="020B0604020202020204" pitchFamily="34" charset="0"/>
              </a:rPr>
              <a:t>Assignment 1: Presentation (20 minutes)</a:t>
            </a:r>
          </a:p>
          <a:p>
            <a:r>
              <a:rPr lang="en-GB" dirty="0">
                <a:latin typeface="Arial" panose="020B0604020202020204" pitchFamily="34" charset="0"/>
                <a:cs typeface="Arial" panose="020B0604020202020204" pitchFamily="34" charset="0"/>
              </a:rPr>
              <a:t>Assignment 2: Report (2,000 words)</a:t>
            </a:r>
          </a:p>
        </p:txBody>
      </p:sp>
    </p:spTree>
    <p:extLst>
      <p:ext uri="{BB962C8B-B14F-4D97-AF65-F5344CB8AC3E}">
        <p14:creationId xmlns:p14="http://schemas.microsoft.com/office/powerpoint/2010/main" val="1823405726"/>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schemas.microsoft.com/office/2006/documentManagement/types"/>
    <ds:schemaRef ds:uri="http://purl.org/dc/dcmitype/"/>
    <ds:schemaRef ds:uri="http://purl.org/dc/elements/1.1/"/>
    <ds:schemaRef ds:uri="http://schemas.microsoft.com/office/2006/metadata/properties"/>
    <ds:schemaRef ds:uri="http://schemas.openxmlformats.org/package/2006/metadata/core-properties"/>
    <ds:schemaRef ds:uri="16c05727-aa75-4e4a-9b5f-8a80a1165891"/>
    <ds:schemaRef ds:uri="http://schemas.microsoft.com/office/infopath/2007/PartnerControls"/>
    <ds:schemaRef ds:uri="71af3243-3dd4-4a8d-8c0d-dd76da1f02a5"/>
    <ds:schemaRef ds:uri="http://www.w3.org/XML/1998/namespace"/>
    <ds:schemaRef ds:uri="http://purl.org/dc/terms/"/>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{022A5961-2CB7-4143-AC94-A2557CF9500B}tf11437505_win32</Template>
  <TotalTime>0</TotalTime>
  <Words>669</Words>
  <Application>Microsoft Office PowerPoint</Application>
  <PresentationFormat>Widescreen</PresentationFormat>
  <Paragraphs>83</Paragraphs>
  <Slides>17</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Georgia Pro Cond Light</vt:lpstr>
      <vt:lpstr>Lato</vt:lpstr>
      <vt:lpstr>Speak Pro</vt:lpstr>
      <vt:lpstr>Symbol</vt:lpstr>
      <vt:lpstr>Times New Roman</vt:lpstr>
      <vt:lpstr>RetrospectVTI</vt:lpstr>
      <vt:lpstr>Contemporary Themes in Management and Leadership</vt:lpstr>
      <vt:lpstr>Contemporary Themes in Management and Leadership</vt:lpstr>
      <vt:lpstr>Module Aims</vt:lpstr>
      <vt:lpstr>LEARNING OUTCOMES</vt:lpstr>
      <vt:lpstr>INDICATIVE CONTENT</vt:lpstr>
      <vt:lpstr>TEACHING AND LEARNING STRATEGY</vt:lpstr>
      <vt:lpstr>We will look at:</vt:lpstr>
      <vt:lpstr>Leadership Know-how</vt:lpstr>
      <vt:lpstr>Traditional Leadership Thinking</vt:lpstr>
      <vt:lpstr>Transformational and Charismatic Leadership – Theoretical Origins</vt:lpstr>
      <vt:lpstr>PowerPoint Presentation</vt:lpstr>
      <vt:lpstr>Activity: Manager or leader?</vt:lpstr>
      <vt:lpstr>Henri Fayol (1949), suggested that management comprises five processes:</vt:lpstr>
      <vt:lpstr>Next Time</vt:lpstr>
      <vt:lpstr>Sanna Marin</vt:lpstr>
      <vt:lpstr>Sarina Weigman</vt:lpstr>
      <vt:lpstr>Modes of Assessment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Themes in Leadership and Management</dc:title>
  <dc:creator>Marie Pitson</dc:creator>
  <cp:lastModifiedBy>Marie Pitson</cp:lastModifiedBy>
  <cp:revision>5</cp:revision>
  <dcterms:created xsi:type="dcterms:W3CDTF">2022-09-20T10:05:19Z</dcterms:created>
  <dcterms:modified xsi:type="dcterms:W3CDTF">2023-10-03T11:36:56Z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