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6.xml" ContentType="application/vnd.openxmlformats-officedocument.theme+xml"/>
  <Override PartName="/ppt/slideLayouts/slideLayout73.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757" r:id="rId19"/>
    <p:sldMasterId id="2147483769" r:id="rId20"/>
  </p:sldMasterIdLst>
  <p:notesMasterIdLst>
    <p:notesMasterId r:id="rId66"/>
  </p:notesMasterIdLst>
  <p:sldIdLst>
    <p:sldId id="257" r:id="rId21"/>
    <p:sldId id="315" r:id="rId22"/>
    <p:sldId id="268" r:id="rId23"/>
    <p:sldId id="273" r:id="rId24"/>
    <p:sldId id="282" r:id="rId25"/>
    <p:sldId id="287" r:id="rId26"/>
    <p:sldId id="288" r:id="rId27"/>
    <p:sldId id="289" r:id="rId28"/>
    <p:sldId id="290" r:id="rId29"/>
    <p:sldId id="291" r:id="rId30"/>
    <p:sldId id="292" r:id="rId31"/>
    <p:sldId id="473" r:id="rId32"/>
    <p:sldId id="302" r:id="rId33"/>
    <p:sldId id="474" r:id="rId34"/>
    <p:sldId id="265" r:id="rId35"/>
    <p:sldId id="728" r:id="rId36"/>
    <p:sldId id="729" r:id="rId37"/>
    <p:sldId id="730" r:id="rId38"/>
    <p:sldId id="731" r:id="rId39"/>
    <p:sldId id="732" r:id="rId40"/>
    <p:sldId id="281" r:id="rId41"/>
    <p:sldId id="293" r:id="rId42"/>
    <p:sldId id="733" r:id="rId43"/>
    <p:sldId id="734" r:id="rId44"/>
    <p:sldId id="277" r:id="rId45"/>
    <p:sldId id="296" r:id="rId46"/>
    <p:sldId id="263" r:id="rId47"/>
    <p:sldId id="297" r:id="rId48"/>
    <p:sldId id="298" r:id="rId49"/>
    <p:sldId id="301" r:id="rId50"/>
    <p:sldId id="735" r:id="rId51"/>
    <p:sldId id="307" r:id="rId52"/>
    <p:sldId id="305" r:id="rId53"/>
    <p:sldId id="278" r:id="rId54"/>
    <p:sldId id="475" r:id="rId55"/>
    <p:sldId id="308" r:id="rId56"/>
    <p:sldId id="309" r:id="rId57"/>
    <p:sldId id="274" r:id="rId58"/>
    <p:sldId id="476" r:id="rId59"/>
    <p:sldId id="477" r:id="rId60"/>
    <p:sldId id="479" r:id="rId61"/>
    <p:sldId id="478" r:id="rId62"/>
    <p:sldId id="270" r:id="rId63"/>
    <p:sldId id="262" r:id="rId64"/>
    <p:sldId id="727" r:id="rId6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EC1BAF-037E-4C47-A81C-504CAABFC307}" v="219" dt="2023-10-11T10:17:13.2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17" autoAdjust="0"/>
    <p:restoredTop sz="89894" autoAdjust="0"/>
  </p:normalViewPr>
  <p:slideViewPr>
    <p:cSldViewPr snapToGrid="0">
      <p:cViewPr varScale="1">
        <p:scale>
          <a:sx n="90" d="100"/>
          <a:sy n="90" d="100"/>
        </p:scale>
        <p:origin x="132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viewProps" Target="viewProps.xml"/><Relationship Id="rId7" Type="http://schemas.openxmlformats.org/officeDocument/2006/relationships/slideMaster" Target="slideMasters/slideMaster4.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1.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ECEC1BAF-037E-4C47-A81C-504CAABFC307}"/>
    <pc:docChg chg="custSel delSld modSld sldOrd">
      <pc:chgData name="Helen Evans (Institute of Management and Health)" userId="d9a8b39e-a9d4-4d81-a719-001f6364ef6d" providerId="ADAL" clId="{ECEC1BAF-037E-4C47-A81C-504CAABFC307}" dt="2023-10-11T10:19:55.825" v="316" actId="47"/>
      <pc:docMkLst>
        <pc:docMk/>
      </pc:docMkLst>
      <pc:sldChg chg="modSp mod">
        <pc:chgData name="Helen Evans (Institute of Management and Health)" userId="d9a8b39e-a9d4-4d81-a719-001f6364ef6d" providerId="ADAL" clId="{ECEC1BAF-037E-4C47-A81C-504CAABFC307}" dt="2023-10-02T14:15:36.643" v="28" actId="20577"/>
        <pc:sldMkLst>
          <pc:docMk/>
          <pc:sldMk cId="1370600217" sldId="257"/>
        </pc:sldMkLst>
        <pc:spChg chg="mod">
          <ac:chgData name="Helen Evans (Institute of Management and Health)" userId="d9a8b39e-a9d4-4d81-a719-001f6364ef6d" providerId="ADAL" clId="{ECEC1BAF-037E-4C47-A81C-504CAABFC307}" dt="2023-10-02T14:11:57.803" v="8" actId="6549"/>
          <ac:spMkLst>
            <pc:docMk/>
            <pc:sldMk cId="1370600217" sldId="257"/>
            <ac:spMk id="4" creationId="{3E1852BE-1591-450D-FE04-7570765DC3ED}"/>
          </ac:spMkLst>
        </pc:spChg>
        <pc:spChg chg="mod">
          <ac:chgData name="Helen Evans (Institute of Management and Health)" userId="d9a8b39e-a9d4-4d81-a719-001f6364ef6d" providerId="ADAL" clId="{ECEC1BAF-037E-4C47-A81C-504CAABFC307}" dt="2023-10-02T14:15:36.643" v="28" actId="20577"/>
          <ac:spMkLst>
            <pc:docMk/>
            <pc:sldMk cId="1370600217" sldId="257"/>
            <ac:spMk id="5" creationId="{9A9E3776-1BCC-8B72-26AC-C117C7E34662}"/>
          </ac:spMkLst>
        </pc:spChg>
      </pc:sldChg>
      <pc:sldChg chg="del">
        <pc:chgData name="Helen Evans (Institute of Management and Health)" userId="d9a8b39e-a9d4-4d81-a719-001f6364ef6d" providerId="ADAL" clId="{ECEC1BAF-037E-4C47-A81C-504CAABFC307}" dt="2023-10-02T14:20:20.395" v="44" actId="47"/>
        <pc:sldMkLst>
          <pc:docMk/>
          <pc:sldMk cId="2006573305" sldId="258"/>
        </pc:sldMkLst>
      </pc:sldChg>
      <pc:sldChg chg="delSp modSp del mod">
        <pc:chgData name="Helen Evans (Institute of Management and Health)" userId="d9a8b39e-a9d4-4d81-a719-001f6364ef6d" providerId="ADAL" clId="{ECEC1BAF-037E-4C47-A81C-504CAABFC307}" dt="2023-10-02T14:23:31.150" v="69" actId="47"/>
        <pc:sldMkLst>
          <pc:docMk/>
          <pc:sldMk cId="2828247528" sldId="260"/>
        </pc:sldMkLst>
        <pc:spChg chg="mod">
          <ac:chgData name="Helen Evans (Institute of Management and Health)" userId="d9a8b39e-a9d4-4d81-a719-001f6364ef6d" providerId="ADAL" clId="{ECEC1BAF-037E-4C47-A81C-504CAABFC307}" dt="2023-10-02T14:23:05.454" v="66" actId="1076"/>
          <ac:spMkLst>
            <pc:docMk/>
            <pc:sldMk cId="2828247528" sldId="260"/>
            <ac:spMk id="2" creationId="{00000000-0000-0000-0000-000000000000}"/>
          </ac:spMkLst>
        </pc:spChg>
        <pc:spChg chg="del mod">
          <ac:chgData name="Helen Evans (Institute of Management and Health)" userId="d9a8b39e-a9d4-4d81-a719-001f6364ef6d" providerId="ADAL" clId="{ECEC1BAF-037E-4C47-A81C-504CAABFC307}" dt="2023-10-02T14:23:28.233" v="68" actId="478"/>
          <ac:spMkLst>
            <pc:docMk/>
            <pc:sldMk cId="2828247528" sldId="260"/>
            <ac:spMk id="3" creationId="{00000000-0000-0000-0000-000000000000}"/>
          </ac:spMkLst>
        </pc:spChg>
      </pc:sldChg>
      <pc:sldChg chg="modSp">
        <pc:chgData name="Helen Evans (Institute of Management and Health)" userId="d9a8b39e-a9d4-4d81-a719-001f6364ef6d" providerId="ADAL" clId="{ECEC1BAF-037E-4C47-A81C-504CAABFC307}" dt="2023-10-02T14:20:04.144" v="43" actId="14100"/>
        <pc:sldMkLst>
          <pc:docMk/>
          <pc:sldMk cId="3476583799" sldId="263"/>
        </pc:sldMkLst>
        <pc:picChg chg="mod">
          <ac:chgData name="Helen Evans (Institute of Management and Health)" userId="d9a8b39e-a9d4-4d81-a719-001f6364ef6d" providerId="ADAL" clId="{ECEC1BAF-037E-4C47-A81C-504CAABFC307}" dt="2023-10-02T14:20:04.144" v="43" actId="14100"/>
          <ac:picMkLst>
            <pc:docMk/>
            <pc:sldMk cId="3476583799" sldId="263"/>
            <ac:picMk id="3" creationId="{00000000-0000-0000-0000-000000000000}"/>
          </ac:picMkLst>
        </pc:picChg>
      </pc:sldChg>
      <pc:sldChg chg="modSp">
        <pc:chgData name="Helen Evans (Institute of Management and Health)" userId="d9a8b39e-a9d4-4d81-a719-001f6364ef6d" providerId="ADAL" clId="{ECEC1BAF-037E-4C47-A81C-504CAABFC307}" dt="2023-10-11T10:14:22.951" v="79" actId="1076"/>
        <pc:sldMkLst>
          <pc:docMk/>
          <pc:sldMk cId="3419095928" sldId="273"/>
        </pc:sldMkLst>
        <pc:picChg chg="mod">
          <ac:chgData name="Helen Evans (Institute of Management and Health)" userId="d9a8b39e-a9d4-4d81-a719-001f6364ef6d" providerId="ADAL" clId="{ECEC1BAF-037E-4C47-A81C-504CAABFC307}" dt="2023-10-11T10:14:22.951" v="79" actId="1076"/>
          <ac:picMkLst>
            <pc:docMk/>
            <pc:sldMk cId="3419095928" sldId="273"/>
            <ac:picMk id="13314" creationId="{D6777823-250E-2633-6270-1DE3E7F84E3F}"/>
          </ac:picMkLst>
        </pc:picChg>
      </pc:sldChg>
      <pc:sldChg chg="del">
        <pc:chgData name="Helen Evans (Institute of Management and Health)" userId="d9a8b39e-a9d4-4d81-a719-001f6364ef6d" providerId="ADAL" clId="{ECEC1BAF-037E-4C47-A81C-504CAABFC307}" dt="2023-10-02T14:23:45.158" v="70" actId="47"/>
        <pc:sldMkLst>
          <pc:docMk/>
          <pc:sldMk cId="814244167" sldId="279"/>
        </pc:sldMkLst>
      </pc:sldChg>
      <pc:sldChg chg="modSp">
        <pc:chgData name="Helen Evans (Institute of Management and Health)" userId="d9a8b39e-a9d4-4d81-a719-001f6364ef6d" providerId="ADAL" clId="{ECEC1BAF-037E-4C47-A81C-504CAABFC307}" dt="2023-10-02T14:18:42.796" v="34" actId="14100"/>
        <pc:sldMkLst>
          <pc:docMk/>
          <pc:sldMk cId="69659611" sldId="281"/>
        </pc:sldMkLst>
        <pc:picChg chg="mod">
          <ac:chgData name="Helen Evans (Institute of Management and Health)" userId="d9a8b39e-a9d4-4d81-a719-001f6364ef6d" providerId="ADAL" clId="{ECEC1BAF-037E-4C47-A81C-504CAABFC307}" dt="2023-10-02T14:18:42.796" v="34" actId="14100"/>
          <ac:picMkLst>
            <pc:docMk/>
            <pc:sldMk cId="69659611" sldId="281"/>
            <ac:picMk id="3115" creationId="{00000000-0000-0000-0000-000000000000}"/>
          </ac:picMkLst>
        </pc:picChg>
      </pc:sldChg>
      <pc:sldChg chg="modSp del mod">
        <pc:chgData name="Helen Evans (Institute of Management and Health)" userId="d9a8b39e-a9d4-4d81-a719-001f6364ef6d" providerId="ADAL" clId="{ECEC1BAF-037E-4C47-A81C-504CAABFC307}" dt="2023-10-11T10:14:17.682" v="78" actId="47"/>
        <pc:sldMkLst>
          <pc:docMk/>
          <pc:sldMk cId="3757866825" sldId="286"/>
        </pc:sldMkLst>
        <pc:picChg chg="mod">
          <ac:chgData name="Helen Evans (Institute of Management and Health)" userId="d9a8b39e-a9d4-4d81-a719-001f6364ef6d" providerId="ADAL" clId="{ECEC1BAF-037E-4C47-A81C-504CAABFC307}" dt="2023-10-11T10:13:39.766" v="77" actId="1036"/>
          <ac:picMkLst>
            <pc:docMk/>
            <pc:sldMk cId="3757866825" sldId="286"/>
            <ac:picMk id="4" creationId="{35E1D4AA-2CBB-099D-D604-1E689E34D5CA}"/>
          </ac:picMkLst>
        </pc:picChg>
      </pc:sldChg>
      <pc:sldChg chg="modSp mod">
        <pc:chgData name="Helen Evans (Institute of Management and Health)" userId="d9a8b39e-a9d4-4d81-a719-001f6364ef6d" providerId="ADAL" clId="{ECEC1BAF-037E-4C47-A81C-504CAABFC307}" dt="2023-10-02T14:18:59.295" v="36" actId="1076"/>
        <pc:sldMkLst>
          <pc:docMk/>
          <pc:sldMk cId="661707097" sldId="293"/>
        </pc:sldMkLst>
        <pc:spChg chg="mod">
          <ac:chgData name="Helen Evans (Institute of Management and Health)" userId="d9a8b39e-a9d4-4d81-a719-001f6364ef6d" providerId="ADAL" clId="{ECEC1BAF-037E-4C47-A81C-504CAABFC307}" dt="2023-10-02T14:18:59.295" v="36" actId="1076"/>
          <ac:spMkLst>
            <pc:docMk/>
            <pc:sldMk cId="661707097" sldId="293"/>
            <ac:spMk id="4" creationId="{00000000-0000-0000-0000-000000000000}"/>
          </ac:spMkLst>
        </pc:spChg>
        <pc:picChg chg="mod">
          <ac:chgData name="Helen Evans (Institute of Management and Health)" userId="d9a8b39e-a9d4-4d81-a719-001f6364ef6d" providerId="ADAL" clId="{ECEC1BAF-037E-4C47-A81C-504CAABFC307}" dt="2023-10-02T14:18:53.449" v="35" actId="14100"/>
          <ac:picMkLst>
            <pc:docMk/>
            <pc:sldMk cId="661707097" sldId="293"/>
            <ac:picMk id="3" creationId="{00000000-0000-0000-0000-000000000000}"/>
          </ac:picMkLst>
        </pc:picChg>
      </pc:sldChg>
      <pc:sldChg chg="del">
        <pc:chgData name="Helen Evans (Institute of Management and Health)" userId="d9a8b39e-a9d4-4d81-a719-001f6364ef6d" providerId="ADAL" clId="{ECEC1BAF-037E-4C47-A81C-504CAABFC307}" dt="2023-10-11T10:19:55.825" v="316" actId="47"/>
        <pc:sldMkLst>
          <pc:docMk/>
          <pc:sldMk cId="1723035129" sldId="294"/>
        </pc:sldMkLst>
      </pc:sldChg>
      <pc:sldChg chg="del">
        <pc:chgData name="Helen Evans (Institute of Management and Health)" userId="d9a8b39e-a9d4-4d81-a719-001f6364ef6d" providerId="ADAL" clId="{ECEC1BAF-037E-4C47-A81C-504CAABFC307}" dt="2023-10-02T14:23:52.152" v="71" actId="47"/>
        <pc:sldMkLst>
          <pc:docMk/>
          <pc:sldMk cId="1588238070" sldId="295"/>
        </pc:sldMkLst>
      </pc:sldChg>
      <pc:sldChg chg="modSp mod">
        <pc:chgData name="Helen Evans (Institute of Management and Health)" userId="d9a8b39e-a9d4-4d81-a719-001f6364ef6d" providerId="ADAL" clId="{ECEC1BAF-037E-4C47-A81C-504CAABFC307}" dt="2023-10-11T10:18:30.707" v="313" actId="20577"/>
        <pc:sldMkLst>
          <pc:docMk/>
          <pc:sldMk cId="1962902497" sldId="296"/>
        </pc:sldMkLst>
        <pc:spChg chg="mod">
          <ac:chgData name="Helen Evans (Institute of Management and Health)" userId="d9a8b39e-a9d4-4d81-a719-001f6364ef6d" providerId="ADAL" clId="{ECEC1BAF-037E-4C47-A81C-504CAABFC307}" dt="2023-10-11T10:18:30.707" v="313" actId="20577"/>
          <ac:spMkLst>
            <pc:docMk/>
            <pc:sldMk cId="1962902497" sldId="296"/>
            <ac:spMk id="4" creationId="{00000000-0000-0000-0000-000000000000}"/>
          </ac:spMkLst>
        </pc:spChg>
      </pc:sldChg>
      <pc:sldChg chg="modSp mod">
        <pc:chgData name="Helen Evans (Institute of Management and Health)" userId="d9a8b39e-a9d4-4d81-a719-001f6364ef6d" providerId="ADAL" clId="{ECEC1BAF-037E-4C47-A81C-504CAABFC307}" dt="2023-10-02T14:21:41.835" v="51" actId="14"/>
        <pc:sldMkLst>
          <pc:docMk/>
          <pc:sldMk cId="549032394" sldId="298"/>
        </pc:sldMkLst>
        <pc:spChg chg="mod">
          <ac:chgData name="Helen Evans (Institute of Management and Health)" userId="d9a8b39e-a9d4-4d81-a719-001f6364ef6d" providerId="ADAL" clId="{ECEC1BAF-037E-4C47-A81C-504CAABFC307}" dt="2023-10-02T14:20:49.681" v="45" actId="1076"/>
          <ac:spMkLst>
            <pc:docMk/>
            <pc:sldMk cId="549032394" sldId="298"/>
            <ac:spMk id="2" creationId="{00000000-0000-0000-0000-000000000000}"/>
          </ac:spMkLst>
        </pc:spChg>
        <pc:spChg chg="mod">
          <ac:chgData name="Helen Evans (Institute of Management and Health)" userId="d9a8b39e-a9d4-4d81-a719-001f6364ef6d" providerId="ADAL" clId="{ECEC1BAF-037E-4C47-A81C-504CAABFC307}" dt="2023-10-02T14:21:41.835" v="51" actId="14"/>
          <ac:spMkLst>
            <pc:docMk/>
            <pc:sldMk cId="549032394" sldId="298"/>
            <ac:spMk id="4" creationId="{00000000-0000-0000-0000-000000000000}"/>
          </ac:spMkLst>
        </pc:spChg>
      </pc:sldChg>
      <pc:sldChg chg="modSp mod">
        <pc:chgData name="Helen Evans (Institute of Management and Health)" userId="d9a8b39e-a9d4-4d81-a719-001f6364ef6d" providerId="ADAL" clId="{ECEC1BAF-037E-4C47-A81C-504CAABFC307}" dt="2023-10-02T14:22:05.746" v="54" actId="1076"/>
        <pc:sldMkLst>
          <pc:docMk/>
          <pc:sldMk cId="2004854201" sldId="301"/>
        </pc:sldMkLst>
        <pc:picChg chg="mod">
          <ac:chgData name="Helen Evans (Institute of Management and Health)" userId="d9a8b39e-a9d4-4d81-a719-001f6364ef6d" providerId="ADAL" clId="{ECEC1BAF-037E-4C47-A81C-504CAABFC307}" dt="2023-10-02T14:22:05.746" v="54" actId="1076"/>
          <ac:picMkLst>
            <pc:docMk/>
            <pc:sldMk cId="2004854201" sldId="301"/>
            <ac:picMk id="4" creationId="{00000000-0000-0000-0000-000000000000}"/>
          </ac:picMkLst>
        </pc:picChg>
      </pc:sldChg>
      <pc:sldChg chg="del">
        <pc:chgData name="Helen Evans (Institute of Management and Health)" userId="d9a8b39e-a9d4-4d81-a719-001f6364ef6d" providerId="ADAL" clId="{ECEC1BAF-037E-4C47-A81C-504CAABFC307}" dt="2023-10-02T14:30:20.088" v="76" actId="47"/>
        <pc:sldMkLst>
          <pc:docMk/>
          <pc:sldMk cId="1944174183" sldId="304"/>
        </pc:sldMkLst>
      </pc:sldChg>
      <pc:sldChg chg="ord">
        <pc:chgData name="Helen Evans (Institute of Management and Health)" userId="d9a8b39e-a9d4-4d81-a719-001f6364ef6d" providerId="ADAL" clId="{ECEC1BAF-037E-4C47-A81C-504CAABFC307}" dt="2023-10-02T14:24:28.877" v="75"/>
        <pc:sldMkLst>
          <pc:docMk/>
          <pc:sldMk cId="3058644251" sldId="307"/>
        </pc:sldMkLst>
      </pc:sldChg>
      <pc:sldChg chg="delSp modSp mod">
        <pc:chgData name="Helen Evans (Institute of Management and Health)" userId="d9a8b39e-a9d4-4d81-a719-001f6364ef6d" providerId="ADAL" clId="{ECEC1BAF-037E-4C47-A81C-504CAABFC307}" dt="2023-10-11T10:19:18.937" v="315" actId="478"/>
        <pc:sldMkLst>
          <pc:docMk/>
          <pc:sldMk cId="2850531244" sldId="309"/>
        </pc:sldMkLst>
        <pc:spChg chg="del mod">
          <ac:chgData name="Helen Evans (Institute of Management and Health)" userId="d9a8b39e-a9d4-4d81-a719-001f6364ef6d" providerId="ADAL" clId="{ECEC1BAF-037E-4C47-A81C-504CAABFC307}" dt="2023-10-11T10:19:18.937" v="315" actId="478"/>
          <ac:spMkLst>
            <pc:docMk/>
            <pc:sldMk cId="2850531244" sldId="309"/>
            <ac:spMk id="4" creationId="{05E4C8F6-86AA-D942-7651-5AF6BBD3585F}"/>
          </ac:spMkLst>
        </pc:spChg>
      </pc:sldChg>
      <pc:sldChg chg="delSp mod delAnim">
        <pc:chgData name="Helen Evans (Institute of Management and Health)" userId="d9a8b39e-a9d4-4d81-a719-001f6364ef6d" providerId="ADAL" clId="{ECEC1BAF-037E-4C47-A81C-504CAABFC307}" dt="2023-10-02T14:15:14.789" v="9" actId="478"/>
        <pc:sldMkLst>
          <pc:docMk/>
          <pc:sldMk cId="0" sldId="315"/>
        </pc:sldMkLst>
        <pc:spChg chg="del">
          <ac:chgData name="Helen Evans (Institute of Management and Health)" userId="d9a8b39e-a9d4-4d81-a719-001f6364ef6d" providerId="ADAL" clId="{ECEC1BAF-037E-4C47-A81C-504CAABFC307}" dt="2023-10-02T14:15:14.789" v="9" actId="478"/>
          <ac:spMkLst>
            <pc:docMk/>
            <pc:sldMk cId="0" sldId="315"/>
            <ac:spMk id="3" creationId="{C894336B-2B5C-628E-38A5-1BA100F94309}"/>
          </ac:spMkLst>
        </pc:spChg>
      </pc:sldChg>
      <pc:sldChg chg="del">
        <pc:chgData name="Helen Evans (Institute of Management and Health)" userId="d9a8b39e-a9d4-4d81-a719-001f6364ef6d" providerId="ADAL" clId="{ECEC1BAF-037E-4C47-A81C-504CAABFC307}" dt="2023-10-02T14:15:21.865" v="11" actId="47"/>
        <pc:sldMkLst>
          <pc:docMk/>
          <pc:sldMk cId="3973563362" sldId="351"/>
        </pc:sldMkLst>
      </pc:sldChg>
      <pc:sldChg chg="del">
        <pc:chgData name="Helen Evans (Institute of Management and Health)" userId="d9a8b39e-a9d4-4d81-a719-001f6364ef6d" providerId="ADAL" clId="{ECEC1BAF-037E-4C47-A81C-504CAABFC307}" dt="2023-10-02T14:15:24.913" v="12" actId="47"/>
        <pc:sldMkLst>
          <pc:docMk/>
          <pc:sldMk cId="1724581827" sldId="471"/>
        </pc:sldMkLst>
      </pc:sldChg>
      <pc:sldChg chg="del">
        <pc:chgData name="Helen Evans (Institute of Management and Health)" userId="d9a8b39e-a9d4-4d81-a719-001f6364ef6d" providerId="ADAL" clId="{ECEC1BAF-037E-4C47-A81C-504CAABFC307}" dt="2023-10-02T14:15:18.565" v="10" actId="47"/>
        <pc:sldMkLst>
          <pc:docMk/>
          <pc:sldMk cId="2550806967" sldId="472"/>
        </pc:sldMkLst>
      </pc:sldChg>
      <pc:sldChg chg="delSp modSp mod">
        <pc:chgData name="Helen Evans (Institute of Management and Health)" userId="d9a8b39e-a9d4-4d81-a719-001f6364ef6d" providerId="ADAL" clId="{ECEC1BAF-037E-4C47-A81C-504CAABFC307}" dt="2023-10-11T10:15:55.774" v="179" actId="20577"/>
        <pc:sldMkLst>
          <pc:docMk/>
          <pc:sldMk cId="3704036334" sldId="473"/>
        </pc:sldMkLst>
        <pc:spChg chg="del mod">
          <ac:chgData name="Helen Evans (Institute of Management and Health)" userId="d9a8b39e-a9d4-4d81-a719-001f6364ef6d" providerId="ADAL" clId="{ECEC1BAF-037E-4C47-A81C-504CAABFC307}" dt="2023-10-11T10:14:39.142" v="81" actId="478"/>
          <ac:spMkLst>
            <pc:docMk/>
            <pc:sldMk cId="3704036334" sldId="473"/>
            <ac:spMk id="5" creationId="{83E9C9AF-AFFF-40FE-288E-DC8BC1D3E57C}"/>
          </ac:spMkLst>
        </pc:spChg>
        <pc:spChg chg="mod">
          <ac:chgData name="Helen Evans (Institute of Management and Health)" userId="d9a8b39e-a9d4-4d81-a719-001f6364ef6d" providerId="ADAL" clId="{ECEC1BAF-037E-4C47-A81C-504CAABFC307}" dt="2023-10-11T10:15:55.774" v="179" actId="20577"/>
          <ac:spMkLst>
            <pc:docMk/>
            <pc:sldMk cId="3704036334" sldId="473"/>
            <ac:spMk id="8" creationId="{6E90B80A-F893-BC10-948E-0CDED53CCB24}"/>
          </ac:spMkLst>
        </pc:spChg>
        <pc:spChg chg="mod">
          <ac:chgData name="Helen Evans (Institute of Management and Health)" userId="d9a8b39e-a9d4-4d81-a719-001f6364ef6d" providerId="ADAL" clId="{ECEC1BAF-037E-4C47-A81C-504CAABFC307}" dt="2023-10-11T10:15:44.861" v="150" actId="12"/>
          <ac:spMkLst>
            <pc:docMk/>
            <pc:sldMk cId="3704036334" sldId="473"/>
            <ac:spMk id="9" creationId="{1E70DBD8-290F-4DB3-229F-BD214DAC9476}"/>
          </ac:spMkLst>
        </pc:spChg>
      </pc:sldChg>
      <pc:sldChg chg="addSp delSp modSp mod modAnim">
        <pc:chgData name="Helen Evans (Institute of Management and Health)" userId="d9a8b39e-a9d4-4d81-a719-001f6364ef6d" providerId="ADAL" clId="{ECEC1BAF-037E-4C47-A81C-504CAABFC307}" dt="2023-10-11T10:17:13.271" v="294" actId="404"/>
        <pc:sldMkLst>
          <pc:docMk/>
          <pc:sldMk cId="3535005367" sldId="474"/>
        </pc:sldMkLst>
        <pc:spChg chg="del">
          <ac:chgData name="Helen Evans (Institute of Management and Health)" userId="d9a8b39e-a9d4-4d81-a719-001f6364ef6d" providerId="ADAL" clId="{ECEC1BAF-037E-4C47-A81C-504CAABFC307}" dt="2023-10-11T10:16:26.900" v="211" actId="478"/>
          <ac:spMkLst>
            <pc:docMk/>
            <pc:sldMk cId="3535005367" sldId="474"/>
            <ac:spMk id="5" creationId="{83E9C9AF-AFFF-40FE-288E-DC8BC1D3E57C}"/>
          </ac:spMkLst>
        </pc:spChg>
        <pc:spChg chg="add mod">
          <ac:chgData name="Helen Evans (Institute of Management and Health)" userId="d9a8b39e-a9d4-4d81-a719-001f6364ef6d" providerId="ADAL" clId="{ECEC1BAF-037E-4C47-A81C-504CAABFC307}" dt="2023-10-11T10:16:36.976" v="212"/>
          <ac:spMkLst>
            <pc:docMk/>
            <pc:sldMk cId="3535005367" sldId="474"/>
            <ac:spMk id="7" creationId="{1DC6E8D0-036A-4845-A90D-5FF5665FF067}"/>
          </ac:spMkLst>
        </pc:spChg>
        <pc:spChg chg="mod">
          <ac:chgData name="Helen Evans (Institute of Management and Health)" userId="d9a8b39e-a9d4-4d81-a719-001f6364ef6d" providerId="ADAL" clId="{ECEC1BAF-037E-4C47-A81C-504CAABFC307}" dt="2023-10-11T10:17:13.271" v="294" actId="404"/>
          <ac:spMkLst>
            <pc:docMk/>
            <pc:sldMk cId="3535005367" sldId="474"/>
            <ac:spMk id="8" creationId="{6E90B80A-F893-BC10-948E-0CDED53CCB24}"/>
          </ac:spMkLst>
        </pc:spChg>
        <pc:spChg chg="mod">
          <ac:chgData name="Helen Evans (Institute of Management and Health)" userId="d9a8b39e-a9d4-4d81-a719-001f6364ef6d" providerId="ADAL" clId="{ECEC1BAF-037E-4C47-A81C-504CAABFC307}" dt="2023-10-11T10:16:22.451" v="210" actId="20577"/>
          <ac:spMkLst>
            <pc:docMk/>
            <pc:sldMk cId="3535005367" sldId="474"/>
            <ac:spMk id="9" creationId="{1E70DBD8-290F-4DB3-229F-BD214DAC9476}"/>
          </ac:spMkLst>
        </pc:spChg>
      </pc:sldChg>
      <pc:sldChg chg="delSp modSp mod">
        <pc:chgData name="Helen Evans (Institute of Management and Health)" userId="d9a8b39e-a9d4-4d81-a719-001f6364ef6d" providerId="ADAL" clId="{ECEC1BAF-037E-4C47-A81C-504CAABFC307}" dt="2023-10-02T14:24:01.305" v="73" actId="478"/>
        <pc:sldMkLst>
          <pc:docMk/>
          <pc:sldMk cId="3709554930" sldId="475"/>
        </pc:sldMkLst>
        <pc:spChg chg="del mod">
          <ac:chgData name="Helen Evans (Institute of Management and Health)" userId="d9a8b39e-a9d4-4d81-a719-001f6364ef6d" providerId="ADAL" clId="{ECEC1BAF-037E-4C47-A81C-504CAABFC307}" dt="2023-10-02T14:24:01.305" v="73" actId="478"/>
          <ac:spMkLst>
            <pc:docMk/>
            <pc:sldMk cId="3709554930" sldId="475"/>
            <ac:spMk id="5" creationId="{83E9C9AF-AFFF-40FE-288E-DC8BC1D3E57C}"/>
          </ac:spMkLst>
        </pc:spChg>
      </pc:sldChg>
      <pc:sldChg chg="modNotes">
        <pc:chgData name="Helen Evans (Institute of Management and Health)" userId="d9a8b39e-a9d4-4d81-a719-001f6364ef6d" providerId="ADAL" clId="{ECEC1BAF-037E-4C47-A81C-504CAABFC307}" dt="2023-10-02T14:17:20.178" v="29" actId="27636"/>
        <pc:sldMkLst>
          <pc:docMk/>
          <pc:sldMk cId="22940925" sldId="728"/>
        </pc:sldMkLst>
      </pc:sldChg>
      <pc:sldChg chg="modSp mod">
        <pc:chgData name="Helen Evans (Institute of Management and Health)" userId="d9a8b39e-a9d4-4d81-a719-001f6364ef6d" providerId="ADAL" clId="{ECEC1BAF-037E-4C47-A81C-504CAABFC307}" dt="2023-10-02T14:17:59.244" v="32" actId="1076"/>
        <pc:sldMkLst>
          <pc:docMk/>
          <pc:sldMk cId="1432491305" sldId="729"/>
        </pc:sldMkLst>
        <pc:spChg chg="mod">
          <ac:chgData name="Helen Evans (Institute of Management and Health)" userId="d9a8b39e-a9d4-4d81-a719-001f6364ef6d" providerId="ADAL" clId="{ECEC1BAF-037E-4C47-A81C-504CAABFC307}" dt="2023-10-02T14:17:59.244" v="32" actId="1076"/>
          <ac:spMkLst>
            <pc:docMk/>
            <pc:sldMk cId="1432491305" sldId="729"/>
            <ac:spMk id="7" creationId="{00000000-0000-0000-0000-000000000000}"/>
          </ac:spMkLst>
        </pc:spChg>
        <pc:picChg chg="mod">
          <ac:chgData name="Helen Evans (Institute of Management and Health)" userId="d9a8b39e-a9d4-4d81-a719-001f6364ef6d" providerId="ADAL" clId="{ECEC1BAF-037E-4C47-A81C-504CAABFC307}" dt="2023-10-02T14:17:51.912" v="31" actId="1076"/>
          <ac:picMkLst>
            <pc:docMk/>
            <pc:sldMk cId="1432491305" sldId="729"/>
            <ac:picMk id="2051" creationId="{00000000-0000-0000-0000-000000000000}"/>
          </ac:picMkLst>
        </pc:picChg>
      </pc:sldChg>
      <pc:sldChg chg="modSp mod">
        <pc:chgData name="Helen Evans (Institute of Management and Health)" userId="d9a8b39e-a9d4-4d81-a719-001f6364ef6d" providerId="ADAL" clId="{ECEC1BAF-037E-4C47-A81C-504CAABFC307}" dt="2023-10-02T14:19:15.761" v="38" actId="1076"/>
        <pc:sldMkLst>
          <pc:docMk/>
          <pc:sldMk cId="1412159709" sldId="733"/>
        </pc:sldMkLst>
        <pc:spChg chg="mod">
          <ac:chgData name="Helen Evans (Institute of Management and Health)" userId="d9a8b39e-a9d4-4d81-a719-001f6364ef6d" providerId="ADAL" clId="{ECEC1BAF-037E-4C47-A81C-504CAABFC307}" dt="2023-10-02T14:19:15.761" v="38" actId="1076"/>
          <ac:spMkLst>
            <pc:docMk/>
            <pc:sldMk cId="1412159709" sldId="733"/>
            <ac:spMk id="2" creationId="{00000000-0000-0000-0000-000000000000}"/>
          </ac:spMkLst>
        </pc:spChg>
        <pc:spChg chg="mod">
          <ac:chgData name="Helen Evans (Institute of Management and Health)" userId="d9a8b39e-a9d4-4d81-a719-001f6364ef6d" providerId="ADAL" clId="{ECEC1BAF-037E-4C47-A81C-504CAABFC307}" dt="2023-10-02T14:19:12.240" v="37" actId="14100"/>
          <ac:spMkLst>
            <pc:docMk/>
            <pc:sldMk cId="1412159709" sldId="733"/>
            <ac:spMk id="4" creationId="{00000000-0000-0000-0000-000000000000}"/>
          </ac:spMkLst>
        </pc:spChg>
      </pc:sldChg>
      <pc:sldChg chg="modSp mod">
        <pc:chgData name="Helen Evans (Institute of Management and Health)" userId="d9a8b39e-a9d4-4d81-a719-001f6364ef6d" providerId="ADAL" clId="{ECEC1BAF-037E-4C47-A81C-504CAABFC307}" dt="2023-10-02T14:22:50.296" v="62" actId="20577"/>
        <pc:sldMkLst>
          <pc:docMk/>
          <pc:sldMk cId="412067277" sldId="735"/>
        </pc:sldMkLst>
        <pc:spChg chg="mod">
          <ac:chgData name="Helen Evans (Institute of Management and Health)" userId="d9a8b39e-a9d4-4d81-a719-001f6364ef6d" providerId="ADAL" clId="{ECEC1BAF-037E-4C47-A81C-504CAABFC307}" dt="2023-10-02T14:22:32.946" v="55" actId="1076"/>
          <ac:spMkLst>
            <pc:docMk/>
            <pc:sldMk cId="412067277" sldId="735"/>
            <ac:spMk id="2" creationId="{00000000-0000-0000-0000-000000000000}"/>
          </ac:spMkLst>
        </pc:spChg>
        <pc:spChg chg="mod">
          <ac:chgData name="Helen Evans (Institute of Management and Health)" userId="d9a8b39e-a9d4-4d81-a719-001f6364ef6d" providerId="ADAL" clId="{ECEC1BAF-037E-4C47-A81C-504CAABFC307}" dt="2023-10-02T14:22:50.296" v="62" actId="20577"/>
          <ac:spMkLst>
            <pc:docMk/>
            <pc:sldMk cId="412067277" sldId="735"/>
            <ac:spMk id="4" creationId="{00000000-0000-0000-0000-000000000000}"/>
          </ac:spMkLst>
        </pc:spChg>
      </pc:sldChg>
      <pc:sldMasterChg chg="delSldLayout">
        <pc:chgData name="Helen Evans (Institute of Management and Health)" userId="d9a8b39e-a9d4-4d81-a719-001f6364ef6d" providerId="ADAL" clId="{ECEC1BAF-037E-4C47-A81C-504CAABFC307}" dt="2023-10-02T14:15:24.913" v="12" actId="47"/>
        <pc:sldMasterMkLst>
          <pc:docMk/>
          <pc:sldMasterMk cId="1288790940" sldId="2147483666"/>
        </pc:sldMasterMkLst>
        <pc:sldLayoutChg chg="del">
          <pc:chgData name="Helen Evans (Institute of Management and Health)" userId="d9a8b39e-a9d4-4d81-a719-001f6364ef6d" providerId="ADAL" clId="{ECEC1BAF-037E-4C47-A81C-504CAABFC307}" dt="2023-10-02T14:15:24.913" v="12" actId="47"/>
          <pc:sldLayoutMkLst>
            <pc:docMk/>
            <pc:sldMasterMk cId="1288790940" sldId="2147483666"/>
            <pc:sldLayoutMk cId="3762353005" sldId="2147483755"/>
          </pc:sldLayoutMkLst>
        </pc:sldLayoutChg>
        <pc:sldLayoutChg chg="del">
          <pc:chgData name="Helen Evans (Institute of Management and Health)" userId="d9a8b39e-a9d4-4d81-a719-001f6364ef6d" providerId="ADAL" clId="{ECEC1BAF-037E-4C47-A81C-504CAABFC307}" dt="2023-10-02T14:15:21.865" v="11" actId="47"/>
          <pc:sldLayoutMkLst>
            <pc:docMk/>
            <pc:sldMasterMk cId="1288790940" sldId="2147483666"/>
            <pc:sldLayoutMk cId="3095686356" sldId="214748375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ADF3A-A45D-46C3-8E40-8F606A9D0C8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13AA972-A3E3-4237-8FE0-CB1E6CBBF3B8}">
      <dgm:prSet/>
      <dgm:spPr/>
      <dgm:t>
        <a:bodyPr/>
        <a:lstStyle/>
        <a:p>
          <a:r>
            <a:rPr lang="en-GB"/>
            <a:t>Today’s Aim</a:t>
          </a:r>
          <a:endParaRPr lang="en-US"/>
        </a:p>
      </dgm:t>
    </dgm:pt>
    <dgm:pt modelId="{43A36A36-944C-40E6-AD0F-23E0B7644B37}" type="parTrans" cxnId="{3D8F2A5E-846C-42BF-A138-5FEC789D7B8C}">
      <dgm:prSet/>
      <dgm:spPr/>
      <dgm:t>
        <a:bodyPr/>
        <a:lstStyle/>
        <a:p>
          <a:endParaRPr lang="en-US"/>
        </a:p>
      </dgm:t>
    </dgm:pt>
    <dgm:pt modelId="{0125425C-2242-4FFA-B478-61C145DCBFDD}" type="sibTrans" cxnId="{3D8F2A5E-846C-42BF-A138-5FEC789D7B8C}">
      <dgm:prSet/>
      <dgm:spPr/>
      <dgm:t>
        <a:bodyPr/>
        <a:lstStyle/>
        <a:p>
          <a:endParaRPr lang="en-US"/>
        </a:p>
      </dgm:t>
    </dgm:pt>
    <dgm:pt modelId="{68E5A3DA-C6EC-417D-BACB-AACAD9A4B5AF}">
      <dgm:prSet/>
      <dgm:spPr/>
      <dgm:t>
        <a:bodyPr/>
        <a:lstStyle/>
        <a:p>
          <a:r>
            <a:rPr lang="en-GB"/>
            <a:t>Historical Developments in the Hospitality Industry</a:t>
          </a:r>
          <a:endParaRPr lang="en-US"/>
        </a:p>
      </dgm:t>
    </dgm:pt>
    <dgm:pt modelId="{705BBF9E-F34D-4E29-A52E-C17E553D4508}" type="parTrans" cxnId="{48686858-0B69-4A50-8644-A7285D9C6177}">
      <dgm:prSet/>
      <dgm:spPr/>
      <dgm:t>
        <a:bodyPr/>
        <a:lstStyle/>
        <a:p>
          <a:endParaRPr lang="en-US"/>
        </a:p>
      </dgm:t>
    </dgm:pt>
    <dgm:pt modelId="{A930ACDE-255D-4AE2-BD9F-67BDD666E0A1}" type="sibTrans" cxnId="{48686858-0B69-4A50-8644-A7285D9C6177}">
      <dgm:prSet/>
      <dgm:spPr/>
      <dgm:t>
        <a:bodyPr/>
        <a:lstStyle/>
        <a:p>
          <a:endParaRPr lang="en-US"/>
        </a:p>
      </dgm:t>
    </dgm:pt>
    <dgm:pt modelId="{09BB2091-93B4-4D5E-8252-6A8D605058D4}">
      <dgm:prSet/>
      <dgm:spPr/>
      <dgm:t>
        <a:bodyPr/>
        <a:lstStyle/>
        <a:p>
          <a:r>
            <a:rPr lang="en-GB" dirty="0"/>
            <a:t>The Structure </a:t>
          </a:r>
          <a:r>
            <a:rPr lang="en-GB"/>
            <a:t>of the </a:t>
          </a:r>
          <a:r>
            <a:rPr lang="en-GB" dirty="0"/>
            <a:t>Hospitality Industry</a:t>
          </a:r>
          <a:endParaRPr lang="en-US" dirty="0"/>
        </a:p>
      </dgm:t>
    </dgm:pt>
    <dgm:pt modelId="{8C45C5F9-B7AD-42B3-B96B-DE78F66899BE}" type="parTrans" cxnId="{7C377BE4-93E1-475C-87C3-E5ED6CA61A33}">
      <dgm:prSet/>
      <dgm:spPr/>
      <dgm:t>
        <a:bodyPr/>
        <a:lstStyle/>
        <a:p>
          <a:endParaRPr lang="en-US"/>
        </a:p>
      </dgm:t>
    </dgm:pt>
    <dgm:pt modelId="{0760844C-4960-411D-BD1F-8A3B90F6C846}" type="sibTrans" cxnId="{7C377BE4-93E1-475C-87C3-E5ED6CA61A33}">
      <dgm:prSet/>
      <dgm:spPr/>
      <dgm:t>
        <a:bodyPr/>
        <a:lstStyle/>
        <a:p>
          <a:endParaRPr lang="en-US"/>
        </a:p>
      </dgm:t>
    </dgm:pt>
    <dgm:pt modelId="{460F1611-86BA-4CBD-94EE-059FAF6AC862}">
      <dgm:prSet/>
      <dgm:spPr/>
      <dgm:t>
        <a:bodyPr/>
        <a:lstStyle/>
        <a:p>
          <a:r>
            <a:rPr lang="en-GB"/>
            <a:t>Different Hotel Segments</a:t>
          </a:r>
          <a:endParaRPr lang="en-US"/>
        </a:p>
      </dgm:t>
    </dgm:pt>
    <dgm:pt modelId="{ECD53F9B-9D10-4885-B5D3-787BE42DCB5C}" type="parTrans" cxnId="{17655367-DE86-4BF7-A7EE-9F36D4EBC4EE}">
      <dgm:prSet/>
      <dgm:spPr/>
      <dgm:t>
        <a:bodyPr/>
        <a:lstStyle/>
        <a:p>
          <a:endParaRPr lang="en-US"/>
        </a:p>
      </dgm:t>
    </dgm:pt>
    <dgm:pt modelId="{B0188E29-24F8-4749-A249-8790DA7F9A2E}" type="sibTrans" cxnId="{17655367-DE86-4BF7-A7EE-9F36D4EBC4EE}">
      <dgm:prSet/>
      <dgm:spPr/>
      <dgm:t>
        <a:bodyPr/>
        <a:lstStyle/>
        <a:p>
          <a:endParaRPr lang="en-US"/>
        </a:p>
      </dgm:t>
    </dgm:pt>
    <dgm:pt modelId="{450663D6-5449-423E-AFF5-5239C970889B}">
      <dgm:prSet/>
      <dgm:spPr/>
      <dgm:t>
        <a:bodyPr/>
        <a:lstStyle/>
        <a:p>
          <a:r>
            <a:rPr lang="en-GB"/>
            <a:t>Service Standards</a:t>
          </a:r>
          <a:endParaRPr lang="en-US"/>
        </a:p>
      </dgm:t>
    </dgm:pt>
    <dgm:pt modelId="{2A98B99E-FF24-4DD9-AFA1-2F95B4CA0CF1}" type="parTrans" cxnId="{F73C0A9B-D61B-47BA-803A-2351D987E714}">
      <dgm:prSet/>
      <dgm:spPr/>
      <dgm:t>
        <a:bodyPr/>
        <a:lstStyle/>
        <a:p>
          <a:endParaRPr lang="en-US"/>
        </a:p>
      </dgm:t>
    </dgm:pt>
    <dgm:pt modelId="{3B2C466E-7851-4A13-BBF3-83F92E2E0EB2}" type="sibTrans" cxnId="{F73C0A9B-D61B-47BA-803A-2351D987E714}">
      <dgm:prSet/>
      <dgm:spPr/>
      <dgm:t>
        <a:bodyPr/>
        <a:lstStyle/>
        <a:p>
          <a:endParaRPr lang="en-US"/>
        </a:p>
      </dgm:t>
    </dgm:pt>
    <dgm:pt modelId="{FFDD2C24-4425-4A38-9474-1012D53EB096}">
      <dgm:prSet/>
      <dgm:spPr/>
      <dgm:t>
        <a:bodyPr/>
        <a:lstStyle/>
        <a:p>
          <a:r>
            <a:rPr lang="en-GB"/>
            <a:t>Recap</a:t>
          </a:r>
          <a:endParaRPr lang="en-US"/>
        </a:p>
      </dgm:t>
    </dgm:pt>
    <dgm:pt modelId="{8D417BBD-EB1C-4671-AE93-ABEA894C6F52}" type="parTrans" cxnId="{7CD624C0-4AB6-4AC1-B1F5-F958415E7254}">
      <dgm:prSet/>
      <dgm:spPr/>
      <dgm:t>
        <a:bodyPr/>
        <a:lstStyle/>
        <a:p>
          <a:endParaRPr lang="en-US"/>
        </a:p>
      </dgm:t>
    </dgm:pt>
    <dgm:pt modelId="{C372267C-E33B-4A10-84D4-AC6C9C84C849}" type="sibTrans" cxnId="{7CD624C0-4AB6-4AC1-B1F5-F958415E7254}">
      <dgm:prSet/>
      <dgm:spPr/>
      <dgm:t>
        <a:bodyPr/>
        <a:lstStyle/>
        <a:p>
          <a:endParaRPr lang="en-US"/>
        </a:p>
      </dgm:t>
    </dgm:pt>
    <dgm:pt modelId="{931D4120-D253-4D51-9E8C-D882A060F547}">
      <dgm:prSet/>
      <dgm:spPr/>
      <dgm:t>
        <a:bodyPr/>
        <a:lstStyle/>
        <a:p>
          <a:r>
            <a:rPr lang="en-GB" dirty="0"/>
            <a:t>Assignment 1 refresh </a:t>
          </a:r>
          <a:endParaRPr lang="en-US" dirty="0"/>
        </a:p>
      </dgm:t>
    </dgm:pt>
    <dgm:pt modelId="{FFF60881-AF0D-4320-AE8D-12707666059C}" type="parTrans" cxnId="{60DDFA0D-C576-4FE7-88D2-6FF78F694185}">
      <dgm:prSet/>
      <dgm:spPr/>
      <dgm:t>
        <a:bodyPr/>
        <a:lstStyle/>
        <a:p>
          <a:endParaRPr lang="en-US"/>
        </a:p>
      </dgm:t>
    </dgm:pt>
    <dgm:pt modelId="{85989E58-9251-428B-AABE-DB347BA09371}" type="sibTrans" cxnId="{60DDFA0D-C576-4FE7-88D2-6FF78F694185}">
      <dgm:prSet/>
      <dgm:spPr/>
      <dgm:t>
        <a:bodyPr/>
        <a:lstStyle/>
        <a:p>
          <a:endParaRPr lang="en-US"/>
        </a:p>
      </dgm:t>
    </dgm:pt>
    <dgm:pt modelId="{7D0507E1-D991-4C95-8BF1-7602A1FE16B2}">
      <dgm:prSet/>
      <dgm:spPr/>
      <dgm:t>
        <a:bodyPr/>
        <a:lstStyle/>
        <a:p>
          <a:r>
            <a:rPr lang="en-GB"/>
            <a:t>Next Week’s Content</a:t>
          </a:r>
          <a:endParaRPr lang="en-US"/>
        </a:p>
      </dgm:t>
    </dgm:pt>
    <dgm:pt modelId="{8DB66E8F-C48B-4EC4-8290-67B169C9B85A}" type="parTrans" cxnId="{98288445-3057-4E50-A4BB-BE98B8811B9E}">
      <dgm:prSet/>
      <dgm:spPr/>
      <dgm:t>
        <a:bodyPr/>
        <a:lstStyle/>
        <a:p>
          <a:endParaRPr lang="en-US"/>
        </a:p>
      </dgm:t>
    </dgm:pt>
    <dgm:pt modelId="{E81A126E-83EE-48C8-B084-B298BE37BA93}" type="sibTrans" cxnId="{98288445-3057-4E50-A4BB-BE98B8811B9E}">
      <dgm:prSet/>
      <dgm:spPr/>
      <dgm:t>
        <a:bodyPr/>
        <a:lstStyle/>
        <a:p>
          <a:endParaRPr lang="en-US"/>
        </a:p>
      </dgm:t>
    </dgm:pt>
    <dgm:pt modelId="{C9FD0006-9BC4-4C74-AB8D-6C3BE41B4EBA}" type="pres">
      <dgm:prSet presAssocID="{17BADF3A-A45D-46C3-8E40-8F606A9D0C82}" presName="vert0" presStyleCnt="0">
        <dgm:presLayoutVars>
          <dgm:dir/>
          <dgm:animOne val="branch"/>
          <dgm:animLvl val="lvl"/>
        </dgm:presLayoutVars>
      </dgm:prSet>
      <dgm:spPr/>
    </dgm:pt>
    <dgm:pt modelId="{0F432C9F-F53B-40D1-8A99-E4858DF48E68}" type="pres">
      <dgm:prSet presAssocID="{E13AA972-A3E3-4237-8FE0-CB1E6CBBF3B8}" presName="thickLine" presStyleLbl="alignNode1" presStyleIdx="0" presStyleCnt="8"/>
      <dgm:spPr/>
    </dgm:pt>
    <dgm:pt modelId="{14CC9ABA-E088-4195-9CE1-68B534CCAB97}" type="pres">
      <dgm:prSet presAssocID="{E13AA972-A3E3-4237-8FE0-CB1E6CBBF3B8}" presName="horz1" presStyleCnt="0"/>
      <dgm:spPr/>
    </dgm:pt>
    <dgm:pt modelId="{1806E670-E859-4E49-82A2-17D072CC10CA}" type="pres">
      <dgm:prSet presAssocID="{E13AA972-A3E3-4237-8FE0-CB1E6CBBF3B8}" presName="tx1" presStyleLbl="revTx" presStyleIdx="0" presStyleCnt="8"/>
      <dgm:spPr/>
    </dgm:pt>
    <dgm:pt modelId="{A8A17CA5-D9BA-45F2-97D5-F1B052490A82}" type="pres">
      <dgm:prSet presAssocID="{E13AA972-A3E3-4237-8FE0-CB1E6CBBF3B8}" presName="vert1" presStyleCnt="0"/>
      <dgm:spPr/>
    </dgm:pt>
    <dgm:pt modelId="{2DDBDD91-9676-4E7F-8A71-5883B69A636E}" type="pres">
      <dgm:prSet presAssocID="{68E5A3DA-C6EC-417D-BACB-AACAD9A4B5AF}" presName="thickLine" presStyleLbl="alignNode1" presStyleIdx="1" presStyleCnt="8"/>
      <dgm:spPr/>
    </dgm:pt>
    <dgm:pt modelId="{667476F5-3F6C-45FE-8342-D48DFD2887CF}" type="pres">
      <dgm:prSet presAssocID="{68E5A3DA-C6EC-417D-BACB-AACAD9A4B5AF}" presName="horz1" presStyleCnt="0"/>
      <dgm:spPr/>
    </dgm:pt>
    <dgm:pt modelId="{4896A317-B844-4440-BB5E-5BC22A05C5C8}" type="pres">
      <dgm:prSet presAssocID="{68E5A3DA-C6EC-417D-BACB-AACAD9A4B5AF}" presName="tx1" presStyleLbl="revTx" presStyleIdx="1" presStyleCnt="8"/>
      <dgm:spPr/>
    </dgm:pt>
    <dgm:pt modelId="{C81B8500-C5E0-4525-977D-591E277930D5}" type="pres">
      <dgm:prSet presAssocID="{68E5A3DA-C6EC-417D-BACB-AACAD9A4B5AF}" presName="vert1" presStyleCnt="0"/>
      <dgm:spPr/>
    </dgm:pt>
    <dgm:pt modelId="{3C18644E-476C-46F0-BF32-33E1D9172815}" type="pres">
      <dgm:prSet presAssocID="{09BB2091-93B4-4D5E-8252-6A8D605058D4}" presName="thickLine" presStyleLbl="alignNode1" presStyleIdx="2" presStyleCnt="8"/>
      <dgm:spPr/>
    </dgm:pt>
    <dgm:pt modelId="{141B43F1-21CC-4C01-BCA9-5E9985D752AC}" type="pres">
      <dgm:prSet presAssocID="{09BB2091-93B4-4D5E-8252-6A8D605058D4}" presName="horz1" presStyleCnt="0"/>
      <dgm:spPr/>
    </dgm:pt>
    <dgm:pt modelId="{69AC7750-E2A4-47BF-8BD5-DBF58D38FE9F}" type="pres">
      <dgm:prSet presAssocID="{09BB2091-93B4-4D5E-8252-6A8D605058D4}" presName="tx1" presStyleLbl="revTx" presStyleIdx="2" presStyleCnt="8"/>
      <dgm:spPr/>
    </dgm:pt>
    <dgm:pt modelId="{F66F66DC-A675-44DE-8EED-5B092EA253A3}" type="pres">
      <dgm:prSet presAssocID="{09BB2091-93B4-4D5E-8252-6A8D605058D4}" presName="vert1" presStyleCnt="0"/>
      <dgm:spPr/>
    </dgm:pt>
    <dgm:pt modelId="{4B9DAA25-D203-42F4-8DB1-DF3F11AD91E7}" type="pres">
      <dgm:prSet presAssocID="{460F1611-86BA-4CBD-94EE-059FAF6AC862}" presName="thickLine" presStyleLbl="alignNode1" presStyleIdx="3" presStyleCnt="8"/>
      <dgm:spPr/>
    </dgm:pt>
    <dgm:pt modelId="{83EF029F-67CA-4775-81F1-D7D711C4FDC2}" type="pres">
      <dgm:prSet presAssocID="{460F1611-86BA-4CBD-94EE-059FAF6AC862}" presName="horz1" presStyleCnt="0"/>
      <dgm:spPr/>
    </dgm:pt>
    <dgm:pt modelId="{F1DDF30D-EC04-422A-832C-E3A12912969C}" type="pres">
      <dgm:prSet presAssocID="{460F1611-86BA-4CBD-94EE-059FAF6AC862}" presName="tx1" presStyleLbl="revTx" presStyleIdx="3" presStyleCnt="8"/>
      <dgm:spPr/>
    </dgm:pt>
    <dgm:pt modelId="{C54BF481-8319-4370-9BFC-6560DC811FF6}" type="pres">
      <dgm:prSet presAssocID="{460F1611-86BA-4CBD-94EE-059FAF6AC862}" presName="vert1" presStyleCnt="0"/>
      <dgm:spPr/>
    </dgm:pt>
    <dgm:pt modelId="{F8E6A3A0-FBF7-4071-83C7-A6BCFB492A6D}" type="pres">
      <dgm:prSet presAssocID="{450663D6-5449-423E-AFF5-5239C970889B}" presName="thickLine" presStyleLbl="alignNode1" presStyleIdx="4" presStyleCnt="8"/>
      <dgm:spPr/>
    </dgm:pt>
    <dgm:pt modelId="{897BD378-599D-48D2-8F82-69F25D9F1916}" type="pres">
      <dgm:prSet presAssocID="{450663D6-5449-423E-AFF5-5239C970889B}" presName="horz1" presStyleCnt="0"/>
      <dgm:spPr/>
    </dgm:pt>
    <dgm:pt modelId="{84B306F0-2E00-4A11-B1B1-A000BBEF4C72}" type="pres">
      <dgm:prSet presAssocID="{450663D6-5449-423E-AFF5-5239C970889B}" presName="tx1" presStyleLbl="revTx" presStyleIdx="4" presStyleCnt="8"/>
      <dgm:spPr/>
    </dgm:pt>
    <dgm:pt modelId="{5289A166-418F-4414-957E-C12DBA486535}" type="pres">
      <dgm:prSet presAssocID="{450663D6-5449-423E-AFF5-5239C970889B}" presName="vert1" presStyleCnt="0"/>
      <dgm:spPr/>
    </dgm:pt>
    <dgm:pt modelId="{A1D0D463-B2B0-4CE4-9869-C2FF240E4176}" type="pres">
      <dgm:prSet presAssocID="{FFDD2C24-4425-4A38-9474-1012D53EB096}" presName="thickLine" presStyleLbl="alignNode1" presStyleIdx="5" presStyleCnt="8"/>
      <dgm:spPr/>
    </dgm:pt>
    <dgm:pt modelId="{E6DE6A72-61AE-40D2-A1AE-EA9CC537A1DA}" type="pres">
      <dgm:prSet presAssocID="{FFDD2C24-4425-4A38-9474-1012D53EB096}" presName="horz1" presStyleCnt="0"/>
      <dgm:spPr/>
    </dgm:pt>
    <dgm:pt modelId="{B4707C6B-689B-430A-B0D7-01C44888D76F}" type="pres">
      <dgm:prSet presAssocID="{FFDD2C24-4425-4A38-9474-1012D53EB096}" presName="tx1" presStyleLbl="revTx" presStyleIdx="5" presStyleCnt="8"/>
      <dgm:spPr/>
    </dgm:pt>
    <dgm:pt modelId="{2BD4B024-D57C-4D4E-9A08-79187930FCFD}" type="pres">
      <dgm:prSet presAssocID="{FFDD2C24-4425-4A38-9474-1012D53EB096}" presName="vert1" presStyleCnt="0"/>
      <dgm:spPr/>
    </dgm:pt>
    <dgm:pt modelId="{A67CD263-D737-4ED4-B267-81065E1E2C53}" type="pres">
      <dgm:prSet presAssocID="{931D4120-D253-4D51-9E8C-D882A060F547}" presName="thickLine" presStyleLbl="alignNode1" presStyleIdx="6" presStyleCnt="8"/>
      <dgm:spPr/>
    </dgm:pt>
    <dgm:pt modelId="{A77774BB-B644-441F-8D4D-412C8509B760}" type="pres">
      <dgm:prSet presAssocID="{931D4120-D253-4D51-9E8C-D882A060F547}" presName="horz1" presStyleCnt="0"/>
      <dgm:spPr/>
    </dgm:pt>
    <dgm:pt modelId="{4A0AC054-A2C2-4C58-A7E5-8548F756A95D}" type="pres">
      <dgm:prSet presAssocID="{931D4120-D253-4D51-9E8C-D882A060F547}" presName="tx1" presStyleLbl="revTx" presStyleIdx="6" presStyleCnt="8"/>
      <dgm:spPr/>
    </dgm:pt>
    <dgm:pt modelId="{949EB255-B93F-4814-B305-7A38290D136C}" type="pres">
      <dgm:prSet presAssocID="{931D4120-D253-4D51-9E8C-D882A060F547}" presName="vert1" presStyleCnt="0"/>
      <dgm:spPr/>
    </dgm:pt>
    <dgm:pt modelId="{7272D11E-282E-404A-BD17-96DAA7765172}" type="pres">
      <dgm:prSet presAssocID="{7D0507E1-D991-4C95-8BF1-7602A1FE16B2}" presName="thickLine" presStyleLbl="alignNode1" presStyleIdx="7" presStyleCnt="8"/>
      <dgm:spPr/>
    </dgm:pt>
    <dgm:pt modelId="{4FDAC825-85B4-48A7-9BFF-9475820DCC8B}" type="pres">
      <dgm:prSet presAssocID="{7D0507E1-D991-4C95-8BF1-7602A1FE16B2}" presName="horz1" presStyleCnt="0"/>
      <dgm:spPr/>
    </dgm:pt>
    <dgm:pt modelId="{C962DF17-E973-442B-9B39-747DAE9C3CF2}" type="pres">
      <dgm:prSet presAssocID="{7D0507E1-D991-4C95-8BF1-7602A1FE16B2}" presName="tx1" presStyleLbl="revTx" presStyleIdx="7" presStyleCnt="8"/>
      <dgm:spPr/>
    </dgm:pt>
    <dgm:pt modelId="{E9AB1B0E-2E03-41AE-9D42-89E7A86B35A9}" type="pres">
      <dgm:prSet presAssocID="{7D0507E1-D991-4C95-8BF1-7602A1FE16B2}" presName="vert1" presStyleCnt="0"/>
      <dgm:spPr/>
    </dgm:pt>
  </dgm:ptLst>
  <dgm:cxnLst>
    <dgm:cxn modelId="{6009B303-E61C-4E80-9F35-431DF2B174C7}" type="presOf" srcId="{FFDD2C24-4425-4A38-9474-1012D53EB096}" destId="{B4707C6B-689B-430A-B0D7-01C44888D76F}" srcOrd="0" destOrd="0" presId="urn:microsoft.com/office/officeart/2008/layout/LinedList"/>
    <dgm:cxn modelId="{60DDFA0D-C576-4FE7-88D2-6FF78F694185}" srcId="{17BADF3A-A45D-46C3-8E40-8F606A9D0C82}" destId="{931D4120-D253-4D51-9E8C-D882A060F547}" srcOrd="6" destOrd="0" parTransId="{FFF60881-AF0D-4320-AE8D-12707666059C}" sibTransId="{85989E58-9251-428B-AABE-DB347BA09371}"/>
    <dgm:cxn modelId="{3D8F2A5E-846C-42BF-A138-5FEC789D7B8C}" srcId="{17BADF3A-A45D-46C3-8E40-8F606A9D0C82}" destId="{E13AA972-A3E3-4237-8FE0-CB1E6CBBF3B8}" srcOrd="0" destOrd="0" parTransId="{43A36A36-944C-40E6-AD0F-23E0B7644B37}" sibTransId="{0125425C-2242-4FFA-B478-61C145DCBFDD}"/>
    <dgm:cxn modelId="{98288445-3057-4E50-A4BB-BE98B8811B9E}" srcId="{17BADF3A-A45D-46C3-8E40-8F606A9D0C82}" destId="{7D0507E1-D991-4C95-8BF1-7602A1FE16B2}" srcOrd="7" destOrd="0" parTransId="{8DB66E8F-C48B-4EC4-8290-67B169C9B85A}" sibTransId="{E81A126E-83EE-48C8-B084-B298BE37BA93}"/>
    <dgm:cxn modelId="{17655367-DE86-4BF7-A7EE-9F36D4EBC4EE}" srcId="{17BADF3A-A45D-46C3-8E40-8F606A9D0C82}" destId="{460F1611-86BA-4CBD-94EE-059FAF6AC862}" srcOrd="3" destOrd="0" parTransId="{ECD53F9B-9D10-4885-B5D3-787BE42DCB5C}" sibTransId="{B0188E29-24F8-4749-A249-8790DA7F9A2E}"/>
    <dgm:cxn modelId="{0AF92D72-3F4E-402B-AFF0-7229747FFCA8}" type="presOf" srcId="{460F1611-86BA-4CBD-94EE-059FAF6AC862}" destId="{F1DDF30D-EC04-422A-832C-E3A12912969C}" srcOrd="0" destOrd="0" presId="urn:microsoft.com/office/officeart/2008/layout/LinedList"/>
    <dgm:cxn modelId="{2D4F3675-CEEF-425A-9124-1808640B41E3}" type="presOf" srcId="{68E5A3DA-C6EC-417D-BACB-AACAD9A4B5AF}" destId="{4896A317-B844-4440-BB5E-5BC22A05C5C8}" srcOrd="0" destOrd="0" presId="urn:microsoft.com/office/officeart/2008/layout/LinedList"/>
    <dgm:cxn modelId="{48686858-0B69-4A50-8644-A7285D9C6177}" srcId="{17BADF3A-A45D-46C3-8E40-8F606A9D0C82}" destId="{68E5A3DA-C6EC-417D-BACB-AACAD9A4B5AF}" srcOrd="1" destOrd="0" parTransId="{705BBF9E-F34D-4E29-A52E-C17E553D4508}" sibTransId="{A930ACDE-255D-4AE2-BD9F-67BDD666E0A1}"/>
    <dgm:cxn modelId="{F73C0A9B-D61B-47BA-803A-2351D987E714}" srcId="{17BADF3A-A45D-46C3-8E40-8F606A9D0C82}" destId="{450663D6-5449-423E-AFF5-5239C970889B}" srcOrd="4" destOrd="0" parTransId="{2A98B99E-FF24-4DD9-AFA1-2F95B4CA0CF1}" sibTransId="{3B2C466E-7851-4A13-BBF3-83F92E2E0EB2}"/>
    <dgm:cxn modelId="{D4FF63A8-ACA7-4DC1-A334-41A8A5091C6D}" type="presOf" srcId="{17BADF3A-A45D-46C3-8E40-8F606A9D0C82}" destId="{C9FD0006-9BC4-4C74-AB8D-6C3BE41B4EBA}" srcOrd="0" destOrd="0" presId="urn:microsoft.com/office/officeart/2008/layout/LinedList"/>
    <dgm:cxn modelId="{6BD0EEB3-460B-4999-BF94-4BAE99E7C140}" type="presOf" srcId="{450663D6-5449-423E-AFF5-5239C970889B}" destId="{84B306F0-2E00-4A11-B1B1-A000BBEF4C72}" srcOrd="0" destOrd="0" presId="urn:microsoft.com/office/officeart/2008/layout/LinedList"/>
    <dgm:cxn modelId="{D16607BD-0E19-405D-9E3F-D6E579B93C9C}" type="presOf" srcId="{E13AA972-A3E3-4237-8FE0-CB1E6CBBF3B8}" destId="{1806E670-E859-4E49-82A2-17D072CC10CA}" srcOrd="0" destOrd="0" presId="urn:microsoft.com/office/officeart/2008/layout/LinedList"/>
    <dgm:cxn modelId="{7CD624C0-4AB6-4AC1-B1F5-F958415E7254}" srcId="{17BADF3A-A45D-46C3-8E40-8F606A9D0C82}" destId="{FFDD2C24-4425-4A38-9474-1012D53EB096}" srcOrd="5" destOrd="0" parTransId="{8D417BBD-EB1C-4671-AE93-ABEA894C6F52}" sibTransId="{C372267C-E33B-4A10-84D4-AC6C9C84C849}"/>
    <dgm:cxn modelId="{B1DADCCC-FFE0-4A69-9786-87A956445DCA}" type="presOf" srcId="{09BB2091-93B4-4D5E-8252-6A8D605058D4}" destId="{69AC7750-E2A4-47BF-8BD5-DBF58D38FE9F}" srcOrd="0" destOrd="0" presId="urn:microsoft.com/office/officeart/2008/layout/LinedList"/>
    <dgm:cxn modelId="{7C377BE4-93E1-475C-87C3-E5ED6CA61A33}" srcId="{17BADF3A-A45D-46C3-8E40-8F606A9D0C82}" destId="{09BB2091-93B4-4D5E-8252-6A8D605058D4}" srcOrd="2" destOrd="0" parTransId="{8C45C5F9-B7AD-42B3-B96B-DE78F66899BE}" sibTransId="{0760844C-4960-411D-BD1F-8A3B90F6C846}"/>
    <dgm:cxn modelId="{024C63F0-76D2-4CAF-A63B-63A2CCD6F2E8}" type="presOf" srcId="{931D4120-D253-4D51-9E8C-D882A060F547}" destId="{4A0AC054-A2C2-4C58-A7E5-8548F756A95D}" srcOrd="0" destOrd="0" presId="urn:microsoft.com/office/officeart/2008/layout/LinedList"/>
    <dgm:cxn modelId="{0C8AD1FD-E837-46AA-B011-B10C45FE5AB1}" type="presOf" srcId="{7D0507E1-D991-4C95-8BF1-7602A1FE16B2}" destId="{C962DF17-E973-442B-9B39-747DAE9C3CF2}" srcOrd="0" destOrd="0" presId="urn:microsoft.com/office/officeart/2008/layout/LinedList"/>
    <dgm:cxn modelId="{5DB4328B-BFF9-4645-A7B9-854F2126B30B}" type="presParOf" srcId="{C9FD0006-9BC4-4C74-AB8D-6C3BE41B4EBA}" destId="{0F432C9F-F53B-40D1-8A99-E4858DF48E68}" srcOrd="0" destOrd="0" presId="urn:microsoft.com/office/officeart/2008/layout/LinedList"/>
    <dgm:cxn modelId="{31AF93E3-5B0A-463C-B3A3-8586D2451D33}" type="presParOf" srcId="{C9FD0006-9BC4-4C74-AB8D-6C3BE41B4EBA}" destId="{14CC9ABA-E088-4195-9CE1-68B534CCAB97}" srcOrd="1" destOrd="0" presId="urn:microsoft.com/office/officeart/2008/layout/LinedList"/>
    <dgm:cxn modelId="{0D105DFF-675D-4D6B-BAAC-E1B502D5ECD9}" type="presParOf" srcId="{14CC9ABA-E088-4195-9CE1-68B534CCAB97}" destId="{1806E670-E859-4E49-82A2-17D072CC10CA}" srcOrd="0" destOrd="0" presId="urn:microsoft.com/office/officeart/2008/layout/LinedList"/>
    <dgm:cxn modelId="{7F85CB69-0B05-44CA-8070-B4A32646EC75}" type="presParOf" srcId="{14CC9ABA-E088-4195-9CE1-68B534CCAB97}" destId="{A8A17CA5-D9BA-45F2-97D5-F1B052490A82}" srcOrd="1" destOrd="0" presId="urn:microsoft.com/office/officeart/2008/layout/LinedList"/>
    <dgm:cxn modelId="{7F13EA8E-6045-4E44-8DEC-13E1C488E956}" type="presParOf" srcId="{C9FD0006-9BC4-4C74-AB8D-6C3BE41B4EBA}" destId="{2DDBDD91-9676-4E7F-8A71-5883B69A636E}" srcOrd="2" destOrd="0" presId="urn:microsoft.com/office/officeart/2008/layout/LinedList"/>
    <dgm:cxn modelId="{8EAA5585-DFF1-4AD3-9FDB-9D0693C92B81}" type="presParOf" srcId="{C9FD0006-9BC4-4C74-AB8D-6C3BE41B4EBA}" destId="{667476F5-3F6C-45FE-8342-D48DFD2887CF}" srcOrd="3" destOrd="0" presId="urn:microsoft.com/office/officeart/2008/layout/LinedList"/>
    <dgm:cxn modelId="{F4528323-B149-4126-9B26-C8F2FA09A6AA}" type="presParOf" srcId="{667476F5-3F6C-45FE-8342-D48DFD2887CF}" destId="{4896A317-B844-4440-BB5E-5BC22A05C5C8}" srcOrd="0" destOrd="0" presId="urn:microsoft.com/office/officeart/2008/layout/LinedList"/>
    <dgm:cxn modelId="{BA3266C4-24B4-41BE-8B41-494308B8F217}" type="presParOf" srcId="{667476F5-3F6C-45FE-8342-D48DFD2887CF}" destId="{C81B8500-C5E0-4525-977D-591E277930D5}" srcOrd="1" destOrd="0" presId="urn:microsoft.com/office/officeart/2008/layout/LinedList"/>
    <dgm:cxn modelId="{2DD69133-7D1F-439F-B937-E17A792776C5}" type="presParOf" srcId="{C9FD0006-9BC4-4C74-AB8D-6C3BE41B4EBA}" destId="{3C18644E-476C-46F0-BF32-33E1D9172815}" srcOrd="4" destOrd="0" presId="urn:microsoft.com/office/officeart/2008/layout/LinedList"/>
    <dgm:cxn modelId="{117D6ED1-427F-4A67-9151-BFED374CD466}" type="presParOf" srcId="{C9FD0006-9BC4-4C74-AB8D-6C3BE41B4EBA}" destId="{141B43F1-21CC-4C01-BCA9-5E9985D752AC}" srcOrd="5" destOrd="0" presId="urn:microsoft.com/office/officeart/2008/layout/LinedList"/>
    <dgm:cxn modelId="{AA0394FD-FDA2-47E0-8A25-9FDDE459606B}" type="presParOf" srcId="{141B43F1-21CC-4C01-BCA9-5E9985D752AC}" destId="{69AC7750-E2A4-47BF-8BD5-DBF58D38FE9F}" srcOrd="0" destOrd="0" presId="urn:microsoft.com/office/officeart/2008/layout/LinedList"/>
    <dgm:cxn modelId="{D14D91F1-11B3-4945-B86B-BEA0124BCE49}" type="presParOf" srcId="{141B43F1-21CC-4C01-BCA9-5E9985D752AC}" destId="{F66F66DC-A675-44DE-8EED-5B092EA253A3}" srcOrd="1" destOrd="0" presId="urn:microsoft.com/office/officeart/2008/layout/LinedList"/>
    <dgm:cxn modelId="{79E61E89-21A7-4101-95DD-2AC2770156EB}" type="presParOf" srcId="{C9FD0006-9BC4-4C74-AB8D-6C3BE41B4EBA}" destId="{4B9DAA25-D203-42F4-8DB1-DF3F11AD91E7}" srcOrd="6" destOrd="0" presId="urn:microsoft.com/office/officeart/2008/layout/LinedList"/>
    <dgm:cxn modelId="{1B371260-C688-4D91-A544-55CFA4D463EF}" type="presParOf" srcId="{C9FD0006-9BC4-4C74-AB8D-6C3BE41B4EBA}" destId="{83EF029F-67CA-4775-81F1-D7D711C4FDC2}" srcOrd="7" destOrd="0" presId="urn:microsoft.com/office/officeart/2008/layout/LinedList"/>
    <dgm:cxn modelId="{1BE57948-4459-425E-9540-92CF1319CE6D}" type="presParOf" srcId="{83EF029F-67CA-4775-81F1-D7D711C4FDC2}" destId="{F1DDF30D-EC04-422A-832C-E3A12912969C}" srcOrd="0" destOrd="0" presId="urn:microsoft.com/office/officeart/2008/layout/LinedList"/>
    <dgm:cxn modelId="{8E2B587C-D6E1-4F4F-B965-1A3AF58DB406}" type="presParOf" srcId="{83EF029F-67CA-4775-81F1-D7D711C4FDC2}" destId="{C54BF481-8319-4370-9BFC-6560DC811FF6}" srcOrd="1" destOrd="0" presId="urn:microsoft.com/office/officeart/2008/layout/LinedList"/>
    <dgm:cxn modelId="{42468875-2A36-4592-BFEA-C877E5E492D5}" type="presParOf" srcId="{C9FD0006-9BC4-4C74-AB8D-6C3BE41B4EBA}" destId="{F8E6A3A0-FBF7-4071-83C7-A6BCFB492A6D}" srcOrd="8" destOrd="0" presId="urn:microsoft.com/office/officeart/2008/layout/LinedList"/>
    <dgm:cxn modelId="{E0580BFB-2900-412E-9728-F373C81CCD9C}" type="presParOf" srcId="{C9FD0006-9BC4-4C74-AB8D-6C3BE41B4EBA}" destId="{897BD378-599D-48D2-8F82-69F25D9F1916}" srcOrd="9" destOrd="0" presId="urn:microsoft.com/office/officeart/2008/layout/LinedList"/>
    <dgm:cxn modelId="{845AFA60-3673-4D54-8979-98791CF1BDF9}" type="presParOf" srcId="{897BD378-599D-48D2-8F82-69F25D9F1916}" destId="{84B306F0-2E00-4A11-B1B1-A000BBEF4C72}" srcOrd="0" destOrd="0" presId="urn:microsoft.com/office/officeart/2008/layout/LinedList"/>
    <dgm:cxn modelId="{937C1CF2-A788-46C8-AF1D-C8BB53082C8D}" type="presParOf" srcId="{897BD378-599D-48D2-8F82-69F25D9F1916}" destId="{5289A166-418F-4414-957E-C12DBA486535}" srcOrd="1" destOrd="0" presId="urn:microsoft.com/office/officeart/2008/layout/LinedList"/>
    <dgm:cxn modelId="{3649A843-E946-4B93-841F-54C9AC347D78}" type="presParOf" srcId="{C9FD0006-9BC4-4C74-AB8D-6C3BE41B4EBA}" destId="{A1D0D463-B2B0-4CE4-9869-C2FF240E4176}" srcOrd="10" destOrd="0" presId="urn:microsoft.com/office/officeart/2008/layout/LinedList"/>
    <dgm:cxn modelId="{186FAE99-5328-4472-BFF2-C5DBBB02B4AB}" type="presParOf" srcId="{C9FD0006-9BC4-4C74-AB8D-6C3BE41B4EBA}" destId="{E6DE6A72-61AE-40D2-A1AE-EA9CC537A1DA}" srcOrd="11" destOrd="0" presId="urn:microsoft.com/office/officeart/2008/layout/LinedList"/>
    <dgm:cxn modelId="{555E0119-7A3F-48EC-8149-FD21BB258DD4}" type="presParOf" srcId="{E6DE6A72-61AE-40D2-A1AE-EA9CC537A1DA}" destId="{B4707C6B-689B-430A-B0D7-01C44888D76F}" srcOrd="0" destOrd="0" presId="urn:microsoft.com/office/officeart/2008/layout/LinedList"/>
    <dgm:cxn modelId="{782F5D2D-F89D-4497-A87A-D00EBF4AB2F1}" type="presParOf" srcId="{E6DE6A72-61AE-40D2-A1AE-EA9CC537A1DA}" destId="{2BD4B024-D57C-4D4E-9A08-79187930FCFD}" srcOrd="1" destOrd="0" presId="urn:microsoft.com/office/officeart/2008/layout/LinedList"/>
    <dgm:cxn modelId="{5CB322C8-0439-40F1-B10C-03D6BD060239}" type="presParOf" srcId="{C9FD0006-9BC4-4C74-AB8D-6C3BE41B4EBA}" destId="{A67CD263-D737-4ED4-B267-81065E1E2C53}" srcOrd="12" destOrd="0" presId="urn:microsoft.com/office/officeart/2008/layout/LinedList"/>
    <dgm:cxn modelId="{1E77605B-7708-4E9C-A7D2-F8BF369A6660}" type="presParOf" srcId="{C9FD0006-9BC4-4C74-AB8D-6C3BE41B4EBA}" destId="{A77774BB-B644-441F-8D4D-412C8509B760}" srcOrd="13" destOrd="0" presId="urn:microsoft.com/office/officeart/2008/layout/LinedList"/>
    <dgm:cxn modelId="{1EE821EA-E870-496F-8808-26334597810C}" type="presParOf" srcId="{A77774BB-B644-441F-8D4D-412C8509B760}" destId="{4A0AC054-A2C2-4C58-A7E5-8548F756A95D}" srcOrd="0" destOrd="0" presId="urn:microsoft.com/office/officeart/2008/layout/LinedList"/>
    <dgm:cxn modelId="{134206BC-540A-46EA-8AC8-0D5C155D2F1E}" type="presParOf" srcId="{A77774BB-B644-441F-8D4D-412C8509B760}" destId="{949EB255-B93F-4814-B305-7A38290D136C}" srcOrd="1" destOrd="0" presId="urn:microsoft.com/office/officeart/2008/layout/LinedList"/>
    <dgm:cxn modelId="{A3C9AC38-E6E4-4231-AEDA-10BBF6F2A2F5}" type="presParOf" srcId="{C9FD0006-9BC4-4C74-AB8D-6C3BE41B4EBA}" destId="{7272D11E-282E-404A-BD17-96DAA7765172}" srcOrd="14" destOrd="0" presId="urn:microsoft.com/office/officeart/2008/layout/LinedList"/>
    <dgm:cxn modelId="{3F547212-E6B6-409B-A507-BB45DB2E7D09}" type="presParOf" srcId="{C9FD0006-9BC4-4C74-AB8D-6C3BE41B4EBA}" destId="{4FDAC825-85B4-48A7-9BFF-9475820DCC8B}" srcOrd="15" destOrd="0" presId="urn:microsoft.com/office/officeart/2008/layout/LinedList"/>
    <dgm:cxn modelId="{89935A75-56EC-4273-9732-DCB36257F2F9}" type="presParOf" srcId="{4FDAC825-85B4-48A7-9BFF-9475820DCC8B}" destId="{C962DF17-E973-442B-9B39-747DAE9C3CF2}" srcOrd="0" destOrd="0" presId="urn:microsoft.com/office/officeart/2008/layout/LinedList"/>
    <dgm:cxn modelId="{5DF8B62E-DFE0-405E-97EA-FC2E0B70DB13}" type="presParOf" srcId="{4FDAC825-85B4-48A7-9BFF-9475820DCC8B}" destId="{E9AB1B0E-2E03-41AE-9D42-89E7A86B35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32C9F-F53B-40D1-8A99-E4858DF48E68}">
      <dsp:nvSpPr>
        <dsp:cNvPr id="0" name=""/>
        <dsp:cNvSpPr/>
      </dsp:nvSpPr>
      <dsp:spPr>
        <a:xfrm>
          <a:off x="0" y="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6E670-E859-4E49-82A2-17D072CC10CA}">
      <dsp:nvSpPr>
        <dsp:cNvPr id="0" name=""/>
        <dsp:cNvSpPr/>
      </dsp:nvSpPr>
      <dsp:spPr>
        <a:xfrm>
          <a:off x="0" y="0"/>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Today’s Aim</a:t>
          </a:r>
          <a:endParaRPr lang="en-US" sz="2500" kern="1200"/>
        </a:p>
      </dsp:txBody>
      <dsp:txXfrm>
        <a:off x="0" y="0"/>
        <a:ext cx="7886700" cy="543917"/>
      </dsp:txXfrm>
    </dsp:sp>
    <dsp:sp modelId="{2DDBDD91-9676-4E7F-8A71-5883B69A636E}">
      <dsp:nvSpPr>
        <dsp:cNvPr id="0" name=""/>
        <dsp:cNvSpPr/>
      </dsp:nvSpPr>
      <dsp:spPr>
        <a:xfrm>
          <a:off x="0" y="543917"/>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6A317-B844-4440-BB5E-5BC22A05C5C8}">
      <dsp:nvSpPr>
        <dsp:cNvPr id="0" name=""/>
        <dsp:cNvSpPr/>
      </dsp:nvSpPr>
      <dsp:spPr>
        <a:xfrm>
          <a:off x="0" y="543917"/>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Historical Developments in the Hospitality Industry</a:t>
          </a:r>
          <a:endParaRPr lang="en-US" sz="2500" kern="1200"/>
        </a:p>
      </dsp:txBody>
      <dsp:txXfrm>
        <a:off x="0" y="543917"/>
        <a:ext cx="7886700" cy="543917"/>
      </dsp:txXfrm>
    </dsp:sp>
    <dsp:sp modelId="{3C18644E-476C-46F0-BF32-33E1D9172815}">
      <dsp:nvSpPr>
        <dsp:cNvPr id="0" name=""/>
        <dsp:cNvSpPr/>
      </dsp:nvSpPr>
      <dsp:spPr>
        <a:xfrm>
          <a:off x="0" y="108783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AC7750-E2A4-47BF-8BD5-DBF58D38FE9F}">
      <dsp:nvSpPr>
        <dsp:cNvPr id="0" name=""/>
        <dsp:cNvSpPr/>
      </dsp:nvSpPr>
      <dsp:spPr>
        <a:xfrm>
          <a:off x="0" y="1087834"/>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Structure </a:t>
          </a:r>
          <a:r>
            <a:rPr lang="en-GB" sz="2500" kern="1200"/>
            <a:t>of the </a:t>
          </a:r>
          <a:r>
            <a:rPr lang="en-GB" sz="2500" kern="1200" dirty="0"/>
            <a:t>Hospitality Industry</a:t>
          </a:r>
          <a:endParaRPr lang="en-US" sz="2500" kern="1200" dirty="0"/>
        </a:p>
      </dsp:txBody>
      <dsp:txXfrm>
        <a:off x="0" y="1087834"/>
        <a:ext cx="7886700" cy="543917"/>
      </dsp:txXfrm>
    </dsp:sp>
    <dsp:sp modelId="{4B9DAA25-D203-42F4-8DB1-DF3F11AD91E7}">
      <dsp:nvSpPr>
        <dsp:cNvPr id="0" name=""/>
        <dsp:cNvSpPr/>
      </dsp:nvSpPr>
      <dsp:spPr>
        <a:xfrm>
          <a:off x="0" y="163175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DF30D-EC04-422A-832C-E3A12912969C}">
      <dsp:nvSpPr>
        <dsp:cNvPr id="0" name=""/>
        <dsp:cNvSpPr/>
      </dsp:nvSpPr>
      <dsp:spPr>
        <a:xfrm>
          <a:off x="0" y="1631751"/>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Different Hotel Segments</a:t>
          </a:r>
          <a:endParaRPr lang="en-US" sz="2500" kern="1200"/>
        </a:p>
      </dsp:txBody>
      <dsp:txXfrm>
        <a:off x="0" y="1631751"/>
        <a:ext cx="7886700" cy="543917"/>
      </dsp:txXfrm>
    </dsp:sp>
    <dsp:sp modelId="{F8E6A3A0-FBF7-4071-83C7-A6BCFB492A6D}">
      <dsp:nvSpPr>
        <dsp:cNvPr id="0" name=""/>
        <dsp:cNvSpPr/>
      </dsp:nvSpPr>
      <dsp:spPr>
        <a:xfrm>
          <a:off x="0" y="2175669"/>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306F0-2E00-4A11-B1B1-A000BBEF4C72}">
      <dsp:nvSpPr>
        <dsp:cNvPr id="0" name=""/>
        <dsp:cNvSpPr/>
      </dsp:nvSpPr>
      <dsp:spPr>
        <a:xfrm>
          <a:off x="0" y="2175669"/>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Service Standards</a:t>
          </a:r>
          <a:endParaRPr lang="en-US" sz="2500" kern="1200"/>
        </a:p>
      </dsp:txBody>
      <dsp:txXfrm>
        <a:off x="0" y="2175669"/>
        <a:ext cx="7886700" cy="543917"/>
      </dsp:txXfrm>
    </dsp:sp>
    <dsp:sp modelId="{A1D0D463-B2B0-4CE4-9869-C2FF240E4176}">
      <dsp:nvSpPr>
        <dsp:cNvPr id="0" name=""/>
        <dsp:cNvSpPr/>
      </dsp:nvSpPr>
      <dsp:spPr>
        <a:xfrm>
          <a:off x="0" y="271958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707C6B-689B-430A-B0D7-01C44888D76F}">
      <dsp:nvSpPr>
        <dsp:cNvPr id="0" name=""/>
        <dsp:cNvSpPr/>
      </dsp:nvSpPr>
      <dsp:spPr>
        <a:xfrm>
          <a:off x="0" y="2719586"/>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Recap</a:t>
          </a:r>
          <a:endParaRPr lang="en-US" sz="2500" kern="1200"/>
        </a:p>
      </dsp:txBody>
      <dsp:txXfrm>
        <a:off x="0" y="2719586"/>
        <a:ext cx="7886700" cy="543917"/>
      </dsp:txXfrm>
    </dsp:sp>
    <dsp:sp modelId="{A67CD263-D737-4ED4-B267-81065E1E2C53}">
      <dsp:nvSpPr>
        <dsp:cNvPr id="0" name=""/>
        <dsp:cNvSpPr/>
      </dsp:nvSpPr>
      <dsp:spPr>
        <a:xfrm>
          <a:off x="0" y="326350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AC054-A2C2-4C58-A7E5-8548F756A95D}">
      <dsp:nvSpPr>
        <dsp:cNvPr id="0" name=""/>
        <dsp:cNvSpPr/>
      </dsp:nvSpPr>
      <dsp:spPr>
        <a:xfrm>
          <a:off x="0" y="3263503"/>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Assignment 1 refresh </a:t>
          </a:r>
          <a:endParaRPr lang="en-US" sz="2500" kern="1200" dirty="0"/>
        </a:p>
      </dsp:txBody>
      <dsp:txXfrm>
        <a:off x="0" y="3263503"/>
        <a:ext cx="7886700" cy="543917"/>
      </dsp:txXfrm>
    </dsp:sp>
    <dsp:sp modelId="{7272D11E-282E-404A-BD17-96DAA7765172}">
      <dsp:nvSpPr>
        <dsp:cNvPr id="0" name=""/>
        <dsp:cNvSpPr/>
      </dsp:nvSpPr>
      <dsp:spPr>
        <a:xfrm>
          <a:off x="0" y="380742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2DF17-E973-442B-9B39-747DAE9C3CF2}">
      <dsp:nvSpPr>
        <dsp:cNvPr id="0" name=""/>
        <dsp:cNvSpPr/>
      </dsp:nvSpPr>
      <dsp:spPr>
        <a:xfrm>
          <a:off x="0" y="3807420"/>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Next Week’s Content</a:t>
          </a:r>
          <a:endParaRPr lang="en-US" sz="2500" kern="1200"/>
        </a:p>
      </dsp:txBody>
      <dsp:txXfrm>
        <a:off x="0" y="3807420"/>
        <a:ext cx="7886700" cy="5439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Ask the group what they remember before revealing the list </a:t>
            </a:r>
          </a:p>
          <a:p>
            <a:endParaRPr lang="en-GB" dirty="0"/>
          </a:p>
          <a:p>
            <a:r>
              <a:rPr lang="en-GB" dirty="0"/>
              <a:t>Get engagement from the start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966367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few slides are a bit of a history lesson, so pick out some of the key facts you find most interesting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266180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that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179482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students if they know what the </a:t>
            </a:r>
            <a:r>
              <a:rPr lang="en-GB" b="1" dirty="0"/>
              <a:t>ingredients are in a Waldorf salad? I like to say how this type of salad should be back on the menu as in todays consumers with the changes in eating habits and views nuts and fruit is really nutritious.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159924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this is the first time we see the idea of sporting activities as part of a holiday – often only the wealthy would be able to take this up today it is much more accessible to the budget conscious. </a:t>
            </a:r>
          </a:p>
          <a:p>
            <a:r>
              <a:rPr lang="en-GB" dirty="0"/>
              <a:t>Also we see for the first time the idea pf package holidays flight and accommodation included in the price of the holiday.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889016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range of service because of the fact more and more people were able to travel. More businesses travellers so hotels began to expand in to new territories to cater for the business people.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921444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hotels began to understand the importance of offering different brands for different types of travellers.</a:t>
            </a:r>
          </a:p>
          <a:p>
            <a:r>
              <a:rPr lang="en-GB" dirty="0"/>
              <a:t>We see a new concept of </a:t>
            </a:r>
            <a:r>
              <a:rPr lang="en-GB" dirty="0" err="1"/>
              <a:t>airbnb</a:t>
            </a:r>
            <a:r>
              <a:rPr lang="en-GB" dirty="0"/>
              <a:t> remind the students this started with the idea that it was a home swop now it is a huge business across the world. Ask if any of the students have ever used a </a:t>
            </a:r>
            <a:r>
              <a:rPr lang="en-GB" dirty="0" err="1"/>
              <a:t>airbnb</a:t>
            </a:r>
            <a:r>
              <a:rPr lang="en-GB" dirty="0"/>
              <a:t> offering? </a:t>
            </a:r>
          </a:p>
          <a:p>
            <a:r>
              <a:rPr lang="en-GB" dirty="0"/>
              <a:t>When this began hotels worried but what happened? Hotels began to change traditional accommodation and make the brands answer to the needs of different types of travellers and their needs. </a:t>
            </a:r>
          </a:p>
          <a:p>
            <a:r>
              <a:rPr lang="en-GB" dirty="0"/>
              <a:t>When the insurance company took over they ran into trouble with the US government so turned to HILTON to help so Waldorf Astoria has been closed for the past four and a half years, undergoing a more than $1 billion renovation When the Waldorf Astoria reopens in 2023, it will have 375 hotel rooms, down from 1,400, and 375 condominium units. The for-sale apartments will range from studios starting at $1.8 million to four-bedrooms starting at $18.5 million (plus two penthouses, prices undisclosed)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018250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Changes:</a:t>
            </a:r>
          </a:p>
          <a:p>
            <a:pPr marL="171450" indent="-171450">
              <a:buFontTx/>
              <a:buChar char="-"/>
            </a:pPr>
            <a:r>
              <a:rPr lang="en-GB" b="0" dirty="0"/>
              <a:t>Demand for hotel rooms </a:t>
            </a:r>
          </a:p>
          <a:p>
            <a:pPr marL="171450" indent="-171450">
              <a:buFontTx/>
              <a:buChar char="-"/>
            </a:pPr>
            <a:r>
              <a:rPr lang="en-GB" b="0" dirty="0"/>
              <a:t>Quality of facilities/ accommodation</a:t>
            </a:r>
          </a:p>
          <a:p>
            <a:pPr marL="171450" indent="-171450">
              <a:buFontTx/>
              <a:buChar char="-"/>
            </a:pPr>
            <a:r>
              <a:rPr lang="en-GB" b="0" dirty="0"/>
              <a:t>Variety of different types of hotel available </a:t>
            </a:r>
          </a:p>
          <a:p>
            <a:pPr marL="171450" indent="-171450">
              <a:buFontTx/>
              <a:buChar char="-"/>
            </a:pPr>
            <a:r>
              <a:rPr lang="en-GB" b="0" dirty="0"/>
              <a:t>Lots of different types of people travelling/ using hotels for all different reasons </a:t>
            </a:r>
          </a:p>
          <a:p>
            <a:pPr marL="171450" indent="-171450">
              <a:buFontTx/>
              <a:buChar char="-"/>
            </a:pPr>
            <a:endParaRPr lang="en-GB" b="1" dirty="0"/>
          </a:p>
          <a:p>
            <a:r>
              <a:rPr lang="en-GB" b="1" dirty="0"/>
              <a:t>3 main areas:</a:t>
            </a:r>
          </a:p>
          <a:p>
            <a:r>
              <a:rPr lang="en-GB" dirty="0"/>
              <a:t>Accommodation/Lodging – Food Services – Other Hospitality Operation Segments (Travel/Tourism)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929349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Just show the students the different areas and look at some of them they may not have considered.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961772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them to think beyond the ‘name of chains.’ I think when you pose this question they will automatically say Marriott, Hilton etc but we want them to understand the following</a:t>
            </a:r>
          </a:p>
          <a:p>
            <a:endParaRPr lang="en-GB" dirty="0"/>
          </a:p>
          <a:p>
            <a:r>
              <a:rPr lang="en-GB" dirty="0"/>
              <a:t>Types of hotels:</a:t>
            </a:r>
          </a:p>
          <a:p>
            <a:pPr marL="171450" indent="-171450">
              <a:buFontTx/>
              <a:buChar char="-"/>
            </a:pPr>
            <a:r>
              <a:rPr lang="en-GB" dirty="0"/>
              <a:t>Chains</a:t>
            </a:r>
          </a:p>
          <a:p>
            <a:pPr marL="171450" indent="-171450">
              <a:buFontTx/>
              <a:buChar char="-"/>
            </a:pPr>
            <a:r>
              <a:rPr lang="en-GB" dirty="0"/>
              <a:t>Boutiques</a:t>
            </a:r>
          </a:p>
          <a:p>
            <a:pPr marL="171450" indent="-171450">
              <a:buFontTx/>
              <a:buChar char="-"/>
            </a:pPr>
            <a:r>
              <a:rPr lang="en-GB" dirty="0"/>
              <a:t>Independent </a:t>
            </a:r>
          </a:p>
          <a:p>
            <a:pPr marL="171450" indent="-171450">
              <a:buFontTx/>
              <a:buChar char="-"/>
            </a:pPr>
            <a:r>
              <a:rPr lang="en-GB" dirty="0"/>
              <a:t>Resorts</a:t>
            </a:r>
          </a:p>
          <a:p>
            <a:pPr marL="171450" indent="-171450">
              <a:buFontTx/>
              <a:buChar char="-"/>
            </a:pPr>
            <a:r>
              <a:rPr lang="en-GB" dirty="0"/>
              <a:t>Hostels</a:t>
            </a:r>
          </a:p>
          <a:p>
            <a:pPr marL="171450" indent="-171450">
              <a:buFontTx/>
              <a:buChar char="-"/>
            </a:pPr>
            <a:endParaRPr lang="en-GB" dirty="0"/>
          </a:p>
          <a:p>
            <a:pPr marL="0" indent="0">
              <a:buFontTx/>
              <a:buNone/>
            </a:pPr>
            <a:r>
              <a:rPr lang="en-GB" dirty="0"/>
              <a:t>Examples:</a:t>
            </a:r>
          </a:p>
          <a:p>
            <a:pPr marL="0" indent="0">
              <a:buFontTx/>
              <a:buNone/>
            </a:pPr>
            <a:r>
              <a:rPr lang="en-GB" dirty="0"/>
              <a:t>- Boutique = Morgans hotel Swansea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889756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t>Customer expectations</a:t>
            </a:r>
          </a:p>
          <a:p>
            <a:endParaRPr lang="en-US" dirty="0"/>
          </a:p>
          <a:p>
            <a:pPr marL="285750" indent="-285750">
              <a:buFont typeface="Courier New" pitchFamily="49" charset="0"/>
              <a:buChar char="o"/>
            </a:pPr>
            <a:r>
              <a:rPr lang="en-US" sz="2000" dirty="0"/>
              <a:t>Customer expectations</a:t>
            </a:r>
          </a:p>
          <a:p>
            <a:pPr marL="742950" lvl="1" indent="-285750">
              <a:buFont typeface="Arial" pitchFamily="34" charset="0"/>
              <a:buChar char="•"/>
            </a:pPr>
            <a:r>
              <a:rPr lang="en-CA" sz="2000" dirty="0"/>
              <a:t>May vary within a sector (</a:t>
            </a:r>
            <a:r>
              <a:rPr lang="en-CA" sz="2000" dirty="0" err="1"/>
              <a:t>e.g</a:t>
            </a:r>
            <a:r>
              <a:rPr lang="en-CA" sz="2000" dirty="0"/>
              <a:t> </a:t>
            </a:r>
            <a:r>
              <a:rPr lang="en-CA" sz="2000" dirty="0" err="1"/>
              <a:t>EasyJet</a:t>
            </a:r>
            <a:r>
              <a:rPr lang="en-CA" sz="2000" dirty="0"/>
              <a:t> vs. Singapore Airlines) </a:t>
            </a:r>
            <a:endParaRPr lang="en-US" sz="2000" dirty="0"/>
          </a:p>
          <a:p>
            <a:pPr marL="742950" lvl="1" indent="-285750">
              <a:buFont typeface="Arial" pitchFamily="34" charset="0"/>
              <a:buChar char="•"/>
            </a:pPr>
            <a:r>
              <a:rPr lang="en-CA" sz="2000" dirty="0"/>
              <a:t>May change over time</a:t>
            </a:r>
            <a:endParaRPr lang="en-US" sz="2000" dirty="0"/>
          </a:p>
          <a:p>
            <a:endParaRPr lang="en-US" sz="2000" dirty="0"/>
          </a:p>
          <a:p>
            <a:pPr marL="285750" indent="-285750">
              <a:buFont typeface="Courier New" pitchFamily="49" charset="0"/>
              <a:buChar char="o"/>
            </a:pPr>
            <a:r>
              <a:rPr lang="en-CA" sz="2000" dirty="0"/>
              <a:t>Three levels of expected service</a:t>
            </a:r>
          </a:p>
          <a:p>
            <a:pPr marL="742950" lvl="1" indent="-285750">
              <a:buFont typeface="Arial" pitchFamily="34" charset="0"/>
              <a:buChar char="•"/>
            </a:pPr>
            <a:r>
              <a:rPr lang="en-CA" sz="2000" dirty="0"/>
              <a:t>Desired </a:t>
            </a:r>
          </a:p>
          <a:p>
            <a:pPr marL="742950" lvl="1" indent="-285750">
              <a:buFont typeface="Arial" pitchFamily="34" charset="0"/>
              <a:buChar char="•"/>
            </a:pPr>
            <a:r>
              <a:rPr lang="en-CA" sz="2000" dirty="0"/>
              <a:t>Adequate </a:t>
            </a:r>
          </a:p>
          <a:p>
            <a:pPr marL="742950" lvl="1" indent="-285750">
              <a:buFont typeface="Arial" pitchFamily="34" charset="0"/>
              <a:buChar char="•"/>
            </a:pPr>
            <a:r>
              <a:rPr lang="en-CA" sz="2000" dirty="0"/>
              <a:t>Predicted</a:t>
            </a:r>
          </a:p>
          <a:p>
            <a:pPr marL="742950" lvl="1" indent="-285750">
              <a:buFont typeface="Arial" pitchFamily="34" charset="0"/>
              <a:buChar char="•"/>
            </a:pPr>
            <a:endParaRPr lang="en-CA" sz="2000" dirty="0"/>
          </a:p>
          <a:p>
            <a:pPr marL="285750" indent="-285750">
              <a:buFont typeface="Arial" pitchFamily="34" charset="0"/>
              <a:buChar char="•"/>
            </a:pPr>
            <a:r>
              <a:rPr lang="en-CA" sz="2000" dirty="0"/>
              <a:t>The Zone of Tolerance falls between desired and adequate service </a:t>
            </a:r>
          </a:p>
          <a:p>
            <a:pPr lvl="1"/>
            <a:r>
              <a:rPr lang="en-CA" sz="2000" dirty="0"/>
              <a:t> </a:t>
            </a:r>
            <a:endParaRPr lang="en-US" sz="2000" dirty="0"/>
          </a:p>
          <a:p>
            <a:r>
              <a:rPr lang="en-CA" sz="2000" dirty="0"/>
              <a:t> </a:t>
            </a:r>
            <a:endParaRPr lang="en-US" sz="2000" dirty="0"/>
          </a:p>
          <a:p>
            <a:r>
              <a:rPr lang="en-US" dirty="0"/>
              <a:t> </a:t>
            </a:r>
          </a:p>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16</a:t>
            </a:fld>
            <a:endParaRPr lang="en-US"/>
          </a:p>
        </p:txBody>
      </p:sp>
    </p:spTree>
    <p:extLst>
      <p:ext uri="{BB962C8B-B14F-4D97-AF65-F5344CB8AC3E}">
        <p14:creationId xmlns:p14="http://schemas.microsoft.com/office/powerpoint/2010/main" val="1168553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19</a:t>
            </a:fld>
            <a:endParaRPr lang="en-US"/>
          </a:p>
        </p:txBody>
      </p:sp>
    </p:spTree>
    <p:extLst>
      <p:ext uri="{BB962C8B-B14F-4D97-AF65-F5344CB8AC3E}">
        <p14:creationId xmlns:p14="http://schemas.microsoft.com/office/powerpoint/2010/main" val="11005981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20</a:t>
            </a:fld>
            <a:endParaRPr lang="en-US"/>
          </a:p>
        </p:txBody>
      </p:sp>
    </p:spTree>
    <p:extLst>
      <p:ext uri="{BB962C8B-B14F-4D97-AF65-F5344CB8AC3E}">
        <p14:creationId xmlns:p14="http://schemas.microsoft.com/office/powerpoint/2010/main" val="1809928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22</a:t>
            </a:fld>
            <a:endParaRPr lang="en-US"/>
          </a:p>
        </p:txBody>
      </p:sp>
    </p:spTree>
    <p:extLst>
      <p:ext uri="{BB962C8B-B14F-4D97-AF65-F5344CB8AC3E}">
        <p14:creationId xmlns:p14="http://schemas.microsoft.com/office/powerpoint/2010/main" val="1640855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23</a:t>
            </a:fld>
            <a:endParaRPr lang="en-US"/>
          </a:p>
        </p:txBody>
      </p:sp>
    </p:spTree>
    <p:extLst>
      <p:ext uri="{BB962C8B-B14F-4D97-AF65-F5344CB8AC3E}">
        <p14:creationId xmlns:p14="http://schemas.microsoft.com/office/powerpoint/2010/main" val="1789625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24</a:t>
            </a:fld>
            <a:endParaRPr lang="en-US"/>
          </a:p>
        </p:txBody>
      </p:sp>
    </p:spTree>
    <p:extLst>
      <p:ext uri="{BB962C8B-B14F-4D97-AF65-F5344CB8AC3E}">
        <p14:creationId xmlns:p14="http://schemas.microsoft.com/office/powerpoint/2010/main" val="16986083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26</a:t>
            </a:fld>
            <a:endParaRPr lang="en-US"/>
          </a:p>
        </p:txBody>
      </p:sp>
    </p:spTree>
    <p:extLst>
      <p:ext uri="{BB962C8B-B14F-4D97-AF65-F5344CB8AC3E}">
        <p14:creationId xmlns:p14="http://schemas.microsoft.com/office/powerpoint/2010/main" val="858481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ts val="600"/>
              </a:spcBef>
              <a:spcAft>
                <a:spcPts val="600"/>
              </a:spcAft>
            </a:pPr>
            <a:endParaRPr lang="en-US" dirty="0"/>
          </a:p>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28</a:t>
            </a:fld>
            <a:endParaRPr lang="en-US"/>
          </a:p>
        </p:txBody>
      </p:sp>
    </p:spTree>
    <p:extLst>
      <p:ext uri="{BB962C8B-B14F-4D97-AF65-F5344CB8AC3E}">
        <p14:creationId xmlns:p14="http://schemas.microsoft.com/office/powerpoint/2010/main" val="1094212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8D81C3-C527-485F-BC23-22A13BE38CB3}" type="slidenum">
              <a:rPr lang="en-US" smtClean="0"/>
              <a:pPr/>
              <a:t>29</a:t>
            </a:fld>
            <a:endParaRPr lang="en-US"/>
          </a:p>
        </p:txBody>
      </p:sp>
    </p:spTree>
    <p:extLst>
      <p:ext uri="{BB962C8B-B14F-4D97-AF65-F5344CB8AC3E}">
        <p14:creationId xmlns:p14="http://schemas.microsoft.com/office/powerpoint/2010/main" val="19976984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https://youtu.be/ebGFZeuW5Rk</a:t>
            </a:r>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2365670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Help them highlight that it is not just ‘Marriott’ or ‘Hilton’ but the many brands that operate in different segments throughout the industry</a:t>
            </a:r>
          </a:p>
          <a:p>
            <a:endParaRPr lang="en-GB" dirty="0"/>
          </a:p>
          <a:p>
            <a:r>
              <a:rPr lang="en-GB" dirty="0"/>
              <a:t>This is also important when it comes to thinking about competitors as the Ritz Carlton are not going to compete with ibis  </a:t>
            </a: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3925409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39320877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discuss this before watching the video on the next slide </a:t>
            </a:r>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42402491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https://youtu.be/7e_S1LH0s9k</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8376284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role from discussion and video</a:t>
            </a:r>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13997308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them look beyond the ‘ front office tasks’ but into all the other services guests might require</a:t>
            </a:r>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365132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https://youtu.be/qkU3uwWyAn8</a:t>
            </a:r>
          </a:p>
          <a:p>
            <a:endParaRPr lang="en-GB" dirty="0"/>
          </a:p>
          <a:p>
            <a:r>
              <a:rPr lang="en-GB" dirty="0"/>
              <a:t>Great video to think about the concept of service and hospitality </a:t>
            </a:r>
          </a:p>
          <a:p>
            <a:endParaRPr lang="en-GB" dirty="0"/>
          </a:p>
          <a:p>
            <a:r>
              <a:rPr lang="en-GB" dirty="0"/>
              <a:t>Hopefully there is time for this , if not get them to watch in their spare time </a:t>
            </a:r>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25296325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they all understand the process of recording the presentation. You may need to share your screen to show them how to ‘screen share’ and how to record</a:t>
            </a:r>
          </a:p>
          <a:p>
            <a:endParaRPr lang="en-GB" dirty="0"/>
          </a:p>
          <a:p>
            <a:r>
              <a:rPr lang="en-GB" dirty="0"/>
              <a:t>Show them where they will find the link e.g. in their calendar and give them an run through of how they record and share screen etc. ( I shared my screen to my last group with the walk through of how this is done which worked well)</a:t>
            </a:r>
          </a:p>
          <a:p>
            <a:endParaRPr lang="en-GB" dirty="0"/>
          </a:p>
          <a:p>
            <a:r>
              <a:rPr lang="en-GB" dirty="0"/>
              <a:t>I also have a pre recorded guidance I can share with each group that helps with the walk/talk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2525659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5777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04854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645957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53860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17471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765919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02589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508873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63946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081142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260807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027048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406978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9.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9.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3.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4.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image" Target="../media/image9.png"/><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16.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7.xml"/><Relationship Id="rId1" Type="http://schemas.openxmlformats.org/officeDocument/2006/relationships/slideLayout" Target="../slideLayouts/slideLayout7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 id="2147483754"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22530274"/>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85983208"/>
      </p:ext>
    </p:extLst>
  </p:cSld>
  <p:clrMap bg1="lt1" tx1="dk1" bg2="lt2" tx2="dk2" accent1="accent1" accent2="accent2" accent3="accent3" accent4="accent4" accent5="accent5" accent6="accent6" hlink="hlink" folHlink="folHlink"/>
  <p:sldLayoutIdLst>
    <p:sldLayoutId id="2147483770"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63.xml"/><Relationship Id="rId5" Type="http://schemas.openxmlformats.org/officeDocument/2006/relationships/image" Target="../media/image25.png"/><Relationship Id="rId4" Type="http://schemas.openxmlformats.org/officeDocument/2006/relationships/image" Target="../media/image2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31.jpeg"/></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video" Target="https://www.youtube.com/embed/ebGFZeuW5Rk?feature=oembed" TargetMode="External"/><Relationship Id="rId5" Type="http://schemas.openxmlformats.org/officeDocument/2006/relationships/image" Target="../media/image50.png"/><Relationship Id="rId4" Type="http://schemas.openxmlformats.org/officeDocument/2006/relationships/image" Target="../media/image49.jpeg"/></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2.xml"/><Relationship Id="rId1" Type="http://schemas.openxmlformats.org/officeDocument/2006/relationships/video" Target="https://www.youtube.com/embed/7e_S1LH0s9k?feature=oembed" TargetMode="External"/><Relationship Id="rId5" Type="http://schemas.openxmlformats.org/officeDocument/2006/relationships/image" Target="../media/image53.png"/><Relationship Id="rId4" Type="http://schemas.openxmlformats.org/officeDocument/2006/relationships/image" Target="../media/image54.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2.xml"/><Relationship Id="rId1" Type="http://schemas.openxmlformats.org/officeDocument/2006/relationships/video" Target="https://www.youtube.com/embed/qkU3uwWyAn8?feature=oembed" TargetMode="External"/><Relationship Id="rId4" Type="http://schemas.openxmlformats.org/officeDocument/2006/relationships/image" Target="../media/image55.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hyperlink" Target="https://www.youtube.com/watch?v=gh70iWrXObo&amp;t=1s" TargetMode="Externa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1852BE-1591-450D-FE04-7570765DC3ED}"/>
              </a:ext>
            </a:extLst>
          </p:cNvPr>
          <p:cNvSpPr txBox="1"/>
          <p:nvPr/>
        </p:nvSpPr>
        <p:spPr>
          <a:xfrm>
            <a:off x="215673" y="1409858"/>
            <a:ext cx="5071130" cy="1384995"/>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r>
              <a:rPr lang="en-GB" sz="2800" dirty="0">
                <a:solidFill>
                  <a:schemeClr val="bg1"/>
                </a:solidFill>
              </a:rPr>
              <a:t>BMET4001</a:t>
            </a:r>
          </a:p>
        </p:txBody>
      </p:sp>
      <p:sp>
        <p:nvSpPr>
          <p:cNvPr id="5" name="TextBox 4">
            <a:extLst>
              <a:ext uri="{FF2B5EF4-FFF2-40B4-BE49-F238E27FC236}">
                <a16:creationId xmlns:a16="http://schemas.microsoft.com/office/drawing/2014/main" id="{9A9E3776-1BCC-8B72-26AC-C117C7E34662}"/>
              </a:ext>
            </a:extLst>
          </p:cNvPr>
          <p:cNvSpPr txBox="1"/>
          <p:nvPr/>
        </p:nvSpPr>
        <p:spPr>
          <a:xfrm>
            <a:off x="355532" y="3085921"/>
            <a:ext cx="4336823" cy="2215991"/>
          </a:xfrm>
          <a:prstGeom prst="rect">
            <a:avLst/>
          </a:prstGeom>
          <a:noFill/>
        </p:spPr>
        <p:txBody>
          <a:bodyPr wrap="square" rtlCol="0">
            <a:spAutoFit/>
          </a:bodyPr>
          <a:lstStyle/>
          <a:p>
            <a:r>
              <a:rPr lang="en-GB" sz="2400" dirty="0">
                <a:solidFill>
                  <a:schemeClr val="bg1"/>
                </a:solidFill>
              </a:rPr>
              <a:t>Week 2</a:t>
            </a:r>
          </a:p>
          <a:p>
            <a:r>
              <a:rPr lang="en-GB" sz="2400" dirty="0">
                <a:solidFill>
                  <a:schemeClr val="bg1"/>
                </a:solidFill>
              </a:rPr>
              <a:t>The Role and Function of Guest Services – Now and Then</a:t>
            </a:r>
          </a:p>
          <a:p>
            <a:endParaRPr lang="en-GB" sz="2400" dirty="0">
              <a:solidFill>
                <a:schemeClr val="bg1"/>
              </a:solidFill>
            </a:endParaRPr>
          </a:p>
          <a:p>
            <a:endParaRPr lang="en-GB" sz="2400"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68249" y="192814"/>
            <a:ext cx="2337155" cy="818513"/>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3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Calibri" panose="020F0502020204030204"/>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Calibri" panose="020F0502020204030204"/>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1178" y="1872762"/>
            <a:ext cx="2418947" cy="1331905"/>
          </a:xfrm>
        </p:spPr>
        <p:txBody>
          <a:bodyPr anchor="ctr">
            <a:normAutofit/>
          </a:bodyPr>
          <a:lstStyle/>
          <a:p>
            <a:pPr marL="0" indent="0">
              <a:buNone/>
            </a:pPr>
            <a:r>
              <a:rPr lang="en-GB" altLang="en-US" sz="2800" dirty="0">
                <a:latin typeface="Trebuchet MS" panose="020B0603020202020204" pitchFamily="34" charset="0"/>
              </a:rPr>
              <a:t>What did we discuss last week?</a:t>
            </a: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3051308"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190974" y="6999963"/>
            <a:ext cx="2808312" cy="1074786"/>
          </a:xfrm>
          <a:prstGeom prst="rect">
            <a:avLst/>
          </a:prstGeom>
        </p:spPr>
      </p:pic>
      <p:sp>
        <p:nvSpPr>
          <p:cNvPr id="6" name="TextBox 5">
            <a:extLst>
              <a:ext uri="{FF2B5EF4-FFF2-40B4-BE49-F238E27FC236}">
                <a16:creationId xmlns:a16="http://schemas.microsoft.com/office/drawing/2014/main" id="{5D475315-E411-F5DB-3B64-B8952AF327EF}"/>
              </a:ext>
            </a:extLst>
          </p:cNvPr>
          <p:cNvSpPr txBox="1"/>
          <p:nvPr/>
        </p:nvSpPr>
        <p:spPr>
          <a:xfrm>
            <a:off x="4432519" y="1011327"/>
            <a:ext cx="2844974" cy="4801314"/>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Meet and Greet</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Introduction to both assignments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What is hospitality?</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What is service?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Different types of service and examples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Intangible vs Tangible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The WOW factor</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3AFE-21B7-0212-00C3-3D957E7F9F99}"/>
              </a:ext>
            </a:extLst>
          </p:cNvPr>
          <p:cNvSpPr>
            <a:spLocks noGrp="1"/>
          </p:cNvSpPr>
          <p:nvPr>
            <p:ph type="title"/>
          </p:nvPr>
        </p:nvSpPr>
        <p:spPr/>
        <p:txBody>
          <a:bodyPr/>
          <a:lstStyle/>
          <a:p>
            <a:pPr algn="ctr"/>
            <a:r>
              <a:rPr lang="en-GB" b="1" dirty="0"/>
              <a:t>Today’s Content</a:t>
            </a:r>
          </a:p>
        </p:txBody>
      </p:sp>
      <p:graphicFrame>
        <p:nvGraphicFramePr>
          <p:cNvPr id="6" name="Content Placeholder 2">
            <a:extLst>
              <a:ext uri="{FF2B5EF4-FFF2-40B4-BE49-F238E27FC236}">
                <a16:creationId xmlns:a16="http://schemas.microsoft.com/office/drawing/2014/main" id="{84E0080B-AEF1-43A6-4CB4-CCE1CC44CBF0}"/>
              </a:ext>
            </a:extLst>
          </p:cNvPr>
          <p:cNvGraphicFramePr>
            <a:graphicFrameLocks noGrp="1"/>
          </p:cNvGraphicFramePr>
          <p:nvPr>
            <p:ph idx="1"/>
            <p:extLst>
              <p:ext uri="{D42A27DB-BD31-4B8C-83A1-F6EECF244321}">
                <p14:modId xmlns:p14="http://schemas.microsoft.com/office/powerpoint/2010/main" val="2887655124"/>
              </p:ext>
            </p:extLst>
          </p:nvPr>
        </p:nvGraphicFramePr>
        <p:xfrm>
          <a:off x="628650" y="141095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41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See the source image">
            <a:extLst>
              <a:ext uri="{FF2B5EF4-FFF2-40B4-BE49-F238E27FC236}">
                <a16:creationId xmlns:a16="http://schemas.microsoft.com/office/drawing/2014/main" id="{D6777823-250E-2633-6270-1DE3E7F84E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552"/>
          <a:stretch/>
        </p:blipFill>
        <p:spPr bwMode="auto">
          <a:xfrm>
            <a:off x="20" y="-14178"/>
            <a:ext cx="9143980" cy="4394997"/>
          </a:xfrm>
          <a:prstGeom prst="rect">
            <a:avLst/>
          </a:prstGeom>
          <a:noFill/>
          <a:extLst>
            <a:ext uri="{909E8E84-426E-40DD-AFC4-6F175D3DCCD1}">
              <a14:hiddenFill xmlns:a14="http://schemas.microsoft.com/office/drawing/2010/main">
                <a:solidFill>
                  <a:srgbClr val="FFFFFF"/>
                </a:solidFill>
              </a14:hiddenFill>
            </a:ext>
          </a:extLst>
        </p:spPr>
      </p:pic>
      <p:sp>
        <p:nvSpPr>
          <p:cNvPr id="13319" name="Freeform: Shape 13318">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21" name="Freeform: Shape 13320">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382E716-E73C-5DF6-1580-C592FFA08A34}"/>
              </a:ext>
            </a:extLst>
          </p:cNvPr>
          <p:cNvSpPr>
            <a:spLocks noGrp="1"/>
          </p:cNvSpPr>
          <p:nvPr>
            <p:ph type="subTitle" idx="1"/>
          </p:nvPr>
        </p:nvSpPr>
        <p:spPr>
          <a:xfrm>
            <a:off x="518049" y="5891639"/>
            <a:ext cx="5870874" cy="464964"/>
          </a:xfrm>
        </p:spPr>
        <p:txBody>
          <a:bodyPr>
            <a:normAutofit fontScale="92500"/>
          </a:bodyPr>
          <a:lstStyle/>
          <a:p>
            <a:pPr algn="l"/>
            <a:r>
              <a:rPr lang="en-GB" sz="2000" dirty="0">
                <a:solidFill>
                  <a:srgbClr val="FFFFFF"/>
                </a:solidFill>
              </a:rPr>
              <a:t>The Role and Function of Guest Services – Now and Then</a:t>
            </a:r>
          </a:p>
        </p:txBody>
      </p:sp>
      <p:sp>
        <p:nvSpPr>
          <p:cNvPr id="2" name="Title 1">
            <a:extLst>
              <a:ext uri="{FF2B5EF4-FFF2-40B4-BE49-F238E27FC236}">
                <a16:creationId xmlns:a16="http://schemas.microsoft.com/office/drawing/2014/main" id="{33A4F03E-DE29-2F44-BED4-E9E4A49C8680}"/>
              </a:ext>
            </a:extLst>
          </p:cNvPr>
          <p:cNvSpPr>
            <a:spLocks noGrp="1"/>
          </p:cNvSpPr>
          <p:nvPr>
            <p:ph type="ctrTitle"/>
          </p:nvPr>
        </p:nvSpPr>
        <p:spPr>
          <a:xfrm>
            <a:off x="630936" y="4858247"/>
            <a:ext cx="5237125" cy="1026435"/>
          </a:xfrm>
        </p:spPr>
        <p:txBody>
          <a:bodyPr>
            <a:normAutofit/>
          </a:bodyPr>
          <a:lstStyle/>
          <a:p>
            <a:pPr algn="l"/>
            <a:r>
              <a:rPr lang="en-GB" sz="4200" b="1" dirty="0">
                <a:solidFill>
                  <a:srgbClr val="FFFFFF"/>
                </a:solidFill>
              </a:rPr>
              <a:t>Week 2</a:t>
            </a:r>
          </a:p>
        </p:txBody>
      </p:sp>
    </p:spTree>
    <p:extLst>
      <p:ext uri="{BB962C8B-B14F-4D97-AF65-F5344CB8AC3E}">
        <p14:creationId xmlns:p14="http://schemas.microsoft.com/office/powerpoint/2010/main" val="341909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B675-B29F-832F-5F7B-6030695CAD5D}"/>
              </a:ext>
            </a:extLst>
          </p:cNvPr>
          <p:cNvSpPr>
            <a:spLocks noGrp="1"/>
          </p:cNvSpPr>
          <p:nvPr>
            <p:ph type="ctrTitle"/>
          </p:nvPr>
        </p:nvSpPr>
        <p:spPr>
          <a:xfrm>
            <a:off x="5598459" y="1967022"/>
            <a:ext cx="3065480" cy="1201543"/>
          </a:xfrm>
        </p:spPr>
        <p:txBody>
          <a:bodyPr anchor="b">
            <a:normAutofit fontScale="90000"/>
          </a:bodyPr>
          <a:lstStyle/>
          <a:p>
            <a:r>
              <a:rPr lang="en-GB" sz="3600" b="1" dirty="0"/>
              <a:t>Historical Developments in the Hospitality Industry</a:t>
            </a:r>
          </a:p>
        </p:txBody>
      </p:sp>
      <p:sp>
        <p:nvSpPr>
          <p:cNvPr id="3" name="Subtitle 2">
            <a:extLst>
              <a:ext uri="{FF2B5EF4-FFF2-40B4-BE49-F238E27FC236}">
                <a16:creationId xmlns:a16="http://schemas.microsoft.com/office/drawing/2014/main" id="{49092E1D-9B65-0607-A499-6703C784466C}"/>
              </a:ext>
            </a:extLst>
          </p:cNvPr>
          <p:cNvSpPr>
            <a:spLocks noGrp="1"/>
          </p:cNvSpPr>
          <p:nvPr>
            <p:ph type="subTitle" idx="1"/>
          </p:nvPr>
        </p:nvSpPr>
        <p:spPr>
          <a:xfrm>
            <a:off x="5215270" y="3609753"/>
            <a:ext cx="3581574" cy="2083982"/>
          </a:xfrm>
        </p:spPr>
        <p:txBody>
          <a:bodyPr anchor="t">
            <a:normAutofit fontScale="77500" lnSpcReduction="20000"/>
          </a:bodyPr>
          <a:lstStyle/>
          <a:p>
            <a:pPr>
              <a:lnSpc>
                <a:spcPct val="120000"/>
              </a:lnSpc>
            </a:pPr>
            <a:r>
              <a:rPr lang="en-GB" sz="2200" dirty="0">
                <a:cs typeface="Calibri" panose="020F0502020204030204" pitchFamily="34" charset="0"/>
              </a:rPr>
              <a:t>Hospitality is nearly as old as humanity. From the earliest caves to inns, staging posts, motels, and resorts.</a:t>
            </a:r>
          </a:p>
          <a:p>
            <a:pPr>
              <a:lnSpc>
                <a:spcPct val="120000"/>
              </a:lnSpc>
            </a:pPr>
            <a:r>
              <a:rPr lang="en-GB" sz="2200" dirty="0">
                <a:cs typeface="Calibri" panose="020F0502020204030204" pitchFamily="34" charset="0"/>
              </a:rPr>
              <a:t>Today, the hospitality industry is thriving, with 700,000 hotels and resorts worldwide.</a:t>
            </a:r>
          </a:p>
          <a:p>
            <a:pPr algn="l"/>
            <a:endParaRPr lang="en-GB" sz="1700" dirty="0"/>
          </a:p>
        </p:txBody>
      </p:sp>
      <p:sp>
        <p:nvSpPr>
          <p:cNvPr id="5127" name="Freeform: Shape 5126">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See the source image">
            <a:extLst>
              <a:ext uri="{FF2B5EF4-FFF2-40B4-BE49-F238E27FC236}">
                <a16:creationId xmlns:a16="http://schemas.microsoft.com/office/drawing/2014/main" id="{E195E17B-6D7E-F677-C180-B85A838C3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9" r="17198" b="-1"/>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1F35C-7B67-3CAA-1824-1479B5B983A4}"/>
              </a:ext>
            </a:extLst>
          </p:cNvPr>
          <p:cNvSpPr txBox="1"/>
          <p:nvPr/>
        </p:nvSpPr>
        <p:spPr>
          <a:xfrm>
            <a:off x="3842796" y="6070422"/>
            <a:ext cx="2508659" cy="707886"/>
          </a:xfrm>
          <a:prstGeom prst="rect">
            <a:avLst/>
          </a:prstGeom>
          <a:noFill/>
        </p:spPr>
        <p:txBody>
          <a:bodyPr wrap="square" rtlCol="0">
            <a:spAutoFit/>
          </a:bodyPr>
          <a:lstStyle/>
          <a:p>
            <a:pPr algn="ctr"/>
            <a:r>
              <a:rPr lang="en-GB" sz="2000" b="1" dirty="0"/>
              <a:t>Tremont House, Boston</a:t>
            </a:r>
          </a:p>
        </p:txBody>
      </p:sp>
    </p:spTree>
    <p:extLst>
      <p:ext uri="{BB962C8B-B14F-4D97-AF65-F5344CB8AC3E}">
        <p14:creationId xmlns:p14="http://schemas.microsoft.com/office/powerpoint/2010/main" val="12519978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667E-7C30-8AA1-574A-5466A6578384}"/>
              </a:ext>
            </a:extLst>
          </p:cNvPr>
          <p:cNvSpPr>
            <a:spLocks noGrp="1"/>
          </p:cNvSpPr>
          <p:nvPr>
            <p:ph type="title"/>
          </p:nvPr>
        </p:nvSpPr>
        <p:spPr>
          <a:xfrm>
            <a:off x="360759" y="3752849"/>
            <a:ext cx="2468166" cy="2452687"/>
          </a:xfrm>
        </p:spPr>
        <p:txBody>
          <a:bodyPr anchor="ctr">
            <a:normAutofit/>
          </a:bodyPr>
          <a:lstStyle/>
          <a:p>
            <a:pPr algn="ctr"/>
            <a:r>
              <a:rPr lang="en-GB" sz="3100" b="1" dirty="0"/>
              <a:t>Key Milestones</a:t>
            </a:r>
          </a:p>
        </p:txBody>
      </p:sp>
      <p:pic>
        <p:nvPicPr>
          <p:cNvPr id="7170" name="Picture 2" descr="See the source image">
            <a:extLst>
              <a:ext uri="{FF2B5EF4-FFF2-40B4-BE49-F238E27FC236}">
                <a16:creationId xmlns:a16="http://schemas.microsoft.com/office/drawing/2014/main" id="{85EE6D2F-BDD3-6446-28AF-D7E1EE7288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204" b="17455"/>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371AF7-05C5-1296-750B-0599549A731A}"/>
              </a:ext>
            </a:extLst>
          </p:cNvPr>
          <p:cNvSpPr>
            <a:spLocks noGrp="1"/>
          </p:cNvSpPr>
          <p:nvPr>
            <p:ph idx="1"/>
          </p:nvPr>
        </p:nvSpPr>
        <p:spPr>
          <a:xfrm>
            <a:off x="3167986" y="3752850"/>
            <a:ext cx="5614060" cy="2452687"/>
          </a:xfrm>
        </p:spPr>
        <p:txBody>
          <a:bodyPr anchor="ctr">
            <a:normAutofit/>
          </a:bodyPr>
          <a:lstStyle/>
          <a:p>
            <a:r>
              <a:rPr lang="en-GB" sz="1600" b="1" dirty="0">
                <a:cs typeface="Calibri" panose="020F0502020204030204" pitchFamily="34" charset="0"/>
              </a:rPr>
              <a:t>15,000 BCE</a:t>
            </a:r>
            <a:r>
              <a:rPr lang="en-GB" sz="1600" dirty="0">
                <a:cs typeface="Calibri" panose="020F0502020204030204" pitchFamily="34" charset="0"/>
              </a:rPr>
              <a:t>—The Lascaux caves in France are the </a:t>
            </a:r>
            <a:br>
              <a:rPr lang="en-GB" sz="1600" dirty="0">
                <a:cs typeface="Calibri" panose="020F0502020204030204" pitchFamily="34" charset="0"/>
              </a:rPr>
            </a:br>
            <a:r>
              <a:rPr lang="en-GB" sz="1600" dirty="0">
                <a:cs typeface="Calibri" panose="020F0502020204030204" pitchFamily="34" charset="0"/>
              </a:rPr>
              <a:t>first shelter in history that accommodated people.</a:t>
            </a:r>
          </a:p>
          <a:p>
            <a:r>
              <a:rPr lang="en-GB" sz="1600" b="1" dirty="0">
                <a:cs typeface="Calibri" panose="020F0502020204030204" pitchFamily="34" charset="0"/>
              </a:rPr>
              <a:t>Middle Ages</a:t>
            </a:r>
            <a:r>
              <a:rPr lang="en-GB" sz="1600" dirty="0">
                <a:cs typeface="Calibri" panose="020F0502020204030204" pitchFamily="34" charset="0"/>
              </a:rPr>
              <a:t>—In Japan, the first two hotels in history (guest houses called </a:t>
            </a:r>
            <a:r>
              <a:rPr lang="en-GB" sz="1600" i="1" dirty="0">
                <a:cs typeface="Calibri" panose="020F0502020204030204" pitchFamily="34" charset="0"/>
              </a:rPr>
              <a:t>ryokans</a:t>
            </a:r>
            <a:r>
              <a:rPr lang="en-GB" sz="1600" dirty="0">
                <a:cs typeface="Calibri" panose="020F0502020204030204" pitchFamily="34" charset="0"/>
              </a:rPr>
              <a:t>) were built in the early </a:t>
            </a:r>
            <a:r>
              <a:rPr lang="en-GB" sz="1600" b="1" dirty="0">
                <a:cs typeface="Calibri" panose="020F0502020204030204" pitchFamily="34" charset="0"/>
              </a:rPr>
              <a:t>700s</a:t>
            </a:r>
            <a:r>
              <a:rPr lang="en-GB" sz="1600" dirty="0">
                <a:cs typeface="Calibri" panose="020F0502020204030204" pitchFamily="34" charset="0"/>
              </a:rPr>
              <a:t>. </a:t>
            </a:r>
          </a:p>
          <a:p>
            <a:r>
              <a:rPr lang="en-GB" sz="1600" dirty="0">
                <a:cs typeface="Calibri" panose="020F0502020204030204" pitchFamily="34" charset="0"/>
              </a:rPr>
              <a:t>In the </a:t>
            </a:r>
            <a:r>
              <a:rPr lang="en-GB" sz="1600" b="1" dirty="0">
                <a:cs typeface="Calibri" panose="020F0502020204030204" pitchFamily="34" charset="0"/>
              </a:rPr>
              <a:t>Middle East</a:t>
            </a:r>
            <a:r>
              <a:rPr lang="en-GB" sz="1600" dirty="0">
                <a:cs typeface="Calibri" panose="020F0502020204030204" pitchFamily="34" charset="0"/>
              </a:rPr>
              <a:t>, </a:t>
            </a:r>
            <a:r>
              <a:rPr lang="en-GB" sz="1600" i="1" dirty="0">
                <a:cs typeface="Calibri" panose="020F0502020204030204" pitchFamily="34" charset="0"/>
              </a:rPr>
              <a:t>caravanserais</a:t>
            </a:r>
            <a:r>
              <a:rPr lang="en-GB" sz="1600" dirty="0">
                <a:cs typeface="Calibri" panose="020F0502020204030204" pitchFamily="34" charset="0"/>
              </a:rPr>
              <a:t> were a resting place for caravans along the Silk Road, and refuges served pilgrims and crusaders on their way to the Holy Land. </a:t>
            </a:r>
          </a:p>
          <a:p>
            <a:r>
              <a:rPr lang="en-GB" sz="1600" dirty="0">
                <a:cs typeface="Calibri" panose="020F0502020204030204" pitchFamily="34" charset="0"/>
              </a:rPr>
              <a:t>In </a:t>
            </a:r>
            <a:r>
              <a:rPr lang="en-GB" sz="1600" b="1" dirty="0">
                <a:cs typeface="Calibri" panose="020F0502020204030204" pitchFamily="34" charset="0"/>
              </a:rPr>
              <a:t>China and Mongolia</a:t>
            </a:r>
            <a:r>
              <a:rPr lang="en-GB" sz="1600" dirty="0">
                <a:cs typeface="Calibri" panose="020F0502020204030204" pitchFamily="34" charset="0"/>
              </a:rPr>
              <a:t>, staging posts provided shelter for couriers and allowed horses to be changed more easily</a:t>
            </a:r>
            <a:r>
              <a:rPr lang="en-GB" sz="1600" dirty="0">
                <a:latin typeface="Calibri" panose="020F0502020204030204" pitchFamily="34" charset="0"/>
                <a:cs typeface="Calibri" panose="020F0502020204030204" pitchFamily="34" charset="0"/>
              </a:rPr>
              <a:t>.</a:t>
            </a:r>
          </a:p>
          <a:p>
            <a:endParaRPr lang="en-GB" sz="1600" dirty="0"/>
          </a:p>
        </p:txBody>
      </p:sp>
      <p:sp>
        <p:nvSpPr>
          <p:cNvPr id="4" name="TextBox 3">
            <a:extLst>
              <a:ext uri="{FF2B5EF4-FFF2-40B4-BE49-F238E27FC236}">
                <a16:creationId xmlns:a16="http://schemas.microsoft.com/office/drawing/2014/main" id="{8D05984C-5DE1-DFDE-EDFC-5F8BD0273E1B}"/>
              </a:ext>
            </a:extLst>
          </p:cNvPr>
          <p:cNvSpPr txBox="1"/>
          <p:nvPr/>
        </p:nvSpPr>
        <p:spPr>
          <a:xfrm>
            <a:off x="781493" y="2865074"/>
            <a:ext cx="2849526" cy="369332"/>
          </a:xfrm>
          <a:prstGeom prst="rect">
            <a:avLst/>
          </a:prstGeom>
          <a:noFill/>
        </p:spPr>
        <p:txBody>
          <a:bodyPr wrap="square" rtlCol="0">
            <a:spAutoFit/>
          </a:bodyPr>
          <a:lstStyle/>
          <a:p>
            <a:r>
              <a:rPr lang="en-GB" sz="1800" b="1" dirty="0">
                <a:solidFill>
                  <a:schemeClr val="bg1"/>
                </a:solidFill>
                <a:cs typeface="Calibri" panose="020F0502020204030204" pitchFamily="34" charset="0"/>
              </a:rPr>
              <a:t>Lascaux Caves, France</a:t>
            </a:r>
            <a:endParaRPr lang="en-GB" b="1" dirty="0">
              <a:solidFill>
                <a:schemeClr val="bg1"/>
              </a:solidFill>
            </a:endParaRPr>
          </a:p>
        </p:txBody>
      </p:sp>
    </p:spTree>
    <p:extLst>
      <p:ext uri="{BB962C8B-B14F-4D97-AF65-F5344CB8AC3E}">
        <p14:creationId xmlns:p14="http://schemas.microsoft.com/office/powerpoint/2010/main" val="33549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6" name="Picture 4" descr="See the source image">
            <a:extLst>
              <a:ext uri="{FF2B5EF4-FFF2-40B4-BE49-F238E27FC236}">
                <a16:creationId xmlns:a16="http://schemas.microsoft.com/office/drawing/2014/main" id="{52E9084B-0509-0D7A-F2FE-2F28B63C5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274" b="2704"/>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9CC4C0-7E12-3653-DF80-9B3DD589BA8B}"/>
              </a:ext>
            </a:extLst>
          </p:cNvPr>
          <p:cNvSpPr>
            <a:spLocks noGrp="1"/>
          </p:cNvSpPr>
          <p:nvPr>
            <p:ph idx="1"/>
          </p:nvPr>
        </p:nvSpPr>
        <p:spPr>
          <a:xfrm>
            <a:off x="509845" y="3429000"/>
            <a:ext cx="8352393" cy="2771514"/>
          </a:xfrm>
        </p:spPr>
        <p:txBody>
          <a:bodyPr anchor="ctr">
            <a:normAutofit/>
          </a:bodyPr>
          <a:lstStyle/>
          <a:p>
            <a:r>
              <a:rPr lang="en-GB" sz="1400" dirty="0">
                <a:cs typeface="Calibri" panose="020F0502020204030204" pitchFamily="34" charset="0"/>
              </a:rPr>
              <a:t>In Europe, cloisters and abbeys provided free accommodation to travellers. Gradually, inns and guesthouses began to open on popular trade routes to provide lodging for traveling merchants and their horses.</a:t>
            </a:r>
          </a:p>
          <a:p>
            <a:r>
              <a:rPr lang="en-GB" sz="1400" dirty="0">
                <a:cs typeface="Calibri" panose="020F0502020204030204" pitchFamily="34" charset="0"/>
              </a:rPr>
              <a:t>1600s—More than 600 inns were registered in England; the English / French governments </a:t>
            </a:r>
            <a:r>
              <a:rPr lang="en-GB" sz="1400" b="1" dirty="0">
                <a:cs typeface="Calibri" panose="020F0502020204030204" pitchFamily="34" charset="0"/>
              </a:rPr>
              <a:t>began to introduce laws regulating them</a:t>
            </a:r>
            <a:r>
              <a:rPr lang="en-GB" sz="1400" dirty="0">
                <a:cs typeface="Calibri" panose="020F0502020204030204" pitchFamily="34" charset="0"/>
              </a:rPr>
              <a:t>. The first guidebooks for travellers were published in France.</a:t>
            </a:r>
          </a:p>
          <a:p>
            <a:r>
              <a:rPr lang="en-GB" sz="1400" dirty="0">
                <a:cs typeface="Calibri" panose="020F0502020204030204" pitchFamily="34" charset="0"/>
              </a:rPr>
              <a:t>Early 1700s— Masonic Lodges began to appear in North America.</a:t>
            </a:r>
            <a:br>
              <a:rPr lang="en-GB" sz="1400" dirty="0">
                <a:cs typeface="Calibri" panose="020F0502020204030204" pitchFamily="34" charset="0"/>
              </a:rPr>
            </a:br>
            <a:r>
              <a:rPr lang="en-GB" sz="1400" dirty="0">
                <a:cs typeface="Calibri" panose="020F0502020204030204" pitchFamily="34" charset="0"/>
              </a:rPr>
              <a:t>In Paris, the Place </a:t>
            </a:r>
            <a:r>
              <a:rPr lang="en-GB" sz="1400" dirty="0" err="1">
                <a:cs typeface="Calibri" panose="020F0502020204030204" pitchFamily="34" charset="0"/>
              </a:rPr>
              <a:t>Vendôme</a:t>
            </a:r>
            <a:r>
              <a:rPr lang="en-GB" sz="1400" dirty="0">
                <a:cs typeface="Calibri" panose="020F0502020204030204" pitchFamily="34" charset="0"/>
              </a:rPr>
              <a:t> offered the first example of a </a:t>
            </a:r>
            <a:r>
              <a:rPr lang="en-GB" sz="1400" b="1" dirty="0">
                <a:cs typeface="Calibri" panose="020F0502020204030204" pitchFamily="34" charset="0"/>
              </a:rPr>
              <a:t>multiple-use architectural complex</a:t>
            </a:r>
            <a:r>
              <a:rPr lang="en-GB" sz="1400" dirty="0">
                <a:cs typeface="Calibri" panose="020F0502020204030204" pitchFamily="34" charset="0"/>
              </a:rPr>
              <a:t>, including boutiques, offices, apartments, and hotels.</a:t>
            </a:r>
          </a:p>
          <a:p>
            <a:r>
              <a:rPr lang="en-GB" sz="1400" dirty="0">
                <a:cs typeface="Calibri" panose="020F0502020204030204" pitchFamily="34" charset="0"/>
              </a:rPr>
              <a:t>1760s—The Industrial Revolution spurred the construction of hotels across Europe and the US. This was the great age of steam, steel and mechanised manufacturing that changed the face of the Western world forever.</a:t>
            </a:r>
          </a:p>
        </p:txBody>
      </p:sp>
      <p:sp>
        <p:nvSpPr>
          <p:cNvPr id="4" name="TextBox 3">
            <a:extLst>
              <a:ext uri="{FF2B5EF4-FFF2-40B4-BE49-F238E27FC236}">
                <a16:creationId xmlns:a16="http://schemas.microsoft.com/office/drawing/2014/main" id="{D49E953A-BC62-B742-82B0-AC555D9BF10B}"/>
              </a:ext>
            </a:extLst>
          </p:cNvPr>
          <p:cNvSpPr txBox="1"/>
          <p:nvPr/>
        </p:nvSpPr>
        <p:spPr>
          <a:xfrm>
            <a:off x="2812312" y="2695354"/>
            <a:ext cx="2982432" cy="369332"/>
          </a:xfrm>
          <a:prstGeom prst="rect">
            <a:avLst/>
          </a:prstGeom>
          <a:noFill/>
        </p:spPr>
        <p:txBody>
          <a:bodyPr wrap="square" rtlCol="0">
            <a:spAutoFit/>
          </a:bodyPr>
          <a:lstStyle/>
          <a:p>
            <a:r>
              <a:rPr lang="en-GB" sz="1800" b="1" dirty="0">
                <a:solidFill>
                  <a:schemeClr val="bg1"/>
                </a:solidFill>
                <a:cs typeface="Calibri" panose="020F0502020204030204" pitchFamily="34" charset="0"/>
              </a:rPr>
              <a:t>Place </a:t>
            </a:r>
            <a:r>
              <a:rPr lang="en-GB" sz="1800" b="1" dirty="0" err="1">
                <a:solidFill>
                  <a:schemeClr val="bg1"/>
                </a:solidFill>
                <a:cs typeface="Calibri" panose="020F0502020204030204" pitchFamily="34" charset="0"/>
              </a:rPr>
              <a:t>Vendôme</a:t>
            </a:r>
            <a:r>
              <a:rPr lang="en-GB" sz="1800" b="1" dirty="0">
                <a:solidFill>
                  <a:schemeClr val="bg1"/>
                </a:solidFill>
                <a:cs typeface="Calibri" panose="020F0502020204030204" pitchFamily="34" charset="0"/>
              </a:rPr>
              <a:t>, Paris</a:t>
            </a:r>
            <a:endParaRPr lang="en-GB" b="1" dirty="0">
              <a:solidFill>
                <a:schemeClr val="bg1"/>
              </a:solidFill>
            </a:endParaRPr>
          </a:p>
        </p:txBody>
      </p:sp>
    </p:spTree>
    <p:extLst>
      <p:ext uri="{BB962C8B-B14F-4D97-AF65-F5344CB8AC3E}">
        <p14:creationId xmlns:p14="http://schemas.microsoft.com/office/powerpoint/2010/main" val="32010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239" name="Freeform: Shape 9238">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20" name="Picture 4" descr="See the source image">
            <a:extLst>
              <a:ext uri="{FF2B5EF4-FFF2-40B4-BE49-F238E27FC236}">
                <a16:creationId xmlns:a16="http://schemas.microsoft.com/office/drawing/2014/main" id="{221F5F55-5F4E-AFF2-E1DB-52FA403EB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2" r="7985" b="-3"/>
          <a:stretch/>
        </p:blipFill>
        <p:spPr bwMode="auto">
          <a:xfrm>
            <a:off x="1137486" y="1"/>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sp>
        <p:nvSpPr>
          <p:cNvPr id="9241" name="Freeform: Shape 9240">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descr="See the source image">
            <a:extLst>
              <a:ext uri="{FF2B5EF4-FFF2-40B4-BE49-F238E27FC236}">
                <a16:creationId xmlns:a16="http://schemas.microsoft.com/office/drawing/2014/main" id="{647F5FB4-B0FB-B544-B78C-5FD3990675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82" r="19960"/>
          <a:stretch/>
        </p:blipFill>
        <p:spPr bwMode="auto">
          <a:xfrm>
            <a:off x="20" y="3075259"/>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971C87-9C96-CDAC-DD47-3B16B48571C6}"/>
              </a:ext>
            </a:extLst>
          </p:cNvPr>
          <p:cNvSpPr>
            <a:spLocks noGrp="1"/>
          </p:cNvSpPr>
          <p:nvPr>
            <p:ph idx="1"/>
          </p:nvPr>
        </p:nvSpPr>
        <p:spPr>
          <a:xfrm>
            <a:off x="4008474" y="1685260"/>
            <a:ext cx="5066414" cy="4368406"/>
          </a:xfrm>
        </p:spPr>
        <p:txBody>
          <a:bodyPr anchor="t">
            <a:normAutofit fontScale="92500" lnSpcReduction="20000"/>
          </a:bodyPr>
          <a:lstStyle/>
          <a:p>
            <a:r>
              <a:rPr lang="en-GB" sz="1600" b="1" dirty="0">
                <a:cs typeface="Calibri" panose="020F0502020204030204" pitchFamily="34" charset="0"/>
              </a:rPr>
              <a:t>Early 1800s</a:t>
            </a:r>
            <a:r>
              <a:rPr lang="en-GB" sz="1600" dirty="0">
                <a:cs typeface="Calibri" panose="020F0502020204030204" pitchFamily="34" charset="0"/>
              </a:rPr>
              <a:t>—the </a:t>
            </a:r>
            <a:r>
              <a:rPr lang="en-GB" sz="1600" b="1" dirty="0">
                <a:cs typeface="Calibri" panose="020F0502020204030204" pitchFamily="34" charset="0"/>
              </a:rPr>
              <a:t>Royal Hotel in Plymouth </a:t>
            </a:r>
            <a:r>
              <a:rPr lang="en-GB" sz="1600" dirty="0">
                <a:cs typeface="Calibri" panose="020F0502020204030204" pitchFamily="34" charset="0"/>
              </a:rPr>
              <a:t>first modern hotel built in England, with full complement of facilities.</a:t>
            </a:r>
            <a:br>
              <a:rPr lang="en-GB" sz="1600" dirty="0">
                <a:cs typeface="Calibri" panose="020F0502020204030204" pitchFamily="34" charset="0"/>
              </a:rPr>
            </a:br>
            <a:r>
              <a:rPr lang="en-GB" sz="1600" dirty="0">
                <a:cs typeface="Calibri" panose="020F0502020204030204" pitchFamily="34" charset="0"/>
              </a:rPr>
              <a:t>Holiday resorts began to flourish along the French and Italian rivieras. </a:t>
            </a:r>
            <a:br>
              <a:rPr lang="en-GB" sz="1600" dirty="0">
                <a:cs typeface="Calibri" panose="020F0502020204030204" pitchFamily="34" charset="0"/>
              </a:rPr>
            </a:br>
            <a:r>
              <a:rPr lang="en-GB" sz="1600" dirty="0">
                <a:cs typeface="Calibri" panose="020F0502020204030204" pitchFamily="34" charset="0"/>
              </a:rPr>
              <a:t>In Japan - </a:t>
            </a:r>
            <a:r>
              <a:rPr lang="en-GB" sz="1600" i="1" dirty="0">
                <a:cs typeface="Calibri" panose="020F0502020204030204" pitchFamily="34" charset="0"/>
              </a:rPr>
              <a:t>ryokan</a:t>
            </a:r>
            <a:r>
              <a:rPr lang="en-GB" sz="1600" dirty="0">
                <a:cs typeface="Calibri" panose="020F0502020204030204" pitchFamily="34" charset="0"/>
              </a:rPr>
              <a:t> guest houses; in India - </a:t>
            </a:r>
            <a:r>
              <a:rPr lang="en-GB" sz="1600" i="1" dirty="0">
                <a:cs typeface="Calibri" panose="020F0502020204030204" pitchFamily="34" charset="0"/>
              </a:rPr>
              <a:t>dak</a:t>
            </a:r>
            <a:r>
              <a:rPr lang="en-GB" sz="1600" dirty="0">
                <a:cs typeface="Calibri" panose="020F0502020204030204" pitchFamily="34" charset="0"/>
              </a:rPr>
              <a:t> bungalows run by the British government served travellers.</a:t>
            </a:r>
          </a:p>
          <a:p>
            <a:r>
              <a:rPr lang="en-GB" sz="1600" b="1" dirty="0">
                <a:cs typeface="Calibri" panose="020F0502020204030204" pitchFamily="34" charset="0"/>
              </a:rPr>
              <a:t>Mid 1800’s - </a:t>
            </a:r>
            <a:r>
              <a:rPr lang="en-GB" sz="1600" dirty="0">
                <a:cs typeface="Calibri" panose="020F0502020204030204" pitchFamily="34" charset="0"/>
              </a:rPr>
              <a:t>The </a:t>
            </a:r>
            <a:r>
              <a:rPr lang="en-GB" sz="1600" b="1" dirty="0">
                <a:cs typeface="Calibri" panose="020F0502020204030204" pitchFamily="34" charset="0"/>
              </a:rPr>
              <a:t>Tremont House in Boston </a:t>
            </a:r>
            <a:r>
              <a:rPr lang="en-GB" sz="1600" dirty="0">
                <a:cs typeface="Calibri" panose="020F0502020204030204" pitchFamily="34" charset="0"/>
              </a:rPr>
              <a:t>was the first hotel to provide inside toilets, locks on the doors, and bellboys.</a:t>
            </a:r>
          </a:p>
          <a:p>
            <a:r>
              <a:rPr lang="en-GB" sz="1600" b="1" dirty="0">
                <a:cs typeface="Calibri" panose="020F0502020204030204" pitchFamily="34" charset="0"/>
              </a:rPr>
              <a:t>Holt’s Hotel</a:t>
            </a:r>
            <a:r>
              <a:rPr lang="en-GB" sz="1600" dirty="0">
                <a:cs typeface="Calibri" panose="020F0502020204030204" pitchFamily="34" charset="0"/>
              </a:rPr>
              <a:t> boasted the first steam-powered elevator in New York City.</a:t>
            </a:r>
          </a:p>
          <a:p>
            <a:r>
              <a:rPr lang="en-GB" sz="1600" b="1" dirty="0">
                <a:cs typeface="Calibri" panose="020F0502020204030204" pitchFamily="34" charset="0"/>
              </a:rPr>
              <a:t>1870</a:t>
            </a:r>
            <a:r>
              <a:rPr lang="en-GB" sz="1600" dirty="0">
                <a:cs typeface="Calibri" panose="020F0502020204030204" pitchFamily="34" charset="0"/>
              </a:rPr>
              <a:t>—The </a:t>
            </a:r>
            <a:r>
              <a:rPr lang="en-GB" sz="1600" b="1" dirty="0">
                <a:cs typeface="Calibri" panose="020F0502020204030204" pitchFamily="34" charset="0"/>
              </a:rPr>
              <a:t>Palmer House Hotel in Chicago </a:t>
            </a:r>
            <a:r>
              <a:rPr lang="en-GB" sz="1600" dirty="0">
                <a:cs typeface="Calibri" panose="020F0502020204030204" pitchFamily="34" charset="0"/>
              </a:rPr>
              <a:t>was the first hotel built to be fire resistant and the first to offer telephones in all its rooms.</a:t>
            </a:r>
          </a:p>
          <a:p>
            <a:r>
              <a:rPr lang="en-GB" sz="1600" b="1" dirty="0">
                <a:cs typeface="Calibri" panose="020F0502020204030204" pitchFamily="34" charset="0"/>
              </a:rPr>
              <a:t>1893</a:t>
            </a:r>
            <a:r>
              <a:rPr lang="en-GB" sz="1600" dirty="0">
                <a:cs typeface="Calibri" panose="020F0502020204030204" pitchFamily="34" charset="0"/>
              </a:rPr>
              <a:t>—The first school for hoteliers, </a:t>
            </a:r>
            <a:r>
              <a:rPr lang="en-GB" sz="1600" b="1" dirty="0">
                <a:cs typeface="Calibri" panose="020F0502020204030204" pitchFamily="34" charset="0"/>
              </a:rPr>
              <a:t>Ecole </a:t>
            </a:r>
            <a:r>
              <a:rPr lang="en-GB" sz="1600" b="1" dirty="0" err="1">
                <a:cs typeface="Calibri" panose="020F0502020204030204" pitchFamily="34" charset="0"/>
              </a:rPr>
              <a:t>hôtelière</a:t>
            </a:r>
            <a:r>
              <a:rPr lang="en-GB" sz="1600" b="1" dirty="0">
                <a:cs typeface="Calibri" panose="020F0502020204030204" pitchFamily="34" charset="0"/>
              </a:rPr>
              <a:t> de Lausanne</a:t>
            </a:r>
            <a:r>
              <a:rPr lang="en-GB" sz="1600" dirty="0">
                <a:cs typeface="Calibri" panose="020F0502020204030204" pitchFamily="34" charset="0"/>
              </a:rPr>
              <a:t>, was founded in Switzerland. (Still open today)</a:t>
            </a:r>
            <a:br>
              <a:rPr lang="en-GB" sz="1600" dirty="0">
                <a:cs typeface="Calibri" panose="020F0502020204030204" pitchFamily="34" charset="0"/>
              </a:rPr>
            </a:br>
            <a:r>
              <a:rPr lang="en-GB" sz="1600" dirty="0">
                <a:cs typeface="Calibri" panose="020F0502020204030204" pitchFamily="34" charset="0"/>
              </a:rPr>
              <a:t>That same year, </a:t>
            </a:r>
            <a:r>
              <a:rPr lang="en-GB" sz="1600" b="1" dirty="0">
                <a:cs typeface="Calibri" panose="020F0502020204030204" pitchFamily="34" charset="0"/>
              </a:rPr>
              <a:t>the Waldorf Astoria in New York </a:t>
            </a:r>
            <a:r>
              <a:rPr lang="en-GB" sz="1600" dirty="0">
                <a:cs typeface="Calibri" panose="020F0502020204030204" pitchFamily="34" charset="0"/>
              </a:rPr>
              <a:t>opened its doors. </a:t>
            </a:r>
          </a:p>
          <a:p>
            <a:r>
              <a:rPr lang="en-GB" sz="1600" dirty="0">
                <a:cs typeface="Calibri" panose="020F0502020204030204" pitchFamily="34" charset="0"/>
              </a:rPr>
              <a:t>It was the first hotel to offer room service; its maître d’ created the famous </a:t>
            </a:r>
            <a:r>
              <a:rPr lang="en-GB" sz="1600" b="1" u="sng" dirty="0">
                <a:cs typeface="Calibri" panose="020F0502020204030204" pitchFamily="34" charset="0"/>
              </a:rPr>
              <a:t>Waldorf salad</a:t>
            </a:r>
            <a:r>
              <a:rPr lang="en-GB" sz="1600" u="sng" dirty="0">
                <a:cs typeface="Calibri" panose="020F0502020204030204" pitchFamily="34" charset="0"/>
              </a:rPr>
              <a:t>.</a:t>
            </a:r>
          </a:p>
        </p:txBody>
      </p:sp>
      <p:sp>
        <p:nvSpPr>
          <p:cNvPr id="2" name="TextBox 1">
            <a:extLst>
              <a:ext uri="{FF2B5EF4-FFF2-40B4-BE49-F238E27FC236}">
                <a16:creationId xmlns:a16="http://schemas.microsoft.com/office/drawing/2014/main" id="{4FDFDEE2-0930-7E6A-7D3B-2F5D9D291CC0}"/>
              </a:ext>
            </a:extLst>
          </p:cNvPr>
          <p:cNvSpPr txBox="1"/>
          <p:nvPr/>
        </p:nvSpPr>
        <p:spPr>
          <a:xfrm>
            <a:off x="988328" y="6488667"/>
            <a:ext cx="2878485" cy="369332"/>
          </a:xfrm>
          <a:prstGeom prst="rect">
            <a:avLst/>
          </a:prstGeom>
          <a:noFill/>
        </p:spPr>
        <p:txBody>
          <a:bodyPr wrap="square" rtlCol="0">
            <a:spAutoFit/>
          </a:bodyPr>
          <a:lstStyle/>
          <a:p>
            <a:r>
              <a:rPr lang="en-GB" b="1" dirty="0"/>
              <a:t>Royal Hotel, Plymouth</a:t>
            </a:r>
          </a:p>
        </p:txBody>
      </p:sp>
      <p:sp>
        <p:nvSpPr>
          <p:cNvPr id="4" name="TextBox 3">
            <a:extLst>
              <a:ext uri="{FF2B5EF4-FFF2-40B4-BE49-F238E27FC236}">
                <a16:creationId xmlns:a16="http://schemas.microsoft.com/office/drawing/2014/main" id="{D8CE5FFC-A517-1751-058F-B686B4C233E7}"/>
              </a:ext>
            </a:extLst>
          </p:cNvPr>
          <p:cNvSpPr txBox="1"/>
          <p:nvPr/>
        </p:nvSpPr>
        <p:spPr>
          <a:xfrm>
            <a:off x="4448355" y="82262"/>
            <a:ext cx="2878485" cy="646331"/>
          </a:xfrm>
          <a:prstGeom prst="rect">
            <a:avLst/>
          </a:prstGeom>
          <a:noFill/>
        </p:spPr>
        <p:txBody>
          <a:bodyPr wrap="square" rtlCol="0">
            <a:spAutoFit/>
          </a:bodyPr>
          <a:lstStyle/>
          <a:p>
            <a:r>
              <a:rPr lang="en-GB" b="1" dirty="0"/>
              <a:t>Waldorf Astoria,</a:t>
            </a:r>
          </a:p>
          <a:p>
            <a:r>
              <a:rPr lang="en-GB" b="1" dirty="0"/>
              <a:t>New York</a:t>
            </a:r>
          </a:p>
        </p:txBody>
      </p:sp>
    </p:spTree>
    <p:extLst>
      <p:ext uri="{BB962C8B-B14F-4D97-AF65-F5344CB8AC3E}">
        <p14:creationId xmlns:p14="http://schemas.microsoft.com/office/powerpoint/2010/main" val="2318564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See the source image">
            <a:extLst>
              <a:ext uri="{FF2B5EF4-FFF2-40B4-BE49-F238E27FC236}">
                <a16:creationId xmlns:a16="http://schemas.microsoft.com/office/drawing/2014/main" id="{B768483C-C345-2861-5948-6975005742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11" b="30890"/>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DA8999-DFFF-6605-4D0E-82FFED7A11AB}"/>
              </a:ext>
            </a:extLst>
          </p:cNvPr>
          <p:cNvSpPr>
            <a:spLocks noGrp="1"/>
          </p:cNvSpPr>
          <p:nvPr>
            <p:ph idx="1"/>
          </p:nvPr>
        </p:nvSpPr>
        <p:spPr>
          <a:xfrm>
            <a:off x="473150" y="3338623"/>
            <a:ext cx="8537944" cy="2920078"/>
          </a:xfrm>
        </p:spPr>
        <p:txBody>
          <a:bodyPr anchor="ctr">
            <a:normAutofit/>
          </a:bodyPr>
          <a:lstStyle/>
          <a:p>
            <a:r>
              <a:rPr lang="en-GB" sz="1400" b="1" dirty="0">
                <a:cs typeface="Calibri" panose="020F0502020204030204" pitchFamily="34" charset="0"/>
              </a:rPr>
              <a:t>Early 20th century</a:t>
            </a:r>
            <a:r>
              <a:rPr lang="en-GB" sz="1400" dirty="0">
                <a:cs typeface="Calibri" panose="020F0502020204030204" pitchFamily="34" charset="0"/>
              </a:rPr>
              <a:t>—construction of new luxury hotels:  </a:t>
            </a:r>
            <a:br>
              <a:rPr lang="en-GB" sz="1400" dirty="0">
                <a:cs typeface="Calibri" panose="020F0502020204030204" pitchFamily="34" charset="0"/>
              </a:rPr>
            </a:br>
            <a:r>
              <a:rPr lang="en-GB" sz="1400" dirty="0">
                <a:cs typeface="Calibri" panose="020F0502020204030204" pitchFamily="34" charset="0"/>
              </a:rPr>
              <a:t>The Ritz in Madrid, the Savoy in London, The Plaza in New York, the Taj Mahal in Bombay, etc. </a:t>
            </a:r>
          </a:p>
          <a:p>
            <a:r>
              <a:rPr lang="en-GB" sz="1400" dirty="0">
                <a:cs typeface="Calibri" panose="020F0502020204030204" pitchFamily="34" charset="0"/>
              </a:rPr>
              <a:t>Switzerland built first ski resorts – sport connection to holidays</a:t>
            </a:r>
          </a:p>
          <a:p>
            <a:r>
              <a:rPr lang="en-GB" sz="1400" b="1" dirty="0">
                <a:cs typeface="Calibri" panose="020F0502020204030204" pitchFamily="34" charset="0"/>
              </a:rPr>
              <a:t>1927</a:t>
            </a:r>
            <a:r>
              <a:rPr lang="en-GB" sz="1400" dirty="0">
                <a:cs typeface="Calibri" panose="020F0502020204030204" pitchFamily="34" charset="0"/>
              </a:rPr>
              <a:t>—Hot Shoppes was founded in Washington, D.C., a hospitality company that later became </a:t>
            </a:r>
            <a:r>
              <a:rPr lang="en-GB" sz="1400" b="1" dirty="0">
                <a:cs typeface="Calibri" panose="020F0502020204030204" pitchFamily="34" charset="0"/>
              </a:rPr>
              <a:t>Marriott Corp</a:t>
            </a:r>
            <a:r>
              <a:rPr lang="en-GB" sz="1400" dirty="0">
                <a:cs typeface="Calibri" panose="020F0502020204030204" pitchFamily="34" charset="0"/>
              </a:rPr>
              <a:t>.</a:t>
            </a:r>
          </a:p>
          <a:p>
            <a:r>
              <a:rPr lang="en-GB" sz="1400" b="1" dirty="0">
                <a:cs typeface="Calibri" panose="020F0502020204030204" pitchFamily="34" charset="0"/>
              </a:rPr>
              <a:t>1950s</a:t>
            </a:r>
            <a:r>
              <a:rPr lang="en-GB" sz="1400" dirty="0">
                <a:cs typeface="Calibri" panose="020F0502020204030204" pitchFamily="34" charset="0"/>
              </a:rPr>
              <a:t>—After the Great Depression and WWII, a second boom in the hotel industry, - Club Med, first casino hotels, the first hotels developed by airline companies, and new resorts flourishing around the Mediterranean. </a:t>
            </a:r>
          </a:p>
          <a:p>
            <a:r>
              <a:rPr lang="en-GB" sz="1400" dirty="0">
                <a:cs typeface="Calibri" panose="020F0502020204030204" pitchFamily="34" charset="0"/>
              </a:rPr>
              <a:t>In the United States, Holiday Inn and Howard Johnson’s motor lodges were founded- 35,000 motels were built between 1939 -1960.</a:t>
            </a:r>
          </a:p>
        </p:txBody>
      </p:sp>
    </p:spTree>
    <p:extLst>
      <p:ext uri="{BB962C8B-B14F-4D97-AF65-F5344CB8AC3E}">
        <p14:creationId xmlns:p14="http://schemas.microsoft.com/office/powerpoint/2010/main" val="115394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6F00-8C0C-AA45-9DB8-E8C46AFE00F7}"/>
              </a:ext>
            </a:extLst>
          </p:cNvPr>
          <p:cNvSpPr>
            <a:spLocks noGrp="1"/>
          </p:cNvSpPr>
          <p:nvPr>
            <p:ph idx="1"/>
          </p:nvPr>
        </p:nvSpPr>
        <p:spPr>
          <a:xfrm>
            <a:off x="628650" y="959066"/>
            <a:ext cx="7886700" cy="4676190"/>
          </a:xfrm>
        </p:spPr>
        <p:txBody>
          <a:bodyPr/>
          <a:lstStyle/>
          <a:p>
            <a:r>
              <a:rPr lang="en-GB" sz="2000" b="1" dirty="0">
                <a:latin typeface="Calibri" panose="020F0502020204030204" pitchFamily="34" charset="0"/>
                <a:cs typeface="Calibri" panose="020F0502020204030204" pitchFamily="34" charset="0"/>
              </a:rPr>
              <a:t>Latter half of the 20th century</a:t>
            </a:r>
            <a:r>
              <a:rPr lang="en-GB" sz="2000" dirty="0">
                <a:latin typeface="Calibri" panose="020F0502020204030204" pitchFamily="34" charset="0"/>
                <a:cs typeface="Calibri" panose="020F0502020204030204" pitchFamily="34" charset="0"/>
              </a:rPr>
              <a:t>—Thanks to various social and economic factors, </a:t>
            </a:r>
            <a:r>
              <a:rPr lang="en-GB" sz="2000" u="sng" dirty="0">
                <a:latin typeface="Calibri" panose="020F0502020204030204" pitchFamily="34" charset="0"/>
                <a:cs typeface="Calibri" panose="020F0502020204030204" pitchFamily="34" charset="0"/>
              </a:rPr>
              <a:t>middle-class people had more time and money to indulge in travel</a:t>
            </a:r>
            <a:r>
              <a:rPr lang="en-GB" sz="2000" dirty="0">
                <a:latin typeface="Calibri" panose="020F0502020204030204" pitchFamily="34" charset="0"/>
                <a:cs typeface="Calibri" panose="020F0502020204030204" pitchFamily="34" charset="0"/>
              </a:rPr>
              <a:t>. </a:t>
            </a: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Hotels began to </a:t>
            </a:r>
            <a:r>
              <a:rPr lang="en-GB" sz="2000" b="1" dirty="0">
                <a:latin typeface="Calibri" panose="020F0502020204030204" pitchFamily="34" charset="0"/>
                <a:cs typeface="Calibri" panose="020F0502020204030204" pitchFamily="34" charset="0"/>
              </a:rPr>
              <a:t>diversify, </a:t>
            </a:r>
            <a:r>
              <a:rPr lang="en-GB" sz="2000" dirty="0">
                <a:latin typeface="Calibri" panose="020F0502020204030204" pitchFamily="34" charset="0"/>
                <a:cs typeface="Calibri" panose="020F0502020204030204" pitchFamily="34" charset="0"/>
              </a:rPr>
              <a:t>catering to different budgets and interests (spas, casinos, motels, hostels, resorts, conference hotels) and offering a more </a:t>
            </a:r>
            <a:r>
              <a:rPr lang="en-GB" sz="2000" b="1" dirty="0">
                <a:latin typeface="Calibri" panose="020F0502020204030204" pitchFamily="34" charset="0"/>
                <a:cs typeface="Calibri" panose="020F0502020204030204" pitchFamily="34" charset="0"/>
              </a:rPr>
              <a:t>varied range of services</a:t>
            </a:r>
            <a:r>
              <a:rPr lang="en-GB" sz="2000" dirty="0">
                <a:latin typeface="Calibri" panose="020F0502020204030204" pitchFamily="34" charset="0"/>
                <a:cs typeface="Calibri" panose="020F0502020204030204" pitchFamily="34" charset="0"/>
              </a:rPr>
              <a:t>.</a:t>
            </a:r>
          </a:p>
          <a:p>
            <a:r>
              <a:rPr lang="en-GB" sz="2000" b="1" dirty="0">
                <a:latin typeface="Calibri" panose="020F0502020204030204" pitchFamily="34" charset="0"/>
                <a:cs typeface="Calibri" panose="020F0502020204030204" pitchFamily="34" charset="0"/>
              </a:rPr>
              <a:t>1970</a:t>
            </a:r>
            <a:r>
              <a:rPr lang="en-GB" sz="2000" dirty="0">
                <a:latin typeface="Calibri" panose="020F0502020204030204" pitchFamily="34" charset="0"/>
                <a:cs typeface="Calibri" panose="020F0502020204030204" pitchFamily="34" charset="0"/>
              </a:rPr>
              <a:t>—Hotels catering to </a:t>
            </a:r>
            <a:r>
              <a:rPr lang="en-GB" sz="2000" b="1" dirty="0">
                <a:latin typeface="Calibri" panose="020F0502020204030204" pitchFamily="34" charset="0"/>
                <a:cs typeface="Calibri" panose="020F0502020204030204" pitchFamily="34" charset="0"/>
              </a:rPr>
              <a:t>business people </a:t>
            </a:r>
            <a:r>
              <a:rPr lang="en-GB" sz="2000" dirty="0">
                <a:latin typeface="Calibri" panose="020F0502020204030204" pitchFamily="34" charset="0"/>
                <a:cs typeface="Calibri" panose="020F0502020204030204" pitchFamily="34" charset="0"/>
              </a:rPr>
              <a:t>began in the Middle East, Europe, and North America.</a:t>
            </a:r>
          </a:p>
          <a:p>
            <a:r>
              <a:rPr lang="en-GB" sz="2000" b="1" dirty="0">
                <a:latin typeface="Calibri" panose="020F0502020204030204" pitchFamily="34" charset="0"/>
                <a:cs typeface="Calibri" panose="020F0502020204030204" pitchFamily="34" charset="0"/>
              </a:rPr>
              <a:t>1980s</a:t>
            </a:r>
            <a:r>
              <a:rPr lang="en-GB" sz="2000" dirty="0">
                <a:latin typeface="Calibri" panose="020F0502020204030204" pitchFamily="34" charset="0"/>
                <a:cs typeface="Calibri" panose="020F0502020204030204" pitchFamily="34" charset="0"/>
              </a:rPr>
              <a:t>—The third boom in the hotel industry . International hotel chains (mostly American) expand in Europe, the Middle East, and Asia.</a:t>
            </a:r>
          </a:p>
          <a:p>
            <a:r>
              <a:rPr lang="en-GB" sz="2000" b="1" dirty="0">
                <a:latin typeface="Calibri" panose="020F0502020204030204" pitchFamily="34" charset="0"/>
                <a:cs typeface="Calibri" panose="020F0502020204030204" pitchFamily="34" charset="0"/>
              </a:rPr>
              <a:t>Digital age—</a:t>
            </a:r>
            <a:r>
              <a:rPr lang="en-GB" sz="2000" dirty="0">
                <a:latin typeface="Calibri" panose="020F0502020204030204" pitchFamily="34" charset="0"/>
                <a:cs typeface="Calibri" panose="020F0502020204030204" pitchFamily="34" charset="0"/>
              </a:rPr>
              <a:t>Software companies began developing new tools for the hospitality industry that are still evolving today, including customer databases and property management systems for reservations, room and housekeeping management, customer preferences, loyalty programmes and more.</a:t>
            </a:r>
          </a:p>
        </p:txBody>
      </p:sp>
    </p:spTree>
    <p:extLst>
      <p:ext uri="{BB962C8B-B14F-4D97-AF65-F5344CB8AC3E}">
        <p14:creationId xmlns:p14="http://schemas.microsoft.com/office/powerpoint/2010/main" val="73478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See the source image">
            <a:extLst>
              <a:ext uri="{FF2B5EF4-FFF2-40B4-BE49-F238E27FC236}">
                <a16:creationId xmlns:a16="http://schemas.microsoft.com/office/drawing/2014/main" id="{47FAC755-A86A-BDCB-F873-7517DE85E6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5065" y="1924493"/>
            <a:ext cx="1284712" cy="17568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2965CE-6694-5874-561F-9633DCB6F9B7}"/>
              </a:ext>
            </a:extLst>
          </p:cNvPr>
          <p:cNvSpPr>
            <a:spLocks noGrp="1"/>
          </p:cNvSpPr>
          <p:nvPr>
            <p:ph idx="1"/>
          </p:nvPr>
        </p:nvSpPr>
        <p:spPr>
          <a:xfrm>
            <a:off x="447898" y="874008"/>
            <a:ext cx="7886700" cy="4718717"/>
          </a:xfrm>
        </p:spPr>
        <p:txBody>
          <a:bodyPr/>
          <a:lstStyle/>
          <a:p>
            <a:r>
              <a:rPr lang="en-GB" sz="1700" b="1" dirty="0">
                <a:cs typeface="Calibri" panose="020F0502020204030204" pitchFamily="34" charset="0"/>
              </a:rPr>
              <a:t>1993</a:t>
            </a:r>
            <a:r>
              <a:rPr lang="en-GB" sz="1700" dirty="0">
                <a:cs typeface="Calibri" panose="020F0502020204030204" pitchFamily="34" charset="0"/>
              </a:rPr>
              <a:t> The travel industry was quick to take </a:t>
            </a:r>
            <a:r>
              <a:rPr lang="en-GB" sz="1700" b="1" dirty="0">
                <a:cs typeface="Calibri" panose="020F0502020204030204" pitchFamily="34" charset="0"/>
              </a:rPr>
              <a:t>advantage of the Internet,</a:t>
            </a:r>
            <a:r>
              <a:rPr lang="en-GB" sz="1700" dirty="0">
                <a:cs typeface="Calibri" panose="020F0502020204030204" pitchFamily="34" charset="0"/>
              </a:rPr>
              <a:t> giving customers the opportunity to compare, book and review hotels from their home computer.</a:t>
            </a:r>
          </a:p>
          <a:p>
            <a:r>
              <a:rPr lang="en-GB" sz="1700" b="1" dirty="0">
                <a:cs typeface="Calibri" panose="020F0502020204030204" pitchFamily="34" charset="0"/>
              </a:rPr>
              <a:t>Early 21st century</a:t>
            </a:r>
            <a:r>
              <a:rPr lang="en-GB" sz="1700" dirty="0">
                <a:cs typeface="Calibri" panose="020F0502020204030204" pitchFamily="34" charset="0"/>
              </a:rPr>
              <a:t>—Global corporate hotel chains merge and acquire each other. </a:t>
            </a:r>
            <a:r>
              <a:rPr lang="en-GB" sz="1700" b="1" dirty="0">
                <a:cs typeface="Calibri" panose="020F0502020204030204" pitchFamily="34" charset="0"/>
              </a:rPr>
              <a:t>InterContinental Hotel Group </a:t>
            </a:r>
            <a:r>
              <a:rPr lang="en-GB" sz="1700" dirty="0">
                <a:cs typeface="Calibri" panose="020F0502020204030204" pitchFamily="34" charset="0"/>
              </a:rPr>
              <a:t>now owns Holiday Inn and Crowne Plaza; </a:t>
            </a:r>
            <a:r>
              <a:rPr lang="en-GB" sz="1700" b="1" dirty="0">
                <a:cs typeface="Calibri" panose="020F0502020204030204" pitchFamily="34" charset="0"/>
              </a:rPr>
              <a:t>Marriott </a:t>
            </a:r>
            <a:r>
              <a:rPr lang="en-GB" sz="1700" dirty="0">
                <a:cs typeface="Calibri" panose="020F0502020204030204" pitchFamily="34" charset="0"/>
              </a:rPr>
              <a:t>owns Renaissance; </a:t>
            </a:r>
            <a:r>
              <a:rPr lang="en-GB" sz="1700" b="1" dirty="0">
                <a:cs typeface="Calibri" panose="020F0502020204030204" pitchFamily="34" charset="0"/>
              </a:rPr>
              <a:t>AccorHotels</a:t>
            </a:r>
            <a:r>
              <a:rPr lang="en-GB" sz="1700" dirty="0">
                <a:cs typeface="Calibri" panose="020F0502020204030204" pitchFamily="34" charset="0"/>
              </a:rPr>
              <a:t> owns the brands Raffles, Sofitel and Novotel.</a:t>
            </a:r>
          </a:p>
          <a:p>
            <a:r>
              <a:rPr lang="en-GB" sz="1700" b="1" dirty="0">
                <a:cs typeface="Calibri" panose="020F0502020204030204" pitchFamily="34" charset="0"/>
              </a:rPr>
              <a:t>2009</a:t>
            </a:r>
            <a:r>
              <a:rPr lang="en-GB" sz="1700" dirty="0">
                <a:cs typeface="Calibri" panose="020F0502020204030204" pitchFamily="34" charset="0"/>
              </a:rPr>
              <a:t>—</a:t>
            </a:r>
            <a:r>
              <a:rPr lang="en-GB" sz="1700" dirty="0" err="1">
                <a:cs typeface="Calibri" panose="020F0502020204030204" pitchFamily="34" charset="0"/>
              </a:rPr>
              <a:t>AirBnB</a:t>
            </a:r>
            <a:r>
              <a:rPr lang="en-GB" sz="1700" dirty="0">
                <a:cs typeface="Calibri" panose="020F0502020204030204" pitchFamily="34" charset="0"/>
              </a:rPr>
              <a:t>, challenging the hotel industry by attracting tourists                                         and taking market share. Hotels respond with creative marketing approaches, including social media campaigns and </a:t>
            </a:r>
            <a:r>
              <a:rPr lang="en-GB" sz="1700" b="1" dirty="0">
                <a:cs typeface="Calibri" panose="020F0502020204030204" pitchFamily="34" charset="0"/>
              </a:rPr>
              <a:t>personalized customer experiences                 </a:t>
            </a:r>
            <a:r>
              <a:rPr lang="en-GB" sz="1700" dirty="0">
                <a:cs typeface="Calibri" panose="020F0502020204030204" pitchFamily="34" charset="0"/>
              </a:rPr>
              <a:t>created through smart devices.</a:t>
            </a:r>
          </a:p>
          <a:p>
            <a:r>
              <a:rPr lang="en-GB" sz="1700" b="1" dirty="0">
                <a:cs typeface="Calibri" panose="020F0502020204030204" pitchFamily="34" charset="0"/>
              </a:rPr>
              <a:t>2014</a:t>
            </a:r>
            <a:r>
              <a:rPr lang="en-GB" sz="1700" dirty="0">
                <a:cs typeface="Calibri" panose="020F0502020204030204" pitchFamily="34" charset="0"/>
              </a:rPr>
              <a:t>—The </a:t>
            </a:r>
            <a:r>
              <a:rPr lang="en-GB" sz="1700" b="1" dirty="0">
                <a:cs typeface="Calibri" panose="020F0502020204030204" pitchFamily="34" charset="0"/>
              </a:rPr>
              <a:t>Waldorf Astoria New York </a:t>
            </a:r>
            <a:r>
              <a:rPr lang="en-GB" sz="1700" dirty="0">
                <a:cs typeface="Calibri" panose="020F0502020204030204" pitchFamily="34" charset="0"/>
              </a:rPr>
              <a:t>sold to the Chinese </a:t>
            </a:r>
            <a:r>
              <a:rPr lang="en-GB" sz="1700" dirty="0" err="1">
                <a:cs typeface="Calibri" panose="020F0502020204030204" pitchFamily="34" charset="0"/>
              </a:rPr>
              <a:t>Anbang</a:t>
            </a:r>
            <a:r>
              <a:rPr lang="en-GB" sz="1700" dirty="0">
                <a:cs typeface="Calibri" panose="020F0502020204030204" pitchFamily="34" charset="0"/>
              </a:rPr>
              <a:t> Insurance Group for $1.95 billion, the most ever paid for a hotel.</a:t>
            </a:r>
          </a:p>
          <a:p>
            <a:r>
              <a:rPr lang="en-GB" sz="1700" b="1" dirty="0">
                <a:cs typeface="Calibri" panose="020F0502020204030204" pitchFamily="34" charset="0"/>
              </a:rPr>
              <a:t>2015</a:t>
            </a:r>
            <a:r>
              <a:rPr lang="en-GB" sz="1700" dirty="0">
                <a:cs typeface="Calibri" panose="020F0502020204030204" pitchFamily="34" charset="0"/>
              </a:rPr>
              <a:t>—The </a:t>
            </a:r>
            <a:r>
              <a:rPr lang="en-GB" sz="1700" b="1" dirty="0">
                <a:cs typeface="Calibri" panose="020F0502020204030204" pitchFamily="34" charset="0"/>
              </a:rPr>
              <a:t>First World Hotel in Pahang, Malaysia </a:t>
            </a:r>
            <a:r>
              <a:rPr lang="en-GB" sz="1700" dirty="0">
                <a:cs typeface="Calibri" panose="020F0502020204030204" pitchFamily="34" charset="0"/>
              </a:rPr>
              <a:t>expands to become the largest hotel in the world, with 7351 rooms.</a:t>
            </a:r>
          </a:p>
          <a:p>
            <a:r>
              <a:rPr lang="en-GB" sz="1700" b="1" dirty="0">
                <a:cs typeface="Calibri" panose="020F0502020204030204" pitchFamily="34" charset="0"/>
              </a:rPr>
              <a:t>2020 – Technology / Digital age </a:t>
            </a:r>
            <a:r>
              <a:rPr lang="en-GB" sz="1700" dirty="0">
                <a:cs typeface="Calibri" panose="020F0502020204030204" pitchFamily="34" charset="0"/>
              </a:rPr>
              <a:t>- emerging new technologies such as artificial intelligence (AI) &amp; Internet of Things (IoT), providers now face the challenge of moving their offers into the era of digitalisation.</a:t>
            </a:r>
          </a:p>
        </p:txBody>
      </p:sp>
    </p:spTree>
    <p:extLst>
      <p:ext uri="{BB962C8B-B14F-4D97-AF65-F5344CB8AC3E}">
        <p14:creationId xmlns:p14="http://schemas.microsoft.com/office/powerpoint/2010/main" val="1636920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ADC85-A057-E6CA-6BDB-CF0C56D0EA2D}"/>
              </a:ext>
            </a:extLst>
          </p:cNvPr>
          <p:cNvSpPr>
            <a:spLocks noGrp="1"/>
          </p:cNvSpPr>
          <p:nvPr>
            <p:ph type="title"/>
          </p:nvPr>
        </p:nvSpPr>
        <p:spPr/>
        <p:txBody>
          <a:bodyPr/>
          <a:lstStyle/>
          <a:p>
            <a:r>
              <a:rPr lang="en-GB" dirty="0"/>
              <a:t>Group Discussion</a:t>
            </a:r>
          </a:p>
        </p:txBody>
      </p:sp>
      <p:pic>
        <p:nvPicPr>
          <p:cNvPr id="4" name="Picture 3">
            <a:extLst>
              <a:ext uri="{FF2B5EF4-FFF2-40B4-BE49-F238E27FC236}">
                <a16:creationId xmlns:a16="http://schemas.microsoft.com/office/drawing/2014/main" id="{ECA84D03-A09D-9D78-171E-0AF2A38C3077}"/>
              </a:ext>
            </a:extLst>
          </p:cNvPr>
          <p:cNvPicPr>
            <a:picLocks noChangeAspect="1"/>
          </p:cNvPicPr>
          <p:nvPr/>
        </p:nvPicPr>
        <p:blipFill>
          <a:blip r:embed="rId3"/>
          <a:stretch>
            <a:fillRect/>
          </a:stretch>
        </p:blipFill>
        <p:spPr>
          <a:xfrm>
            <a:off x="6486716" y="110466"/>
            <a:ext cx="2389597" cy="1327862"/>
          </a:xfrm>
          <a:prstGeom prst="rect">
            <a:avLst/>
          </a:prstGeom>
        </p:spPr>
      </p:pic>
      <p:sp>
        <p:nvSpPr>
          <p:cNvPr id="7" name="TextBox 6">
            <a:extLst>
              <a:ext uri="{FF2B5EF4-FFF2-40B4-BE49-F238E27FC236}">
                <a16:creationId xmlns:a16="http://schemas.microsoft.com/office/drawing/2014/main" id="{FF3BE7F3-8A96-C37E-1ACC-535D6E75E52F}"/>
              </a:ext>
            </a:extLst>
          </p:cNvPr>
          <p:cNvSpPr txBox="1"/>
          <p:nvPr/>
        </p:nvSpPr>
        <p:spPr>
          <a:xfrm>
            <a:off x="272373" y="1438328"/>
            <a:ext cx="4961107" cy="369332"/>
          </a:xfrm>
          <a:prstGeom prst="rect">
            <a:avLst/>
          </a:prstGeom>
          <a:noFill/>
        </p:spPr>
        <p:txBody>
          <a:bodyPr wrap="square" rtlCol="0">
            <a:spAutoFit/>
          </a:bodyPr>
          <a:lstStyle/>
          <a:p>
            <a:r>
              <a:rPr lang="en-GB" dirty="0"/>
              <a:t>Based on the history we have just looked at:</a:t>
            </a:r>
          </a:p>
        </p:txBody>
      </p:sp>
      <p:sp>
        <p:nvSpPr>
          <p:cNvPr id="8" name="Cloud 7">
            <a:extLst>
              <a:ext uri="{FF2B5EF4-FFF2-40B4-BE49-F238E27FC236}">
                <a16:creationId xmlns:a16="http://schemas.microsoft.com/office/drawing/2014/main" id="{6E90B80A-F893-BC10-948E-0CDED53CCB24}"/>
              </a:ext>
            </a:extLst>
          </p:cNvPr>
          <p:cNvSpPr/>
          <p:nvPr/>
        </p:nvSpPr>
        <p:spPr>
          <a:xfrm>
            <a:off x="5233480" y="2072100"/>
            <a:ext cx="3433867" cy="253881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do you think are the 3 main areas in hospitality for both of these industries? </a:t>
            </a:r>
          </a:p>
        </p:txBody>
      </p:sp>
      <p:sp>
        <p:nvSpPr>
          <p:cNvPr id="9" name="Cloud 8">
            <a:extLst>
              <a:ext uri="{FF2B5EF4-FFF2-40B4-BE49-F238E27FC236}">
                <a16:creationId xmlns:a16="http://schemas.microsoft.com/office/drawing/2014/main" id="{1E70DBD8-290F-4DB3-229F-BD214DAC9476}"/>
              </a:ext>
            </a:extLst>
          </p:cNvPr>
          <p:cNvSpPr/>
          <p:nvPr/>
        </p:nvSpPr>
        <p:spPr>
          <a:xfrm>
            <a:off x="525293" y="2247089"/>
            <a:ext cx="3433867" cy="2363821"/>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do you believe are the biggest changes in the</a:t>
            </a:r>
          </a:p>
          <a:p>
            <a:pPr marL="342900" indent="-342900" algn="ctr">
              <a:buFont typeface="+mj-lt"/>
              <a:buAutoNum type="arabicPeriod"/>
            </a:pPr>
            <a:r>
              <a:rPr lang="en-GB" dirty="0"/>
              <a:t>Tourism Industry </a:t>
            </a:r>
          </a:p>
          <a:p>
            <a:pPr marL="342900" indent="-342900" algn="ctr">
              <a:buFont typeface="+mj-lt"/>
              <a:buAutoNum type="arabicPeriod"/>
            </a:pPr>
            <a:r>
              <a:rPr lang="en-GB" dirty="0"/>
              <a:t>Events Industry </a:t>
            </a:r>
          </a:p>
        </p:txBody>
      </p:sp>
    </p:spTree>
    <p:extLst>
      <p:ext uri="{BB962C8B-B14F-4D97-AF65-F5344CB8AC3E}">
        <p14:creationId xmlns:p14="http://schemas.microsoft.com/office/powerpoint/2010/main" val="3704036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OSPITALITY INDUSTRY.jpg">
            <a:extLst>
              <a:ext uri="{FF2B5EF4-FFF2-40B4-BE49-F238E27FC236}">
                <a16:creationId xmlns:a16="http://schemas.microsoft.com/office/drawing/2014/main" id="{DBCDF4AC-37D9-5B00-CC44-1F8E74DBEC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06828" y="643467"/>
            <a:ext cx="7930343" cy="5571066"/>
          </a:xfrm>
          <a:prstGeom prst="rect">
            <a:avLst/>
          </a:prstGeom>
        </p:spPr>
      </p:pic>
    </p:spTree>
    <p:extLst>
      <p:ext uri="{BB962C8B-B14F-4D97-AF65-F5344CB8AC3E}">
        <p14:creationId xmlns:p14="http://schemas.microsoft.com/office/powerpoint/2010/main" val="39506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ADC85-A057-E6CA-6BDB-CF0C56D0EA2D}"/>
              </a:ext>
            </a:extLst>
          </p:cNvPr>
          <p:cNvSpPr>
            <a:spLocks noGrp="1"/>
          </p:cNvSpPr>
          <p:nvPr>
            <p:ph type="title"/>
          </p:nvPr>
        </p:nvSpPr>
        <p:spPr/>
        <p:txBody>
          <a:bodyPr/>
          <a:lstStyle/>
          <a:p>
            <a:r>
              <a:rPr lang="en-GB" dirty="0"/>
              <a:t>Group Discussion</a:t>
            </a:r>
          </a:p>
        </p:txBody>
      </p:sp>
      <p:pic>
        <p:nvPicPr>
          <p:cNvPr id="4" name="Picture 3">
            <a:extLst>
              <a:ext uri="{FF2B5EF4-FFF2-40B4-BE49-F238E27FC236}">
                <a16:creationId xmlns:a16="http://schemas.microsoft.com/office/drawing/2014/main" id="{ECA84D03-A09D-9D78-171E-0AF2A38C3077}"/>
              </a:ext>
            </a:extLst>
          </p:cNvPr>
          <p:cNvPicPr>
            <a:picLocks noChangeAspect="1"/>
          </p:cNvPicPr>
          <p:nvPr/>
        </p:nvPicPr>
        <p:blipFill>
          <a:blip r:embed="rId3"/>
          <a:stretch>
            <a:fillRect/>
          </a:stretch>
        </p:blipFill>
        <p:spPr>
          <a:xfrm>
            <a:off x="6486716" y="110466"/>
            <a:ext cx="2389597" cy="1327862"/>
          </a:xfrm>
          <a:prstGeom prst="rect">
            <a:avLst/>
          </a:prstGeom>
        </p:spPr>
      </p:pic>
      <p:sp>
        <p:nvSpPr>
          <p:cNvPr id="8" name="Cloud 7">
            <a:extLst>
              <a:ext uri="{FF2B5EF4-FFF2-40B4-BE49-F238E27FC236}">
                <a16:creationId xmlns:a16="http://schemas.microsoft.com/office/drawing/2014/main" id="{6E90B80A-F893-BC10-948E-0CDED53CCB24}"/>
              </a:ext>
            </a:extLst>
          </p:cNvPr>
          <p:cNvSpPr/>
          <p:nvPr/>
        </p:nvSpPr>
        <p:spPr>
          <a:xfrm>
            <a:off x="2627170" y="3883059"/>
            <a:ext cx="3647711" cy="225178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How do the different tour operators offer different guest services and why ?</a:t>
            </a:r>
          </a:p>
        </p:txBody>
      </p:sp>
      <p:sp>
        <p:nvSpPr>
          <p:cNvPr id="9" name="Cloud 8">
            <a:extLst>
              <a:ext uri="{FF2B5EF4-FFF2-40B4-BE49-F238E27FC236}">
                <a16:creationId xmlns:a16="http://schemas.microsoft.com/office/drawing/2014/main" id="{1E70DBD8-290F-4DB3-229F-BD214DAC9476}"/>
              </a:ext>
            </a:extLst>
          </p:cNvPr>
          <p:cNvSpPr/>
          <p:nvPr/>
        </p:nvSpPr>
        <p:spPr>
          <a:xfrm>
            <a:off x="476194" y="1785076"/>
            <a:ext cx="3760140" cy="2538810"/>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are the different types of Tour operators ?</a:t>
            </a:r>
          </a:p>
        </p:txBody>
      </p:sp>
      <p:sp>
        <p:nvSpPr>
          <p:cNvPr id="7" name="Cloud 6">
            <a:extLst>
              <a:ext uri="{FF2B5EF4-FFF2-40B4-BE49-F238E27FC236}">
                <a16:creationId xmlns:a16="http://schemas.microsoft.com/office/drawing/2014/main" id="{1DC6E8D0-036A-4845-A90D-5FF5665FF067}"/>
              </a:ext>
            </a:extLst>
          </p:cNvPr>
          <p:cNvSpPr/>
          <p:nvPr/>
        </p:nvSpPr>
        <p:spPr>
          <a:xfrm>
            <a:off x="5381002" y="2097747"/>
            <a:ext cx="3647711" cy="225178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Can you give any examples?</a:t>
            </a:r>
          </a:p>
        </p:txBody>
      </p:sp>
    </p:spTree>
    <p:extLst>
      <p:ext uri="{BB962C8B-B14F-4D97-AF65-F5344CB8AC3E}">
        <p14:creationId xmlns:p14="http://schemas.microsoft.com/office/powerpoint/2010/main" val="3535005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9520"/>
            <a:ext cx="8305800" cy="694880"/>
          </a:xfrm>
        </p:spPr>
        <p:txBody>
          <a:bodyPr/>
          <a:lstStyle/>
          <a:p>
            <a:pPr algn="ctr"/>
            <a:r>
              <a:rPr lang="en-US" dirty="0"/>
              <a:t>‘At Your Service’ Spotlight: </a:t>
            </a:r>
            <a:br>
              <a:rPr lang="en-US" dirty="0"/>
            </a:br>
            <a:r>
              <a:rPr lang="en-US" sz="2800" dirty="0"/>
              <a:t>The Maldives – pivoting in response to the pandemic</a:t>
            </a:r>
          </a:p>
        </p:txBody>
      </p:sp>
      <p:sp>
        <p:nvSpPr>
          <p:cNvPr id="4" name="Rectangle 3"/>
          <p:cNvSpPr/>
          <p:nvPr/>
        </p:nvSpPr>
        <p:spPr>
          <a:xfrm>
            <a:off x="838200" y="1326713"/>
            <a:ext cx="7543800" cy="4062651"/>
          </a:xfrm>
          <a:prstGeom prst="rect">
            <a:avLst/>
          </a:prstGeom>
        </p:spPr>
        <p:txBody>
          <a:bodyPr wrap="square">
            <a:spAutoFit/>
          </a:bodyPr>
          <a:lstStyle/>
          <a:p>
            <a:pPr marL="285750" indent="-285750">
              <a:spcBef>
                <a:spcPts val="1200"/>
              </a:spcBef>
              <a:buFont typeface="Courier New" pitchFamily="49" charset="0"/>
              <a:buChar char="o"/>
            </a:pPr>
            <a:r>
              <a:rPr lang="en-US" dirty="0"/>
              <a:t>In 2019, Maldives welcomed 1.7 million inbound arrivals and tourism revenues accounted for 56.6% of the Maldives’ GDP. </a:t>
            </a:r>
          </a:p>
          <a:p>
            <a:pPr marL="285750" indent="-285750">
              <a:spcBef>
                <a:spcPts val="1200"/>
              </a:spcBef>
              <a:buFont typeface="Courier New" pitchFamily="49" charset="0"/>
              <a:buChar char="o"/>
            </a:pPr>
            <a:r>
              <a:rPr lang="en-US" dirty="0"/>
              <a:t>The pandemic therefore had a devastating effect on the economy. </a:t>
            </a:r>
          </a:p>
          <a:p>
            <a:pPr marL="285750" indent="-285750">
              <a:spcBef>
                <a:spcPts val="1200"/>
              </a:spcBef>
              <a:buFont typeface="Courier New" pitchFamily="49" charset="0"/>
              <a:buChar char="o"/>
            </a:pPr>
            <a:r>
              <a:rPr lang="en-US" dirty="0"/>
              <a:t> At the beginning of the tourism shutdown, 90% of resorts sent their workers home without pay or cut their salaries by 15-20%. </a:t>
            </a:r>
          </a:p>
          <a:p>
            <a:pPr marL="285750" indent="-285750">
              <a:spcBef>
                <a:spcPts val="1200"/>
              </a:spcBef>
              <a:buFont typeface="Courier New" pitchFamily="49" charset="0"/>
              <a:buChar char="o"/>
            </a:pPr>
            <a:r>
              <a:rPr lang="en-US" dirty="0"/>
              <a:t>The Maldives Marketing &amp; Public Relations Corporation (MMPRC), which promotes travel to the Maldives, continued to advertise</a:t>
            </a:r>
          </a:p>
          <a:p>
            <a:pPr marL="285750" indent="-285750">
              <a:spcBef>
                <a:spcPts val="1200"/>
              </a:spcBef>
              <a:buFont typeface="Courier New" pitchFamily="49" charset="0"/>
              <a:buChar char="o"/>
            </a:pPr>
            <a:r>
              <a:rPr lang="en-US" dirty="0"/>
              <a:t>Phased opening - hotels and resorts had to make operational changes to comply with new standards and to reassure potential guests. </a:t>
            </a:r>
          </a:p>
          <a:p>
            <a:pPr marL="285750" indent="-285750">
              <a:spcBef>
                <a:spcPts val="1200"/>
              </a:spcBef>
              <a:buFont typeface="Courier New" pitchFamily="49" charset="0"/>
              <a:buChar char="o"/>
            </a:pPr>
            <a:endParaRPr lang="en-US" dirty="0"/>
          </a:p>
          <a:p>
            <a:pPr marL="285750" indent="-285750">
              <a:spcBef>
                <a:spcPts val="1200"/>
              </a:spcBef>
              <a:buFont typeface="Courier New" pitchFamily="49" charset="0"/>
              <a:buChar char="o"/>
            </a:pP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5100" y="4560391"/>
            <a:ext cx="4572000" cy="2286000"/>
          </a:xfrm>
          <a:prstGeom prst="rect">
            <a:avLst/>
          </a:prstGeom>
        </p:spPr>
      </p:pic>
    </p:spTree>
    <p:extLst>
      <p:ext uri="{BB962C8B-B14F-4D97-AF65-F5344CB8AC3E}">
        <p14:creationId xmlns:p14="http://schemas.microsoft.com/office/powerpoint/2010/main" val="67324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52400"/>
            <a:ext cx="8077200" cy="1219200"/>
          </a:xfrm>
        </p:spPr>
        <p:txBody>
          <a:bodyPr/>
          <a:lstStyle/>
          <a:p>
            <a:pPr algn="ctr"/>
            <a:r>
              <a:rPr lang="en-US" dirty="0"/>
              <a:t>Customer expectations</a:t>
            </a:r>
            <a:endParaRPr lang="en-US" sz="2800" dirty="0"/>
          </a:p>
        </p:txBody>
      </p:sp>
      <p:sp>
        <p:nvSpPr>
          <p:cNvPr id="4" name="Rectangle 3"/>
          <p:cNvSpPr/>
          <p:nvPr/>
        </p:nvSpPr>
        <p:spPr>
          <a:xfrm>
            <a:off x="1194589" y="990600"/>
            <a:ext cx="7924800" cy="5509200"/>
          </a:xfrm>
          <a:prstGeom prst="rect">
            <a:avLst/>
          </a:prstGeom>
        </p:spPr>
        <p:txBody>
          <a:bodyPr wrap="square">
            <a:spAutoFit/>
          </a:bodyPr>
          <a:lstStyle/>
          <a:p>
            <a:pPr marL="285750" indent="-285750">
              <a:buFont typeface="Courier New" pitchFamily="49" charset="0"/>
              <a:buChar char="o"/>
            </a:pPr>
            <a:r>
              <a:rPr lang="en-US" sz="2000" dirty="0"/>
              <a:t>Customer expectations</a:t>
            </a:r>
          </a:p>
          <a:p>
            <a:pPr marL="742950" lvl="1" indent="-285750">
              <a:buFont typeface="Arial" pitchFamily="34" charset="0"/>
              <a:buChar char="•"/>
            </a:pPr>
            <a:r>
              <a:rPr lang="en-CA" sz="2000" dirty="0"/>
              <a:t>May vary within a sector (</a:t>
            </a:r>
            <a:r>
              <a:rPr lang="en-CA" sz="2000" dirty="0" err="1"/>
              <a:t>e.g</a:t>
            </a:r>
            <a:r>
              <a:rPr lang="en-CA" sz="2000" dirty="0"/>
              <a:t> </a:t>
            </a:r>
            <a:r>
              <a:rPr lang="en-CA" sz="2000" dirty="0" err="1"/>
              <a:t>EasyJet</a:t>
            </a:r>
            <a:r>
              <a:rPr lang="en-CA" sz="2000" dirty="0"/>
              <a:t> vs. Singapore Airlines) </a:t>
            </a:r>
            <a:endParaRPr lang="en-US" sz="2000" dirty="0"/>
          </a:p>
          <a:p>
            <a:pPr marL="742950" lvl="1" indent="-285750">
              <a:buFont typeface="Arial" pitchFamily="34" charset="0"/>
              <a:buChar char="•"/>
            </a:pPr>
            <a:r>
              <a:rPr lang="en-CA" sz="2000" dirty="0"/>
              <a:t>May change over time</a:t>
            </a:r>
          </a:p>
          <a:p>
            <a:pPr marL="742950" lvl="1" indent="-285750">
              <a:buFont typeface="Arial" pitchFamily="34" charset="0"/>
              <a:buChar char="•"/>
            </a:pPr>
            <a:r>
              <a:rPr lang="en-CA" sz="2000" dirty="0"/>
              <a:t>Seem to have been heightened by the COVID-19 pandemic </a:t>
            </a:r>
          </a:p>
          <a:p>
            <a:pPr marL="742950" lvl="1" indent="-285750">
              <a:buFont typeface="Arial" pitchFamily="34" charset="0"/>
              <a:buChar char="•"/>
            </a:pPr>
            <a:endParaRPr lang="en-US" sz="2000" dirty="0"/>
          </a:p>
          <a:p>
            <a:pPr marL="285750" indent="-285750">
              <a:buFont typeface="Courier New" pitchFamily="49" charset="0"/>
              <a:buChar char="o"/>
            </a:pPr>
            <a:r>
              <a:rPr lang="en-CA" sz="2000" dirty="0"/>
              <a:t>Three levels of expected service</a:t>
            </a:r>
          </a:p>
          <a:p>
            <a:pPr marL="742950" lvl="1" indent="-285750">
              <a:buFont typeface="Arial" pitchFamily="34" charset="0"/>
              <a:buChar char="•"/>
            </a:pPr>
            <a:r>
              <a:rPr lang="en-CA" sz="2000" dirty="0"/>
              <a:t>Desired </a:t>
            </a:r>
          </a:p>
          <a:p>
            <a:pPr marL="742950" lvl="1" indent="-285750">
              <a:buFont typeface="Arial" pitchFamily="34" charset="0"/>
              <a:buChar char="•"/>
            </a:pPr>
            <a:r>
              <a:rPr lang="en-CA" sz="2000" dirty="0"/>
              <a:t>Adequate </a:t>
            </a:r>
          </a:p>
          <a:p>
            <a:pPr marL="742950" lvl="1" indent="-285750">
              <a:buFont typeface="Arial" pitchFamily="34" charset="0"/>
              <a:buChar char="•"/>
            </a:pPr>
            <a:r>
              <a:rPr lang="en-CA" sz="2000" dirty="0"/>
              <a:t>Predicted</a:t>
            </a:r>
          </a:p>
          <a:p>
            <a:pPr marL="742950" lvl="1" indent="-285750">
              <a:buFont typeface="Arial" pitchFamily="34" charset="0"/>
              <a:buChar char="•"/>
            </a:pPr>
            <a:endParaRPr lang="en-CA" sz="2000" dirty="0"/>
          </a:p>
          <a:p>
            <a:pPr marL="285750" indent="-285750">
              <a:buFont typeface="Arial" pitchFamily="34" charset="0"/>
              <a:buChar char="•"/>
            </a:pPr>
            <a:r>
              <a:rPr lang="en-CA" sz="2000" dirty="0"/>
              <a:t>The Zone of Tolerance falls between desired and adequate service </a:t>
            </a:r>
          </a:p>
          <a:p>
            <a:pPr lvl="1"/>
            <a:r>
              <a:rPr lang="en-CA" sz="2000" dirty="0"/>
              <a:t> </a:t>
            </a:r>
            <a:endParaRPr lang="en-US" sz="2000" dirty="0"/>
          </a:p>
          <a:p>
            <a:r>
              <a:rPr lang="en-CA" sz="2000" dirty="0"/>
              <a:t> </a:t>
            </a:r>
            <a:endParaRPr lang="en-US" sz="2000" dirty="0"/>
          </a:p>
          <a:p>
            <a:r>
              <a:rPr lang="en-US" dirty="0"/>
              <a:t> </a:t>
            </a:r>
          </a:p>
          <a:p>
            <a:pPr marL="285750" indent="-285750">
              <a:spcBef>
                <a:spcPts val="1200"/>
              </a:spcBef>
              <a:buFont typeface="Courier New" pitchFamily="49" charset="0"/>
              <a:buChar char="o"/>
            </a:pPr>
            <a:endParaRPr lang="en-US" dirty="0"/>
          </a:p>
          <a:p>
            <a:pPr marL="285750" indent="-285750">
              <a:spcBef>
                <a:spcPts val="1200"/>
              </a:spcBef>
              <a:buFont typeface="Courier New" pitchFamily="49" charset="0"/>
              <a:buChar char="o"/>
            </a:pPr>
            <a:endParaRPr lang="en-US" b="1" i="1" dirty="0"/>
          </a:p>
          <a:p>
            <a:pPr marL="285750" indent="-285750">
              <a:buFont typeface="Courier New" pitchFamily="49" charset="0"/>
              <a:buChar char="o"/>
            </a:pPr>
            <a:endParaRPr lang="en-US" i="1" dirty="0"/>
          </a:p>
        </p:txBody>
      </p:sp>
      <p:pic>
        <p:nvPicPr>
          <p:cNvPr id="3" name="Picture 2" descr="British_Airways_747-400_World_Traveller_cabi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7800" y="4495800"/>
            <a:ext cx="7086600" cy="2209800"/>
          </a:xfrm>
          <a:prstGeom prst="rect">
            <a:avLst/>
          </a:prstGeom>
        </p:spPr>
      </p:pic>
    </p:spTree>
    <p:extLst>
      <p:ext uri="{BB962C8B-B14F-4D97-AF65-F5344CB8AC3E}">
        <p14:creationId xmlns:p14="http://schemas.microsoft.com/office/powerpoint/2010/main" val="22940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93251" y="1157177"/>
            <a:ext cx="6736349"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a:spLocks noGrp="1"/>
          </p:cNvSpPr>
          <p:nvPr>
            <p:ph type="title"/>
          </p:nvPr>
        </p:nvSpPr>
        <p:spPr>
          <a:xfrm>
            <a:off x="-1112875" y="3544"/>
            <a:ext cx="9271591" cy="609600"/>
          </a:xfrm>
        </p:spPr>
        <p:txBody>
          <a:bodyPr/>
          <a:lstStyle/>
          <a:p>
            <a:pPr algn="ctr"/>
            <a:r>
              <a:rPr lang="en-CA" dirty="0"/>
              <a:t>Factors influencing customer expectations of service </a:t>
            </a:r>
            <a:endParaRPr lang="en-US" sz="2800" dirty="0"/>
          </a:p>
        </p:txBody>
      </p:sp>
    </p:spTree>
    <p:extLst>
      <p:ext uri="{BB962C8B-B14F-4D97-AF65-F5344CB8AC3E}">
        <p14:creationId xmlns:p14="http://schemas.microsoft.com/office/powerpoint/2010/main" val="1432491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228600"/>
            <a:ext cx="8229600" cy="609600"/>
          </a:xfrm>
        </p:spPr>
        <p:txBody>
          <a:bodyPr/>
          <a:lstStyle/>
          <a:p>
            <a:pPr algn="ctr"/>
            <a:r>
              <a:rPr lang="en-US" dirty="0"/>
              <a:t>Customer experience</a:t>
            </a:r>
          </a:p>
        </p:txBody>
      </p:sp>
      <p:sp>
        <p:nvSpPr>
          <p:cNvPr id="4" name="Rectangle 3"/>
          <p:cNvSpPr/>
          <p:nvPr/>
        </p:nvSpPr>
        <p:spPr>
          <a:xfrm>
            <a:off x="1143000" y="1066800"/>
            <a:ext cx="7848600" cy="5232202"/>
          </a:xfrm>
          <a:prstGeom prst="rect">
            <a:avLst/>
          </a:prstGeom>
        </p:spPr>
        <p:txBody>
          <a:bodyPr wrap="square">
            <a:spAutoFit/>
          </a:bodyPr>
          <a:lstStyle/>
          <a:p>
            <a:pPr marL="285750" indent="-285750">
              <a:buFont typeface="Courier New" pitchFamily="49" charset="0"/>
              <a:buChar char="o"/>
            </a:pPr>
            <a:endParaRPr lang="en-US" dirty="0"/>
          </a:p>
          <a:p>
            <a:pPr marL="342900" indent="-342900">
              <a:buFont typeface="Courier New" pitchFamily="49" charset="0"/>
              <a:buChar char="o"/>
            </a:pPr>
            <a:r>
              <a:rPr lang="en-CA" sz="2000" dirty="0"/>
              <a:t>Physical environment </a:t>
            </a:r>
            <a:endParaRPr lang="en-US" sz="2000" dirty="0"/>
          </a:p>
          <a:p>
            <a:pPr marL="914400" lvl="1" indent="-106363"/>
            <a:r>
              <a:rPr lang="en-CA" sz="2000" dirty="0"/>
              <a:t>	e.g. Ambience, multisensory impact, space and function, signs and symbols </a:t>
            </a:r>
            <a:endParaRPr lang="en-US" sz="2000" dirty="0"/>
          </a:p>
          <a:p>
            <a:pPr lvl="1"/>
            <a:r>
              <a:rPr lang="en-CA" sz="2000" dirty="0"/>
              <a:t> </a:t>
            </a:r>
            <a:endParaRPr lang="en-US" sz="2000" dirty="0"/>
          </a:p>
          <a:p>
            <a:pPr marL="342900" indent="-342900">
              <a:buFont typeface="Courier New" pitchFamily="49" charset="0"/>
              <a:buChar char="o"/>
            </a:pPr>
            <a:r>
              <a:rPr lang="en-CA" sz="2000" dirty="0"/>
              <a:t>Human interaction </a:t>
            </a:r>
            <a:endParaRPr lang="en-US" sz="2000" dirty="0"/>
          </a:p>
          <a:p>
            <a:pPr marL="350838"/>
            <a:r>
              <a:rPr lang="en-CA" sz="2000" dirty="0"/>
              <a:t>	e.g. Service consumption in the presence of staff </a:t>
            </a:r>
            <a:br>
              <a:rPr lang="en-CA" sz="2000" dirty="0"/>
            </a:br>
            <a:r>
              <a:rPr lang="en-CA" sz="2000" dirty="0"/>
              <a:t>	and other customers </a:t>
            </a:r>
          </a:p>
          <a:p>
            <a:pPr marL="350838"/>
            <a:endParaRPr lang="en-US" sz="2000" dirty="0"/>
          </a:p>
          <a:p>
            <a:pPr marL="342900" indent="-342900">
              <a:buFont typeface="Courier New" pitchFamily="49" charset="0"/>
              <a:buChar char="o"/>
            </a:pPr>
            <a:r>
              <a:rPr lang="en-CA" sz="2000" dirty="0"/>
              <a:t>Personal characteristics</a:t>
            </a:r>
            <a:endParaRPr lang="en-US" sz="2000" dirty="0"/>
          </a:p>
          <a:p>
            <a:pPr marL="350838"/>
            <a:r>
              <a:rPr lang="en-CA" sz="2000" dirty="0"/>
              <a:t>	e.g. Cultural differences </a:t>
            </a:r>
            <a:endParaRPr lang="en-US" sz="2000" dirty="0"/>
          </a:p>
          <a:p>
            <a:r>
              <a:rPr lang="en-CA" sz="2000" dirty="0"/>
              <a:t> </a:t>
            </a:r>
            <a:endParaRPr lang="en-US" sz="2000" dirty="0"/>
          </a:p>
          <a:p>
            <a:pPr marL="342900" indent="-342900">
              <a:buFont typeface="Courier New" pitchFamily="49" charset="0"/>
              <a:buChar char="o"/>
            </a:pPr>
            <a:r>
              <a:rPr lang="en-CA" sz="2000" dirty="0"/>
              <a:t>Trip-related factors</a:t>
            </a:r>
            <a:endParaRPr lang="en-US" sz="2000" dirty="0"/>
          </a:p>
          <a:p>
            <a:pPr marL="350838"/>
            <a:r>
              <a:rPr lang="en-CA" sz="2000" dirty="0"/>
              <a:t>	e.g. Social and intellectual needs versus physiological needs</a:t>
            </a:r>
            <a:endParaRPr lang="en-US" sz="2000" dirty="0"/>
          </a:p>
          <a:p>
            <a:r>
              <a:rPr lang="en-CA" sz="2000" dirty="0"/>
              <a:t> </a:t>
            </a:r>
            <a:endParaRPr lang="en-US" sz="2000" dirty="0"/>
          </a:p>
          <a:p>
            <a:endParaRPr lang="en-US" dirty="0"/>
          </a:p>
          <a:p>
            <a:endParaRPr lang="en-US" dirty="0"/>
          </a:p>
        </p:txBody>
      </p:sp>
    </p:spTree>
    <p:extLst>
      <p:ext uri="{BB962C8B-B14F-4D97-AF65-F5344CB8AC3E}">
        <p14:creationId xmlns:p14="http://schemas.microsoft.com/office/powerpoint/2010/main" val="2147293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228600"/>
            <a:ext cx="8229600" cy="609600"/>
          </a:xfrm>
        </p:spPr>
        <p:txBody>
          <a:bodyPr/>
          <a:lstStyle/>
          <a:p>
            <a:pPr algn="ctr"/>
            <a:r>
              <a:rPr lang="en-US" dirty="0"/>
              <a:t>Delighting and surprising customers</a:t>
            </a:r>
          </a:p>
        </p:txBody>
      </p:sp>
      <p:sp>
        <p:nvSpPr>
          <p:cNvPr id="4" name="Rectangle 3"/>
          <p:cNvSpPr/>
          <p:nvPr/>
        </p:nvSpPr>
        <p:spPr>
          <a:xfrm>
            <a:off x="838200" y="1013966"/>
            <a:ext cx="8305800" cy="3647153"/>
          </a:xfrm>
          <a:prstGeom prst="rect">
            <a:avLst/>
          </a:prstGeom>
        </p:spPr>
        <p:txBody>
          <a:bodyPr wrap="square">
            <a:spAutoFit/>
          </a:bodyPr>
          <a:lstStyle/>
          <a:p>
            <a:pPr lvl="1">
              <a:spcAft>
                <a:spcPts val="600"/>
              </a:spcAft>
            </a:pPr>
            <a:endParaRPr lang="en-US" sz="2000" dirty="0"/>
          </a:p>
          <a:p>
            <a:pPr marL="342900" indent="-342900">
              <a:spcAft>
                <a:spcPts val="600"/>
              </a:spcAft>
              <a:buFont typeface="Courier New" pitchFamily="49" charset="0"/>
              <a:buChar char="o"/>
            </a:pPr>
            <a:r>
              <a:rPr lang="en-US" sz="2000" dirty="0"/>
              <a:t>Customer delight</a:t>
            </a:r>
          </a:p>
          <a:p>
            <a:pPr marL="800100" lvl="1" indent="-342900">
              <a:spcAft>
                <a:spcPts val="600"/>
              </a:spcAft>
              <a:buFont typeface="Arial" pitchFamily="34" charset="0"/>
              <a:buChar char="•"/>
            </a:pPr>
            <a:r>
              <a:rPr lang="en-US" sz="2000" dirty="0"/>
              <a:t>Positive affect resulting from unexpected pleasure</a:t>
            </a:r>
          </a:p>
          <a:p>
            <a:pPr marL="800100" lvl="1" indent="-342900">
              <a:spcAft>
                <a:spcPts val="600"/>
              </a:spcAft>
              <a:buFont typeface="Arial" pitchFamily="34" charset="0"/>
              <a:buChar char="•"/>
            </a:pPr>
            <a:r>
              <a:rPr lang="en-US" sz="2000" dirty="0"/>
              <a:t>Effective for connecting emotionally with consumers</a:t>
            </a:r>
            <a:endParaRPr lang="en-US" sz="2000" b="1" dirty="0"/>
          </a:p>
          <a:p>
            <a:pPr marL="800100" lvl="1" indent="-342900">
              <a:spcAft>
                <a:spcPts val="600"/>
              </a:spcAft>
              <a:buFont typeface="Arial" pitchFamily="34" charset="0"/>
              <a:buChar char="•"/>
            </a:pPr>
            <a:r>
              <a:rPr lang="en-US" sz="2000" dirty="0"/>
              <a:t>Exceeds customers’ expectations to a surprising degree </a:t>
            </a:r>
          </a:p>
          <a:p>
            <a:pPr marL="800100" lvl="1" indent="-342900">
              <a:spcAft>
                <a:spcPts val="600"/>
              </a:spcAft>
              <a:buFont typeface="Arial" pitchFamily="34" charset="0"/>
              <a:buChar char="•"/>
            </a:pPr>
            <a:r>
              <a:rPr lang="en-US" sz="2000" dirty="0"/>
              <a:t>Surprising customers can build loyalty (e.g. Hyatt Hotels &amp; Resorts)</a:t>
            </a:r>
          </a:p>
          <a:p>
            <a:pPr marL="342900" indent="-342900">
              <a:spcAft>
                <a:spcPts val="600"/>
              </a:spcAft>
              <a:buFont typeface="Courier New" pitchFamily="49" charset="0"/>
              <a:buChar char="o"/>
            </a:pPr>
            <a:endParaRPr lang="en-US" sz="2000" dirty="0"/>
          </a:p>
          <a:p>
            <a:endParaRPr lang="en-US" dirty="0"/>
          </a:p>
          <a:p>
            <a:endParaRPr lang="en-US" dirty="0"/>
          </a:p>
        </p:txBody>
      </p:sp>
      <p:pic>
        <p:nvPicPr>
          <p:cNvPr id="3" name="Picture 2"/>
          <p:cNvPicPr>
            <a:picLocks noChangeAspect="1"/>
          </p:cNvPicPr>
          <p:nvPr/>
        </p:nvPicPr>
        <p:blipFill>
          <a:blip r:embed="rId3"/>
          <a:stretch>
            <a:fillRect/>
          </a:stretch>
        </p:blipFill>
        <p:spPr>
          <a:xfrm>
            <a:off x="1828800" y="3657600"/>
            <a:ext cx="5308600" cy="2781300"/>
          </a:xfrm>
          <a:prstGeom prst="rect">
            <a:avLst/>
          </a:prstGeom>
        </p:spPr>
      </p:pic>
    </p:spTree>
    <p:extLst>
      <p:ext uri="{BB962C8B-B14F-4D97-AF65-F5344CB8AC3E}">
        <p14:creationId xmlns:p14="http://schemas.microsoft.com/office/powerpoint/2010/main" val="1468690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228600"/>
            <a:ext cx="8229600" cy="609600"/>
          </a:xfrm>
        </p:spPr>
        <p:txBody>
          <a:bodyPr/>
          <a:lstStyle/>
          <a:p>
            <a:pPr algn="ctr"/>
            <a:r>
              <a:rPr lang="en-US" dirty="0"/>
              <a:t>Customer experience</a:t>
            </a:r>
          </a:p>
        </p:txBody>
      </p:sp>
      <p:sp>
        <p:nvSpPr>
          <p:cNvPr id="4" name="Rectangle 3"/>
          <p:cNvSpPr/>
          <p:nvPr/>
        </p:nvSpPr>
        <p:spPr>
          <a:xfrm>
            <a:off x="1143000" y="1066800"/>
            <a:ext cx="7848600" cy="5232202"/>
          </a:xfrm>
          <a:prstGeom prst="rect">
            <a:avLst/>
          </a:prstGeom>
        </p:spPr>
        <p:txBody>
          <a:bodyPr wrap="square">
            <a:spAutoFit/>
          </a:bodyPr>
          <a:lstStyle/>
          <a:p>
            <a:pPr marL="285750" indent="-285750">
              <a:buFont typeface="Courier New" pitchFamily="49" charset="0"/>
              <a:buChar char="o"/>
            </a:pPr>
            <a:endParaRPr lang="en-US" dirty="0"/>
          </a:p>
          <a:p>
            <a:pPr marL="342900" indent="-342900">
              <a:buFont typeface="Courier New" pitchFamily="49" charset="0"/>
              <a:buChar char="o"/>
            </a:pPr>
            <a:r>
              <a:rPr lang="en-CA" sz="2000" dirty="0"/>
              <a:t>Physical environment </a:t>
            </a:r>
            <a:endParaRPr lang="en-US" sz="2000" dirty="0"/>
          </a:p>
          <a:p>
            <a:pPr marL="914400" lvl="1" indent="-106363"/>
            <a:r>
              <a:rPr lang="en-CA" sz="2000" dirty="0"/>
              <a:t>	e.g. Ambience, multisensory impact, space and function, signs and symbols </a:t>
            </a:r>
            <a:endParaRPr lang="en-US" sz="2000" dirty="0"/>
          </a:p>
          <a:p>
            <a:pPr lvl="1"/>
            <a:r>
              <a:rPr lang="en-CA" sz="2000" dirty="0"/>
              <a:t> </a:t>
            </a:r>
            <a:endParaRPr lang="en-US" sz="2000" dirty="0"/>
          </a:p>
          <a:p>
            <a:pPr marL="342900" indent="-342900">
              <a:buFont typeface="Courier New" pitchFamily="49" charset="0"/>
              <a:buChar char="o"/>
            </a:pPr>
            <a:r>
              <a:rPr lang="en-CA" sz="2000" dirty="0"/>
              <a:t>Human interaction </a:t>
            </a:r>
            <a:endParaRPr lang="en-US" sz="2000" dirty="0"/>
          </a:p>
          <a:p>
            <a:pPr marL="350838"/>
            <a:r>
              <a:rPr lang="en-CA" sz="2000" dirty="0"/>
              <a:t>	e.g. Service consumption in the presence of staff </a:t>
            </a:r>
            <a:br>
              <a:rPr lang="en-CA" sz="2000" dirty="0"/>
            </a:br>
            <a:r>
              <a:rPr lang="en-CA" sz="2000" dirty="0"/>
              <a:t>	and other customers </a:t>
            </a:r>
          </a:p>
          <a:p>
            <a:pPr marL="350838"/>
            <a:endParaRPr lang="en-US" sz="2000" dirty="0"/>
          </a:p>
          <a:p>
            <a:pPr marL="342900" indent="-342900">
              <a:buFont typeface="Courier New" pitchFamily="49" charset="0"/>
              <a:buChar char="o"/>
            </a:pPr>
            <a:r>
              <a:rPr lang="en-CA" sz="2000" dirty="0"/>
              <a:t>Personal characteristics</a:t>
            </a:r>
            <a:endParaRPr lang="en-US" sz="2000" dirty="0"/>
          </a:p>
          <a:p>
            <a:pPr marL="350838"/>
            <a:r>
              <a:rPr lang="en-CA" sz="2000" dirty="0"/>
              <a:t>	e.g. Cultural differences </a:t>
            </a:r>
            <a:endParaRPr lang="en-US" sz="2000" dirty="0"/>
          </a:p>
          <a:p>
            <a:r>
              <a:rPr lang="en-CA" sz="2000" dirty="0"/>
              <a:t> </a:t>
            </a:r>
            <a:endParaRPr lang="en-US" sz="2000" dirty="0"/>
          </a:p>
          <a:p>
            <a:pPr marL="342900" indent="-342900">
              <a:buFont typeface="Courier New" pitchFamily="49" charset="0"/>
              <a:buChar char="o"/>
            </a:pPr>
            <a:r>
              <a:rPr lang="en-CA" sz="2000" dirty="0"/>
              <a:t>Trip-related factors</a:t>
            </a:r>
            <a:endParaRPr lang="en-US" sz="2000" dirty="0"/>
          </a:p>
          <a:p>
            <a:pPr marL="350838"/>
            <a:r>
              <a:rPr lang="en-CA" sz="2000" dirty="0"/>
              <a:t>	e.g. Social and intellectual needs versus physiological needs</a:t>
            </a:r>
            <a:endParaRPr lang="en-US" sz="2000" dirty="0"/>
          </a:p>
          <a:p>
            <a:r>
              <a:rPr lang="en-CA" sz="2000" dirty="0"/>
              <a:t> </a:t>
            </a:r>
            <a:endParaRPr lang="en-US" sz="2000" dirty="0"/>
          </a:p>
          <a:p>
            <a:endParaRPr lang="en-US" dirty="0"/>
          </a:p>
          <a:p>
            <a:endParaRPr lang="en-US" dirty="0"/>
          </a:p>
        </p:txBody>
      </p:sp>
    </p:spTree>
    <p:extLst>
      <p:ext uri="{BB962C8B-B14F-4D97-AF65-F5344CB8AC3E}">
        <p14:creationId xmlns:p14="http://schemas.microsoft.com/office/powerpoint/2010/main" val="2127147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04862" y="228600"/>
            <a:ext cx="8305800" cy="609600"/>
          </a:xfrm>
        </p:spPr>
        <p:txBody>
          <a:bodyPr/>
          <a:lstStyle/>
          <a:p>
            <a:pPr algn="ctr"/>
            <a:r>
              <a:rPr lang="en-US" dirty="0"/>
              <a:t>Blueprint for Overnight Hotel Stay</a:t>
            </a:r>
          </a:p>
        </p:txBody>
      </p:sp>
      <p:pic>
        <p:nvPicPr>
          <p:cNvPr id="3115" name="Picture 4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90600"/>
            <a:ext cx="9113520" cy="5640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659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228600"/>
            <a:ext cx="8229600" cy="609600"/>
          </a:xfrm>
        </p:spPr>
        <p:txBody>
          <a:bodyPr/>
          <a:lstStyle/>
          <a:p>
            <a:pPr algn="ctr"/>
            <a:r>
              <a:rPr lang="en-US" dirty="0"/>
              <a:t>Consistency in customer experience</a:t>
            </a:r>
          </a:p>
        </p:txBody>
      </p:sp>
      <p:sp>
        <p:nvSpPr>
          <p:cNvPr id="4" name="Rectangle 3"/>
          <p:cNvSpPr/>
          <p:nvPr/>
        </p:nvSpPr>
        <p:spPr>
          <a:xfrm>
            <a:off x="647700" y="1066800"/>
            <a:ext cx="7848600" cy="3385542"/>
          </a:xfrm>
          <a:prstGeom prst="rect">
            <a:avLst/>
          </a:prstGeom>
        </p:spPr>
        <p:txBody>
          <a:bodyPr wrap="square">
            <a:spAutoFit/>
          </a:bodyPr>
          <a:lstStyle/>
          <a:p>
            <a:pPr marL="285750" indent="-285750">
              <a:buFont typeface="Courier New" pitchFamily="49" charset="0"/>
              <a:buChar char="o"/>
            </a:pPr>
            <a:endParaRPr lang="en-US" dirty="0"/>
          </a:p>
          <a:p>
            <a:pPr marL="342900" indent="-342900">
              <a:buFont typeface="Courier New" pitchFamily="49" charset="0"/>
              <a:buChar char="o"/>
            </a:pPr>
            <a:r>
              <a:rPr lang="en-US" sz="2000" dirty="0"/>
              <a:t>Delivering a consistent and distinctive customer experience is critical</a:t>
            </a:r>
          </a:p>
          <a:p>
            <a:pPr lvl="1"/>
            <a:r>
              <a:rPr lang="en-CA" sz="2000" dirty="0"/>
              <a:t> </a:t>
            </a:r>
            <a:endParaRPr lang="en-US" sz="2000" dirty="0"/>
          </a:p>
          <a:p>
            <a:pPr marL="342900" indent="-342900">
              <a:buFont typeface="Courier New" pitchFamily="49" charset="0"/>
              <a:buChar char="o"/>
            </a:pPr>
            <a:r>
              <a:rPr lang="en-US" sz="2000" dirty="0"/>
              <a:t>Retail pioneer Gordon Selfridge encouraged staff to delight customers the ‘Selfridges Way’</a:t>
            </a:r>
          </a:p>
          <a:p>
            <a:pPr marL="342900" indent="-342900">
              <a:buFont typeface="Courier New" pitchFamily="49" charset="0"/>
              <a:buChar char="o"/>
            </a:pPr>
            <a:endParaRPr lang="en-US" sz="2000" dirty="0"/>
          </a:p>
          <a:p>
            <a:pPr marL="342900" indent="-342900">
              <a:buFont typeface="Courier New" pitchFamily="49" charset="0"/>
              <a:buChar char="o"/>
            </a:pPr>
            <a:r>
              <a:rPr lang="en-US" sz="2000" dirty="0"/>
              <a:t>He coined the phrase ‘the customer is always right’</a:t>
            </a:r>
            <a:r>
              <a:rPr lang="en-CA" sz="2000" dirty="0"/>
              <a:t> </a:t>
            </a:r>
          </a:p>
          <a:p>
            <a:pPr marL="350838"/>
            <a:endParaRPr lang="en-US" sz="2000" dirty="0"/>
          </a:p>
          <a:p>
            <a:endParaRPr lang="en-US" dirty="0"/>
          </a:p>
          <a:p>
            <a:endParaRPr lang="en-US" dirty="0"/>
          </a:p>
        </p:txBody>
      </p:sp>
      <p:pic>
        <p:nvPicPr>
          <p:cNvPr id="3" name="Picture 2"/>
          <p:cNvPicPr>
            <a:picLocks noChangeAspect="1"/>
          </p:cNvPicPr>
          <p:nvPr/>
        </p:nvPicPr>
        <p:blipFill>
          <a:blip r:embed="rId3"/>
          <a:stretch>
            <a:fillRect/>
          </a:stretch>
        </p:blipFill>
        <p:spPr>
          <a:xfrm>
            <a:off x="1066800" y="4019106"/>
            <a:ext cx="7620000" cy="2610293"/>
          </a:xfrm>
          <a:prstGeom prst="rect">
            <a:avLst/>
          </a:prstGeom>
        </p:spPr>
      </p:pic>
    </p:spTree>
    <p:extLst>
      <p:ext uri="{BB962C8B-B14F-4D97-AF65-F5344CB8AC3E}">
        <p14:creationId xmlns:p14="http://schemas.microsoft.com/office/powerpoint/2010/main" val="661707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135" y="219740"/>
            <a:ext cx="8305800" cy="609600"/>
          </a:xfrm>
        </p:spPr>
        <p:txBody>
          <a:bodyPr/>
          <a:lstStyle/>
          <a:p>
            <a:r>
              <a:rPr lang="en-US" dirty="0"/>
              <a:t>Snapshot: </a:t>
            </a:r>
            <a:r>
              <a:rPr lang="en-US" sz="2800" dirty="0"/>
              <a:t>Cruise industry responding to changing consumer tastes </a:t>
            </a:r>
            <a:endParaRPr lang="en-US" sz="2800" dirty="0">
              <a:effectLst/>
            </a:endParaRPr>
          </a:p>
        </p:txBody>
      </p:sp>
      <p:sp>
        <p:nvSpPr>
          <p:cNvPr id="4" name="Rectangle 3"/>
          <p:cNvSpPr/>
          <p:nvPr/>
        </p:nvSpPr>
        <p:spPr>
          <a:xfrm>
            <a:off x="283535" y="1295400"/>
            <a:ext cx="8631865" cy="3970318"/>
          </a:xfrm>
          <a:prstGeom prst="rect">
            <a:avLst/>
          </a:prstGeom>
        </p:spPr>
        <p:txBody>
          <a:bodyPr wrap="square">
            <a:spAutoFit/>
          </a:bodyPr>
          <a:lstStyle/>
          <a:p>
            <a:r>
              <a:rPr lang="en-US" dirty="0"/>
              <a:t>Cruise companies continue to innovate in order to respond to changing consumer tastes </a:t>
            </a:r>
          </a:p>
          <a:p>
            <a:endParaRPr lang="en-US" dirty="0"/>
          </a:p>
          <a:p>
            <a:pPr marL="285750" indent="-285750">
              <a:buFont typeface="Courier New" pitchFamily="49" charset="0"/>
              <a:buChar char="o"/>
            </a:pPr>
            <a:r>
              <a:rPr lang="en-US" dirty="0"/>
              <a:t>Innovations include go-kart tracks with hovercraft bumper cars, open-air laser-tag courses, Oculus virtual-reality experiences. ‘pedal-powered aerial attractions and zip-lines at sea</a:t>
            </a:r>
          </a:p>
          <a:p>
            <a:pPr marL="285750" indent="-285750">
              <a:buFont typeface="Courier New" pitchFamily="49" charset="0"/>
              <a:buChar char="o"/>
            </a:pPr>
            <a:r>
              <a:rPr lang="en-US" dirty="0"/>
              <a:t>Also they are not afraid to introduce new technologies – e.g. Royal Caribbean’s Bionic Bar</a:t>
            </a:r>
          </a:p>
          <a:p>
            <a:pPr marL="285750" indent="-285750">
              <a:buFont typeface="Courier New" pitchFamily="49" charset="0"/>
              <a:buChar char="o"/>
            </a:pPr>
            <a:r>
              <a:rPr lang="en-US" dirty="0"/>
              <a:t>Other cruises are offering more themed entertainment to appeal to specific segments of the market. </a:t>
            </a:r>
          </a:p>
          <a:p>
            <a:pPr marL="285750" indent="-285750">
              <a:buFont typeface="Courier New" pitchFamily="49" charset="0"/>
              <a:buChar char="o"/>
            </a:pPr>
            <a:r>
              <a:rPr lang="en-US" dirty="0"/>
              <a:t>Finally, cruise companies are becoming more creative with the destinations they chose to sail to. </a:t>
            </a:r>
          </a:p>
          <a:p>
            <a:pPr marL="285750" indent="-285750">
              <a:buFont typeface="Courier New" pitchFamily="49" charset="0"/>
              <a:buChar char="o"/>
            </a:pPr>
            <a:endParaRPr lang="en-US" dirty="0"/>
          </a:p>
          <a:p>
            <a:pPr marL="285750" indent="-285750">
              <a:buFont typeface="Courier New" pitchFamily="49" charset="0"/>
              <a:buChar char="o"/>
            </a:pPr>
            <a:endParaRPr lang="en-US" dirty="0"/>
          </a:p>
          <a:p>
            <a:pPr marL="285750" indent="-285750">
              <a:buFont typeface="Courier New" pitchFamily="49" charset="0"/>
              <a:buChar char="o"/>
            </a:pPr>
            <a:endParaRPr lang="en-US"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52600" y="4724400"/>
            <a:ext cx="5676900" cy="2133600"/>
          </a:xfrm>
          <a:prstGeom prst="rect">
            <a:avLst/>
          </a:prstGeom>
        </p:spPr>
      </p:pic>
    </p:spTree>
    <p:extLst>
      <p:ext uri="{BB962C8B-B14F-4D97-AF65-F5344CB8AC3E}">
        <p14:creationId xmlns:p14="http://schemas.microsoft.com/office/powerpoint/2010/main" val="141215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7200"/>
            <a:ext cx="8305800" cy="609600"/>
          </a:xfrm>
        </p:spPr>
        <p:txBody>
          <a:bodyPr/>
          <a:lstStyle/>
          <a:p>
            <a:pPr algn="ctr"/>
            <a:r>
              <a:rPr lang="en-CA" dirty="0"/>
              <a:t>Importance of emotions</a:t>
            </a:r>
            <a:endParaRPr lang="en-US" dirty="0"/>
          </a:p>
        </p:txBody>
      </p:sp>
      <p:sp>
        <p:nvSpPr>
          <p:cNvPr id="4" name="Rectangle 3"/>
          <p:cNvSpPr/>
          <p:nvPr/>
        </p:nvSpPr>
        <p:spPr>
          <a:xfrm>
            <a:off x="914400" y="1447800"/>
            <a:ext cx="4343400" cy="5170646"/>
          </a:xfrm>
          <a:prstGeom prst="rect">
            <a:avLst/>
          </a:prstGeom>
        </p:spPr>
        <p:txBody>
          <a:bodyPr wrap="square">
            <a:spAutoFit/>
          </a:bodyPr>
          <a:lstStyle/>
          <a:p>
            <a:pPr marL="342900" indent="-342900">
              <a:spcBef>
                <a:spcPts val="600"/>
              </a:spcBef>
              <a:spcAft>
                <a:spcPts val="600"/>
              </a:spcAft>
              <a:buFont typeface="Courier New" pitchFamily="49" charset="0"/>
              <a:buChar char="o"/>
            </a:pPr>
            <a:r>
              <a:rPr lang="en-US" sz="2000" dirty="0"/>
              <a:t>Provides opportunity for differentiation </a:t>
            </a:r>
          </a:p>
          <a:p>
            <a:pPr marL="342900" indent="-342900">
              <a:spcBef>
                <a:spcPts val="600"/>
              </a:spcBef>
              <a:spcAft>
                <a:spcPts val="600"/>
              </a:spcAft>
              <a:buFont typeface="Courier New" pitchFamily="49" charset="0"/>
              <a:buChar char="o"/>
            </a:pPr>
            <a:r>
              <a:rPr lang="en-US" sz="2000" dirty="0"/>
              <a:t>Consumers often highly emotional and intuitive in behaviors</a:t>
            </a:r>
          </a:p>
          <a:p>
            <a:pPr marL="342900" indent="-342900">
              <a:spcBef>
                <a:spcPts val="600"/>
              </a:spcBef>
              <a:spcAft>
                <a:spcPts val="600"/>
              </a:spcAft>
              <a:buFont typeface="Courier New" pitchFamily="49" charset="0"/>
              <a:buChar char="o"/>
            </a:pPr>
            <a:r>
              <a:rPr lang="en-US" sz="2000" dirty="0"/>
              <a:t>Service employees have a key influence on customers’ emotions</a:t>
            </a:r>
          </a:p>
          <a:p>
            <a:pPr marL="342900" indent="-342900">
              <a:spcBef>
                <a:spcPts val="600"/>
              </a:spcBef>
              <a:spcAft>
                <a:spcPts val="600"/>
              </a:spcAft>
              <a:buFont typeface="Courier New" pitchFamily="49" charset="0"/>
              <a:buChar char="o"/>
            </a:pPr>
            <a:r>
              <a:rPr lang="en-US" sz="2000" dirty="0"/>
              <a:t>Consumption emotions have an impact on behavioral intentions such as word of mouth</a:t>
            </a:r>
          </a:p>
          <a:p>
            <a:pPr marL="342900" indent="-342900">
              <a:spcBef>
                <a:spcPts val="600"/>
              </a:spcBef>
              <a:spcAft>
                <a:spcPts val="600"/>
              </a:spcAft>
              <a:buFont typeface="Courier New" pitchFamily="49" charset="0"/>
              <a:buChar char="o"/>
            </a:pPr>
            <a:r>
              <a:rPr lang="en-US" sz="2000" dirty="0"/>
              <a:t>Emotions will also influence customer loyalty as the brand-infused causal loyalty model shows</a:t>
            </a:r>
          </a:p>
          <a:p>
            <a:pPr marL="342900" indent="-342900">
              <a:spcBef>
                <a:spcPts val="600"/>
              </a:spcBef>
              <a:spcAft>
                <a:spcPts val="600"/>
              </a:spcAft>
              <a:buFont typeface="Courier New" pitchFamily="49" charset="0"/>
              <a:buChar char="o"/>
            </a:pPr>
            <a:endParaRPr lang="en-US" sz="2000" dirty="0"/>
          </a:p>
        </p:txBody>
      </p:sp>
      <p:pic>
        <p:nvPicPr>
          <p:cNvPr id="5"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828800"/>
            <a:ext cx="3657600" cy="4165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677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28600"/>
            <a:ext cx="7924800" cy="609600"/>
          </a:xfrm>
        </p:spPr>
        <p:txBody>
          <a:bodyPr/>
          <a:lstStyle/>
          <a:p>
            <a:pPr algn="ctr"/>
            <a:r>
              <a:rPr lang="en-US" dirty="0"/>
              <a:t>Brand-infused causal loyalty model </a:t>
            </a:r>
          </a:p>
        </p:txBody>
      </p:sp>
      <p:sp>
        <p:nvSpPr>
          <p:cNvPr id="26" name="Rectangle 5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5237" name="Picture 117"/>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22312"/>
          <a:stretch/>
        </p:blipFill>
        <p:spPr bwMode="auto">
          <a:xfrm>
            <a:off x="1371600" y="1295400"/>
            <a:ext cx="7508875" cy="5120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2736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52400"/>
            <a:ext cx="8077200" cy="1219200"/>
          </a:xfrm>
        </p:spPr>
        <p:txBody>
          <a:bodyPr/>
          <a:lstStyle/>
          <a:p>
            <a:pPr algn="ctr"/>
            <a:r>
              <a:rPr lang="en-US" dirty="0"/>
              <a:t>Rational versus emotional motivations</a:t>
            </a:r>
            <a:endParaRPr lang="en-US" sz="2800" dirty="0"/>
          </a:p>
        </p:txBody>
      </p:sp>
      <p:sp>
        <p:nvSpPr>
          <p:cNvPr id="4" name="Rectangle 3"/>
          <p:cNvSpPr/>
          <p:nvPr/>
        </p:nvSpPr>
        <p:spPr>
          <a:xfrm>
            <a:off x="212651" y="1289953"/>
            <a:ext cx="8591107" cy="4278094"/>
          </a:xfrm>
          <a:prstGeom prst="rect">
            <a:avLst/>
          </a:prstGeom>
        </p:spPr>
        <p:txBody>
          <a:bodyPr wrap="square">
            <a:spAutoFit/>
          </a:bodyPr>
          <a:lstStyle/>
          <a:p>
            <a:pPr marL="285750" indent="-285750">
              <a:buFont typeface="Courier New" pitchFamily="49" charset="0"/>
              <a:buChar char="o"/>
            </a:pPr>
            <a:r>
              <a:rPr lang="en-US" sz="2000" dirty="0"/>
              <a:t>Crosby and Johnson (2007) found that the impact of emotional motivation on loyalty outweighed rational motivation by a ratio of about 5 to 3.</a:t>
            </a:r>
          </a:p>
          <a:p>
            <a:pPr marL="285750" indent="-285750">
              <a:buFont typeface="Courier New" pitchFamily="49" charset="0"/>
              <a:buChar char="o"/>
            </a:pPr>
            <a:endParaRPr lang="en-US" sz="2000" dirty="0"/>
          </a:p>
          <a:p>
            <a:pPr marL="285750" indent="-285750">
              <a:buFont typeface="Courier New" pitchFamily="49" charset="0"/>
              <a:buChar char="o"/>
            </a:pPr>
            <a:r>
              <a:rPr lang="en-US" sz="2000" dirty="0"/>
              <a:t> </a:t>
            </a:r>
            <a:r>
              <a:rPr lang="en-CA" sz="2000" dirty="0"/>
              <a:t>E</a:t>
            </a:r>
            <a:r>
              <a:rPr lang="en-US" sz="2000" dirty="0"/>
              <a:t>motional motivation  also had a very strong influence on loyalty in business-to-business (B2B) markets</a:t>
            </a:r>
          </a:p>
          <a:p>
            <a:pPr marL="285750" indent="-285750">
              <a:buFont typeface="Courier New" pitchFamily="49" charset="0"/>
              <a:buChar char="o"/>
            </a:pPr>
            <a:endParaRPr lang="en-US" sz="2000" dirty="0"/>
          </a:p>
          <a:p>
            <a:pPr marL="285750" indent="-285750">
              <a:buFont typeface="Courier New" pitchFamily="49" charset="0"/>
              <a:buChar char="o"/>
            </a:pPr>
            <a:r>
              <a:rPr lang="en-US" sz="2000" dirty="0"/>
              <a:t>Findings suggest that building emotional bonds with customers is very important (e.g. Scott Dunn)</a:t>
            </a:r>
          </a:p>
          <a:p>
            <a:r>
              <a:rPr lang="en-CA" sz="2000" dirty="0"/>
              <a:t> </a:t>
            </a:r>
            <a:endParaRPr lang="en-US" sz="2000" dirty="0"/>
          </a:p>
          <a:p>
            <a:r>
              <a:rPr lang="en-US" dirty="0"/>
              <a:t> </a:t>
            </a:r>
          </a:p>
          <a:p>
            <a:pPr marL="285750" indent="-285750">
              <a:spcBef>
                <a:spcPts val="1200"/>
              </a:spcBef>
              <a:buFont typeface="Courier New" pitchFamily="49" charset="0"/>
              <a:buChar char="o"/>
            </a:pPr>
            <a:endParaRPr lang="en-US" dirty="0"/>
          </a:p>
          <a:p>
            <a:pPr marL="285750" indent="-285750">
              <a:spcBef>
                <a:spcPts val="1200"/>
              </a:spcBef>
              <a:buFont typeface="Courier New" pitchFamily="49" charset="0"/>
              <a:buChar char="o"/>
            </a:pPr>
            <a:endParaRPr lang="en-US" b="1" i="1" dirty="0"/>
          </a:p>
          <a:p>
            <a:pPr marL="285750" indent="-285750">
              <a:buFont typeface="Courier New" pitchFamily="49" charset="0"/>
              <a:buChar char="o"/>
            </a:pPr>
            <a:endParaRPr lang="en-US" i="1" dirty="0"/>
          </a:p>
        </p:txBody>
      </p:sp>
      <p:pic>
        <p:nvPicPr>
          <p:cNvPr id="5" name="Picture 4"/>
          <p:cNvPicPr>
            <a:picLocks noChangeAspect="1"/>
          </p:cNvPicPr>
          <p:nvPr/>
        </p:nvPicPr>
        <p:blipFill>
          <a:blip r:embed="rId3"/>
          <a:stretch>
            <a:fillRect/>
          </a:stretch>
        </p:blipFill>
        <p:spPr>
          <a:xfrm>
            <a:off x="2590800" y="4114800"/>
            <a:ext cx="4724400" cy="2590800"/>
          </a:xfrm>
          <a:prstGeom prst="rect">
            <a:avLst/>
          </a:prstGeom>
        </p:spPr>
      </p:pic>
    </p:spTree>
    <p:extLst>
      <p:ext uri="{BB962C8B-B14F-4D97-AF65-F5344CB8AC3E}">
        <p14:creationId xmlns:p14="http://schemas.microsoft.com/office/powerpoint/2010/main" val="1962902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245" y="304800"/>
            <a:ext cx="8305800" cy="609600"/>
          </a:xfrm>
        </p:spPr>
        <p:txBody>
          <a:bodyPr/>
          <a:lstStyle/>
          <a:p>
            <a:pPr algn="ctr"/>
            <a:r>
              <a:rPr lang="en-US" dirty="0"/>
              <a:t>Impact of rational and emotional motivation across regions</a:t>
            </a:r>
          </a:p>
        </p:txBody>
      </p:sp>
      <p:pic>
        <p:nvPicPr>
          <p:cNvPr id="3"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4173" b="10885"/>
          <a:stretch/>
        </p:blipFill>
        <p:spPr bwMode="auto">
          <a:xfrm>
            <a:off x="645041" y="1195155"/>
            <a:ext cx="7467600" cy="504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6583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239" y="381000"/>
            <a:ext cx="8099322" cy="609600"/>
          </a:xfrm>
        </p:spPr>
        <p:txBody>
          <a:bodyPr/>
          <a:lstStyle/>
          <a:p>
            <a:pPr algn="ctr"/>
            <a:r>
              <a:rPr lang="en-US" dirty="0" err="1"/>
              <a:t>Lovemarks</a:t>
            </a:r>
            <a:endParaRPr lang="en-US" dirty="0"/>
          </a:p>
        </p:txBody>
      </p:sp>
      <p:sp>
        <p:nvSpPr>
          <p:cNvPr id="4" name="Rectangle 3"/>
          <p:cNvSpPr/>
          <p:nvPr/>
        </p:nvSpPr>
        <p:spPr>
          <a:xfrm>
            <a:off x="1219200" y="838200"/>
            <a:ext cx="7239000" cy="2292935"/>
          </a:xfrm>
          <a:prstGeom prst="rect">
            <a:avLst/>
          </a:prstGeom>
        </p:spPr>
        <p:txBody>
          <a:bodyPr wrap="square">
            <a:spAutoFit/>
          </a:bodyPr>
          <a:lstStyle/>
          <a:p>
            <a:endParaRPr lang="en-CA" dirty="0"/>
          </a:p>
          <a:p>
            <a:pPr marL="285750" indent="-285750">
              <a:spcBef>
                <a:spcPts val="600"/>
              </a:spcBef>
              <a:spcAft>
                <a:spcPts val="600"/>
              </a:spcAft>
              <a:buFont typeface="Courier New" pitchFamily="49" charset="0"/>
              <a:buChar char="o"/>
            </a:pPr>
            <a:r>
              <a:rPr lang="en-CA" dirty="0"/>
              <a:t>Roberts (2004) suggest that to connect emotionally with consumers, brands need to evolve into ‘</a:t>
            </a:r>
            <a:r>
              <a:rPr lang="en-CA" dirty="0" err="1"/>
              <a:t>Lovemarks</a:t>
            </a:r>
            <a:r>
              <a:rPr lang="en-CA" dirty="0"/>
              <a:t>’</a:t>
            </a:r>
          </a:p>
          <a:p>
            <a:pPr marL="285750" indent="-285750">
              <a:spcBef>
                <a:spcPts val="600"/>
              </a:spcBef>
              <a:spcAft>
                <a:spcPts val="600"/>
              </a:spcAft>
              <a:buFont typeface="Courier New" pitchFamily="49" charset="0"/>
              <a:buChar char="o"/>
            </a:pPr>
            <a:endParaRPr lang="en-CA" dirty="0"/>
          </a:p>
          <a:p>
            <a:pPr>
              <a:spcBef>
                <a:spcPts val="600"/>
              </a:spcBef>
              <a:spcAft>
                <a:spcPts val="600"/>
              </a:spcAft>
            </a:pPr>
            <a:r>
              <a:rPr lang="en-US" dirty="0"/>
              <a:t> </a:t>
            </a:r>
          </a:p>
          <a:p>
            <a:pPr>
              <a:spcBef>
                <a:spcPts val="600"/>
              </a:spcBef>
              <a:spcAft>
                <a:spcPts val="600"/>
              </a:spcAft>
            </a:pPr>
            <a:endParaRPr lang="en-US"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1905000"/>
            <a:ext cx="6400800" cy="4953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5453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760" y="0"/>
            <a:ext cx="8099322" cy="609600"/>
          </a:xfrm>
        </p:spPr>
        <p:txBody>
          <a:bodyPr/>
          <a:lstStyle/>
          <a:p>
            <a:pPr algn="ctr"/>
            <a:r>
              <a:rPr lang="en-US" dirty="0"/>
              <a:t>Understanding </a:t>
            </a:r>
            <a:br>
              <a:rPr lang="en-US" dirty="0"/>
            </a:br>
            <a:r>
              <a:rPr lang="en-US" dirty="0"/>
              <a:t>cross-cultural differences</a:t>
            </a:r>
          </a:p>
        </p:txBody>
      </p:sp>
      <p:sp>
        <p:nvSpPr>
          <p:cNvPr id="4" name="Rectangle 3"/>
          <p:cNvSpPr/>
          <p:nvPr/>
        </p:nvSpPr>
        <p:spPr>
          <a:xfrm>
            <a:off x="283535" y="1295400"/>
            <a:ext cx="8681026" cy="6217087"/>
          </a:xfrm>
          <a:prstGeom prst="rect">
            <a:avLst/>
          </a:prstGeom>
        </p:spPr>
        <p:txBody>
          <a:bodyPr wrap="square">
            <a:spAutoFit/>
          </a:bodyPr>
          <a:lstStyle/>
          <a:p>
            <a:pPr algn="ctr">
              <a:spcBef>
                <a:spcPts val="600"/>
              </a:spcBef>
              <a:spcAft>
                <a:spcPts val="600"/>
              </a:spcAft>
            </a:pPr>
            <a:r>
              <a:rPr lang="en-CA" i="1" dirty="0"/>
              <a:t>Human culture is generally defined as the meaning and information system shared by a group and transmitted across generations</a:t>
            </a:r>
            <a:endParaRPr lang="en-US" i="1" dirty="0"/>
          </a:p>
          <a:p>
            <a:pPr marL="285750" indent="-285750">
              <a:spcBef>
                <a:spcPts val="600"/>
              </a:spcBef>
              <a:spcAft>
                <a:spcPts val="600"/>
              </a:spcAft>
              <a:buFont typeface="Courier New" pitchFamily="49" charset="0"/>
              <a:buChar char="o"/>
            </a:pPr>
            <a:r>
              <a:rPr lang="en-CA" dirty="0"/>
              <a:t>Many psychologists (like Hofstede and </a:t>
            </a:r>
            <a:r>
              <a:rPr lang="en-CA" dirty="0" err="1"/>
              <a:t>Triandis</a:t>
            </a:r>
            <a:r>
              <a:rPr lang="en-CA" dirty="0"/>
              <a:t>) have sought to understand cultural variability </a:t>
            </a:r>
          </a:p>
          <a:p>
            <a:pPr marL="285750" indent="-285750">
              <a:spcBef>
                <a:spcPts val="600"/>
              </a:spcBef>
              <a:spcAft>
                <a:spcPts val="600"/>
              </a:spcAft>
              <a:buFont typeface="Courier New" pitchFamily="49" charset="0"/>
              <a:buChar char="o"/>
            </a:pPr>
            <a:r>
              <a:rPr lang="en-CA" dirty="0"/>
              <a:t>Markus &amp; </a:t>
            </a:r>
            <a:r>
              <a:rPr lang="en-CA" dirty="0" err="1"/>
              <a:t>Kitayama</a:t>
            </a:r>
            <a:r>
              <a:rPr lang="en-CA" dirty="0"/>
              <a:t> for example suggest that Americans and Western Europeans are more independent than Asians, Africans and Southern Europeans who are more interdependent</a:t>
            </a:r>
          </a:p>
          <a:p>
            <a:pPr marL="285750" indent="-285750">
              <a:spcBef>
                <a:spcPts val="600"/>
              </a:spcBef>
              <a:spcAft>
                <a:spcPts val="600"/>
              </a:spcAft>
              <a:buFont typeface="Courier New" pitchFamily="49" charset="0"/>
              <a:buChar char="o"/>
            </a:pPr>
            <a:r>
              <a:rPr lang="en-US" dirty="0"/>
              <a:t>In the tourism &amp; hospitality sector, studies show that:</a:t>
            </a:r>
          </a:p>
          <a:p>
            <a:pPr marL="285750" indent="-285750">
              <a:spcBef>
                <a:spcPts val="600"/>
              </a:spcBef>
              <a:spcAft>
                <a:spcPts val="600"/>
              </a:spcAft>
              <a:buFont typeface="Wingdings" panose="05000000000000000000" pitchFamily="2" charset="2"/>
              <a:buChar char="Ø"/>
            </a:pPr>
            <a:r>
              <a:rPr lang="en-GB" dirty="0"/>
              <a:t>Asians differ from Europeans and North Americans in their attitudes towards airlines</a:t>
            </a:r>
          </a:p>
          <a:p>
            <a:pPr marL="285750" indent="-285750">
              <a:spcBef>
                <a:spcPts val="600"/>
              </a:spcBef>
              <a:spcAft>
                <a:spcPts val="600"/>
              </a:spcAft>
              <a:buFont typeface="Wingdings" panose="05000000000000000000" pitchFamily="2" charset="2"/>
              <a:buChar char="Ø"/>
            </a:pPr>
            <a:r>
              <a:rPr lang="en-GB" dirty="0"/>
              <a:t>Americans are more satisfied than Asians if employees display  ingratiation techniques</a:t>
            </a:r>
          </a:p>
          <a:p>
            <a:pPr marL="285750" indent="-285750">
              <a:spcBef>
                <a:spcPts val="600"/>
              </a:spcBef>
              <a:spcAft>
                <a:spcPts val="600"/>
              </a:spcAft>
              <a:buFont typeface="Wingdings" panose="05000000000000000000" pitchFamily="2" charset="2"/>
              <a:buChar char="Ø"/>
            </a:pPr>
            <a:r>
              <a:rPr lang="en-GB" dirty="0"/>
              <a:t>Africans are less likely than British customers to complain and switch services</a:t>
            </a:r>
          </a:p>
          <a:p>
            <a:pPr marL="285750" indent="-285750">
              <a:spcBef>
                <a:spcPts val="600"/>
              </a:spcBef>
              <a:spcAft>
                <a:spcPts val="600"/>
              </a:spcAft>
              <a:buFont typeface="Wingdings" panose="05000000000000000000" pitchFamily="2" charset="2"/>
              <a:buChar char="Ø"/>
            </a:pPr>
            <a:r>
              <a:rPr lang="en-GB" dirty="0"/>
              <a:t>French have highest satisfaction scores in Europe. </a:t>
            </a:r>
          </a:p>
          <a:p>
            <a:pPr marL="742950" lvl="1" indent="-285750">
              <a:spcBef>
                <a:spcPts val="600"/>
              </a:spcBef>
              <a:spcAft>
                <a:spcPts val="600"/>
              </a:spcAft>
              <a:buFont typeface="Courier New" pitchFamily="49" charset="0"/>
              <a:buChar char="o"/>
            </a:pPr>
            <a:endParaRPr lang="en-US" dirty="0"/>
          </a:p>
          <a:p>
            <a:pPr marL="285750" indent="-285750">
              <a:spcBef>
                <a:spcPts val="600"/>
              </a:spcBef>
              <a:spcAft>
                <a:spcPts val="600"/>
              </a:spcAft>
              <a:buFont typeface="Courier New" pitchFamily="49" charset="0"/>
              <a:buChar char="o"/>
            </a:pPr>
            <a:endParaRPr lang="en-US" dirty="0"/>
          </a:p>
          <a:p>
            <a:pPr>
              <a:spcBef>
                <a:spcPts val="600"/>
              </a:spcBef>
              <a:spcAft>
                <a:spcPts val="600"/>
              </a:spcAft>
            </a:pPr>
            <a:r>
              <a:rPr lang="en-US" dirty="0"/>
              <a:t> </a:t>
            </a:r>
          </a:p>
          <a:p>
            <a:pPr>
              <a:spcBef>
                <a:spcPts val="600"/>
              </a:spcBef>
              <a:spcAft>
                <a:spcPts val="600"/>
              </a:spcAft>
            </a:pPr>
            <a:endParaRPr lang="en-US" dirty="0"/>
          </a:p>
        </p:txBody>
      </p:sp>
    </p:spTree>
    <p:extLst>
      <p:ext uri="{BB962C8B-B14F-4D97-AF65-F5344CB8AC3E}">
        <p14:creationId xmlns:p14="http://schemas.microsoft.com/office/powerpoint/2010/main" val="549032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994" y="0"/>
            <a:ext cx="8671294" cy="6858000"/>
          </a:xfrm>
        </p:spPr>
      </p:pic>
    </p:spTree>
    <p:extLst>
      <p:ext uri="{BB962C8B-B14F-4D97-AF65-F5344CB8AC3E}">
        <p14:creationId xmlns:p14="http://schemas.microsoft.com/office/powerpoint/2010/main" val="2004854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647" y="210880"/>
            <a:ext cx="8234516" cy="609600"/>
          </a:xfrm>
        </p:spPr>
        <p:txBody>
          <a:bodyPr/>
          <a:lstStyle/>
          <a:p>
            <a:pPr algn="ctr"/>
            <a:r>
              <a:rPr lang="en-CA" dirty="0"/>
              <a:t>Global trends in consumer behavior</a:t>
            </a:r>
            <a:endParaRPr lang="en-US" dirty="0"/>
          </a:p>
        </p:txBody>
      </p:sp>
      <p:sp>
        <p:nvSpPr>
          <p:cNvPr id="4" name="Rectangle 3"/>
          <p:cNvSpPr/>
          <p:nvPr/>
        </p:nvSpPr>
        <p:spPr>
          <a:xfrm>
            <a:off x="343728" y="1166842"/>
            <a:ext cx="7804355" cy="4524315"/>
          </a:xfrm>
          <a:prstGeom prst="rect">
            <a:avLst/>
          </a:prstGeom>
        </p:spPr>
        <p:txBody>
          <a:bodyPr wrap="square">
            <a:spAutoFit/>
          </a:bodyPr>
          <a:lstStyle/>
          <a:p>
            <a:pPr marL="285750" lvl="0" indent="-285750">
              <a:buFont typeface="Courier New" pitchFamily="49" charset="0"/>
              <a:buChar char="o"/>
            </a:pPr>
            <a:r>
              <a:rPr lang="en-CA" dirty="0"/>
              <a:t>Experiences</a:t>
            </a:r>
            <a:endParaRPr lang="en-US" sz="1600" dirty="0"/>
          </a:p>
          <a:p>
            <a:pPr marL="742950" lvl="1" indent="-285750">
              <a:buFont typeface="Arial" pitchFamily="34" charset="0"/>
              <a:buChar char="•"/>
            </a:pPr>
            <a:r>
              <a:rPr lang="en-CA" dirty="0"/>
              <a:t>Services as stage, goods as props, to create memorable event</a:t>
            </a:r>
            <a:endParaRPr lang="en-US" sz="1600" dirty="0"/>
          </a:p>
          <a:p>
            <a:r>
              <a:rPr lang="en-CA" dirty="0"/>
              <a:t> </a:t>
            </a:r>
            <a:endParaRPr lang="en-US" sz="1600" dirty="0"/>
          </a:p>
          <a:p>
            <a:pPr marL="285750" indent="-285750">
              <a:buFont typeface="Courier New" pitchFamily="49" charset="0"/>
              <a:buChar char="o"/>
            </a:pPr>
            <a:r>
              <a:rPr lang="en-CA" dirty="0"/>
              <a:t>Ethical Products</a:t>
            </a:r>
            <a:endParaRPr lang="en-US" sz="1600" dirty="0"/>
          </a:p>
          <a:p>
            <a:pPr marL="742950" lvl="1" indent="-285750">
              <a:buFont typeface="Arial" pitchFamily="34" charset="0"/>
              <a:buChar char="•"/>
            </a:pPr>
            <a:r>
              <a:rPr lang="en-CA" dirty="0"/>
              <a:t>Responsible tourism as a significant trend </a:t>
            </a:r>
          </a:p>
          <a:p>
            <a:endParaRPr lang="en-CA" dirty="0"/>
          </a:p>
          <a:p>
            <a:pPr marL="285750" indent="-285750">
              <a:buFont typeface="Courier New" pitchFamily="49" charset="0"/>
              <a:buChar char="o"/>
            </a:pPr>
            <a:r>
              <a:rPr lang="en-CA" dirty="0"/>
              <a:t>Health-Consciousness</a:t>
            </a:r>
            <a:endParaRPr lang="en-US" sz="1600" dirty="0"/>
          </a:p>
          <a:p>
            <a:pPr marL="742950" lvl="1" indent="-285750">
              <a:buFont typeface="Arial" pitchFamily="34" charset="0"/>
              <a:buChar char="•"/>
            </a:pPr>
            <a:r>
              <a:rPr lang="en-CA" dirty="0"/>
              <a:t>Influence of the baby boomers</a:t>
            </a:r>
            <a:endParaRPr lang="en-US" sz="1600" dirty="0"/>
          </a:p>
          <a:p>
            <a:r>
              <a:rPr lang="en-CA" dirty="0"/>
              <a:t> </a:t>
            </a:r>
            <a:endParaRPr lang="en-US" sz="1600" dirty="0"/>
          </a:p>
          <a:p>
            <a:pPr marL="285750" indent="-285750">
              <a:buFont typeface="Courier New" pitchFamily="49" charset="0"/>
              <a:buChar char="o"/>
            </a:pPr>
            <a:r>
              <a:rPr lang="en-CA" dirty="0"/>
              <a:t>Customisation</a:t>
            </a:r>
            <a:endParaRPr lang="en-US" sz="1600" dirty="0"/>
          </a:p>
          <a:p>
            <a:pPr marL="742950" lvl="1" indent="-285750">
              <a:buFont typeface="Arial" pitchFamily="34" charset="0"/>
              <a:buChar char="•"/>
            </a:pPr>
            <a:r>
              <a:rPr lang="en-CA" dirty="0"/>
              <a:t>Personalised vacations </a:t>
            </a:r>
            <a:endParaRPr lang="en-US" sz="1600" dirty="0"/>
          </a:p>
          <a:p>
            <a:r>
              <a:rPr lang="en-CA" dirty="0"/>
              <a:t> </a:t>
            </a:r>
            <a:endParaRPr lang="en-US" sz="1600" dirty="0"/>
          </a:p>
          <a:p>
            <a:pPr marL="285750" indent="-285750">
              <a:buFont typeface="Courier New" pitchFamily="49" charset="0"/>
              <a:buChar char="o"/>
            </a:pPr>
            <a:r>
              <a:rPr lang="en-CA" dirty="0"/>
              <a:t>Convenience and Speed</a:t>
            </a:r>
            <a:endParaRPr lang="en-US" sz="1600" dirty="0"/>
          </a:p>
          <a:p>
            <a:r>
              <a:rPr lang="en-CA" dirty="0"/>
              <a:t> </a:t>
            </a:r>
            <a:endParaRPr lang="en-US" sz="1600" dirty="0"/>
          </a:p>
          <a:p>
            <a:pPr marL="285750" indent="-285750">
              <a:buFont typeface="Courier New" pitchFamily="49" charset="0"/>
              <a:buChar char="o"/>
            </a:pPr>
            <a:r>
              <a:rPr lang="en-CA" dirty="0"/>
              <a:t>Service Quality</a:t>
            </a:r>
            <a:endParaRPr lang="en-US" sz="1600" dirty="0"/>
          </a:p>
          <a:p>
            <a:pPr marL="742950" lvl="1" indent="-285750">
              <a:buFont typeface="Arial" pitchFamily="34" charset="0"/>
              <a:buChar char="•"/>
            </a:pPr>
            <a:r>
              <a:rPr lang="en-CA" dirty="0"/>
              <a:t>Differentiate services, products and build competitive advantage </a:t>
            </a:r>
            <a:endParaRPr lang="en-US" sz="1600" dirty="0"/>
          </a:p>
        </p:txBody>
      </p:sp>
    </p:spTree>
    <p:extLst>
      <p:ext uri="{BB962C8B-B14F-4D97-AF65-F5344CB8AC3E}">
        <p14:creationId xmlns:p14="http://schemas.microsoft.com/office/powerpoint/2010/main" val="412067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51E8-F7E8-4701-1E78-E7EBB6011E05}"/>
              </a:ext>
            </a:extLst>
          </p:cNvPr>
          <p:cNvSpPr>
            <a:spLocks noGrp="1"/>
          </p:cNvSpPr>
          <p:nvPr>
            <p:ph type="title"/>
          </p:nvPr>
        </p:nvSpPr>
        <p:spPr/>
        <p:txBody>
          <a:bodyPr/>
          <a:lstStyle/>
          <a:p>
            <a:r>
              <a:rPr lang="en-GB" sz="4000" b="1" dirty="0"/>
              <a:t>Case Study: Four Seasons</a:t>
            </a:r>
            <a:endParaRPr lang="en-GB" sz="4000" dirty="0"/>
          </a:p>
        </p:txBody>
      </p:sp>
      <p:pic>
        <p:nvPicPr>
          <p:cNvPr id="4" name="Online Media 3" title="Four Seasons hires for five-star attitude">
            <a:hlinkClick r:id="" action="ppaction://media"/>
            <a:extLst>
              <a:ext uri="{FF2B5EF4-FFF2-40B4-BE49-F238E27FC236}">
                <a16:creationId xmlns:a16="http://schemas.microsoft.com/office/drawing/2014/main" id="{97893B32-483B-A11B-2BFB-327737DD81BD}"/>
              </a:ext>
            </a:extLst>
          </p:cNvPr>
          <p:cNvPicPr>
            <a:picLocks noGrp="1" noRot="1" noChangeAspect="1"/>
          </p:cNvPicPr>
          <p:nvPr>
            <p:ph idx="1"/>
            <a:videoFile r:link="rId1"/>
          </p:nvPr>
        </p:nvPicPr>
        <p:blipFill>
          <a:blip r:embed="rId4"/>
          <a:stretch>
            <a:fillRect/>
          </a:stretch>
        </p:blipFill>
        <p:spPr>
          <a:xfrm>
            <a:off x="721519" y="1453263"/>
            <a:ext cx="7700962" cy="4351338"/>
          </a:xfrm>
          <a:prstGeom prst="rect">
            <a:avLst/>
          </a:prstGeom>
        </p:spPr>
      </p:pic>
      <p:pic>
        <p:nvPicPr>
          <p:cNvPr id="5" name="Picture 2" descr="See the source image">
            <a:extLst>
              <a:ext uri="{FF2B5EF4-FFF2-40B4-BE49-F238E27FC236}">
                <a16:creationId xmlns:a16="http://schemas.microsoft.com/office/drawing/2014/main" id="{96344CED-9C6B-73F2-7726-30EFE318F2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6602" y="177081"/>
            <a:ext cx="2011684" cy="1088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644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24D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See the source image">
            <a:extLst>
              <a:ext uri="{FF2B5EF4-FFF2-40B4-BE49-F238E27FC236}">
                <a16:creationId xmlns:a16="http://schemas.microsoft.com/office/drawing/2014/main" id="{F706E7E7-6A6B-AC17-EEC0-7917E19B194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57955"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9F39E8B-AA23-46BE-990F-C263E9F796D3}"/>
              </a:ext>
            </a:extLst>
          </p:cNvPr>
          <p:cNvSpPr/>
          <p:nvPr/>
        </p:nvSpPr>
        <p:spPr>
          <a:xfrm>
            <a:off x="1065007" y="1936376"/>
            <a:ext cx="2969111" cy="3991088"/>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6847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96DE-6729-B905-FCC7-FCDD4B4ED2C2}"/>
              </a:ext>
            </a:extLst>
          </p:cNvPr>
          <p:cNvSpPr>
            <a:spLocks noGrp="1"/>
          </p:cNvSpPr>
          <p:nvPr>
            <p:ph type="title"/>
          </p:nvPr>
        </p:nvSpPr>
        <p:spPr>
          <a:xfrm>
            <a:off x="2330962" y="3818838"/>
            <a:ext cx="4626020" cy="1582722"/>
          </a:xfrm>
        </p:spPr>
        <p:txBody>
          <a:bodyPr anchor="ctr">
            <a:normAutofit/>
          </a:bodyPr>
          <a:lstStyle/>
          <a:p>
            <a:pPr algn="ctr"/>
            <a:r>
              <a:rPr lang="en-GB" sz="3100" b="1" dirty="0"/>
              <a:t>Service Standards</a:t>
            </a:r>
          </a:p>
        </p:txBody>
      </p:sp>
      <p:pic>
        <p:nvPicPr>
          <p:cNvPr id="3074" name="Picture 2" descr="See the source image">
            <a:extLst>
              <a:ext uri="{FF2B5EF4-FFF2-40B4-BE49-F238E27FC236}">
                <a16:creationId xmlns:a16="http://schemas.microsoft.com/office/drawing/2014/main" id="{4D426959-86D6-ED42-1CED-69A77291BB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12" b="9366"/>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831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ADC85-A057-E6CA-6BDB-CF0C56D0EA2D}"/>
              </a:ext>
            </a:extLst>
          </p:cNvPr>
          <p:cNvSpPr>
            <a:spLocks noGrp="1"/>
          </p:cNvSpPr>
          <p:nvPr>
            <p:ph type="title"/>
          </p:nvPr>
        </p:nvSpPr>
        <p:spPr/>
        <p:txBody>
          <a:bodyPr/>
          <a:lstStyle/>
          <a:p>
            <a:r>
              <a:rPr lang="en-GB" dirty="0"/>
              <a:t>Group Discussion</a:t>
            </a:r>
          </a:p>
        </p:txBody>
      </p:sp>
      <p:pic>
        <p:nvPicPr>
          <p:cNvPr id="4" name="Picture 3">
            <a:extLst>
              <a:ext uri="{FF2B5EF4-FFF2-40B4-BE49-F238E27FC236}">
                <a16:creationId xmlns:a16="http://schemas.microsoft.com/office/drawing/2014/main" id="{ECA84D03-A09D-9D78-171E-0AF2A38C3077}"/>
              </a:ext>
            </a:extLst>
          </p:cNvPr>
          <p:cNvPicPr>
            <a:picLocks noChangeAspect="1"/>
          </p:cNvPicPr>
          <p:nvPr/>
        </p:nvPicPr>
        <p:blipFill>
          <a:blip r:embed="rId3"/>
          <a:stretch>
            <a:fillRect/>
          </a:stretch>
        </p:blipFill>
        <p:spPr>
          <a:xfrm>
            <a:off x="6486716" y="110466"/>
            <a:ext cx="2389597" cy="1327862"/>
          </a:xfrm>
          <a:prstGeom prst="rect">
            <a:avLst/>
          </a:prstGeom>
        </p:spPr>
      </p:pic>
      <p:sp>
        <p:nvSpPr>
          <p:cNvPr id="8" name="Cloud 7">
            <a:extLst>
              <a:ext uri="{FF2B5EF4-FFF2-40B4-BE49-F238E27FC236}">
                <a16:creationId xmlns:a16="http://schemas.microsoft.com/office/drawing/2014/main" id="{6E90B80A-F893-BC10-948E-0CDED53CCB24}"/>
              </a:ext>
            </a:extLst>
          </p:cNvPr>
          <p:cNvSpPr/>
          <p:nvPr/>
        </p:nvSpPr>
        <p:spPr>
          <a:xfrm>
            <a:off x="4702628" y="1692987"/>
            <a:ext cx="4304313" cy="267713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How does this differ from ‘mid-scale’ hotels?</a:t>
            </a:r>
          </a:p>
        </p:txBody>
      </p:sp>
      <p:sp>
        <p:nvSpPr>
          <p:cNvPr id="9" name="Cloud 8">
            <a:extLst>
              <a:ext uri="{FF2B5EF4-FFF2-40B4-BE49-F238E27FC236}">
                <a16:creationId xmlns:a16="http://schemas.microsoft.com/office/drawing/2014/main" id="{1E70DBD8-290F-4DB3-229F-BD214DAC9476}"/>
              </a:ext>
            </a:extLst>
          </p:cNvPr>
          <p:cNvSpPr/>
          <p:nvPr/>
        </p:nvSpPr>
        <p:spPr>
          <a:xfrm>
            <a:off x="374567" y="1771981"/>
            <a:ext cx="4066806" cy="2519143"/>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service standard do you expect in a luxury hotel?</a:t>
            </a:r>
          </a:p>
        </p:txBody>
      </p:sp>
    </p:spTree>
    <p:extLst>
      <p:ext uri="{BB962C8B-B14F-4D97-AF65-F5344CB8AC3E}">
        <p14:creationId xmlns:p14="http://schemas.microsoft.com/office/powerpoint/2010/main" val="3709554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52E6-E3D9-27AB-9350-1AC5230525E3}"/>
              </a:ext>
            </a:extLst>
          </p:cNvPr>
          <p:cNvSpPr>
            <a:spLocks noGrp="1"/>
          </p:cNvSpPr>
          <p:nvPr>
            <p:ph type="title"/>
          </p:nvPr>
        </p:nvSpPr>
        <p:spPr>
          <a:xfrm>
            <a:off x="3910934" y="629266"/>
            <a:ext cx="4817137" cy="1676603"/>
          </a:xfrm>
        </p:spPr>
        <p:txBody>
          <a:bodyPr>
            <a:normAutofit/>
          </a:bodyPr>
          <a:lstStyle/>
          <a:p>
            <a:pPr algn="ctr"/>
            <a:r>
              <a:rPr lang="en-GB" sz="4000" b="1" dirty="0"/>
              <a:t>Standards of Service</a:t>
            </a:r>
            <a:br>
              <a:rPr lang="en-GB" sz="4000" b="1" dirty="0"/>
            </a:br>
            <a:r>
              <a:rPr lang="en-GB" sz="4000" b="1" dirty="0"/>
              <a:t>at Four Seasons</a:t>
            </a: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See the source image">
            <a:extLst>
              <a:ext uri="{FF2B5EF4-FFF2-40B4-BE49-F238E27FC236}">
                <a16:creationId xmlns:a16="http://schemas.microsoft.com/office/drawing/2014/main" id="{4C6B05F1-6318-2FE0-DB7E-10ACCF5C44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023" y="2798561"/>
            <a:ext cx="2334960" cy="126087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A746F1D-9882-622E-2235-0A44237FD63C}"/>
              </a:ext>
            </a:extLst>
          </p:cNvPr>
          <p:cNvSpPr>
            <a:spLocks noGrp="1"/>
          </p:cNvSpPr>
          <p:nvPr>
            <p:ph idx="1"/>
          </p:nvPr>
        </p:nvSpPr>
        <p:spPr>
          <a:xfrm>
            <a:off x="3910935" y="2023730"/>
            <a:ext cx="4817136" cy="4274864"/>
          </a:xfrm>
        </p:spPr>
        <p:txBody>
          <a:bodyPr>
            <a:normAutofit/>
          </a:bodyPr>
          <a:lstStyle/>
          <a:p>
            <a:r>
              <a:rPr lang="en-GB" sz="1800" dirty="0"/>
              <a:t>A cheerful respectful valet will bid you, “Welcome to the Four Seasons.” After </a:t>
            </a:r>
            <a:r>
              <a:rPr lang="en-GB" sz="1800" u="none" dirty="0"/>
              <a:t>you check in, an equally welcoming bellman will bring your luggage to your room </a:t>
            </a:r>
            <a:r>
              <a:rPr lang="en-GB" sz="1800" b="1" u="none" dirty="0"/>
              <a:t>within seven minutes.  </a:t>
            </a:r>
          </a:p>
          <a:p>
            <a:r>
              <a:rPr lang="en-GB" sz="1800" dirty="0"/>
              <a:t>When employees come within </a:t>
            </a:r>
            <a:r>
              <a:rPr lang="en-GB" sz="1800" b="1" dirty="0"/>
              <a:t>10 feet </a:t>
            </a:r>
            <a:r>
              <a:rPr lang="en-GB" sz="1800" dirty="0"/>
              <a:t>of any guest, they will </a:t>
            </a:r>
            <a:r>
              <a:rPr lang="en-GB" sz="1800" b="1" dirty="0"/>
              <a:t>acknowledge</a:t>
            </a:r>
            <a:r>
              <a:rPr lang="en-GB" sz="1800" dirty="0"/>
              <a:t> the guest’s presence with a polite wave or nod. </a:t>
            </a:r>
            <a:r>
              <a:rPr lang="en-GB" sz="1800" b="1" dirty="0"/>
              <a:t>7 feet</a:t>
            </a:r>
            <a:r>
              <a:rPr lang="en-GB" sz="1800" dirty="0"/>
              <a:t>, employees will </a:t>
            </a:r>
            <a:r>
              <a:rPr lang="en-GB" sz="1800" b="1" dirty="0"/>
              <a:t>greet guests</a:t>
            </a:r>
            <a:r>
              <a:rPr lang="en-GB" sz="1800" dirty="0"/>
              <a:t>, with “good morning” or “good afternoon,” frequently using the guest’s surname. </a:t>
            </a:r>
            <a:r>
              <a:rPr lang="en-GB" sz="1800" b="1" dirty="0"/>
              <a:t>5 - 3 feet </a:t>
            </a:r>
            <a:r>
              <a:rPr lang="en-GB" sz="1800" dirty="0"/>
              <a:t>will bring closer  level of engagement with the guest.</a:t>
            </a:r>
          </a:p>
          <a:p>
            <a:endParaRPr lang="en-GB" sz="1800" dirty="0"/>
          </a:p>
          <a:p>
            <a:pPr marL="0" indent="0" algn="ctr">
              <a:buNone/>
            </a:pPr>
            <a:r>
              <a:rPr lang="en-GB" sz="1400" dirty="0"/>
              <a:t>(</a:t>
            </a:r>
            <a:r>
              <a:rPr lang="en-GB" sz="1400" b="0" i="0" dirty="0" err="1"/>
              <a:t>BrandCulture's</a:t>
            </a:r>
            <a:r>
              <a:rPr lang="en-GB" sz="1400" b="0" i="0" dirty="0"/>
              <a:t> Hospitality: How to Cultivate a Culture, 2021)</a:t>
            </a:r>
            <a:endParaRPr lang="en-US" sz="1400" dirty="0"/>
          </a:p>
        </p:txBody>
      </p:sp>
    </p:spTree>
    <p:extLst>
      <p:ext uri="{BB962C8B-B14F-4D97-AF65-F5344CB8AC3E}">
        <p14:creationId xmlns:p14="http://schemas.microsoft.com/office/powerpoint/2010/main" val="945427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BF538-ED3E-762F-04EE-A15FF9EE3169}"/>
              </a:ext>
            </a:extLst>
          </p:cNvPr>
          <p:cNvSpPr>
            <a:spLocks noGrp="1"/>
          </p:cNvSpPr>
          <p:nvPr>
            <p:ph type="title"/>
          </p:nvPr>
        </p:nvSpPr>
        <p:spPr>
          <a:xfrm>
            <a:off x="3910934" y="629266"/>
            <a:ext cx="4817137" cy="1676603"/>
          </a:xfrm>
        </p:spPr>
        <p:txBody>
          <a:bodyPr>
            <a:normAutofit/>
          </a:bodyPr>
          <a:lstStyle/>
          <a:p>
            <a:pPr algn="ctr"/>
            <a:r>
              <a:rPr lang="en-GB" sz="4000" dirty="0"/>
              <a:t>The Role of the Guest Services Manager</a:t>
            </a:r>
          </a:p>
        </p:txBody>
      </p:sp>
      <p:sp>
        <p:nvSpPr>
          <p:cNvPr id="20486" name="Rectangle 2048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9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4" name="Picture 4" descr="See the source image">
            <a:extLst>
              <a:ext uri="{FF2B5EF4-FFF2-40B4-BE49-F238E27FC236}">
                <a16:creationId xmlns:a16="http://schemas.microsoft.com/office/drawing/2014/main" id="{C6E603C9-51EE-1A04-546E-6251CC9354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1023" y="2261520"/>
            <a:ext cx="2334960" cy="233496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DDFA09-DAF6-A973-D899-A25F65F9A9E9}"/>
              </a:ext>
            </a:extLst>
          </p:cNvPr>
          <p:cNvSpPr>
            <a:spLocks noGrp="1"/>
          </p:cNvSpPr>
          <p:nvPr>
            <p:ph idx="1"/>
          </p:nvPr>
        </p:nvSpPr>
        <p:spPr>
          <a:xfrm>
            <a:off x="3910935" y="2035278"/>
            <a:ext cx="4817136" cy="4188542"/>
          </a:xfrm>
        </p:spPr>
        <p:txBody>
          <a:bodyPr>
            <a:normAutofit/>
          </a:bodyPr>
          <a:lstStyle/>
          <a:p>
            <a:pPr marL="0" indent="0" algn="ctr">
              <a:lnSpc>
                <a:spcPct val="150000"/>
              </a:lnSpc>
              <a:buNone/>
            </a:pPr>
            <a:r>
              <a:rPr lang="en-GB" sz="2000" b="1" dirty="0">
                <a:effectLst>
                  <a:outerShdw blurRad="38100" dist="38100" dir="2700000" algn="tl">
                    <a:srgbClr val="000000">
                      <a:alpha val="43137"/>
                    </a:srgbClr>
                  </a:outerShdw>
                </a:effectLst>
              </a:rPr>
              <a:t>Group Discussion:</a:t>
            </a:r>
          </a:p>
          <a:p>
            <a:pPr marL="0" indent="0" algn="ctr">
              <a:lnSpc>
                <a:spcPct val="150000"/>
              </a:lnSpc>
              <a:buNone/>
            </a:pPr>
            <a:r>
              <a:rPr lang="en-GB" sz="2400" dirty="0">
                <a:effectLst>
                  <a:outerShdw blurRad="38100" dist="38100" dir="2700000" algn="tl">
                    <a:srgbClr val="000000">
                      <a:alpha val="43137"/>
                    </a:srgbClr>
                  </a:outerShdw>
                </a:effectLst>
              </a:rPr>
              <a:t>What are the roles and responsibilities of a Guest Services Manager?</a:t>
            </a:r>
          </a:p>
        </p:txBody>
      </p:sp>
    </p:spTree>
    <p:extLst>
      <p:ext uri="{BB962C8B-B14F-4D97-AF65-F5344CB8AC3E}">
        <p14:creationId xmlns:p14="http://schemas.microsoft.com/office/powerpoint/2010/main" val="285053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3EEA-E377-513B-AD45-A4AA760AD7B0}"/>
              </a:ext>
            </a:extLst>
          </p:cNvPr>
          <p:cNvSpPr>
            <a:spLocks noGrp="1"/>
          </p:cNvSpPr>
          <p:nvPr>
            <p:ph type="title"/>
          </p:nvPr>
        </p:nvSpPr>
        <p:spPr/>
        <p:txBody>
          <a:bodyPr/>
          <a:lstStyle/>
          <a:p>
            <a:pPr algn="ctr"/>
            <a:r>
              <a:rPr lang="en-GB" sz="4000" b="1" dirty="0"/>
              <a:t>Case Study: The Ritz-Carlton</a:t>
            </a:r>
          </a:p>
        </p:txBody>
      </p:sp>
      <p:pic>
        <p:nvPicPr>
          <p:cNvPr id="4" name="Online Media 3" title="Creating WOW Moments at the Ritz-Carlton: The job of Guest Services">
            <a:hlinkClick r:id="" action="ppaction://media"/>
            <a:extLst>
              <a:ext uri="{FF2B5EF4-FFF2-40B4-BE49-F238E27FC236}">
                <a16:creationId xmlns:a16="http://schemas.microsoft.com/office/drawing/2014/main" id="{A42A77ED-54B8-3163-0315-6851D43B3B70}"/>
              </a:ext>
            </a:extLst>
          </p:cNvPr>
          <p:cNvPicPr>
            <a:picLocks noGrp="1" noRot="1" noChangeAspect="1"/>
          </p:cNvPicPr>
          <p:nvPr>
            <p:ph idx="1"/>
            <a:videoFile r:link="rId1"/>
          </p:nvPr>
        </p:nvPicPr>
        <p:blipFill>
          <a:blip r:embed="rId4"/>
          <a:stretch>
            <a:fillRect/>
          </a:stretch>
        </p:blipFill>
        <p:spPr>
          <a:xfrm>
            <a:off x="761824" y="1424870"/>
            <a:ext cx="7700962" cy="4351338"/>
          </a:xfrm>
          <a:prstGeom prst="rect">
            <a:avLst/>
          </a:prstGeom>
        </p:spPr>
      </p:pic>
      <p:pic>
        <p:nvPicPr>
          <p:cNvPr id="23554" name="Picture 2" descr="See the source image">
            <a:extLst>
              <a:ext uri="{FF2B5EF4-FFF2-40B4-BE49-F238E27FC236}">
                <a16:creationId xmlns:a16="http://schemas.microsoft.com/office/drawing/2014/main" id="{2BC131FC-739A-E11D-33B1-DDBE4B7253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2941" y="90311"/>
            <a:ext cx="1179689" cy="1179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853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24FE-740E-D755-C407-FB5C692732DC}"/>
              </a:ext>
            </a:extLst>
          </p:cNvPr>
          <p:cNvSpPr>
            <a:spLocks noGrp="1"/>
          </p:cNvSpPr>
          <p:nvPr>
            <p:ph type="title"/>
          </p:nvPr>
        </p:nvSpPr>
        <p:spPr>
          <a:xfrm>
            <a:off x="211086" y="109486"/>
            <a:ext cx="8721827" cy="1325563"/>
          </a:xfrm>
        </p:spPr>
        <p:txBody>
          <a:bodyPr/>
          <a:lstStyle/>
          <a:p>
            <a:r>
              <a:rPr lang="en-GB" dirty="0"/>
              <a:t>Role of a Guest service team </a:t>
            </a:r>
          </a:p>
        </p:txBody>
      </p:sp>
      <p:sp>
        <p:nvSpPr>
          <p:cNvPr id="3" name="Content Placeholder 2">
            <a:extLst>
              <a:ext uri="{FF2B5EF4-FFF2-40B4-BE49-F238E27FC236}">
                <a16:creationId xmlns:a16="http://schemas.microsoft.com/office/drawing/2014/main" id="{C7B0BBC5-604B-308F-7DBB-90FB3353106E}"/>
              </a:ext>
            </a:extLst>
          </p:cNvPr>
          <p:cNvSpPr>
            <a:spLocks noGrp="1"/>
          </p:cNvSpPr>
          <p:nvPr>
            <p:ph idx="1"/>
          </p:nvPr>
        </p:nvSpPr>
        <p:spPr>
          <a:xfrm>
            <a:off x="383458" y="1229032"/>
            <a:ext cx="8131892" cy="4947931"/>
          </a:xfrm>
        </p:spPr>
        <p:txBody>
          <a:bodyPr/>
          <a:lstStyle/>
          <a:p>
            <a:pPr>
              <a:buFont typeface="Arial" panose="020B0604020202020204" pitchFamily="34" charset="0"/>
              <a:buChar char="•"/>
            </a:pPr>
            <a:r>
              <a:rPr lang="en-GB" sz="2800" b="0" i="0" dirty="0">
                <a:effectLst/>
              </a:rPr>
              <a:t>Greeting guests upon arrival and making them feel welcomed</a:t>
            </a:r>
          </a:p>
          <a:p>
            <a:pPr marL="0" indent="0">
              <a:buNone/>
            </a:pPr>
            <a:endParaRPr lang="en-GB" sz="2800" b="0" i="0" dirty="0">
              <a:effectLst/>
            </a:endParaRPr>
          </a:p>
          <a:p>
            <a:pPr>
              <a:buFont typeface="Arial" panose="020B0604020202020204" pitchFamily="34" charset="0"/>
              <a:buChar char="•"/>
            </a:pPr>
            <a:r>
              <a:rPr lang="en-GB" sz="2800" b="0" i="0" dirty="0">
                <a:effectLst/>
              </a:rPr>
              <a:t>Administering check-ins and check-outs</a:t>
            </a:r>
          </a:p>
          <a:p>
            <a:pPr marL="0" indent="0">
              <a:buNone/>
            </a:pPr>
            <a:endParaRPr lang="en-GB" sz="2800" b="0" i="0" dirty="0">
              <a:effectLst/>
            </a:endParaRPr>
          </a:p>
          <a:p>
            <a:pPr>
              <a:buFont typeface="Arial" panose="020B0604020202020204" pitchFamily="34" charset="0"/>
              <a:buChar char="•"/>
            </a:pPr>
            <a:r>
              <a:rPr lang="en-GB" sz="2800" b="0" i="0" dirty="0">
                <a:effectLst/>
              </a:rPr>
              <a:t>Assigning rooms and taking care of administrative duties</a:t>
            </a:r>
          </a:p>
          <a:p>
            <a:pPr marL="0" indent="0">
              <a:buNone/>
            </a:pPr>
            <a:endParaRPr lang="en-GB" sz="2800" b="0" i="0" dirty="0">
              <a:effectLst/>
            </a:endParaRPr>
          </a:p>
          <a:p>
            <a:pPr>
              <a:buFont typeface="Arial" panose="020B0604020202020204" pitchFamily="34" charset="0"/>
              <a:buChar char="•"/>
            </a:pPr>
            <a:r>
              <a:rPr lang="en-GB" sz="2800" b="0" i="0" dirty="0">
                <a:effectLst/>
              </a:rPr>
              <a:t>Delivering mail and messages</a:t>
            </a:r>
          </a:p>
          <a:p>
            <a:endParaRPr lang="en-GB" dirty="0"/>
          </a:p>
        </p:txBody>
      </p:sp>
    </p:spTree>
    <p:extLst>
      <p:ext uri="{BB962C8B-B14F-4D97-AF65-F5344CB8AC3E}">
        <p14:creationId xmlns:p14="http://schemas.microsoft.com/office/powerpoint/2010/main" val="638759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08088-DABB-7F7A-5C10-393CEFE0F65A}"/>
              </a:ext>
            </a:extLst>
          </p:cNvPr>
          <p:cNvSpPr>
            <a:spLocks noGrp="1"/>
          </p:cNvSpPr>
          <p:nvPr>
            <p:ph type="title"/>
          </p:nvPr>
        </p:nvSpPr>
        <p:spPr/>
        <p:txBody>
          <a:bodyPr/>
          <a:lstStyle/>
          <a:p>
            <a:r>
              <a:rPr lang="en-GB" dirty="0"/>
              <a:t>There is more to the role…</a:t>
            </a:r>
          </a:p>
        </p:txBody>
      </p:sp>
      <p:sp>
        <p:nvSpPr>
          <p:cNvPr id="3" name="Content Placeholder 2">
            <a:extLst>
              <a:ext uri="{FF2B5EF4-FFF2-40B4-BE49-F238E27FC236}">
                <a16:creationId xmlns:a16="http://schemas.microsoft.com/office/drawing/2014/main" id="{14F3C60F-5A1C-B993-04A7-E91508568D2C}"/>
              </a:ext>
            </a:extLst>
          </p:cNvPr>
          <p:cNvSpPr>
            <a:spLocks noGrp="1"/>
          </p:cNvSpPr>
          <p:nvPr>
            <p:ph idx="1"/>
          </p:nvPr>
        </p:nvSpPr>
        <p:spPr>
          <a:xfrm>
            <a:off x="521110" y="1366684"/>
            <a:ext cx="7994240" cy="4810279"/>
          </a:xfrm>
        </p:spPr>
        <p:txBody>
          <a:bodyPr/>
          <a:lstStyle/>
          <a:p>
            <a:pPr marL="0" indent="0">
              <a:buNone/>
            </a:pPr>
            <a:r>
              <a:rPr lang="en-GB" sz="2800" b="0" i="0" dirty="0">
                <a:effectLst/>
              </a:rPr>
              <a:t>Providing front desk services to guests:</a:t>
            </a:r>
          </a:p>
          <a:p>
            <a:pPr marL="0" indent="0">
              <a:buNone/>
            </a:pPr>
            <a:endParaRPr lang="en-GB" dirty="0"/>
          </a:p>
          <a:p>
            <a:pPr>
              <a:buFontTx/>
              <a:buChar char="-"/>
            </a:pPr>
            <a:r>
              <a:rPr lang="en-GB" sz="2400" b="0" i="1" dirty="0">
                <a:effectLst/>
              </a:rPr>
              <a:t>Recommend places to eat or visit in the city</a:t>
            </a:r>
          </a:p>
          <a:p>
            <a:pPr>
              <a:buFontTx/>
              <a:buChar char="-"/>
            </a:pPr>
            <a:r>
              <a:rPr lang="en-GB" sz="2400" i="1" dirty="0"/>
              <a:t>Book taxi, theatre tickets etc</a:t>
            </a:r>
          </a:p>
          <a:p>
            <a:pPr>
              <a:buFontTx/>
              <a:buChar char="-"/>
            </a:pPr>
            <a:r>
              <a:rPr lang="en-GB" sz="2400" b="0" i="1" dirty="0">
                <a:effectLst/>
              </a:rPr>
              <a:t>Respond t</a:t>
            </a:r>
            <a:r>
              <a:rPr lang="en-GB" sz="2400" i="1" dirty="0"/>
              <a:t>o extra requests such another pillow in the room</a:t>
            </a:r>
          </a:p>
          <a:p>
            <a:pPr>
              <a:buFontTx/>
              <a:buChar char="-"/>
            </a:pPr>
            <a:r>
              <a:rPr lang="en-GB" sz="2400" i="1" dirty="0"/>
              <a:t>Arrange for laundry to be collected/ returned</a:t>
            </a:r>
          </a:p>
          <a:p>
            <a:pPr>
              <a:buFontTx/>
              <a:buChar char="-"/>
            </a:pPr>
            <a:endParaRPr lang="en-GB" sz="2800" b="0" i="1" dirty="0">
              <a:effectLst/>
            </a:endParaRPr>
          </a:p>
          <a:p>
            <a:pPr marL="0" indent="0" algn="ctr">
              <a:buNone/>
            </a:pPr>
            <a:r>
              <a:rPr lang="en-GB" sz="2800" b="0" dirty="0">
                <a:effectLst/>
              </a:rPr>
              <a:t>A </a:t>
            </a:r>
            <a:r>
              <a:rPr lang="en-GB" dirty="0"/>
              <a:t>good knowledge of the hotel, the facilities and the local area is vital for this job role!</a:t>
            </a:r>
            <a:endParaRPr lang="en-GB" sz="2800" b="0" dirty="0">
              <a:effectLst/>
            </a:endParaRPr>
          </a:p>
          <a:p>
            <a:endParaRPr lang="en-GB" dirty="0"/>
          </a:p>
        </p:txBody>
      </p:sp>
    </p:spTree>
    <p:extLst>
      <p:ext uri="{BB962C8B-B14F-4D97-AF65-F5344CB8AC3E}">
        <p14:creationId xmlns:p14="http://schemas.microsoft.com/office/powerpoint/2010/main" val="4142341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2392-A25E-14D6-91F7-F37705B15296}"/>
              </a:ext>
            </a:extLst>
          </p:cNvPr>
          <p:cNvSpPr>
            <a:spLocks noGrp="1"/>
          </p:cNvSpPr>
          <p:nvPr>
            <p:ph type="title"/>
          </p:nvPr>
        </p:nvSpPr>
        <p:spPr>
          <a:xfrm>
            <a:off x="314325" y="155576"/>
            <a:ext cx="8515350" cy="711200"/>
          </a:xfrm>
        </p:spPr>
        <p:txBody>
          <a:bodyPr/>
          <a:lstStyle/>
          <a:p>
            <a:r>
              <a:rPr lang="en-GB" dirty="0"/>
              <a:t>Service isn’t the same as Hospitality</a:t>
            </a:r>
          </a:p>
        </p:txBody>
      </p:sp>
      <p:pic>
        <p:nvPicPr>
          <p:cNvPr id="4" name="Online Media 3" title="Service Isn't Same As Hospitality | Anna Dolce Dolce | TEDxBend">
            <a:hlinkClick r:id="" action="ppaction://media"/>
            <a:extLst>
              <a:ext uri="{FF2B5EF4-FFF2-40B4-BE49-F238E27FC236}">
                <a16:creationId xmlns:a16="http://schemas.microsoft.com/office/drawing/2014/main" id="{5BB9408C-C009-8E15-04D1-BBFA336FB16C}"/>
              </a:ext>
            </a:extLst>
          </p:cNvPr>
          <p:cNvPicPr>
            <a:picLocks noRot="1" noChangeAspect="1"/>
          </p:cNvPicPr>
          <p:nvPr>
            <a:videoFile r:link="rId1"/>
          </p:nvPr>
        </p:nvPicPr>
        <p:blipFill>
          <a:blip r:embed="rId4"/>
          <a:stretch>
            <a:fillRect/>
          </a:stretch>
        </p:blipFill>
        <p:spPr>
          <a:xfrm>
            <a:off x="596900" y="1216025"/>
            <a:ext cx="7813675" cy="4414726"/>
          </a:xfrm>
          <a:prstGeom prst="rect">
            <a:avLst/>
          </a:prstGeom>
        </p:spPr>
      </p:pic>
    </p:spTree>
    <p:extLst>
      <p:ext uri="{BB962C8B-B14F-4D97-AF65-F5344CB8AC3E}">
        <p14:creationId xmlns:p14="http://schemas.microsoft.com/office/powerpoint/2010/main" val="644367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FFA8E-46AB-5C3F-027B-3941038B4003}"/>
              </a:ext>
            </a:extLst>
          </p:cNvPr>
          <p:cNvSpPr>
            <a:spLocks noGrp="1"/>
          </p:cNvSpPr>
          <p:nvPr>
            <p:ph type="title"/>
          </p:nvPr>
        </p:nvSpPr>
        <p:spPr/>
        <p:txBody>
          <a:bodyPr/>
          <a:lstStyle/>
          <a:p>
            <a:r>
              <a:rPr lang="en-GB" sz="4400" b="1" dirty="0"/>
              <a:t>Assignment 1: Presentation </a:t>
            </a:r>
            <a:endParaRPr lang="en-GB" dirty="0"/>
          </a:p>
        </p:txBody>
      </p:sp>
      <p:sp>
        <p:nvSpPr>
          <p:cNvPr id="3" name="Content Placeholder 2">
            <a:extLst>
              <a:ext uri="{FF2B5EF4-FFF2-40B4-BE49-F238E27FC236}">
                <a16:creationId xmlns:a16="http://schemas.microsoft.com/office/drawing/2014/main" id="{143F1E90-0137-3DCB-B54A-ABA9268C98AD}"/>
              </a:ext>
            </a:extLst>
          </p:cNvPr>
          <p:cNvSpPr>
            <a:spLocks noGrp="1"/>
          </p:cNvSpPr>
          <p:nvPr>
            <p:ph idx="1"/>
          </p:nvPr>
        </p:nvSpPr>
        <p:spPr>
          <a:xfrm>
            <a:off x="344129" y="1253331"/>
            <a:ext cx="8171221" cy="4351338"/>
          </a:xfrm>
        </p:spPr>
        <p:txBody>
          <a:bodyPr/>
          <a:lstStyle/>
          <a:p>
            <a:r>
              <a:rPr lang="en-GB" dirty="0"/>
              <a:t>A Teams invite has be sent you</a:t>
            </a:r>
          </a:p>
          <a:p>
            <a:endParaRPr lang="en-GB" dirty="0"/>
          </a:p>
          <a:p>
            <a:pPr marL="0" indent="0">
              <a:buNone/>
            </a:pPr>
            <a:endParaRPr lang="en-GB" dirty="0"/>
          </a:p>
          <a:p>
            <a:r>
              <a:rPr lang="en-GB" dirty="0"/>
              <a:t>Ensure you know how to record , with the slides and yourself visible </a:t>
            </a:r>
          </a:p>
          <a:p>
            <a:endParaRPr lang="en-GB" dirty="0"/>
          </a:p>
          <a:p>
            <a:r>
              <a:rPr lang="en-GB" dirty="0"/>
              <a:t>Upload PowerPoint as a PDF to Turnitin before recording </a:t>
            </a:r>
          </a:p>
        </p:txBody>
      </p:sp>
    </p:spTree>
    <p:extLst>
      <p:ext uri="{BB962C8B-B14F-4D97-AF65-F5344CB8AC3E}">
        <p14:creationId xmlns:p14="http://schemas.microsoft.com/office/powerpoint/2010/main" val="261773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4,063 Recap Images, Stock Photos &amp; Vectors | Shutterstock">
            <a:extLst>
              <a:ext uri="{FF2B5EF4-FFF2-40B4-BE49-F238E27FC236}">
                <a16:creationId xmlns:a16="http://schemas.microsoft.com/office/drawing/2014/main" id="{AB37C343-741E-4E7D-98CA-2313393261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080065" y="112226"/>
            <a:ext cx="4374269" cy="154971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E58E5E3-F7FE-063E-9046-34869DC76D43}"/>
              </a:ext>
            </a:extLst>
          </p:cNvPr>
          <p:cNvSpPr>
            <a:spLocks noGrp="1"/>
          </p:cNvSpPr>
          <p:nvPr>
            <p:ph idx="1"/>
          </p:nvPr>
        </p:nvSpPr>
        <p:spPr>
          <a:xfrm>
            <a:off x="628650" y="1859489"/>
            <a:ext cx="7886700" cy="4351338"/>
          </a:xfrm>
        </p:spPr>
        <p:txBody>
          <a:bodyPr/>
          <a:lstStyle/>
          <a:p>
            <a:pPr>
              <a:lnSpc>
                <a:spcPct val="150000"/>
              </a:lnSpc>
            </a:pPr>
            <a:r>
              <a:rPr lang="en-GB" sz="2500" dirty="0"/>
              <a:t>Historical Developments in the Hospitality Industry</a:t>
            </a:r>
          </a:p>
          <a:p>
            <a:pPr>
              <a:lnSpc>
                <a:spcPct val="150000"/>
              </a:lnSpc>
            </a:pPr>
            <a:r>
              <a:rPr lang="en-GB" sz="2500" dirty="0"/>
              <a:t>The Structure of the Hospitality Industry</a:t>
            </a:r>
          </a:p>
          <a:p>
            <a:pPr>
              <a:lnSpc>
                <a:spcPct val="150000"/>
              </a:lnSpc>
            </a:pPr>
            <a:r>
              <a:rPr lang="en-GB" sz="2500" dirty="0"/>
              <a:t>Different Types of Hotels and Segments</a:t>
            </a:r>
          </a:p>
          <a:p>
            <a:pPr>
              <a:lnSpc>
                <a:spcPct val="150000"/>
              </a:lnSpc>
            </a:pPr>
            <a:r>
              <a:rPr lang="en-GB" sz="2500" dirty="0"/>
              <a:t>The Role of the Guest Services Manager</a:t>
            </a:r>
          </a:p>
          <a:p>
            <a:pPr>
              <a:lnSpc>
                <a:spcPct val="150000"/>
              </a:lnSpc>
            </a:pPr>
            <a:r>
              <a:rPr lang="en-GB" sz="2500" dirty="0"/>
              <a:t>Service Standards</a:t>
            </a:r>
          </a:p>
        </p:txBody>
      </p:sp>
    </p:spTree>
    <p:extLst>
      <p:ext uri="{BB962C8B-B14F-4D97-AF65-F5344CB8AC3E}">
        <p14:creationId xmlns:p14="http://schemas.microsoft.com/office/powerpoint/2010/main" val="2843929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sz="4000" b="1" dirty="0"/>
              <a:t>References</a:t>
            </a:r>
            <a:endParaRPr lang="en-GB" b="1" dirty="0"/>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28650" y="1153931"/>
            <a:ext cx="7886700" cy="4727580"/>
          </a:xfrm>
        </p:spPr>
        <p:txBody>
          <a:bodyPr/>
          <a:lstStyle/>
          <a:p>
            <a:r>
              <a:rPr lang="en-GB" sz="1400" dirty="0"/>
              <a:t>CNN Business (2012) </a:t>
            </a:r>
            <a:r>
              <a:rPr lang="en-GB" sz="1400" i="1" dirty="0"/>
              <a:t>Four Seasons hires for five-star attitude</a:t>
            </a:r>
            <a:r>
              <a:rPr lang="en-GB" sz="1400" dirty="0"/>
              <a:t> [video]. Available at: https://www.youtube.com/watch?v=ebGFZeuW5Rk (Accessed: 7</a:t>
            </a:r>
            <a:r>
              <a:rPr lang="en-GB" sz="1400" baseline="30000" dirty="0"/>
              <a:t>th</a:t>
            </a:r>
            <a:r>
              <a:rPr lang="en-GB" sz="1400" dirty="0"/>
              <a:t> September 2023).</a:t>
            </a:r>
          </a:p>
          <a:p>
            <a:r>
              <a:rPr lang="en-GB" sz="1400" dirty="0"/>
              <a:t>Collins Dictionary (2022) </a:t>
            </a:r>
            <a:r>
              <a:rPr lang="en-GB" sz="1400" i="1" dirty="0"/>
              <a:t>Boutique hotel</a:t>
            </a:r>
            <a:r>
              <a:rPr lang="en-GB" sz="1400" dirty="0"/>
              <a:t>. Available at: https://www.collinsdictionary.com/dictionary/english/boutique-hotel (Accessed: 6</a:t>
            </a:r>
            <a:r>
              <a:rPr lang="en-GB" sz="1400" baseline="30000" dirty="0"/>
              <a:t>th</a:t>
            </a:r>
            <a:r>
              <a:rPr lang="en-GB" sz="1400" dirty="0"/>
              <a:t> September 2023).</a:t>
            </a:r>
          </a:p>
          <a:p>
            <a:r>
              <a:rPr lang="en-GB" altLang="en-US" sz="1400" dirty="0">
                <a:latin typeface="Calibri" panose="020F0502020204030204" pitchFamily="34" charset="0"/>
                <a:cs typeface="Calibri" panose="020F0502020204030204" pitchFamily="34" charset="0"/>
              </a:rPr>
              <a:t>Dolce, A. (2018) </a:t>
            </a:r>
            <a:r>
              <a:rPr lang="en-GB" altLang="en-US" sz="1400" i="1" dirty="0">
                <a:latin typeface="Calibri" panose="020F0502020204030204" pitchFamily="34" charset="0"/>
                <a:cs typeface="Calibri" panose="020F0502020204030204" pitchFamily="34" charset="0"/>
              </a:rPr>
              <a:t>Service isn’t Hospitality </a:t>
            </a:r>
            <a:r>
              <a:rPr lang="en-GB" altLang="en-US" sz="1400" dirty="0">
                <a:latin typeface="Calibri" panose="020F0502020204030204" pitchFamily="34" charset="0"/>
                <a:cs typeface="Calibri" panose="020F0502020204030204" pitchFamily="34" charset="0"/>
              </a:rPr>
              <a:t>[video]. Available at https://www.youtube.com/watch?v=qkU3uwWyAn8. (Accessed: 7</a:t>
            </a:r>
            <a:r>
              <a:rPr lang="en-GB" altLang="en-US" sz="1400" baseline="30000" dirty="0">
                <a:latin typeface="Calibri" panose="020F0502020204030204" pitchFamily="34" charset="0"/>
                <a:cs typeface="Calibri" panose="020F0502020204030204" pitchFamily="34" charset="0"/>
              </a:rPr>
              <a:t>th</a:t>
            </a:r>
            <a:r>
              <a:rPr lang="en-GB" altLang="en-US" sz="1400" dirty="0">
                <a:latin typeface="Calibri" panose="020F0502020204030204" pitchFamily="34" charset="0"/>
                <a:cs typeface="Calibri" panose="020F0502020204030204" pitchFamily="34" charset="0"/>
              </a:rPr>
              <a:t> September 2023)</a:t>
            </a:r>
            <a:endParaRPr lang="en-GB" sz="1400" dirty="0"/>
          </a:p>
          <a:p>
            <a:r>
              <a:rPr lang="en-GB" sz="1400" dirty="0" err="1"/>
              <a:t>Hosco</a:t>
            </a:r>
            <a:r>
              <a:rPr lang="en-GB" sz="1400" dirty="0"/>
              <a:t> (2017) </a:t>
            </a:r>
            <a:r>
              <a:rPr lang="en-GB" sz="1400" i="1" dirty="0"/>
              <a:t>Creating WOW Moments at The Ritz-Carlton </a:t>
            </a:r>
            <a:r>
              <a:rPr lang="en-GB" sz="1400" dirty="0"/>
              <a:t>[video]. Available at: Creating WOW Moments at the Ritz-Carlton: The job of Guest Services (Accessed: 7</a:t>
            </a:r>
            <a:r>
              <a:rPr lang="en-GB" sz="1400" baseline="30000" dirty="0"/>
              <a:t>th</a:t>
            </a:r>
            <a:r>
              <a:rPr lang="en-GB" sz="1400" dirty="0"/>
              <a:t> September 2023).</a:t>
            </a:r>
          </a:p>
          <a:p>
            <a:r>
              <a:rPr lang="en-GB" sz="1400" dirty="0"/>
              <a:t>Keystone Hospitality (2020) </a:t>
            </a:r>
            <a:r>
              <a:rPr lang="en-GB" sz="1400" i="1" dirty="0"/>
              <a:t>History of the hotel industry [</a:t>
            </a:r>
            <a:r>
              <a:rPr lang="en-GB" sz="1400" dirty="0"/>
              <a:t>video]. Available at: </a:t>
            </a:r>
            <a:r>
              <a:rPr lang="en-GB" sz="1400" dirty="0">
                <a:hlinkClick r:id="rId2"/>
              </a:rPr>
              <a:t>https://www.youtube.com/watch?v=gh70iWrXObo&amp;t=1s</a:t>
            </a:r>
            <a:r>
              <a:rPr lang="en-GB" sz="1400" dirty="0"/>
              <a:t> (Accessed: 7</a:t>
            </a:r>
            <a:r>
              <a:rPr lang="en-GB" sz="1400" baseline="30000" dirty="0"/>
              <a:t>th</a:t>
            </a:r>
            <a:r>
              <a:rPr lang="en-GB" sz="1400" dirty="0"/>
              <a:t> September 2023)</a:t>
            </a:r>
          </a:p>
          <a:p>
            <a:r>
              <a:rPr lang="en-GB" sz="1400" dirty="0"/>
              <a:t>Moreno-</a:t>
            </a:r>
            <a:r>
              <a:rPr lang="en-GB" sz="1400" dirty="0" err="1"/>
              <a:t>Perdigon</a:t>
            </a:r>
            <a:r>
              <a:rPr lang="en-GB" sz="1400" dirty="0"/>
              <a:t>, M. C., Guzman-Perez, B. and </a:t>
            </a:r>
            <a:r>
              <a:rPr lang="en-GB" sz="1400" dirty="0" err="1"/>
              <a:t>Ravelo</a:t>
            </a:r>
            <a:r>
              <a:rPr lang="en-GB" sz="1400" dirty="0"/>
              <a:t> Mesa, T. (2021) ‘Guest satisfaction in independent and affiliated to brand hotels’, </a:t>
            </a:r>
            <a:r>
              <a:rPr lang="en-GB" sz="1400" i="1" dirty="0"/>
              <a:t>International Journal of Hospitality Management</a:t>
            </a:r>
            <a:r>
              <a:rPr lang="en-GB" sz="1400" dirty="0"/>
              <a:t>, Vol. 94, p. </a:t>
            </a:r>
            <a:r>
              <a:rPr lang="en-GB" sz="1400" b="0" i="0" dirty="0">
                <a:solidFill>
                  <a:srgbClr val="2E2E2E"/>
                </a:solidFill>
                <a:effectLst/>
              </a:rPr>
              <a:t>102812.</a:t>
            </a:r>
            <a:endParaRPr lang="en-GB" altLang="en-US" sz="1400" dirty="0">
              <a:cs typeface="Calibri" panose="020F0502020204030204" pitchFamily="34" charset="0"/>
            </a:endParaRPr>
          </a:p>
          <a:p>
            <a:r>
              <a:rPr lang="en-GB" altLang="en-US" sz="1400" dirty="0">
                <a:cs typeface="Calibri" panose="020F0502020204030204" pitchFamily="34" charset="0"/>
              </a:rPr>
              <a:t>Solomon, M. (2019) </a:t>
            </a:r>
            <a:r>
              <a:rPr lang="en-GB" altLang="en-US" sz="1400" i="1" dirty="0">
                <a:cs typeface="Calibri" panose="020F0502020204030204" pitchFamily="34" charset="0"/>
              </a:rPr>
              <a:t>Heart of hospitality</a:t>
            </a:r>
            <a:r>
              <a:rPr lang="en-GB" altLang="en-US" sz="1400" dirty="0">
                <a:cs typeface="Calibri" panose="020F0502020204030204" pitchFamily="34" charset="0"/>
              </a:rPr>
              <a:t>. New York: SELECT Books INC.</a:t>
            </a:r>
          </a:p>
          <a:p>
            <a:r>
              <a:rPr lang="en-GB" sz="1400" dirty="0"/>
              <a:t>TEDx Talks (2013) </a:t>
            </a:r>
            <a:r>
              <a:rPr lang="en-GB" sz="1400" i="1" dirty="0"/>
              <a:t>What’s next in service for the hospitality industry, a culture of care: Jan Smith at </a:t>
            </a:r>
            <a:r>
              <a:rPr lang="en-GB" sz="1400" i="1" dirty="0" err="1"/>
              <a:t>TEDxTemecula</a:t>
            </a:r>
            <a:r>
              <a:rPr lang="en-GB" sz="1400" i="1" dirty="0"/>
              <a:t> </a:t>
            </a:r>
            <a:r>
              <a:rPr lang="en-GB" sz="1400" dirty="0"/>
              <a:t>[video]. Available at: https://www.youtube.com/watch?v=rlNdbqkglvg (Accessed: 26</a:t>
            </a:r>
            <a:r>
              <a:rPr lang="en-GB" sz="1400" baseline="30000" dirty="0"/>
              <a:t>th</a:t>
            </a:r>
            <a:r>
              <a:rPr lang="en-GB" sz="1400" dirty="0"/>
              <a:t> September 2022).</a:t>
            </a:r>
          </a:p>
          <a:p>
            <a:endParaRPr lang="en-GB" altLang="en-US" sz="1400" dirty="0">
              <a:cs typeface="Calibri" panose="020F0502020204030204" pitchFamily="34" charset="0"/>
            </a:endParaRP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29184" y="1874520"/>
            <a:ext cx="3442717" cy="2252264"/>
          </a:xfrm>
        </p:spPr>
        <p:txBody>
          <a:bodyPr/>
          <a:lstStyle/>
          <a:p>
            <a:r>
              <a:rPr lang="en-GB" sz="1800" b="1" dirty="0"/>
              <a:t>I look forward to seeing you next week.</a:t>
            </a:r>
            <a:br>
              <a:rPr lang="en-GB" sz="1800" b="1" dirty="0"/>
            </a:br>
            <a:br>
              <a:rPr lang="en-GB" sz="1800" b="1" dirty="0"/>
            </a:br>
            <a:r>
              <a:rPr lang="en-GB" sz="1800" b="1" dirty="0"/>
              <a:t>If you have any questions in the meantime, please send an email from your </a:t>
            </a:r>
            <a:r>
              <a:rPr lang="en-GB" sz="1800" b="1" i="1" u="sng" dirty="0"/>
              <a:t>student account</a:t>
            </a:r>
            <a:br>
              <a:rPr lang="en-GB" sz="1800" b="1" i="1" u="sng" dirty="0"/>
            </a:br>
            <a:br>
              <a:rPr lang="en-GB" sz="1800" b="1" i="1" u="sng" dirty="0"/>
            </a:br>
            <a:r>
              <a:rPr lang="en-GB" sz="1800" b="1" i="1" u="sng" dirty="0"/>
              <a:t>c.joyner@uwtsd.ac.uk</a:t>
            </a:r>
            <a:endParaRPr lang="en-GB" sz="2000"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3512</Words>
  <Application>Microsoft Office PowerPoint</Application>
  <PresentationFormat>On-screen Show (4:3)</PresentationFormat>
  <Paragraphs>359</Paragraphs>
  <Slides>45</Slides>
  <Notes>29</Notes>
  <HiddenSlides>0</HiddenSlides>
  <MMClips>3</MMClips>
  <ScaleCrop>false</ScaleCrop>
  <HeadingPairs>
    <vt:vector size="6" baseType="variant">
      <vt:variant>
        <vt:lpstr>Fonts Used</vt:lpstr>
      </vt:variant>
      <vt:variant>
        <vt:i4>6</vt:i4>
      </vt:variant>
      <vt:variant>
        <vt:lpstr>Theme</vt:lpstr>
      </vt:variant>
      <vt:variant>
        <vt:i4>17</vt:i4>
      </vt:variant>
      <vt:variant>
        <vt:lpstr>Slide Titles</vt:lpstr>
      </vt:variant>
      <vt:variant>
        <vt:i4>45</vt:i4>
      </vt:variant>
    </vt:vector>
  </HeadingPairs>
  <TitlesOfParts>
    <vt:vector size="68" baseType="lpstr">
      <vt:lpstr>Arial</vt:lpstr>
      <vt:lpstr>Calibri</vt:lpstr>
      <vt:lpstr>Calibri Light</vt:lpstr>
      <vt:lpstr>Courier New</vt:lpstr>
      <vt:lpstr>Trebuchet MS</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1_Text 1</vt:lpstr>
      <vt:lpstr>1_Title Slide 1</vt:lpstr>
      <vt:lpstr>PowerPoint Presentation</vt:lpstr>
      <vt:lpstr>Recap</vt:lpstr>
      <vt:lpstr>Today’s Content</vt:lpstr>
      <vt:lpstr>Week 2</vt:lpstr>
      <vt:lpstr>Historical Developments in the Hospitality Industry</vt:lpstr>
      <vt:lpstr>Key Milestones</vt:lpstr>
      <vt:lpstr>PowerPoint Presentation</vt:lpstr>
      <vt:lpstr>PowerPoint Presentation</vt:lpstr>
      <vt:lpstr>PowerPoint Presentation</vt:lpstr>
      <vt:lpstr>PowerPoint Presentation</vt:lpstr>
      <vt:lpstr>PowerPoint Presentation</vt:lpstr>
      <vt:lpstr>Group Discussion</vt:lpstr>
      <vt:lpstr>PowerPoint Presentation</vt:lpstr>
      <vt:lpstr>Group Discussion</vt:lpstr>
      <vt:lpstr>‘At Your Service’ Spotlight:  The Maldives – pivoting in response to the pandemic</vt:lpstr>
      <vt:lpstr>Customer expectations</vt:lpstr>
      <vt:lpstr>Factors influencing customer expectations of service </vt:lpstr>
      <vt:lpstr>Customer experience</vt:lpstr>
      <vt:lpstr>Delighting and surprising customers</vt:lpstr>
      <vt:lpstr>Customer experience</vt:lpstr>
      <vt:lpstr>Blueprint for Overnight Hotel Stay</vt:lpstr>
      <vt:lpstr>Consistency in customer experience</vt:lpstr>
      <vt:lpstr>Snapshot: Cruise industry responding to changing consumer tastes </vt:lpstr>
      <vt:lpstr>Importance of emotions</vt:lpstr>
      <vt:lpstr>Brand-infused causal loyalty model </vt:lpstr>
      <vt:lpstr>Rational versus emotional motivations</vt:lpstr>
      <vt:lpstr>Impact of rational and emotional motivation across regions</vt:lpstr>
      <vt:lpstr>Lovemarks</vt:lpstr>
      <vt:lpstr>Understanding  cross-cultural differences</vt:lpstr>
      <vt:lpstr>PowerPoint Presentation</vt:lpstr>
      <vt:lpstr>Global trends in consumer behavior</vt:lpstr>
      <vt:lpstr>Case Study: Four Seasons</vt:lpstr>
      <vt:lpstr>PowerPoint Presentation</vt:lpstr>
      <vt:lpstr>Service Standards</vt:lpstr>
      <vt:lpstr>Group Discussion</vt:lpstr>
      <vt:lpstr>Standards of Service at Four Seasons</vt:lpstr>
      <vt:lpstr>The Role of the Guest Services Manager</vt:lpstr>
      <vt:lpstr>Case Study: The Ritz-Carlton</vt:lpstr>
      <vt:lpstr>Role of a Guest service team </vt:lpstr>
      <vt:lpstr>There is more to the role…</vt:lpstr>
      <vt:lpstr>Service isn’t the same as Hospitality</vt:lpstr>
      <vt:lpstr>Assignment 1: Presentation </vt:lpstr>
      <vt:lpstr>PowerPoint Presentation</vt:lpstr>
      <vt:lpstr>References</vt:lpstr>
      <vt:lpstr>I look forward to seeing you next week.  If you have any questions in the meantime, please send an email from your student account  c.joyner@uwtsd.ac.uk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Helen Evans (Institute of Management and Health)</cp:lastModifiedBy>
  <cp:revision>11</cp:revision>
  <dcterms:created xsi:type="dcterms:W3CDTF">2021-03-10T12:10:47Z</dcterms:created>
  <dcterms:modified xsi:type="dcterms:W3CDTF">2023-10-11T10:19:58Z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