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9" r:id="rId13"/>
    <p:sldId id="268" r:id="rId14"/>
    <p:sldId id="267"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7E6ED7-A53A-A430-0D3D-1CD067EFD73A}" v="74" dt="2026-01-09T18:59:45.090"/>
    <p1510:client id="{74305B9D-A65C-D0B7-178F-3327168CFE7B}" v="159" dt="2026-01-09T19:24:59.619"/>
    <p1510:client id="{C26F8D06-0552-C4BA-2257-6E200E511E27}" v="1850" dt="2026-01-10T17:26:12.5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B5D290-8155-44D6-8CF7-7EE1886CF318}"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A03763EA-9424-4A67-8A0A-D9A10DBEBE3C}">
      <dgm:prSet/>
      <dgm:spPr/>
      <dgm:t>
        <a:bodyPr/>
        <a:lstStyle/>
        <a:p>
          <a:r>
            <a:rPr lang="en-GB"/>
            <a:t>Emotional abuse is used to either hurt or manipulate the victim which can cause major effects such as, behaviour problems, emotional development and mental health problems. </a:t>
          </a:r>
          <a:endParaRPr lang="en-US"/>
        </a:p>
      </dgm:t>
    </dgm:pt>
    <dgm:pt modelId="{127F6A99-D0F2-4698-9309-5ED528AC960E}" type="parTrans" cxnId="{B1772E7B-689D-4736-8E0B-1F28E58485ED}">
      <dgm:prSet/>
      <dgm:spPr/>
      <dgm:t>
        <a:bodyPr/>
        <a:lstStyle/>
        <a:p>
          <a:endParaRPr lang="en-US"/>
        </a:p>
      </dgm:t>
    </dgm:pt>
    <dgm:pt modelId="{1D7B0D00-FE83-4120-B035-DD98E9DA5CC7}" type="sibTrans" cxnId="{B1772E7B-689D-4736-8E0B-1F28E58485ED}">
      <dgm:prSet/>
      <dgm:spPr/>
      <dgm:t>
        <a:bodyPr/>
        <a:lstStyle/>
        <a:p>
          <a:endParaRPr lang="en-US"/>
        </a:p>
      </dgm:t>
    </dgm:pt>
    <dgm:pt modelId="{E9E27737-7DCB-4A95-B7A9-7CC96DF216C5}">
      <dgm:prSet/>
      <dgm:spPr/>
      <dgm:t>
        <a:bodyPr/>
        <a:lstStyle/>
        <a:p>
          <a:r>
            <a:rPr lang="en-GB"/>
            <a:t>Examples of these issues can consist of wanting attention or becoming clingy, not caring how they act or what happens to them, feeling, expressing and controlling emotions, lacking confidence or causing anger problem, self-harm and eating disorders</a:t>
          </a:r>
          <a:endParaRPr lang="en-US"/>
        </a:p>
      </dgm:t>
    </dgm:pt>
    <dgm:pt modelId="{3025A9E1-C578-46D6-B653-3579B3146037}" type="parTrans" cxnId="{5FDD7B8E-4AEC-4E4E-A08B-2E4967F21F8B}">
      <dgm:prSet/>
      <dgm:spPr/>
      <dgm:t>
        <a:bodyPr/>
        <a:lstStyle/>
        <a:p>
          <a:endParaRPr lang="en-US"/>
        </a:p>
      </dgm:t>
    </dgm:pt>
    <dgm:pt modelId="{7A552CFC-2FEB-4FDD-B7BC-ECD783324260}" type="sibTrans" cxnId="{5FDD7B8E-4AEC-4E4E-A08B-2E4967F21F8B}">
      <dgm:prSet/>
      <dgm:spPr/>
      <dgm:t>
        <a:bodyPr/>
        <a:lstStyle/>
        <a:p>
          <a:endParaRPr lang="en-US"/>
        </a:p>
      </dgm:t>
    </dgm:pt>
    <dgm:pt modelId="{0B78DDC3-2CB5-4832-A436-7F91358907E5}" type="pres">
      <dgm:prSet presAssocID="{1CB5D290-8155-44D6-8CF7-7EE1886CF318}" presName="hierChild1" presStyleCnt="0">
        <dgm:presLayoutVars>
          <dgm:chPref val="1"/>
          <dgm:dir/>
          <dgm:animOne val="branch"/>
          <dgm:animLvl val="lvl"/>
          <dgm:resizeHandles/>
        </dgm:presLayoutVars>
      </dgm:prSet>
      <dgm:spPr/>
    </dgm:pt>
    <dgm:pt modelId="{8093DDBF-5B68-420B-BA68-754EEFE66901}" type="pres">
      <dgm:prSet presAssocID="{A03763EA-9424-4A67-8A0A-D9A10DBEBE3C}" presName="hierRoot1" presStyleCnt="0"/>
      <dgm:spPr/>
    </dgm:pt>
    <dgm:pt modelId="{FB7FBBAD-DFBB-4258-9FCB-199C090ED41D}" type="pres">
      <dgm:prSet presAssocID="{A03763EA-9424-4A67-8A0A-D9A10DBEBE3C}" presName="composite" presStyleCnt="0"/>
      <dgm:spPr/>
    </dgm:pt>
    <dgm:pt modelId="{47C46054-7B8F-4B59-8843-DB1BA295E045}" type="pres">
      <dgm:prSet presAssocID="{A03763EA-9424-4A67-8A0A-D9A10DBEBE3C}" presName="background" presStyleLbl="node0" presStyleIdx="0" presStyleCnt="2"/>
      <dgm:spPr/>
    </dgm:pt>
    <dgm:pt modelId="{C7AE50F4-754E-4FFD-8667-4CAAC612A0A1}" type="pres">
      <dgm:prSet presAssocID="{A03763EA-9424-4A67-8A0A-D9A10DBEBE3C}" presName="text" presStyleLbl="fgAcc0" presStyleIdx="0" presStyleCnt="2">
        <dgm:presLayoutVars>
          <dgm:chPref val="3"/>
        </dgm:presLayoutVars>
      </dgm:prSet>
      <dgm:spPr/>
    </dgm:pt>
    <dgm:pt modelId="{F8A39B0D-6BA1-4F0B-9779-0B72743A6B2C}" type="pres">
      <dgm:prSet presAssocID="{A03763EA-9424-4A67-8A0A-D9A10DBEBE3C}" presName="hierChild2" presStyleCnt="0"/>
      <dgm:spPr/>
    </dgm:pt>
    <dgm:pt modelId="{54B86761-873D-44E9-9B1A-F119E62896C3}" type="pres">
      <dgm:prSet presAssocID="{E9E27737-7DCB-4A95-B7A9-7CC96DF216C5}" presName="hierRoot1" presStyleCnt="0"/>
      <dgm:spPr/>
    </dgm:pt>
    <dgm:pt modelId="{22A4B64F-5EA9-4A24-A8DF-328C3DC0723D}" type="pres">
      <dgm:prSet presAssocID="{E9E27737-7DCB-4A95-B7A9-7CC96DF216C5}" presName="composite" presStyleCnt="0"/>
      <dgm:spPr/>
    </dgm:pt>
    <dgm:pt modelId="{83D1F91E-222B-4993-8979-0E4F313B5F74}" type="pres">
      <dgm:prSet presAssocID="{E9E27737-7DCB-4A95-B7A9-7CC96DF216C5}" presName="background" presStyleLbl="node0" presStyleIdx="1" presStyleCnt="2"/>
      <dgm:spPr/>
    </dgm:pt>
    <dgm:pt modelId="{C4821583-1640-41DC-A928-1CC1CC5D659D}" type="pres">
      <dgm:prSet presAssocID="{E9E27737-7DCB-4A95-B7A9-7CC96DF216C5}" presName="text" presStyleLbl="fgAcc0" presStyleIdx="1" presStyleCnt="2">
        <dgm:presLayoutVars>
          <dgm:chPref val="3"/>
        </dgm:presLayoutVars>
      </dgm:prSet>
      <dgm:spPr/>
    </dgm:pt>
    <dgm:pt modelId="{FF98069B-A9E5-4CCA-BCE0-089E01C62F61}" type="pres">
      <dgm:prSet presAssocID="{E9E27737-7DCB-4A95-B7A9-7CC96DF216C5}" presName="hierChild2" presStyleCnt="0"/>
      <dgm:spPr/>
    </dgm:pt>
  </dgm:ptLst>
  <dgm:cxnLst>
    <dgm:cxn modelId="{2384FA03-9671-4944-89DB-CA78D341AA1B}" type="presOf" srcId="{A03763EA-9424-4A67-8A0A-D9A10DBEBE3C}" destId="{C7AE50F4-754E-4FFD-8667-4CAAC612A0A1}" srcOrd="0" destOrd="0" presId="urn:microsoft.com/office/officeart/2005/8/layout/hierarchy1"/>
    <dgm:cxn modelId="{D1B47965-51C5-48F7-BF3D-EBFB97848D9F}" type="presOf" srcId="{E9E27737-7DCB-4A95-B7A9-7CC96DF216C5}" destId="{C4821583-1640-41DC-A928-1CC1CC5D659D}" srcOrd="0" destOrd="0" presId="urn:microsoft.com/office/officeart/2005/8/layout/hierarchy1"/>
    <dgm:cxn modelId="{D44F6A4C-889B-4BA8-8964-FA80A075D554}" type="presOf" srcId="{1CB5D290-8155-44D6-8CF7-7EE1886CF318}" destId="{0B78DDC3-2CB5-4832-A436-7F91358907E5}" srcOrd="0" destOrd="0" presId="urn:microsoft.com/office/officeart/2005/8/layout/hierarchy1"/>
    <dgm:cxn modelId="{B1772E7B-689D-4736-8E0B-1F28E58485ED}" srcId="{1CB5D290-8155-44D6-8CF7-7EE1886CF318}" destId="{A03763EA-9424-4A67-8A0A-D9A10DBEBE3C}" srcOrd="0" destOrd="0" parTransId="{127F6A99-D0F2-4698-9309-5ED528AC960E}" sibTransId="{1D7B0D00-FE83-4120-B035-DD98E9DA5CC7}"/>
    <dgm:cxn modelId="{5FDD7B8E-4AEC-4E4E-A08B-2E4967F21F8B}" srcId="{1CB5D290-8155-44D6-8CF7-7EE1886CF318}" destId="{E9E27737-7DCB-4A95-B7A9-7CC96DF216C5}" srcOrd="1" destOrd="0" parTransId="{3025A9E1-C578-46D6-B653-3579B3146037}" sibTransId="{7A552CFC-2FEB-4FDD-B7BC-ECD783324260}"/>
    <dgm:cxn modelId="{5367466E-8471-487F-B064-934FB51872DE}" type="presParOf" srcId="{0B78DDC3-2CB5-4832-A436-7F91358907E5}" destId="{8093DDBF-5B68-420B-BA68-754EEFE66901}" srcOrd="0" destOrd="0" presId="urn:microsoft.com/office/officeart/2005/8/layout/hierarchy1"/>
    <dgm:cxn modelId="{480B303E-848C-477D-85BF-5A3E9DA11522}" type="presParOf" srcId="{8093DDBF-5B68-420B-BA68-754EEFE66901}" destId="{FB7FBBAD-DFBB-4258-9FCB-199C090ED41D}" srcOrd="0" destOrd="0" presId="urn:microsoft.com/office/officeart/2005/8/layout/hierarchy1"/>
    <dgm:cxn modelId="{DD7B482C-F8A1-449A-92EA-47D3B3F9601A}" type="presParOf" srcId="{FB7FBBAD-DFBB-4258-9FCB-199C090ED41D}" destId="{47C46054-7B8F-4B59-8843-DB1BA295E045}" srcOrd="0" destOrd="0" presId="urn:microsoft.com/office/officeart/2005/8/layout/hierarchy1"/>
    <dgm:cxn modelId="{6E2AEF18-64D5-42CB-8E5E-C475E56BDB92}" type="presParOf" srcId="{FB7FBBAD-DFBB-4258-9FCB-199C090ED41D}" destId="{C7AE50F4-754E-4FFD-8667-4CAAC612A0A1}" srcOrd="1" destOrd="0" presId="urn:microsoft.com/office/officeart/2005/8/layout/hierarchy1"/>
    <dgm:cxn modelId="{6EA938A8-D26D-4CDC-B3E1-8E6D18579AE0}" type="presParOf" srcId="{8093DDBF-5B68-420B-BA68-754EEFE66901}" destId="{F8A39B0D-6BA1-4F0B-9779-0B72743A6B2C}" srcOrd="1" destOrd="0" presId="urn:microsoft.com/office/officeart/2005/8/layout/hierarchy1"/>
    <dgm:cxn modelId="{EF3F0B79-B326-4CDD-BEC5-E20A9BD5238F}" type="presParOf" srcId="{0B78DDC3-2CB5-4832-A436-7F91358907E5}" destId="{54B86761-873D-44E9-9B1A-F119E62896C3}" srcOrd="1" destOrd="0" presId="urn:microsoft.com/office/officeart/2005/8/layout/hierarchy1"/>
    <dgm:cxn modelId="{0FAF41B7-7520-47D6-9AFD-77C023070052}" type="presParOf" srcId="{54B86761-873D-44E9-9B1A-F119E62896C3}" destId="{22A4B64F-5EA9-4A24-A8DF-328C3DC0723D}" srcOrd="0" destOrd="0" presId="urn:microsoft.com/office/officeart/2005/8/layout/hierarchy1"/>
    <dgm:cxn modelId="{89BE293C-F552-41F2-97FF-75A215923D32}" type="presParOf" srcId="{22A4B64F-5EA9-4A24-A8DF-328C3DC0723D}" destId="{83D1F91E-222B-4993-8979-0E4F313B5F74}" srcOrd="0" destOrd="0" presId="urn:microsoft.com/office/officeart/2005/8/layout/hierarchy1"/>
    <dgm:cxn modelId="{3D776FE5-22D3-4A0E-AA02-70978FD08121}" type="presParOf" srcId="{22A4B64F-5EA9-4A24-A8DF-328C3DC0723D}" destId="{C4821583-1640-41DC-A928-1CC1CC5D659D}" srcOrd="1" destOrd="0" presId="urn:microsoft.com/office/officeart/2005/8/layout/hierarchy1"/>
    <dgm:cxn modelId="{C50B6FA4-837C-4514-997B-4BC6504EC043}" type="presParOf" srcId="{54B86761-873D-44E9-9B1A-F119E62896C3}" destId="{FF98069B-A9E5-4CCA-BCE0-089E01C62F6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FE35BA-F7DD-4213-9511-207F0A34BF81}"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2C74DF90-3C27-4F81-9485-65E47F1C703E}">
      <dgm:prSet/>
      <dgm:spPr/>
      <dgm:t>
        <a:bodyPr/>
        <a:lstStyle/>
        <a:p>
          <a:r>
            <a:rPr lang="en-GB" dirty="0"/>
            <a:t>The long-term effects of psychological abuse usually stems from emotional and often is the same as short term effects. However, the long-term effects are as said by Michael Wallis, Somerset Council (2025)'Survivors commonly report long-term symptoms such as heightened anxiety, intrusive memories, ongoing panic attacks, and even difficulties with memory or concentration.'</a:t>
          </a:r>
          <a:endParaRPr lang="en-US" dirty="0"/>
        </a:p>
      </dgm:t>
    </dgm:pt>
    <dgm:pt modelId="{224C6B27-4B70-45D8-B024-7F4C7A46E039}" type="parTrans" cxnId="{BAEDC33D-7D0E-4595-8597-2BFEB65B7810}">
      <dgm:prSet/>
      <dgm:spPr/>
      <dgm:t>
        <a:bodyPr/>
        <a:lstStyle/>
        <a:p>
          <a:endParaRPr lang="en-US"/>
        </a:p>
      </dgm:t>
    </dgm:pt>
    <dgm:pt modelId="{2057125A-D287-4441-825B-931A3789D32A}" type="sibTrans" cxnId="{BAEDC33D-7D0E-4595-8597-2BFEB65B7810}">
      <dgm:prSet/>
      <dgm:spPr/>
      <dgm:t>
        <a:bodyPr/>
        <a:lstStyle/>
        <a:p>
          <a:endParaRPr lang="en-US"/>
        </a:p>
      </dgm:t>
    </dgm:pt>
    <dgm:pt modelId="{2DB3E1D1-2477-40A0-8538-A502DFB7E823}">
      <dgm:prSet/>
      <dgm:spPr/>
      <dgm:t>
        <a:bodyPr/>
        <a:lstStyle/>
        <a:p>
          <a:pPr rtl="0"/>
          <a:r>
            <a:rPr lang="en-GB" dirty="0">
              <a:latin typeface="Aptos Display" panose="020F0302020204030204"/>
            </a:rPr>
            <a:t>Most victims who</a:t>
          </a:r>
          <a:r>
            <a:rPr lang="en-GB" dirty="0"/>
            <a:t> </a:t>
          </a:r>
          <a:r>
            <a:rPr lang="en-GB" dirty="0">
              <a:latin typeface="Aptos Display" panose="020F0302020204030204"/>
            </a:rPr>
            <a:t>go through long-term effects </a:t>
          </a:r>
          <a:r>
            <a:rPr lang="en-GB" dirty="0"/>
            <a:t>often suffer from C-PTSD, which usually develops after a single traumatic event. </a:t>
          </a:r>
          <a:endParaRPr lang="en-US" dirty="0">
            <a:latin typeface="Aptos Display" panose="020F0302020204030204"/>
          </a:endParaRPr>
        </a:p>
      </dgm:t>
    </dgm:pt>
    <dgm:pt modelId="{92F9DF99-F86A-41EC-B65C-10B0BDDDA322}" type="parTrans" cxnId="{F2BEE140-50DC-4511-9A6C-8F765DACCCD8}">
      <dgm:prSet/>
      <dgm:spPr/>
      <dgm:t>
        <a:bodyPr/>
        <a:lstStyle/>
        <a:p>
          <a:endParaRPr lang="en-US"/>
        </a:p>
      </dgm:t>
    </dgm:pt>
    <dgm:pt modelId="{E22D2316-CA2C-451D-A696-B59964CCC517}" type="sibTrans" cxnId="{F2BEE140-50DC-4511-9A6C-8F765DACCCD8}">
      <dgm:prSet/>
      <dgm:spPr/>
      <dgm:t>
        <a:bodyPr/>
        <a:lstStyle/>
        <a:p>
          <a:endParaRPr lang="en-US"/>
        </a:p>
      </dgm:t>
    </dgm:pt>
    <dgm:pt modelId="{561691CF-940D-4A5E-AC93-C42E0AE1DCDF}" type="pres">
      <dgm:prSet presAssocID="{81FE35BA-F7DD-4213-9511-207F0A34BF81}" presName="hierChild1" presStyleCnt="0">
        <dgm:presLayoutVars>
          <dgm:chPref val="1"/>
          <dgm:dir/>
          <dgm:animOne val="branch"/>
          <dgm:animLvl val="lvl"/>
          <dgm:resizeHandles/>
        </dgm:presLayoutVars>
      </dgm:prSet>
      <dgm:spPr/>
    </dgm:pt>
    <dgm:pt modelId="{BBE45B90-35A9-4191-93D9-706C8E805ED8}" type="pres">
      <dgm:prSet presAssocID="{2C74DF90-3C27-4F81-9485-65E47F1C703E}" presName="hierRoot1" presStyleCnt="0"/>
      <dgm:spPr/>
    </dgm:pt>
    <dgm:pt modelId="{479C9C86-6EE2-41E1-B1C0-344642CEF323}" type="pres">
      <dgm:prSet presAssocID="{2C74DF90-3C27-4F81-9485-65E47F1C703E}" presName="composite" presStyleCnt="0"/>
      <dgm:spPr/>
    </dgm:pt>
    <dgm:pt modelId="{8A19B7BA-00EB-47BB-8304-B37957E289AD}" type="pres">
      <dgm:prSet presAssocID="{2C74DF90-3C27-4F81-9485-65E47F1C703E}" presName="background" presStyleLbl="node0" presStyleIdx="0" presStyleCnt="2"/>
      <dgm:spPr/>
    </dgm:pt>
    <dgm:pt modelId="{DC334BA4-7152-4F0F-AA3D-F79C6249D7C0}" type="pres">
      <dgm:prSet presAssocID="{2C74DF90-3C27-4F81-9485-65E47F1C703E}" presName="text" presStyleLbl="fgAcc0" presStyleIdx="0" presStyleCnt="2">
        <dgm:presLayoutVars>
          <dgm:chPref val="3"/>
        </dgm:presLayoutVars>
      </dgm:prSet>
      <dgm:spPr/>
    </dgm:pt>
    <dgm:pt modelId="{72074E00-6C13-45BB-9455-733F4DDF2BE1}" type="pres">
      <dgm:prSet presAssocID="{2C74DF90-3C27-4F81-9485-65E47F1C703E}" presName="hierChild2" presStyleCnt="0"/>
      <dgm:spPr/>
    </dgm:pt>
    <dgm:pt modelId="{704F9C39-9B15-41CF-9DA4-11DC93491FB5}" type="pres">
      <dgm:prSet presAssocID="{2DB3E1D1-2477-40A0-8538-A502DFB7E823}" presName="hierRoot1" presStyleCnt="0"/>
      <dgm:spPr/>
    </dgm:pt>
    <dgm:pt modelId="{BF3D523D-8C28-4748-A16E-93E5D57A1E34}" type="pres">
      <dgm:prSet presAssocID="{2DB3E1D1-2477-40A0-8538-A502DFB7E823}" presName="composite" presStyleCnt="0"/>
      <dgm:spPr/>
    </dgm:pt>
    <dgm:pt modelId="{870B6E0C-1F00-4171-A557-7A72AD45E067}" type="pres">
      <dgm:prSet presAssocID="{2DB3E1D1-2477-40A0-8538-A502DFB7E823}" presName="background" presStyleLbl="node0" presStyleIdx="1" presStyleCnt="2"/>
      <dgm:spPr/>
    </dgm:pt>
    <dgm:pt modelId="{FD7E85E1-001B-4585-8F38-4E284498709D}" type="pres">
      <dgm:prSet presAssocID="{2DB3E1D1-2477-40A0-8538-A502DFB7E823}" presName="text" presStyleLbl="fgAcc0" presStyleIdx="1" presStyleCnt="2">
        <dgm:presLayoutVars>
          <dgm:chPref val="3"/>
        </dgm:presLayoutVars>
      </dgm:prSet>
      <dgm:spPr/>
    </dgm:pt>
    <dgm:pt modelId="{421DBB4A-3193-4A1E-92C8-54E2A27F19CF}" type="pres">
      <dgm:prSet presAssocID="{2DB3E1D1-2477-40A0-8538-A502DFB7E823}" presName="hierChild2" presStyleCnt="0"/>
      <dgm:spPr/>
    </dgm:pt>
  </dgm:ptLst>
  <dgm:cxnLst>
    <dgm:cxn modelId="{BAEDC33D-7D0E-4595-8597-2BFEB65B7810}" srcId="{81FE35BA-F7DD-4213-9511-207F0A34BF81}" destId="{2C74DF90-3C27-4F81-9485-65E47F1C703E}" srcOrd="0" destOrd="0" parTransId="{224C6B27-4B70-45D8-B024-7F4C7A46E039}" sibTransId="{2057125A-D287-4441-825B-931A3789D32A}"/>
    <dgm:cxn modelId="{F2BEE140-50DC-4511-9A6C-8F765DACCCD8}" srcId="{81FE35BA-F7DD-4213-9511-207F0A34BF81}" destId="{2DB3E1D1-2477-40A0-8538-A502DFB7E823}" srcOrd="1" destOrd="0" parTransId="{92F9DF99-F86A-41EC-B65C-10B0BDDDA322}" sibTransId="{E22D2316-CA2C-451D-A696-B59964CCC517}"/>
    <dgm:cxn modelId="{4B932544-452B-4BDF-B71D-55BCAE0D40FE}" type="presOf" srcId="{81FE35BA-F7DD-4213-9511-207F0A34BF81}" destId="{561691CF-940D-4A5E-AC93-C42E0AE1DCDF}" srcOrd="0" destOrd="0" presId="urn:microsoft.com/office/officeart/2005/8/layout/hierarchy1"/>
    <dgm:cxn modelId="{6D9B68AB-4C88-4141-B2E7-48BED5A9AD2D}" type="presOf" srcId="{2DB3E1D1-2477-40A0-8538-A502DFB7E823}" destId="{FD7E85E1-001B-4585-8F38-4E284498709D}" srcOrd="0" destOrd="0" presId="urn:microsoft.com/office/officeart/2005/8/layout/hierarchy1"/>
    <dgm:cxn modelId="{A8BF1FB0-6B79-4CEE-903A-83C03F1B910D}" type="presOf" srcId="{2C74DF90-3C27-4F81-9485-65E47F1C703E}" destId="{DC334BA4-7152-4F0F-AA3D-F79C6249D7C0}" srcOrd="0" destOrd="0" presId="urn:microsoft.com/office/officeart/2005/8/layout/hierarchy1"/>
    <dgm:cxn modelId="{9F30CF5C-A262-4E53-8E38-8F8A8AE7CC4B}" type="presParOf" srcId="{561691CF-940D-4A5E-AC93-C42E0AE1DCDF}" destId="{BBE45B90-35A9-4191-93D9-706C8E805ED8}" srcOrd="0" destOrd="0" presId="urn:microsoft.com/office/officeart/2005/8/layout/hierarchy1"/>
    <dgm:cxn modelId="{3FDCD1E6-753B-4C8B-A193-C9F84C014043}" type="presParOf" srcId="{BBE45B90-35A9-4191-93D9-706C8E805ED8}" destId="{479C9C86-6EE2-41E1-B1C0-344642CEF323}" srcOrd="0" destOrd="0" presId="urn:microsoft.com/office/officeart/2005/8/layout/hierarchy1"/>
    <dgm:cxn modelId="{C44079D6-A988-4C1E-A096-C08925A0608D}" type="presParOf" srcId="{479C9C86-6EE2-41E1-B1C0-344642CEF323}" destId="{8A19B7BA-00EB-47BB-8304-B37957E289AD}" srcOrd="0" destOrd="0" presId="urn:microsoft.com/office/officeart/2005/8/layout/hierarchy1"/>
    <dgm:cxn modelId="{54E243A7-0CC5-4EE6-9FAB-74FA893810D7}" type="presParOf" srcId="{479C9C86-6EE2-41E1-B1C0-344642CEF323}" destId="{DC334BA4-7152-4F0F-AA3D-F79C6249D7C0}" srcOrd="1" destOrd="0" presId="urn:microsoft.com/office/officeart/2005/8/layout/hierarchy1"/>
    <dgm:cxn modelId="{DDE7F23F-0CD9-4806-BC97-5C1C8F4FDF07}" type="presParOf" srcId="{BBE45B90-35A9-4191-93D9-706C8E805ED8}" destId="{72074E00-6C13-45BB-9455-733F4DDF2BE1}" srcOrd="1" destOrd="0" presId="urn:microsoft.com/office/officeart/2005/8/layout/hierarchy1"/>
    <dgm:cxn modelId="{259D6D0A-160E-427E-8295-48DE783D37AA}" type="presParOf" srcId="{561691CF-940D-4A5E-AC93-C42E0AE1DCDF}" destId="{704F9C39-9B15-41CF-9DA4-11DC93491FB5}" srcOrd="1" destOrd="0" presId="urn:microsoft.com/office/officeart/2005/8/layout/hierarchy1"/>
    <dgm:cxn modelId="{5CFEB633-B7F7-4FCB-9ED3-6FDA5AF0A9F2}" type="presParOf" srcId="{704F9C39-9B15-41CF-9DA4-11DC93491FB5}" destId="{BF3D523D-8C28-4748-A16E-93E5D57A1E34}" srcOrd="0" destOrd="0" presId="urn:microsoft.com/office/officeart/2005/8/layout/hierarchy1"/>
    <dgm:cxn modelId="{80FE8CFA-76A2-4163-8842-15EC503CFE8C}" type="presParOf" srcId="{BF3D523D-8C28-4748-A16E-93E5D57A1E34}" destId="{870B6E0C-1F00-4171-A557-7A72AD45E067}" srcOrd="0" destOrd="0" presId="urn:microsoft.com/office/officeart/2005/8/layout/hierarchy1"/>
    <dgm:cxn modelId="{B6813103-9519-4FC6-895C-5F37A2702C7D}" type="presParOf" srcId="{BF3D523D-8C28-4748-A16E-93E5D57A1E34}" destId="{FD7E85E1-001B-4585-8F38-4E284498709D}" srcOrd="1" destOrd="0" presId="urn:microsoft.com/office/officeart/2005/8/layout/hierarchy1"/>
    <dgm:cxn modelId="{62393111-0858-49B6-BE32-BDD9EC888A40}" type="presParOf" srcId="{704F9C39-9B15-41CF-9DA4-11DC93491FB5}" destId="{421DBB4A-3193-4A1E-92C8-54E2A27F19C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C46054-7B8F-4B59-8843-DB1BA295E045}">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AE50F4-754E-4FFD-8667-4CAAC612A0A1}">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Emotional abuse is used to either hurt or manipulate the victim which can cause major effects such as, behaviour problems, emotional development and mental health problems. </a:t>
          </a:r>
          <a:endParaRPr lang="en-US" sz="1900" kern="1200"/>
        </a:p>
      </dsp:txBody>
      <dsp:txXfrm>
        <a:off x="696297" y="538547"/>
        <a:ext cx="4171627" cy="2590157"/>
      </dsp:txXfrm>
    </dsp:sp>
    <dsp:sp modelId="{83D1F91E-222B-4993-8979-0E4F313B5F74}">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821583-1640-41DC-A928-1CC1CC5D659D}">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Examples of these issues can consist of wanting attention or becoming clingy, not caring how they act or what happens to them, feeling, expressing and controlling emotions, lacking confidence or causing anger problem, self-harm and eating disorders</a:t>
          </a:r>
          <a:endParaRPr lang="en-US" sz="1900" kern="1200"/>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19B7BA-00EB-47BB-8304-B37957E289AD}">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334BA4-7152-4F0F-AA3D-F79C6249D7C0}">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The long-term effects of psychological abuse usually stems from emotional and often is the same as short term effects. However, the long-term effects are as said by Michael Wallis, Somerset Council (2025)'Survivors commonly report long-term symptoms such as heightened anxiety, intrusive memories, ongoing panic attacks, and even difficulties with memory or concentration.'</a:t>
          </a:r>
          <a:endParaRPr lang="en-US" sz="1900" kern="1200" dirty="0"/>
        </a:p>
      </dsp:txBody>
      <dsp:txXfrm>
        <a:off x="608661" y="692298"/>
        <a:ext cx="4508047" cy="2799040"/>
      </dsp:txXfrm>
    </dsp:sp>
    <dsp:sp modelId="{870B6E0C-1F00-4171-A557-7A72AD45E067}">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7E85E1-001B-4585-8F38-4E284498709D}">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latin typeface="Aptos Display" panose="020F0302020204030204"/>
            </a:rPr>
            <a:t>Most victims who</a:t>
          </a:r>
          <a:r>
            <a:rPr lang="en-GB" sz="1900" kern="1200" dirty="0"/>
            <a:t> </a:t>
          </a:r>
          <a:r>
            <a:rPr lang="en-GB" sz="1900" kern="1200" dirty="0">
              <a:latin typeface="Aptos Display" panose="020F0302020204030204"/>
            </a:rPr>
            <a:t>go through long-term effects </a:t>
          </a:r>
          <a:r>
            <a:rPr lang="en-GB" sz="1900" kern="1200" dirty="0"/>
            <a:t>often suffer from C-PTSD, which usually develops after a single traumatic event. </a:t>
          </a:r>
          <a:endParaRPr lang="en-US" sz="1900" kern="1200" dirty="0">
            <a:latin typeface="Aptos Display" panose="020F0302020204030204"/>
          </a:endParaRPr>
        </a:p>
      </dsp:txBody>
      <dsp:txXfrm>
        <a:off x="6331365" y="692298"/>
        <a:ext cx="4508047" cy="279904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10/01/2026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10/01/2026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10/01/2026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10/01/2026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somersetdomesticabuse.org.uk/the-impact-of-domestic-abuse-on-mental-health-beyond-ptsd/#:~:text=Survivors%20commonly%20report%20long%2Dterm,still%20carry%20deep%20psychological%20wounds" TargetMode="External"/><Relationship Id="rId3" Type="http://schemas.openxmlformats.org/officeDocument/2006/relationships/hyperlink" Target="https://www.college.police.uk/app/major-investigation-and-public-protection/domestic-abuse/partnership-working-and-multi-agency-responsesmechanisms" TargetMode="External"/><Relationship Id="rId7" Type="http://schemas.openxmlformats.org/officeDocument/2006/relationships/hyperlink" Target="https://hearttoheartbristol.co.uk/recognising-the-long-term-effects-of-emotional-abuse/" TargetMode="External"/><Relationship Id="rId12" Type="http://schemas.openxmlformats.org/officeDocument/2006/relationships/hyperlink" Target="https://www.southwalescommissioner.org.uk/help-and-support/find-support/" TargetMode="External"/><Relationship Id="rId2" Type="http://schemas.openxmlformats.org/officeDocument/2006/relationships/hyperlink" Target="https://www.csacentre.org.uk/about-us/" TargetMode="External"/><Relationship Id="rId1" Type="http://schemas.openxmlformats.org/officeDocument/2006/relationships/slideLayout" Target="../slideLayouts/slideLayout2.xml"/><Relationship Id="rId6" Type="http://schemas.openxmlformats.org/officeDocument/2006/relationships/hyperlink" Target="https://freeva.org.uk/the-silent-victims-children/#:~:text=Short%20Term&amp;text=Witnessing%20domestic%20violence%20can%20have,child's%20emotional%20wellbeing%20and%20development" TargetMode="External"/><Relationship Id="rId11" Type="http://schemas.openxmlformats.org/officeDocument/2006/relationships/hyperlink" Target="https://safelives.org.uk/about-domestic-abuse/what-is-domestic-abuse/psychological-abuse/" TargetMode="External"/><Relationship Id="rId5" Type="http://schemas.openxmlformats.org/officeDocument/2006/relationships/hyperlink" Target="https://www.dyfed-powys.police.uk/foi-ai/dyfed-powys-police/publication-scheme/our-policies-and-procedures/Policies/vulnerability-hub/adult-protection-policy/" TargetMode="External"/><Relationship Id="rId10" Type="http://schemas.openxmlformats.org/officeDocument/2006/relationships/hyperlink" Target="https://psychcentral.com/lib/emotional-abuse-signs#tips-to-heal" TargetMode="External"/><Relationship Id="rId4" Type="http://schemas.openxmlformats.org/officeDocument/2006/relationships/hyperlink" Target="https://cpdonline.co.uk/safeguarding-guides/safeguarding-guide-for-police-officers/" TargetMode="External"/><Relationship Id="rId9" Type="http://schemas.openxmlformats.org/officeDocument/2006/relationships/hyperlink" Target="https://www.nspcc.org.uk/keeping-children-safe/types-of-abuse/emotional-abuse/"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Colourful carved figures of humans">
            <a:extLst>
              <a:ext uri="{FF2B5EF4-FFF2-40B4-BE49-F238E27FC236}">
                <a16:creationId xmlns:a16="http://schemas.microsoft.com/office/drawing/2014/main" id="{70FB75A9-CF7D-FE8F-A74A-E6E6B272258A}"/>
              </a:ext>
            </a:extLst>
          </p:cNvPr>
          <p:cNvPicPr>
            <a:picLocks noChangeAspect="1"/>
          </p:cNvPicPr>
          <p:nvPr/>
        </p:nvPicPr>
        <p:blipFill>
          <a:blip r:embed="rId2">
            <a:alphaModFix amt="60000"/>
          </a:blip>
          <a:srcRect t="21042" r="-2" b="-2"/>
          <a:stretch>
            <a:fillRect/>
          </a:stretch>
        </p:blipFill>
        <p:spPr>
          <a:xfrm>
            <a:off x="-1" y="10"/>
            <a:ext cx="12192001" cy="6857990"/>
          </a:xfrm>
          <a:prstGeom prst="rect">
            <a:avLst/>
          </a:prstGeom>
        </p:spPr>
      </p:pic>
      <p:sp>
        <p:nvSpPr>
          <p:cNvPr id="2" name="Title 1"/>
          <p:cNvSpPr>
            <a:spLocks noGrp="1"/>
          </p:cNvSpPr>
          <p:nvPr>
            <p:ph type="ctrTitle"/>
          </p:nvPr>
        </p:nvSpPr>
        <p:spPr>
          <a:xfrm>
            <a:off x="838200" y="914402"/>
            <a:ext cx="10515600" cy="2985923"/>
          </a:xfrm>
        </p:spPr>
        <p:txBody>
          <a:bodyPr>
            <a:normAutofit/>
          </a:bodyPr>
          <a:lstStyle/>
          <a:p>
            <a:r>
              <a:rPr lang="en-GB" sz="5200" dirty="0">
                <a:ea typeface="+mj-lt"/>
                <a:cs typeface="+mj-lt"/>
              </a:rPr>
              <a:t> </a:t>
            </a:r>
            <a:br>
              <a:rPr lang="en-GB" sz="5200" dirty="0">
                <a:ea typeface="+mj-lt"/>
                <a:cs typeface="+mj-lt"/>
              </a:rPr>
            </a:br>
            <a:r>
              <a:rPr lang="en-GB" sz="5200" dirty="0">
                <a:solidFill>
                  <a:schemeClr val="bg1"/>
                </a:solidFill>
                <a:ea typeface="+mj-lt"/>
                <a:cs typeface="+mj-lt"/>
              </a:rPr>
              <a:t>Presentation on Short to long-term Psychological, emotional and social impacts abuse on victims. </a:t>
            </a:r>
          </a:p>
        </p:txBody>
      </p:sp>
      <p:sp>
        <p:nvSpPr>
          <p:cNvPr id="3" name="Subtitle 2"/>
          <p:cNvSpPr>
            <a:spLocks noGrp="1"/>
          </p:cNvSpPr>
          <p:nvPr>
            <p:ph type="subTitle" idx="1"/>
          </p:nvPr>
        </p:nvSpPr>
        <p:spPr>
          <a:xfrm>
            <a:off x="838200" y="4072040"/>
            <a:ext cx="10515600" cy="1384310"/>
          </a:xfrm>
        </p:spPr>
        <p:txBody>
          <a:bodyPr vert="horz" lIns="91440" tIns="45720" rIns="91440" bIns="45720" rtlCol="0">
            <a:normAutofit/>
          </a:bodyPr>
          <a:lstStyle/>
          <a:p>
            <a:r>
              <a:rPr lang="en-GB">
                <a:solidFill>
                  <a:srgbClr val="FFFFFF"/>
                </a:solidFill>
              </a:rPr>
              <a:t>By Dylan Bowie Boettjer</a:t>
            </a:r>
          </a:p>
          <a:p>
            <a:r>
              <a:rPr lang="en-GB">
                <a:solidFill>
                  <a:srgbClr val="FFFFFF"/>
                </a:solidFill>
              </a:rPr>
              <a:t>BMPL5015A</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8EE83B-C5C7-EC58-CC8F-FB7A05E8C84A}"/>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5200" kern="1200">
                <a:solidFill>
                  <a:schemeClr val="tx1"/>
                </a:solidFill>
                <a:latin typeface="+mj-lt"/>
                <a:ea typeface="+mj-ea"/>
                <a:cs typeface="+mj-cs"/>
              </a:rPr>
              <a:t>Short-term Effects</a:t>
            </a:r>
          </a:p>
        </p:txBody>
      </p:sp>
      <p:pic>
        <p:nvPicPr>
          <p:cNvPr id="6" name="Graphic 5" descr="Warning">
            <a:extLst>
              <a:ext uri="{FF2B5EF4-FFF2-40B4-BE49-F238E27FC236}">
                <a16:creationId xmlns:a16="http://schemas.microsoft.com/office/drawing/2014/main" id="{008172C6-0590-6405-874B-8B9714E798E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pic>
        <p:nvPicPr>
          <p:cNvPr id="8" name="Graphic 7" descr="Warning">
            <a:extLst>
              <a:ext uri="{FF2B5EF4-FFF2-40B4-BE49-F238E27FC236}">
                <a16:creationId xmlns:a16="http://schemas.microsoft.com/office/drawing/2014/main" id="{53ADAA7B-2D46-4C52-A5D1-963D02EF64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17346600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AF4AD0-B937-19EF-5C26-592CE27568A8}"/>
              </a:ext>
            </a:extLst>
          </p:cNvPr>
          <p:cNvSpPr>
            <a:spLocks noGrp="1"/>
          </p:cNvSpPr>
          <p:nvPr>
            <p:ph type="title"/>
          </p:nvPr>
        </p:nvSpPr>
        <p:spPr>
          <a:xfrm>
            <a:off x="1043631" y="809898"/>
            <a:ext cx="10173010" cy="1554480"/>
          </a:xfrm>
        </p:spPr>
        <p:txBody>
          <a:bodyPr anchor="ctr">
            <a:normAutofit/>
          </a:bodyPr>
          <a:lstStyle/>
          <a:p>
            <a:r>
              <a:rPr lang="en-GB" sz="4800"/>
              <a:t>Emotional</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2865294-B8CB-05BD-4666-1B65CAC4551C}"/>
              </a:ext>
            </a:extLst>
          </p:cNvPr>
          <p:cNvGraphicFramePr>
            <a:graphicFrameLocks noGrp="1"/>
          </p:cNvGraphicFramePr>
          <p:nvPr>
            <p:ph idx="1"/>
            <p:extLst>
              <p:ext uri="{D42A27DB-BD31-4B8C-83A1-F6EECF244321}">
                <p14:modId xmlns:p14="http://schemas.microsoft.com/office/powerpoint/2010/main" val="3018757981"/>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6A97F1D7-BBB2-B9FD-641F-38733B238025}"/>
              </a:ext>
            </a:extLst>
          </p:cNvPr>
          <p:cNvSpPr txBox="1"/>
          <p:nvPr/>
        </p:nvSpPr>
        <p:spPr>
          <a:xfrm>
            <a:off x="5079999" y="2509520"/>
            <a:ext cx="43484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NSPCC (2026)</a:t>
            </a:r>
          </a:p>
        </p:txBody>
      </p:sp>
    </p:spTree>
    <p:extLst>
      <p:ext uri="{BB962C8B-B14F-4D97-AF65-F5344CB8AC3E}">
        <p14:creationId xmlns:p14="http://schemas.microsoft.com/office/powerpoint/2010/main" val="28163226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593624-EBB5-568C-F9D4-C080D87402F2}"/>
              </a:ext>
            </a:extLst>
          </p:cNvPr>
          <p:cNvSpPr>
            <a:spLocks noGrp="1"/>
          </p:cNvSpPr>
          <p:nvPr>
            <p:ph type="title"/>
          </p:nvPr>
        </p:nvSpPr>
        <p:spPr>
          <a:xfrm>
            <a:off x="630936" y="640823"/>
            <a:ext cx="3419856" cy="5583148"/>
          </a:xfrm>
        </p:spPr>
        <p:txBody>
          <a:bodyPr vert="horz" lIns="91440" tIns="45720" rIns="91440" bIns="45720" rtlCol="0" anchor="ctr">
            <a:normAutofit/>
          </a:bodyPr>
          <a:lstStyle/>
          <a:p>
            <a:r>
              <a:rPr lang="en-US" sz="4600" kern="1200">
                <a:solidFill>
                  <a:schemeClr val="tx1"/>
                </a:solidFill>
                <a:latin typeface="+mj-lt"/>
                <a:ea typeface="+mj-ea"/>
                <a:cs typeface="+mj-cs"/>
              </a:rPr>
              <a:t>psychological</a:t>
            </a:r>
          </a:p>
        </p:txBody>
      </p:sp>
      <p:sp>
        <p:nvSpPr>
          <p:cNvPr id="19"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sX0" fmla="*/ 0 w 18288"/>
              <a:gd name="csY0" fmla="*/ 0 h 5590381"/>
              <a:gd name="csX1" fmla="*/ 18288 w 18288"/>
              <a:gd name="csY1" fmla="*/ 0 h 5590381"/>
              <a:gd name="csX2" fmla="*/ 18288 w 18288"/>
              <a:gd name="csY2" fmla="*/ 754701 h 5590381"/>
              <a:gd name="csX3" fmla="*/ 18288 w 18288"/>
              <a:gd name="csY3" fmla="*/ 1565307 h 5590381"/>
              <a:gd name="csX4" fmla="*/ 18288 w 18288"/>
              <a:gd name="csY4" fmla="*/ 2152297 h 5590381"/>
              <a:gd name="csX5" fmla="*/ 18288 w 18288"/>
              <a:gd name="csY5" fmla="*/ 2906998 h 5590381"/>
              <a:gd name="csX6" fmla="*/ 18288 w 18288"/>
              <a:gd name="csY6" fmla="*/ 3549892 h 5590381"/>
              <a:gd name="csX7" fmla="*/ 18288 w 18288"/>
              <a:gd name="csY7" fmla="*/ 4080978 h 5590381"/>
              <a:gd name="csX8" fmla="*/ 18288 w 18288"/>
              <a:gd name="csY8" fmla="*/ 4835680 h 5590381"/>
              <a:gd name="csX9" fmla="*/ 18288 w 18288"/>
              <a:gd name="csY9" fmla="*/ 5590381 h 5590381"/>
              <a:gd name="csX10" fmla="*/ 0 w 18288"/>
              <a:gd name="csY10" fmla="*/ 5590381 h 5590381"/>
              <a:gd name="csX11" fmla="*/ 0 w 18288"/>
              <a:gd name="csY11" fmla="*/ 4835680 h 5590381"/>
              <a:gd name="csX12" fmla="*/ 0 w 18288"/>
              <a:gd name="csY12" fmla="*/ 4304593 h 5590381"/>
              <a:gd name="csX13" fmla="*/ 0 w 18288"/>
              <a:gd name="csY13" fmla="*/ 3773507 h 5590381"/>
              <a:gd name="csX14" fmla="*/ 0 w 18288"/>
              <a:gd name="csY14" fmla="*/ 3186517 h 5590381"/>
              <a:gd name="csX15" fmla="*/ 0 w 18288"/>
              <a:gd name="csY15" fmla="*/ 2487720 h 5590381"/>
              <a:gd name="csX16" fmla="*/ 0 w 18288"/>
              <a:gd name="csY16" fmla="*/ 1956633 h 5590381"/>
              <a:gd name="csX17" fmla="*/ 0 w 18288"/>
              <a:gd name="csY17" fmla="*/ 1425547 h 5590381"/>
              <a:gd name="csX18" fmla="*/ 0 w 18288"/>
              <a:gd name="csY18" fmla="*/ 614942 h 5590381"/>
              <a:gd name="csX19" fmla="*/ 0 w 18288"/>
              <a:gd name="csY19" fmla="*/ 0 h 55903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urple head with brain and text&#10;&#10;AI-generated content may be incorrect.">
            <a:extLst>
              <a:ext uri="{FF2B5EF4-FFF2-40B4-BE49-F238E27FC236}">
                <a16:creationId xmlns:a16="http://schemas.microsoft.com/office/drawing/2014/main" id="{D6CA35D4-4683-BC76-B3DB-3C894FCA3368}"/>
              </a:ext>
            </a:extLst>
          </p:cNvPr>
          <p:cNvPicPr>
            <a:picLocks noGrp="1" noChangeAspect="1"/>
          </p:cNvPicPr>
          <p:nvPr>
            <p:ph idx="1"/>
          </p:nvPr>
        </p:nvPicPr>
        <p:blipFill>
          <a:blip r:embed="rId2"/>
          <a:stretch>
            <a:fillRect/>
          </a:stretch>
        </p:blipFill>
        <p:spPr>
          <a:xfrm>
            <a:off x="4501896" y="3421266"/>
            <a:ext cx="7534656" cy="3158971"/>
          </a:xfrm>
          <a:prstGeom prst="rect">
            <a:avLst/>
          </a:prstGeom>
        </p:spPr>
      </p:pic>
      <p:sp>
        <p:nvSpPr>
          <p:cNvPr id="5" name="TextBox 4">
            <a:extLst>
              <a:ext uri="{FF2B5EF4-FFF2-40B4-BE49-F238E27FC236}">
                <a16:creationId xmlns:a16="http://schemas.microsoft.com/office/drawing/2014/main" id="{A8DF48BE-B3A7-B152-4DD1-711D44866E7E}"/>
              </a:ext>
            </a:extLst>
          </p:cNvPr>
          <p:cNvSpPr txBox="1"/>
          <p:nvPr/>
        </p:nvSpPr>
        <p:spPr>
          <a:xfrm>
            <a:off x="4816856" y="1476257"/>
            <a:ext cx="7219696" cy="181456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400" dirty="0"/>
              <a:t>Psychological abuse is the regular use of words and non-physical actions to hurt, weaken and control another person, often called emotional abuse. Statistics of psychological abuse are displayed below. (</a:t>
            </a:r>
            <a:r>
              <a:rPr lang="en-US" sz="2400" err="1"/>
              <a:t>Safelives</a:t>
            </a:r>
            <a:r>
              <a:rPr lang="en-US" sz="2400" dirty="0"/>
              <a:t> 2026)</a:t>
            </a:r>
          </a:p>
        </p:txBody>
      </p:sp>
    </p:spTree>
    <p:extLst>
      <p:ext uri="{BB962C8B-B14F-4D97-AF65-F5344CB8AC3E}">
        <p14:creationId xmlns:p14="http://schemas.microsoft.com/office/powerpoint/2010/main" val="10608850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DACA68-7C21-808D-B17E-2283CFAC7379}"/>
              </a:ext>
            </a:extLst>
          </p:cNvPr>
          <p:cNvSpPr>
            <a:spLocks noGrp="1"/>
          </p:cNvSpPr>
          <p:nvPr>
            <p:ph type="title"/>
          </p:nvPr>
        </p:nvSpPr>
        <p:spPr>
          <a:xfrm>
            <a:off x="1171074" y="1396686"/>
            <a:ext cx="3240506" cy="4064628"/>
          </a:xfrm>
        </p:spPr>
        <p:txBody>
          <a:bodyPr>
            <a:normAutofit/>
          </a:bodyPr>
          <a:lstStyle/>
          <a:p>
            <a:r>
              <a:rPr lang="en-GB">
                <a:solidFill>
                  <a:srgbClr val="FFFFFF"/>
                </a:solidFill>
                <a:ea typeface="+mj-lt"/>
                <a:cs typeface="+mj-lt"/>
              </a:rPr>
              <a:t>social impacts of abuse on victims</a:t>
            </a:r>
            <a:endParaRPr lang="en-US">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7070132-855A-A39A-F9BC-EB4652F47CF8}"/>
              </a:ext>
            </a:extLst>
          </p:cNvPr>
          <p:cNvSpPr>
            <a:spLocks noGrp="1"/>
          </p:cNvSpPr>
          <p:nvPr>
            <p:ph idx="1"/>
          </p:nvPr>
        </p:nvSpPr>
        <p:spPr>
          <a:xfrm>
            <a:off x="5370153" y="1526033"/>
            <a:ext cx="5536397" cy="3935281"/>
          </a:xfrm>
        </p:spPr>
        <p:txBody>
          <a:bodyPr vert="horz" lIns="91440" tIns="45720" rIns="91440" bIns="45720" rtlCol="0">
            <a:normAutofit/>
          </a:bodyPr>
          <a:lstStyle/>
          <a:p>
            <a:pPr marL="0" indent="0">
              <a:buNone/>
            </a:pPr>
            <a:r>
              <a:rPr lang="en-GB" dirty="0"/>
              <a:t>Abuse upon a victim causes a huge amount of distress and emotional pain, while also creating social issues such as, educational challenges, PTSD, create disturbed sleep patterns and increased rate of nightmares and overall making the victim withdraw themselves from any social situations. (</a:t>
            </a:r>
            <a:r>
              <a:rPr lang="en-GB" dirty="0" err="1"/>
              <a:t>Freeva</a:t>
            </a:r>
            <a:r>
              <a:rPr lang="en-GB" dirty="0"/>
              <a:t> 2026)</a:t>
            </a:r>
          </a:p>
        </p:txBody>
      </p:sp>
    </p:spTree>
    <p:extLst>
      <p:ext uri="{BB962C8B-B14F-4D97-AF65-F5344CB8AC3E}">
        <p14:creationId xmlns:p14="http://schemas.microsoft.com/office/powerpoint/2010/main" val="168147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497581-4FD3-0741-62F7-D45E5BB77666}"/>
              </a:ext>
            </a:extLst>
          </p:cNvPr>
          <p:cNvSpPr>
            <a:spLocks noGrp="1"/>
          </p:cNvSpPr>
          <p:nvPr>
            <p:ph type="title"/>
          </p:nvPr>
        </p:nvSpPr>
        <p:spPr>
          <a:xfrm>
            <a:off x="6235062" y="3424552"/>
            <a:ext cx="6329996" cy="2038795"/>
          </a:xfrm>
        </p:spPr>
        <p:txBody>
          <a:bodyPr vert="horz" lIns="91440" tIns="45720" rIns="91440" bIns="45720" rtlCol="0" anchor="t">
            <a:noAutofit/>
          </a:bodyPr>
          <a:lstStyle/>
          <a:p>
            <a:r>
              <a:rPr lang="en-US" sz="5400" kern="1200" dirty="0">
                <a:solidFill>
                  <a:schemeClr val="tx2"/>
                </a:solidFill>
                <a:latin typeface="+mj-lt"/>
                <a:ea typeface="+mj-ea"/>
                <a:cs typeface="+mj-cs"/>
              </a:rPr>
              <a:t>Long-term effects</a:t>
            </a:r>
            <a:endParaRPr lang="en-US" sz="5400" kern="1200" dirty="0">
              <a:solidFill>
                <a:schemeClr val="tx2"/>
              </a:solidFill>
              <a:latin typeface="+mj-lt"/>
            </a:endParaRPr>
          </a:p>
        </p:txBody>
      </p:sp>
      <p:pic>
        <p:nvPicPr>
          <p:cNvPr id="6" name="Graphic 5" descr="Brain in head">
            <a:extLst>
              <a:ext uri="{FF2B5EF4-FFF2-40B4-BE49-F238E27FC236}">
                <a16:creationId xmlns:a16="http://schemas.microsoft.com/office/drawing/2014/main" id="{A188E589-036C-D8D4-15E4-06289EF8F6B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3" name="Group 12">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4"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9150089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0035098-22D5-C624-7068-A9CF2C3AB4C9}"/>
            </a:ext>
          </a:extLst>
        </p:cNvPr>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AD3DC1-F789-D8A7-BC1C-2340AFE94BF4}"/>
              </a:ext>
            </a:extLst>
          </p:cNvPr>
          <p:cNvSpPr>
            <a:spLocks noGrp="1"/>
          </p:cNvSpPr>
          <p:nvPr>
            <p:ph type="title"/>
          </p:nvPr>
        </p:nvSpPr>
        <p:spPr>
          <a:xfrm>
            <a:off x="2214680" y="-355599"/>
            <a:ext cx="5334197" cy="1708242"/>
          </a:xfrm>
        </p:spPr>
        <p:txBody>
          <a:bodyPr anchor="ctr">
            <a:normAutofit/>
          </a:bodyPr>
          <a:lstStyle/>
          <a:p>
            <a:r>
              <a:rPr lang="en-GB" sz="4000"/>
              <a:t>Emotional</a:t>
            </a:r>
          </a:p>
        </p:txBody>
      </p:sp>
      <p:sp>
        <p:nvSpPr>
          <p:cNvPr id="3" name="Content Placeholder 2">
            <a:extLst>
              <a:ext uri="{FF2B5EF4-FFF2-40B4-BE49-F238E27FC236}">
                <a16:creationId xmlns:a16="http://schemas.microsoft.com/office/drawing/2014/main" id="{6AD0154E-9FA4-1C0A-E322-79D9CDC5C60C}"/>
              </a:ext>
            </a:extLst>
          </p:cNvPr>
          <p:cNvSpPr>
            <a:spLocks noGrp="1"/>
          </p:cNvSpPr>
          <p:nvPr>
            <p:ph idx="1"/>
          </p:nvPr>
        </p:nvSpPr>
        <p:spPr>
          <a:xfrm>
            <a:off x="213160" y="743044"/>
            <a:ext cx="6350197" cy="6015195"/>
          </a:xfrm>
        </p:spPr>
        <p:txBody>
          <a:bodyPr vert="horz" lIns="91440" tIns="45720" rIns="91440" bIns="45720" rtlCol="0" anchor="ctr">
            <a:normAutofit/>
          </a:bodyPr>
          <a:lstStyle/>
          <a:p>
            <a:pPr marL="0" indent="0">
              <a:buNone/>
            </a:pPr>
            <a:r>
              <a:rPr lang="en-GB" sz="1600" dirty="0"/>
              <a:t>Long term emotional abuse causes painful chronic issues such as PTSD, anxiety, depression and low self-esteem. The long-term exposure from the abuse effects the way the brain stores and reacts to information (Heart to heart 2021).</a:t>
            </a:r>
          </a:p>
          <a:p>
            <a:pPr marL="0" indent="0">
              <a:buNone/>
            </a:pPr>
            <a:endParaRPr lang="en-GB" sz="1600" dirty="0"/>
          </a:p>
          <a:p>
            <a:pPr marL="0" indent="0">
              <a:buNone/>
            </a:pPr>
            <a:r>
              <a:rPr lang="en-GB" sz="1600" dirty="0"/>
              <a:t>Once again long-term effects consist of:</a:t>
            </a:r>
          </a:p>
          <a:p>
            <a:pPr marL="457200" indent="-457200"/>
            <a:r>
              <a:rPr lang="en-GB" sz="1600" dirty="0"/>
              <a:t>mental health conditions</a:t>
            </a:r>
          </a:p>
          <a:p>
            <a:pPr marL="457200" indent="-457200"/>
            <a:r>
              <a:rPr lang="en-GB" sz="1600" dirty="0"/>
              <a:t>neuroticism, or the tendency toward low mood and negative emotions like anger</a:t>
            </a:r>
          </a:p>
          <a:p>
            <a:pPr marL="457200" indent="-457200"/>
            <a:r>
              <a:rPr lang="en-GB" sz="1600" dirty="0"/>
              <a:t>chronic stress</a:t>
            </a:r>
          </a:p>
          <a:p>
            <a:pPr marL="457200" indent="-457200"/>
            <a:r>
              <a:rPr lang="en-GB" sz="1600" dirty="0"/>
              <a:t>physical health challenges like body aches and heart palpitations</a:t>
            </a:r>
          </a:p>
          <a:p>
            <a:pPr marL="457200" indent="-457200"/>
            <a:r>
              <a:rPr lang="en-GB" sz="1600" dirty="0"/>
              <a:t>attachment challenges</a:t>
            </a:r>
          </a:p>
          <a:p>
            <a:pPr marL="457200" indent="-457200"/>
            <a:r>
              <a:rPr lang="en-GB" sz="1600" dirty="0"/>
              <a:t>emotional disconnect or apathy</a:t>
            </a:r>
          </a:p>
          <a:p>
            <a:pPr marL="0" indent="0">
              <a:buNone/>
            </a:pPr>
            <a:r>
              <a:rPr lang="en-GB" sz="1600" dirty="0"/>
              <a:t>(Psych Central 2024)</a:t>
            </a:r>
          </a:p>
          <a:p>
            <a:pPr marL="0" indent="0">
              <a:buNone/>
            </a:pPr>
            <a:endParaRPr lang="en-GB" sz="1300"/>
          </a:p>
        </p:txBody>
      </p:sp>
      <p:pic>
        <p:nvPicPr>
          <p:cNvPr id="17" name="Picture 16" descr="Computer Generated Lights">
            <a:extLst>
              <a:ext uri="{FF2B5EF4-FFF2-40B4-BE49-F238E27FC236}">
                <a16:creationId xmlns:a16="http://schemas.microsoft.com/office/drawing/2014/main" id="{ED3905F8-B958-D34B-8FCC-D3DB1A7C9FC7}"/>
              </a:ext>
            </a:extLst>
          </p:cNvPr>
          <p:cNvPicPr>
            <a:picLocks noChangeAspect="1"/>
          </p:cNvPicPr>
          <p:nvPr/>
        </p:nvPicPr>
        <p:blipFill>
          <a:blip r:embed="rId2"/>
          <a:srcRect l="16827" r="25689" b="-64"/>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3571452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704BE06-4F1F-FEE3-51CD-C418209BCB88}"/>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F01E880-B351-1435-6372-7552750D6811}"/>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ea typeface="+mj-lt"/>
                <a:cs typeface="+mj-lt"/>
              </a:rPr>
              <a:t>psychological</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CC66FAE1-D61A-C151-15FB-0499B428CBCA}"/>
              </a:ext>
            </a:extLst>
          </p:cNvPr>
          <p:cNvGraphicFramePr>
            <a:graphicFrameLocks noGrp="1"/>
          </p:cNvGraphicFramePr>
          <p:nvPr>
            <p:ph idx="1"/>
            <p:extLst>
              <p:ext uri="{D42A27DB-BD31-4B8C-83A1-F6EECF244321}">
                <p14:modId xmlns:p14="http://schemas.microsoft.com/office/powerpoint/2010/main" val="299220084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4209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B648112-FA45-6125-4961-BD38D4966C6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9EA232-CEE3-B02A-37BF-9357BE0CE885}"/>
              </a:ext>
            </a:extLst>
          </p:cNvPr>
          <p:cNvSpPr>
            <a:spLocks noGrp="1"/>
          </p:cNvSpPr>
          <p:nvPr>
            <p:ph type="title"/>
          </p:nvPr>
        </p:nvSpPr>
        <p:spPr>
          <a:xfrm>
            <a:off x="1171074" y="1396686"/>
            <a:ext cx="3240506" cy="4064628"/>
          </a:xfrm>
        </p:spPr>
        <p:txBody>
          <a:bodyPr>
            <a:normAutofit/>
          </a:bodyPr>
          <a:lstStyle/>
          <a:p>
            <a:r>
              <a:rPr lang="en-GB">
                <a:solidFill>
                  <a:srgbClr val="FFFFFF"/>
                </a:solidFill>
                <a:ea typeface="+mj-lt"/>
                <a:cs typeface="+mj-lt"/>
              </a:rPr>
              <a:t>social impacts of abuse on victims</a:t>
            </a:r>
            <a:endParaRPr lang="en-US">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2501941-BF30-7EAA-44E5-8E6893BDB17A}"/>
              </a:ext>
            </a:extLst>
          </p:cNvPr>
          <p:cNvSpPr>
            <a:spLocks noGrp="1"/>
          </p:cNvSpPr>
          <p:nvPr>
            <p:ph idx="1"/>
          </p:nvPr>
        </p:nvSpPr>
        <p:spPr>
          <a:xfrm>
            <a:off x="5370153" y="1526033"/>
            <a:ext cx="5536397" cy="3935281"/>
          </a:xfrm>
        </p:spPr>
        <p:txBody>
          <a:bodyPr vert="horz" lIns="91440" tIns="45720" rIns="91440" bIns="45720" rtlCol="0">
            <a:normAutofit/>
          </a:bodyPr>
          <a:lstStyle/>
          <a:p>
            <a:pPr marL="0" indent="0">
              <a:buNone/>
            </a:pPr>
            <a:r>
              <a:rPr lang="en-GB" sz="2000"/>
              <a:t>Much like the two slides before, the social impacts often relate back to them, which is said by CSA Centre (2023) "</a:t>
            </a:r>
            <a:r>
              <a:rPr lang="en-GB" sz="2000">
                <a:ea typeface="+mn-lt"/>
                <a:cs typeface="+mn-lt"/>
              </a:rPr>
              <a:t>In the longer term, victim-survivors of child sexual abuse may be diagnosed with psychiatric disorders such as post-traumatic stress disorder and borderline personality disorder. Importantly, the Independent Inquiry into Child Sexual Abuse (IICSA) noted that there has been a shift in how the links between adverse mental health outcomes and sexual abuse are understood, moving towards an understanding of these as adaptive rather than ‘disordered’ responses.</a:t>
            </a:r>
            <a:r>
              <a:rPr lang="en-GB" sz="2000"/>
              <a:t>"</a:t>
            </a:r>
          </a:p>
        </p:txBody>
      </p:sp>
    </p:spTree>
    <p:extLst>
      <p:ext uri="{BB962C8B-B14F-4D97-AF65-F5344CB8AC3E}">
        <p14:creationId xmlns:p14="http://schemas.microsoft.com/office/powerpoint/2010/main" val="8251057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97F427-A8BD-3DAD-1ED2-38F84B991596}"/>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How police working with support services should respond to ensure safeguarding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FECFD0B-61C2-443A-E4B5-E38960864F7B}"/>
              </a:ext>
            </a:extLst>
          </p:cNvPr>
          <p:cNvSpPr>
            <a:spLocks noGrp="1"/>
          </p:cNvSpPr>
          <p:nvPr>
            <p:ph idx="1"/>
          </p:nvPr>
        </p:nvSpPr>
        <p:spPr>
          <a:xfrm>
            <a:off x="4091708" y="946944"/>
            <a:ext cx="7851371" cy="5585619"/>
          </a:xfrm>
        </p:spPr>
        <p:txBody>
          <a:bodyPr vert="horz" lIns="91440" tIns="45720" rIns="91440" bIns="45720" rtlCol="0" anchor="ctr">
            <a:noAutofit/>
          </a:bodyPr>
          <a:lstStyle/>
          <a:p>
            <a:pPr marL="0" indent="0">
              <a:buNone/>
            </a:pPr>
            <a:r>
              <a:rPr lang="en-GB" sz="2000" dirty="0"/>
              <a:t>The police, more specifically south Wales police work with multiple services for example, AAFDA, BAWSO, CALL helpline, Cardiff women's aid and many more (South Wales Police and crime commissioner 2026).</a:t>
            </a:r>
          </a:p>
          <a:p>
            <a:pPr marL="0" indent="0">
              <a:buNone/>
            </a:pPr>
            <a:r>
              <a:rPr lang="en-GB" sz="2000" dirty="0"/>
              <a:t>For police to work with support services it will usually be through a multi-agency approach to ensure there isn't a </a:t>
            </a:r>
            <a:r>
              <a:rPr lang="en-GB" sz="2000" dirty="0">
                <a:ea typeface="+mn-lt"/>
                <a:cs typeface="+mn-lt"/>
              </a:rPr>
              <a:t>risk of cases slipping through the safeguarding system and stopping domestic abuse at an early stage or preventing it from happening in the first place (College of Policing 2018)</a:t>
            </a:r>
            <a:endParaRPr lang="en-GB" sz="2000" dirty="0"/>
          </a:p>
          <a:p>
            <a:pPr marL="0" indent="0">
              <a:buNone/>
            </a:pPr>
            <a:r>
              <a:rPr lang="en-GB" sz="2000" dirty="0"/>
              <a:t>However, the police have must spot and protect the most vulnerable people within the community, </a:t>
            </a:r>
            <a:r>
              <a:rPr lang="en-GB" sz="2000" dirty="0">
                <a:latin typeface="Aptos"/>
              </a:rPr>
              <a:t>The police play a critical part in safeguarding adults and children both on the frontline and at a strategic level as statutory partners on safeguarding adults and children’s boards (CPD online college 2026)(A).</a:t>
            </a:r>
          </a:p>
          <a:p>
            <a:pPr marL="0" indent="0">
              <a:buNone/>
            </a:pPr>
            <a:endParaRPr lang="en-GB" sz="1800" dirty="0"/>
          </a:p>
          <a:p>
            <a:pPr marL="0" indent="0">
              <a:buNone/>
            </a:pPr>
            <a:endParaRPr lang="en-GB" sz="1800" dirty="0"/>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12081763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7E0AA0-CEE2-B9FE-71AF-373859A0B4D6}"/>
              </a:ext>
            </a:extLst>
          </p:cNvPr>
          <p:cNvSpPr>
            <a:spLocks noGrp="1"/>
          </p:cNvSpPr>
          <p:nvPr>
            <p:ph type="title"/>
          </p:nvPr>
        </p:nvSpPr>
        <p:spPr>
          <a:xfrm>
            <a:off x="1043631" y="809898"/>
            <a:ext cx="9942716" cy="1554480"/>
          </a:xfrm>
        </p:spPr>
        <p:txBody>
          <a:bodyPr anchor="ctr">
            <a:normAutofit/>
          </a:bodyPr>
          <a:lstStyle/>
          <a:p>
            <a:r>
              <a:rPr lang="en-GB" sz="4800"/>
              <a:t>Types of effective safeguarding used by police</a:t>
            </a:r>
          </a:p>
        </p:txBody>
      </p:sp>
      <p:sp>
        <p:nvSpPr>
          <p:cNvPr id="3" name="Content Placeholder 2">
            <a:extLst>
              <a:ext uri="{FF2B5EF4-FFF2-40B4-BE49-F238E27FC236}">
                <a16:creationId xmlns:a16="http://schemas.microsoft.com/office/drawing/2014/main" id="{0E91732F-878E-7325-1EFC-829C46BEED76}"/>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r>
              <a:rPr lang="en-GB" sz="1900" dirty="0"/>
              <a:t>Adult protection Policy:</a:t>
            </a:r>
            <a:endParaRPr lang="en-US" sz="1900"/>
          </a:p>
          <a:p>
            <a:r>
              <a:rPr lang="en-GB" sz="1900" dirty="0"/>
              <a:t>Dyfed Powys uses the adult protection policy to define how they deal with 'adults at risk', they provide a consistent and professional approach to safeguarding vulnerable adults (Dyfed Powys 2024).</a:t>
            </a:r>
          </a:p>
          <a:p>
            <a:endParaRPr lang="en-GB" sz="1900"/>
          </a:p>
          <a:p>
            <a:r>
              <a:rPr lang="en-GB" sz="1900" dirty="0"/>
              <a:t>Care Act 2014:</a:t>
            </a:r>
          </a:p>
          <a:p>
            <a:pPr marL="0" indent="0">
              <a:buNone/>
            </a:pPr>
            <a:r>
              <a:rPr lang="en-GB" sz="1900" dirty="0"/>
              <a:t>The care act gives a total of 6 key principles to safeguarding they are a main core for anybody who has a responsibility for safeguarding. These 6 principles are, Protection, accountability, empowerment, partnership, prevention and proportionality (CPD online college)(B).</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35813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85E144-AE0A-3728-E501-DDC25BC503E1}"/>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Research timeline</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presentation&#10;&#10;AI-generated content may be incorrect.">
            <a:extLst>
              <a:ext uri="{FF2B5EF4-FFF2-40B4-BE49-F238E27FC236}">
                <a16:creationId xmlns:a16="http://schemas.microsoft.com/office/drawing/2014/main" id="{03DA2220-EDCA-634F-EB98-5167A0D4844C}"/>
              </a:ext>
            </a:extLst>
          </p:cNvPr>
          <p:cNvPicPr>
            <a:picLocks noChangeAspect="1"/>
          </p:cNvPicPr>
          <p:nvPr/>
        </p:nvPicPr>
        <p:blipFill>
          <a:blip r:embed="rId2"/>
          <a:stretch>
            <a:fillRect/>
          </a:stretch>
        </p:blipFill>
        <p:spPr>
          <a:xfrm>
            <a:off x="6270395" y="640080"/>
            <a:ext cx="3982417" cy="5550408"/>
          </a:xfrm>
          <a:prstGeom prst="rect">
            <a:avLst/>
          </a:prstGeom>
        </p:spPr>
      </p:pic>
    </p:spTree>
    <p:extLst>
      <p:ext uri="{BB962C8B-B14F-4D97-AF65-F5344CB8AC3E}">
        <p14:creationId xmlns:p14="http://schemas.microsoft.com/office/powerpoint/2010/main" val="42228887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3DE1D-AACD-1AB1-48C2-4335533D9C6C}"/>
              </a:ext>
            </a:extLst>
          </p:cNvPr>
          <p:cNvSpPr>
            <a:spLocks noGrp="1"/>
          </p:cNvSpPr>
          <p:nvPr>
            <p:ph type="title"/>
          </p:nvPr>
        </p:nvSpPr>
        <p:spPr>
          <a:xfrm>
            <a:off x="3429000" y="243205"/>
            <a:ext cx="10515600" cy="1325563"/>
          </a:xfrm>
        </p:spPr>
        <p:txBody>
          <a:bodyPr/>
          <a:lstStyle/>
          <a:p>
            <a:r>
              <a:rPr lang="en-GB" dirty="0"/>
              <a:t>Reference list (12)</a:t>
            </a:r>
          </a:p>
        </p:txBody>
      </p:sp>
      <p:sp>
        <p:nvSpPr>
          <p:cNvPr id="3" name="Content Placeholder 2">
            <a:extLst>
              <a:ext uri="{FF2B5EF4-FFF2-40B4-BE49-F238E27FC236}">
                <a16:creationId xmlns:a16="http://schemas.microsoft.com/office/drawing/2014/main" id="{1D46942B-1938-D030-0754-645C3E88229C}"/>
              </a:ext>
            </a:extLst>
          </p:cNvPr>
          <p:cNvSpPr>
            <a:spLocks noGrp="1"/>
          </p:cNvSpPr>
          <p:nvPr>
            <p:ph idx="1"/>
          </p:nvPr>
        </p:nvSpPr>
        <p:spPr>
          <a:xfrm>
            <a:off x="838200" y="1337945"/>
            <a:ext cx="10515600" cy="5357178"/>
          </a:xfrm>
        </p:spPr>
        <p:txBody>
          <a:bodyPr vert="horz" lIns="91440" tIns="45720" rIns="91440" bIns="45720" rtlCol="0" anchor="t">
            <a:normAutofit/>
          </a:bodyPr>
          <a:lstStyle/>
          <a:p>
            <a:pPr marL="0" indent="0">
              <a:buNone/>
            </a:pPr>
            <a:r>
              <a:rPr lang="en-GB" sz="1400" dirty="0"/>
              <a:t>Centre of expertise on child sexual abuse (2023), Available at </a:t>
            </a:r>
            <a:r>
              <a:rPr lang="en-GB" sz="1400" dirty="0">
                <a:ea typeface="+mn-lt"/>
                <a:cs typeface="+mn-lt"/>
                <a:hlinkClick r:id="rId2"/>
              </a:rPr>
              <a:t>https://www.csacentre.org.uk/about-us/</a:t>
            </a:r>
            <a:r>
              <a:rPr lang="en-GB" sz="1400" dirty="0">
                <a:ea typeface="+mn-lt"/>
                <a:cs typeface="+mn-lt"/>
              </a:rPr>
              <a:t> </a:t>
            </a:r>
            <a:endParaRPr lang="en-US" dirty="0">
              <a:ea typeface="+mn-lt"/>
              <a:cs typeface="+mn-lt"/>
            </a:endParaRPr>
          </a:p>
          <a:p>
            <a:pPr marL="0" indent="0">
              <a:buNone/>
            </a:pPr>
            <a:r>
              <a:rPr lang="en-GB" sz="1400" dirty="0"/>
              <a:t>College of Policing (2018), Available at </a:t>
            </a:r>
            <a:r>
              <a:rPr lang="en-GB" sz="1400" dirty="0">
                <a:ea typeface="+mn-lt"/>
                <a:cs typeface="+mn-lt"/>
                <a:hlinkClick r:id="rId3"/>
              </a:rPr>
              <a:t>https://www.college.police.uk/app/major-investigation-and-public-protection/domestic-abuse/partnership-working-and-multi-agency-responsesmechanisms</a:t>
            </a:r>
            <a:r>
              <a:rPr lang="en-GB" sz="1400" dirty="0">
                <a:ea typeface="+mn-lt"/>
                <a:cs typeface="+mn-lt"/>
              </a:rPr>
              <a:t> </a:t>
            </a:r>
          </a:p>
          <a:p>
            <a:pPr marL="0" indent="0">
              <a:buNone/>
            </a:pPr>
            <a:r>
              <a:rPr lang="en-GB" sz="1400" dirty="0"/>
              <a:t>CPD online college (2026)(A), Available at </a:t>
            </a:r>
            <a:r>
              <a:rPr lang="en-GB" sz="1400" dirty="0">
                <a:ea typeface="+mn-lt"/>
                <a:cs typeface="+mn-lt"/>
                <a:hlinkClick r:id="rId4"/>
              </a:rPr>
              <a:t>https://cpdonline.co.uk/safeguarding-guides/safeguarding-guide-for-police-officers/</a:t>
            </a:r>
            <a:r>
              <a:rPr lang="en-GB" sz="1400" dirty="0">
                <a:ea typeface="+mn-lt"/>
                <a:cs typeface="+mn-lt"/>
              </a:rPr>
              <a:t> </a:t>
            </a:r>
          </a:p>
          <a:p>
            <a:pPr marL="0" indent="0">
              <a:buNone/>
            </a:pPr>
            <a:r>
              <a:rPr lang="en-GB" sz="1400" dirty="0"/>
              <a:t>CPD online college (2026)(B), Available at </a:t>
            </a:r>
            <a:r>
              <a:rPr lang="en-GB" sz="1400" dirty="0">
                <a:ea typeface="+mn-lt"/>
                <a:cs typeface="+mn-lt"/>
                <a:hlinkClick r:id="rId4"/>
              </a:rPr>
              <a:t>https://cpdonline.co.uk/safeguarding-guides/safeguarding-guide-for-police-officers/</a:t>
            </a:r>
            <a:r>
              <a:rPr lang="en-GB" sz="1400" dirty="0">
                <a:ea typeface="+mn-lt"/>
                <a:cs typeface="+mn-lt"/>
              </a:rPr>
              <a:t> </a:t>
            </a:r>
            <a:endParaRPr lang="en-GB" dirty="0"/>
          </a:p>
          <a:p>
            <a:pPr marL="0" indent="0">
              <a:buNone/>
            </a:pPr>
            <a:r>
              <a:rPr lang="en-GB" sz="1400" dirty="0" err="1"/>
              <a:t>Dyfd</a:t>
            </a:r>
            <a:r>
              <a:rPr lang="en-GB" sz="1400" dirty="0"/>
              <a:t> Powys (2024), Available at </a:t>
            </a:r>
            <a:r>
              <a:rPr lang="en-GB" sz="1400" dirty="0">
                <a:ea typeface="+mn-lt"/>
                <a:cs typeface="+mn-lt"/>
                <a:hlinkClick r:id="rId5"/>
              </a:rPr>
              <a:t>https://www.dyfed-powys.police.uk/foi-ai/dyfed-powys-police/publication-scheme/our-policies-and-procedures/Policies/vulnerability-hub/adult-protection-policy/</a:t>
            </a:r>
            <a:r>
              <a:rPr lang="en-GB" sz="1400" dirty="0">
                <a:ea typeface="+mn-lt"/>
                <a:cs typeface="+mn-lt"/>
              </a:rPr>
              <a:t> </a:t>
            </a:r>
          </a:p>
          <a:p>
            <a:pPr marL="0" indent="0">
              <a:buNone/>
            </a:pPr>
            <a:r>
              <a:rPr lang="en-GB" sz="1400" dirty="0" err="1"/>
              <a:t>Freeva</a:t>
            </a:r>
            <a:r>
              <a:rPr lang="en-GB" sz="1400" dirty="0"/>
              <a:t> (2026), Available at </a:t>
            </a:r>
            <a:r>
              <a:rPr lang="en-GB" sz="1400" dirty="0">
                <a:ea typeface="+mn-lt"/>
                <a:cs typeface="+mn-lt"/>
                <a:hlinkClick r:id="rId6"/>
              </a:rPr>
              <a:t>https://freeva.org.uk/the-silent-victims-children/#:~:text=Short%20Term&amp;text=Witnessing%20domestic%20violence%20can%20have,child's%20emotional%20wellbeing%20and%20development</a:t>
            </a:r>
            <a:r>
              <a:rPr lang="en-GB" sz="1400" dirty="0">
                <a:ea typeface="+mn-lt"/>
                <a:cs typeface="+mn-lt"/>
              </a:rPr>
              <a:t>. </a:t>
            </a:r>
            <a:endParaRPr lang="en-GB" sz="1400" dirty="0"/>
          </a:p>
          <a:p>
            <a:pPr marL="0" indent="0">
              <a:buNone/>
            </a:pPr>
            <a:r>
              <a:rPr lang="en-GB" sz="1400" dirty="0"/>
              <a:t>Heart to heart (2021), 'Effects on Mental Health and Brain Function', Available at </a:t>
            </a:r>
            <a:r>
              <a:rPr lang="en-GB" sz="1400" dirty="0">
                <a:ea typeface="+mn-lt"/>
                <a:cs typeface="+mn-lt"/>
                <a:hlinkClick r:id="rId7"/>
              </a:rPr>
              <a:t>https://hearttoheartbristol.co.uk/recognising-the-long-term-effects-of-emotional-abuse/</a:t>
            </a:r>
            <a:r>
              <a:rPr lang="en-GB" sz="1400" dirty="0">
                <a:ea typeface="+mn-lt"/>
                <a:cs typeface="+mn-lt"/>
              </a:rPr>
              <a:t> </a:t>
            </a:r>
            <a:endParaRPr lang="en-GB" sz="1400" dirty="0"/>
          </a:p>
          <a:p>
            <a:pPr marL="0" indent="0">
              <a:buNone/>
            </a:pPr>
            <a:r>
              <a:rPr lang="en-GB" sz="1400" dirty="0"/>
              <a:t>Michael Wallis, Somerset Council (2025), Available at </a:t>
            </a:r>
            <a:r>
              <a:rPr lang="en-GB" sz="1400" dirty="0">
                <a:ea typeface="+mn-lt"/>
                <a:cs typeface="+mn-lt"/>
                <a:hlinkClick r:id="rId8"/>
              </a:rPr>
              <a:t>https://somersetdomesticabuse.org.uk/the-impact-of-domestic-abuse-on-mental-health-beyond-ptsd/#:~:text=Survivors%20commonly%20report%20long%2Dterm,still%20carry%20deep%20psychological%20wounds</a:t>
            </a:r>
            <a:r>
              <a:rPr lang="en-GB" sz="1400" dirty="0">
                <a:ea typeface="+mn-lt"/>
                <a:cs typeface="+mn-lt"/>
              </a:rPr>
              <a:t>. </a:t>
            </a:r>
            <a:endParaRPr lang="en-GB" sz="1400" dirty="0"/>
          </a:p>
          <a:p>
            <a:pPr marL="0" indent="0">
              <a:buNone/>
            </a:pPr>
            <a:r>
              <a:rPr lang="en-GB" sz="1400" dirty="0"/>
              <a:t>NSPCC (2026), Available at </a:t>
            </a:r>
            <a:r>
              <a:rPr lang="en-GB" sz="1400" dirty="0">
                <a:ea typeface="+mn-lt"/>
                <a:cs typeface="+mn-lt"/>
                <a:hlinkClick r:id="rId9"/>
              </a:rPr>
              <a:t>https://www.nspcc.org.uk/keeping-children-safe/types-of-abuse/emotional-abuse/</a:t>
            </a:r>
            <a:r>
              <a:rPr lang="en-GB" sz="1400" dirty="0">
                <a:ea typeface="+mn-lt"/>
                <a:cs typeface="+mn-lt"/>
              </a:rPr>
              <a:t> </a:t>
            </a:r>
            <a:endParaRPr lang="en-GB" sz="1400"/>
          </a:p>
          <a:p>
            <a:pPr marL="0" indent="0">
              <a:buNone/>
            </a:pPr>
            <a:r>
              <a:rPr lang="en-GB" sz="1400" dirty="0"/>
              <a:t>Psych Central (2024), </a:t>
            </a:r>
            <a:r>
              <a:rPr lang="en-GB" sz="1400" dirty="0">
                <a:ea typeface="+mn-lt"/>
                <a:cs typeface="+mn-lt"/>
              </a:rPr>
              <a:t>Available at </a:t>
            </a:r>
            <a:r>
              <a:rPr lang="en-GB" sz="1400" dirty="0">
                <a:ea typeface="+mn-lt"/>
                <a:cs typeface="+mn-lt"/>
                <a:hlinkClick r:id="rId10"/>
              </a:rPr>
              <a:t>https://psychcentral.com/lib/emotional-abuse-signs#tips-to-heal</a:t>
            </a:r>
            <a:r>
              <a:rPr lang="en-GB" sz="1400" dirty="0">
                <a:ea typeface="+mn-lt"/>
                <a:cs typeface="+mn-lt"/>
              </a:rPr>
              <a:t> </a:t>
            </a:r>
          </a:p>
          <a:p>
            <a:pPr marL="0" indent="0">
              <a:buNone/>
            </a:pPr>
            <a:r>
              <a:rPr lang="en-GB" sz="1400" err="1"/>
              <a:t>SafeLives</a:t>
            </a:r>
            <a:r>
              <a:rPr lang="en-GB" sz="1400" dirty="0"/>
              <a:t> (2026), Available at </a:t>
            </a:r>
            <a:r>
              <a:rPr lang="en-GB" sz="1400" dirty="0">
                <a:ea typeface="+mn-lt"/>
                <a:cs typeface="+mn-lt"/>
                <a:hlinkClick r:id="rId11"/>
              </a:rPr>
              <a:t>https://safelives.org.uk/about-domestic-abuse/what-is-domestic-abuse/psychological-abuse/</a:t>
            </a:r>
            <a:r>
              <a:rPr lang="en-GB" sz="1400" dirty="0">
                <a:ea typeface="+mn-lt"/>
                <a:cs typeface="+mn-lt"/>
              </a:rPr>
              <a:t> </a:t>
            </a:r>
            <a:endParaRPr lang="en-GB" sz="1400" dirty="0"/>
          </a:p>
          <a:p>
            <a:pPr marL="0" indent="0">
              <a:buNone/>
            </a:pPr>
            <a:r>
              <a:rPr lang="en-GB" sz="1400" dirty="0"/>
              <a:t>South Wales Police and Crime Commissioner (2026), Available at </a:t>
            </a:r>
            <a:r>
              <a:rPr lang="en-GB" sz="1400" dirty="0">
                <a:ea typeface="+mn-lt"/>
                <a:cs typeface="+mn-lt"/>
                <a:hlinkClick r:id="rId12"/>
              </a:rPr>
              <a:t>https://www.southwalescommissioner.org.uk/help-and-support/find-support/</a:t>
            </a:r>
            <a:r>
              <a:rPr lang="en-GB" sz="1400" dirty="0">
                <a:ea typeface="+mn-lt"/>
                <a:cs typeface="+mn-lt"/>
              </a:rPr>
              <a:t> </a:t>
            </a:r>
          </a:p>
          <a:p>
            <a:pPr marL="0" indent="0">
              <a:buNone/>
            </a:pPr>
            <a:endParaRPr lang="en-GB" sz="1800" dirty="0"/>
          </a:p>
          <a:p>
            <a:pPr marL="0" indent="0">
              <a:buNone/>
            </a:pPr>
            <a:endParaRPr lang="en-GB" dirty="0"/>
          </a:p>
        </p:txBody>
      </p:sp>
    </p:spTree>
    <p:extLst>
      <p:ext uri="{BB962C8B-B14F-4D97-AF65-F5344CB8AC3E}">
        <p14:creationId xmlns:p14="http://schemas.microsoft.com/office/powerpoint/2010/main" val="1477916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2E793F-92E1-3148-663A-165D2ED8337B}"/>
              </a:ext>
            </a:extLst>
          </p:cNvPr>
          <p:cNvSpPr>
            <a:spLocks noGrp="1"/>
          </p:cNvSpPr>
          <p:nvPr>
            <p:ph type="title"/>
          </p:nvPr>
        </p:nvSpPr>
        <p:spPr>
          <a:xfrm>
            <a:off x="630936" y="640823"/>
            <a:ext cx="3419856" cy="5583148"/>
          </a:xfrm>
        </p:spPr>
        <p:txBody>
          <a:bodyPr anchor="ctr">
            <a:normAutofit/>
          </a:bodyPr>
          <a:lstStyle/>
          <a:p>
            <a:r>
              <a:rPr lang="en-GB" sz="5400"/>
              <a:t>Thank you for listening</a:t>
            </a:r>
          </a:p>
        </p:txBody>
      </p:sp>
      <p:sp>
        <p:nvSpPr>
          <p:cNvPr id="12"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sX0" fmla="*/ 0 w 18288"/>
              <a:gd name="csY0" fmla="*/ 0 h 5590381"/>
              <a:gd name="csX1" fmla="*/ 18288 w 18288"/>
              <a:gd name="csY1" fmla="*/ 0 h 5590381"/>
              <a:gd name="csX2" fmla="*/ 18288 w 18288"/>
              <a:gd name="csY2" fmla="*/ 754701 h 5590381"/>
              <a:gd name="csX3" fmla="*/ 18288 w 18288"/>
              <a:gd name="csY3" fmla="*/ 1565307 h 5590381"/>
              <a:gd name="csX4" fmla="*/ 18288 w 18288"/>
              <a:gd name="csY4" fmla="*/ 2152297 h 5590381"/>
              <a:gd name="csX5" fmla="*/ 18288 w 18288"/>
              <a:gd name="csY5" fmla="*/ 2906998 h 5590381"/>
              <a:gd name="csX6" fmla="*/ 18288 w 18288"/>
              <a:gd name="csY6" fmla="*/ 3549892 h 5590381"/>
              <a:gd name="csX7" fmla="*/ 18288 w 18288"/>
              <a:gd name="csY7" fmla="*/ 4080978 h 5590381"/>
              <a:gd name="csX8" fmla="*/ 18288 w 18288"/>
              <a:gd name="csY8" fmla="*/ 4835680 h 5590381"/>
              <a:gd name="csX9" fmla="*/ 18288 w 18288"/>
              <a:gd name="csY9" fmla="*/ 5590381 h 5590381"/>
              <a:gd name="csX10" fmla="*/ 0 w 18288"/>
              <a:gd name="csY10" fmla="*/ 5590381 h 5590381"/>
              <a:gd name="csX11" fmla="*/ 0 w 18288"/>
              <a:gd name="csY11" fmla="*/ 4835680 h 5590381"/>
              <a:gd name="csX12" fmla="*/ 0 w 18288"/>
              <a:gd name="csY12" fmla="*/ 4304593 h 5590381"/>
              <a:gd name="csX13" fmla="*/ 0 w 18288"/>
              <a:gd name="csY13" fmla="*/ 3773507 h 5590381"/>
              <a:gd name="csX14" fmla="*/ 0 w 18288"/>
              <a:gd name="csY14" fmla="*/ 3186517 h 5590381"/>
              <a:gd name="csX15" fmla="*/ 0 w 18288"/>
              <a:gd name="csY15" fmla="*/ 2487720 h 5590381"/>
              <a:gd name="csX16" fmla="*/ 0 w 18288"/>
              <a:gd name="csY16" fmla="*/ 1956633 h 5590381"/>
              <a:gd name="csX17" fmla="*/ 0 w 18288"/>
              <a:gd name="csY17" fmla="*/ 1425547 h 5590381"/>
              <a:gd name="csX18" fmla="*/ 0 w 18288"/>
              <a:gd name="csY18" fmla="*/ 614942 h 5590381"/>
              <a:gd name="csX19" fmla="*/ 0 w 18288"/>
              <a:gd name="csY19" fmla="*/ 0 h 55903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elp">
            <a:extLst>
              <a:ext uri="{FF2B5EF4-FFF2-40B4-BE49-F238E27FC236}">
                <a16:creationId xmlns:a16="http://schemas.microsoft.com/office/drawing/2014/main" id="{38C3C505-7F5A-EBDA-9CF3-8C0D3AE3133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654296" y="630936"/>
            <a:ext cx="3913632" cy="3913632"/>
          </a:xfrm>
          <a:prstGeom prst="rect">
            <a:avLst/>
          </a:prstGeom>
        </p:spPr>
      </p:pic>
      <p:sp>
        <p:nvSpPr>
          <p:cNvPr id="3" name="Content Placeholder 2">
            <a:extLst>
              <a:ext uri="{FF2B5EF4-FFF2-40B4-BE49-F238E27FC236}">
                <a16:creationId xmlns:a16="http://schemas.microsoft.com/office/drawing/2014/main" id="{715862D4-B62D-63ED-C9A4-9B97E86004F0}"/>
              </a:ext>
            </a:extLst>
          </p:cNvPr>
          <p:cNvSpPr>
            <a:spLocks noGrp="1"/>
          </p:cNvSpPr>
          <p:nvPr>
            <p:ph idx="1"/>
          </p:nvPr>
        </p:nvSpPr>
        <p:spPr>
          <a:xfrm>
            <a:off x="4654296" y="4798577"/>
            <a:ext cx="6894576" cy="1428487"/>
          </a:xfrm>
        </p:spPr>
        <p:txBody>
          <a:bodyPr vert="horz" lIns="91440" tIns="45720" rIns="91440" bIns="45720" rtlCol="0" anchor="t">
            <a:normAutofit/>
          </a:bodyPr>
          <a:lstStyle/>
          <a:p>
            <a:pPr marL="0" indent="0">
              <a:buNone/>
            </a:pPr>
            <a:r>
              <a:rPr lang="en-GB" sz="6600" dirty="0"/>
              <a:t>Any questions?</a:t>
            </a:r>
          </a:p>
        </p:txBody>
      </p:sp>
    </p:spTree>
    <p:extLst>
      <p:ext uri="{BB962C8B-B14F-4D97-AF65-F5344CB8AC3E}">
        <p14:creationId xmlns:p14="http://schemas.microsoft.com/office/powerpoint/2010/main" val="2498737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  Presentation on Short to long-term Psychological, emotional and social impacts abuse on victims. </vt:lpstr>
      <vt:lpstr>Short-term Effects</vt:lpstr>
      <vt:lpstr>Emotional</vt:lpstr>
      <vt:lpstr>psychological</vt:lpstr>
      <vt:lpstr>social impacts of abuse on victims</vt:lpstr>
      <vt:lpstr>Long-term effects</vt:lpstr>
      <vt:lpstr>Emotional</vt:lpstr>
      <vt:lpstr>psychological</vt:lpstr>
      <vt:lpstr>social impacts of abuse on victims</vt:lpstr>
      <vt:lpstr>How police working with support services should respond to ensure safeguarding</vt:lpstr>
      <vt:lpstr>Types of effective safeguarding used by police</vt:lpstr>
      <vt:lpstr>Research timeline</vt:lpstr>
      <vt:lpstr>Reference list (12)</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406</cp:revision>
  <dcterms:created xsi:type="dcterms:W3CDTF">2026-01-09T18:57:27Z</dcterms:created>
  <dcterms:modified xsi:type="dcterms:W3CDTF">2026-01-10T17:26:40Z</dcterms:modified>
</cp:coreProperties>
</file>