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9" r:id="rId3"/>
    <p:sldId id="258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75521"/>
    <a:srgbClr val="008A87"/>
    <a:srgbClr val="3D5951"/>
    <a:srgbClr val="00A29D"/>
    <a:srgbClr val="F8E5DC"/>
    <a:srgbClr val="E90A00"/>
    <a:srgbClr val="FFC400"/>
    <a:srgbClr val="660000"/>
    <a:srgbClr val="FBFDF4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62" d="100"/>
          <a:sy n="62" d="100"/>
        </p:scale>
        <p:origin x="27" y="56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11ABEB-D1E5-4358-B688-1F6FA3CE1345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1D3D79-5AEB-4155-B7DD-0615E6C59B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172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#008A87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1D3D79-5AEB-4155-B7DD-0615E6C59BD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2647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3A248-2DD8-A039-3E24-7E31654CE1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F0E2C2-14D4-4654-EF45-6E4B401DA0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AE38B7-69C0-8160-1ED7-2A7DC155C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B5B4-CBC7-4E05-8D6B-D945B23C185D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9487B0-45C3-6A91-25D4-2143A49FB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D58C3-0B55-2758-A41F-3EA2E51E5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594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FA4ED-1D08-EB6D-2DCE-663B6265B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AAAA2-F182-ED1C-4983-549AB6668F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41E232-D8CE-2A58-1525-2B803A8A2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B5B4-CBC7-4E05-8D6B-D945B23C185D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6A4072-CC1F-E9FC-A7AB-D46021324D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B2A59E-A495-14F0-99F8-A85E2361E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5825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1DAA2-FE06-E433-4490-41FB86D4F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EE1DD6-9DF8-4041-4996-E8B6524BF0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6D8ED-ED2A-D607-3630-8AE9CE49B2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B5B4-CBC7-4E05-8D6B-D945B23C185D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8A352-9316-C47B-71DE-6D84601A0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7AC4A5-AD59-8422-28D2-8DDC2BF6D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0381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CB374-4E3A-C1FF-8161-7FE90D597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1E7E3-58FB-9D96-D469-D90454EAF8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78CB24-C937-332D-6069-FCC6460D1A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C8C934-09F8-1533-F156-4C373CCE3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B5B4-CBC7-4E05-8D6B-D945B23C185D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5B2090-AA37-07AB-A2D9-0CC00A4F8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20151D-C88F-4776-C7C8-6FD33F636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1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84641-C04F-F0D9-715E-D016561D6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DA059F-F121-642A-2A29-334759C7BA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7B175-F9A9-8213-151C-AD637BACA8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DDCA65-C879-5D81-9688-20EE536E33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F690B7-E4A7-6871-A602-84FFD98F74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BB01E6-9AFC-DB42-EBA8-B81AC47D08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B5B4-CBC7-4E05-8D6B-D945B23C185D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AC7658-960B-106F-34FA-A2F7AE52B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26391C-115B-7473-F131-B9724CFFF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690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911DD-72AD-D494-1EAB-F56BBEE50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D0D0CC-51EE-F89A-54B2-41C5CE999D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B5B4-CBC7-4E05-8D6B-D945B23C185D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920E57-7BF3-31C0-27A3-2400B2F67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CDE5E2-27DA-7296-50B4-6907D5061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651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39B429-F862-8974-96B3-11971FEEBC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B5B4-CBC7-4E05-8D6B-D945B23C185D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4614DE-2E15-963A-6481-85F9B32685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00B6D4-C25B-EEE2-6CDC-21E60FFDD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327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E7E3D-914E-1496-6FD5-C785557DF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E3FDB-C7EB-0A77-0573-2D8740EEB7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AB8A4B-AF20-F7A3-7AEB-C0B3679EA1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B068D7-49A9-7E7D-1F09-59864A09E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B5B4-CBC7-4E05-8D6B-D945B23C185D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5577E5-046F-D6F5-93EF-2297935D9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425304-3162-5913-6C2D-F218E3866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1750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2DA2F-5FEE-DEFB-48CF-ECBDC3072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76C30A-7DB8-05EF-09C0-0BD7E1DF6B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46B590-1671-E62E-8CFA-53F28ABA97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288164-F00E-42D3-604D-B2D401D888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B5B4-CBC7-4E05-8D6B-D945B23C185D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5818E4-2CB0-9C37-3751-0B9FE8E431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E69C3C-5C76-D48C-72C1-82A1B83FE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395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3C998-748A-CEB9-7D4C-B10FFC9C5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BF636A-20F6-A46F-962F-7F3B55036D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E97B3A-01D1-FD96-4B64-563C04BF8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B5B4-CBC7-4E05-8D6B-D945B23C185D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8CCD0A-7B1C-7DB9-C6E0-CD85B6B53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5DA91D-0F03-06B4-2C64-CD43611AE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176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B6D9CF-2281-4243-1ED8-BF61069681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9798FB-045A-28A0-D771-626B378F81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0A091D-708C-766C-5688-4A5B0F68C5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EB5B4-CBC7-4E05-8D6B-D945B23C185D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7F838C-C8EC-4C14-764B-B7B2AA98B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2F4D19-B28F-1BB2-DCAC-5A2EC5DB0F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083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C7B167-7CBF-C70E-CDF7-1A1FD1CB6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92E622-4F5C-DF1D-037C-3B8082421A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91E231-3020-960C-9A4E-93619EE213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95EB5B4-CBC7-4E05-8D6B-D945B23C185D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949570-D1D2-6D8D-7A6E-7ACA47E15B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B486DF-6D8A-1FF9-4998-B4320249EC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33E743E-F99C-4634-A3F1-7B0B93C2FB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45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freepngimg.com/png/58348-alarm-icon-cartoon-timer-clock-free-photo-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138747" y="245970"/>
            <a:ext cx="4595816" cy="879660"/>
            <a:chOff x="0" y="0"/>
            <a:chExt cx="9999192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999192" cy="1913890"/>
            </a:xfrm>
            <a:custGeom>
              <a:avLst/>
              <a:gdLst/>
              <a:ahLst/>
              <a:cxnLst/>
              <a:rect l="l" t="t" r="r" b="b"/>
              <a:pathLst>
                <a:path w="9999192" h="1913890">
                  <a:moveTo>
                    <a:pt x="9999192" y="956945"/>
                  </a:moveTo>
                  <a:cubicBezTo>
                    <a:pt x="9999192" y="1485392"/>
                    <a:pt x="9570820" y="1913890"/>
                    <a:pt x="9042247" y="1913890"/>
                  </a:cubicBezTo>
                  <a:lnTo>
                    <a:pt x="956945" y="1913890"/>
                  </a:lnTo>
                  <a:cubicBezTo>
                    <a:pt x="428371" y="1913890"/>
                    <a:pt x="0" y="1485392"/>
                    <a:pt x="0" y="956945"/>
                  </a:cubicBezTo>
                  <a:cubicBezTo>
                    <a:pt x="0" y="428371"/>
                    <a:pt x="428371" y="0"/>
                    <a:pt x="956945" y="0"/>
                  </a:cubicBezTo>
                  <a:lnTo>
                    <a:pt x="9042247" y="0"/>
                  </a:lnTo>
                  <a:cubicBezTo>
                    <a:pt x="9570694" y="0"/>
                    <a:pt x="9999192" y="428371"/>
                    <a:pt x="9999192" y="956945"/>
                  </a:cubicBezTo>
                  <a:close/>
                </a:path>
              </a:pathLst>
            </a:custGeom>
            <a:solidFill>
              <a:srgbClr val="008A87"/>
            </a:solidFill>
          </p:spPr>
          <p:txBody>
            <a:bodyPr/>
            <a:lstStyle/>
            <a:p>
              <a:endParaRPr lang="en-GB" sz="1200">
                <a:latin typeface="+mj-lt"/>
              </a:endParaRP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-749629" y="5590130"/>
            <a:ext cx="13691257" cy="879660"/>
            <a:chOff x="0" y="0"/>
            <a:chExt cx="29788293" cy="191389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9788293" cy="1913890"/>
            </a:xfrm>
            <a:custGeom>
              <a:avLst/>
              <a:gdLst/>
              <a:ahLst/>
              <a:cxnLst/>
              <a:rect l="l" t="t" r="r" b="b"/>
              <a:pathLst>
                <a:path w="29788293" h="1913890">
                  <a:moveTo>
                    <a:pt x="29788293" y="956945"/>
                  </a:moveTo>
                  <a:cubicBezTo>
                    <a:pt x="29788293" y="1485392"/>
                    <a:pt x="29359923" y="1913890"/>
                    <a:pt x="28831347" y="1913890"/>
                  </a:cubicBezTo>
                  <a:lnTo>
                    <a:pt x="956945" y="1913890"/>
                  </a:lnTo>
                  <a:cubicBezTo>
                    <a:pt x="428371" y="1913890"/>
                    <a:pt x="0" y="1485392"/>
                    <a:pt x="0" y="956945"/>
                  </a:cubicBezTo>
                  <a:cubicBezTo>
                    <a:pt x="0" y="428371"/>
                    <a:pt x="428371" y="0"/>
                    <a:pt x="956945" y="0"/>
                  </a:cubicBezTo>
                  <a:lnTo>
                    <a:pt x="28831347" y="0"/>
                  </a:lnTo>
                  <a:cubicBezTo>
                    <a:pt x="29359796" y="0"/>
                    <a:pt x="29788293" y="428371"/>
                    <a:pt x="29788293" y="956945"/>
                  </a:cubicBezTo>
                  <a:close/>
                </a:path>
              </a:pathLst>
            </a:custGeom>
            <a:solidFill>
              <a:srgbClr val="008A87"/>
            </a:solidFill>
          </p:spPr>
          <p:txBody>
            <a:bodyPr/>
            <a:lstStyle/>
            <a:p>
              <a:endParaRPr lang="en-GB" sz="1200">
                <a:latin typeface="+mj-lt"/>
              </a:endParaRPr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6485350" y="2049112"/>
            <a:ext cx="5020850" cy="14293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5491"/>
              </a:lnSpc>
            </a:pPr>
            <a:r>
              <a:rPr lang="en-US" sz="5491" dirty="0">
                <a:solidFill>
                  <a:srgbClr val="1D4E55"/>
                </a:solidFill>
                <a:latin typeface="+mj-lt"/>
              </a:rPr>
              <a:t>Introduction to MATLAB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57484" y="571500"/>
            <a:ext cx="3165333" cy="263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00"/>
              </a:lnSpc>
            </a:pPr>
            <a:r>
              <a:rPr lang="en-US" sz="2000" dirty="0">
                <a:solidFill>
                  <a:srgbClr val="FBFDF4"/>
                </a:solidFill>
                <a:latin typeface="+mj-lt"/>
              </a:rPr>
              <a:t>Week 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03362" y="4861399"/>
            <a:ext cx="380283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720"/>
              </a:lnSpc>
            </a:pPr>
            <a:r>
              <a:rPr lang="en-GB" sz="2400" b="0" i="0" dirty="0">
                <a:solidFill>
                  <a:srgbClr val="1D2125"/>
                </a:solidFill>
                <a:effectLst/>
                <a:latin typeface="+mj-lt"/>
              </a:rPr>
              <a:t>Prof. Mia Amaral</a:t>
            </a:r>
            <a:endParaRPr lang="en-US" sz="2267" dirty="0">
              <a:solidFill>
                <a:srgbClr val="1D4E55"/>
              </a:solidFill>
              <a:latin typeface="+mj-lt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40867" y="5890260"/>
            <a:ext cx="3165333" cy="2821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239"/>
              </a:lnSpc>
            </a:pPr>
            <a:r>
              <a:rPr lang="en-US" sz="1866" dirty="0">
                <a:solidFill>
                  <a:srgbClr val="FBFDF4"/>
                </a:solidFill>
                <a:latin typeface="+mj-lt"/>
              </a:rPr>
              <a:t>Engineering 101</a:t>
            </a:r>
          </a:p>
        </p:txBody>
      </p:sp>
      <p:pic>
        <p:nvPicPr>
          <p:cNvPr id="17" name="Picture 16" descr="A colorful gradient object with a black background&#10;&#10;AI-generated content may be incorrect.">
            <a:extLst>
              <a:ext uri="{FF2B5EF4-FFF2-40B4-BE49-F238E27FC236}">
                <a16:creationId xmlns:a16="http://schemas.microsoft.com/office/drawing/2014/main" id="{BFA40552-A5E5-227C-937E-2823CF65B7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297" y="369946"/>
            <a:ext cx="5309973" cy="452775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85800" y="2961025"/>
            <a:ext cx="10849074" cy="3875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33"/>
              </a:lnSpc>
              <a:spcBef>
                <a:spcPct val="0"/>
              </a:spcBef>
            </a:pPr>
            <a:r>
              <a:rPr lang="en-US" sz="3200" dirty="0">
                <a:solidFill>
                  <a:srgbClr val="000000"/>
                </a:solidFill>
                <a:latin typeface="+mj-lt"/>
              </a:rPr>
              <a:t>What is MATLAB and how do we use it in engineering?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A logo with a black background">
            <a:extLst>
              <a:ext uri="{FF2B5EF4-FFF2-40B4-BE49-F238E27FC236}">
                <a16:creationId xmlns:a16="http://schemas.microsoft.com/office/drawing/2014/main" id="{EAF3E28E-C9C2-EAED-695D-C667E93F63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" t="26414" r="-527" b="12337"/>
          <a:stretch/>
        </p:blipFill>
        <p:spPr>
          <a:xfrm>
            <a:off x="-129473" y="50006"/>
            <a:ext cx="12192000" cy="4200478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1106129" y="3271550"/>
            <a:ext cx="10250129" cy="2996515"/>
            <a:chOff x="0" y="0"/>
            <a:chExt cx="3377428" cy="1170129"/>
          </a:xfrm>
          <a:noFill/>
        </p:grpSpPr>
        <p:sp>
          <p:nvSpPr>
            <p:cNvPr id="4" name="Freeform 4"/>
            <p:cNvSpPr/>
            <p:nvPr/>
          </p:nvSpPr>
          <p:spPr>
            <a:xfrm>
              <a:off x="0" y="0"/>
              <a:ext cx="3377428" cy="1170129"/>
            </a:xfrm>
            <a:custGeom>
              <a:avLst/>
              <a:gdLst/>
              <a:ahLst/>
              <a:cxnLst/>
              <a:rect l="l" t="t" r="r" b="b"/>
              <a:pathLst>
                <a:path w="3377428" h="1170129">
                  <a:moveTo>
                    <a:pt x="0" y="0"/>
                  </a:moveTo>
                  <a:lnTo>
                    <a:pt x="3377428" y="0"/>
                  </a:lnTo>
                  <a:lnTo>
                    <a:pt x="3377428" y="1170129"/>
                  </a:lnTo>
                  <a:lnTo>
                    <a:pt x="0" y="1170129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3377428" cy="1179654"/>
            </a:xfrm>
            <a:prstGeom prst="rect">
              <a:avLst/>
            </a:prstGeom>
            <a:grpFill/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080"/>
                </a:lnSpc>
              </a:pPr>
              <a:endParaRPr sz="1200"/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3CE732A4-4DEA-1A26-15FD-3148C84A61B5}"/>
              </a:ext>
            </a:extLst>
          </p:cNvPr>
          <p:cNvSpPr txBox="1"/>
          <p:nvPr/>
        </p:nvSpPr>
        <p:spPr>
          <a:xfrm>
            <a:off x="1349477" y="3428999"/>
            <a:ext cx="10006781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24242"/>
                </a:solidFill>
                <a:effectLst/>
                <a:latin typeface="+mj-lt"/>
              </a:rPr>
              <a:t>MATLAB is a high-level programming language and interactive environment designed for numerical computation, visualization, and programming</a:t>
            </a:r>
          </a:p>
          <a:p>
            <a:endParaRPr lang="en-GB" b="0" i="0" dirty="0">
              <a:solidFill>
                <a:srgbClr val="424242"/>
              </a:solidFill>
              <a:effectLst/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24242"/>
                </a:solidFill>
                <a:effectLst/>
                <a:latin typeface="+mj-lt"/>
              </a:rPr>
              <a:t>It excels at matrix manipulations, allowing users to perform complex mathematical calculations and data analysis efficiently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424242"/>
              </a:solidFill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24242"/>
                </a:solidFill>
                <a:effectLst/>
                <a:latin typeface="+mj-lt"/>
              </a:rPr>
              <a:t>MATLAB provides built-in graphics for visualizing data and creating custom plots, making it easier to interpret and present results</a:t>
            </a:r>
          </a:p>
          <a:p>
            <a:endParaRPr lang="en-GB" b="0" i="0" dirty="0">
              <a:solidFill>
                <a:srgbClr val="424242"/>
              </a:solidFill>
              <a:effectLst/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24242"/>
                </a:solidFill>
                <a:effectLst/>
                <a:latin typeface="+mj-lt"/>
              </a:rPr>
              <a:t>It offers a wide range of toolboxes for various applications, including signal processing, control systems, image processing, and more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1" name="Picture 20" descr="A graph of a graph showing a colorful graph&#10;&#10;AI-generated content may be incorrect.">
            <a:extLst>
              <a:ext uri="{FF2B5EF4-FFF2-40B4-BE49-F238E27FC236}">
                <a16:creationId xmlns:a16="http://schemas.microsoft.com/office/drawing/2014/main" id="{7BEE614A-ED71-FC7D-189C-25C492A5A1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19" r="1" b="13680"/>
          <a:stretch>
            <a:fillRect/>
          </a:stretch>
        </p:blipFill>
        <p:spPr>
          <a:xfrm>
            <a:off x="196850" y="173518"/>
            <a:ext cx="11798300" cy="6512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8435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creenshot of a graph&#10;&#10;AI-generated content may be incorrect.">
            <a:extLst>
              <a:ext uri="{FF2B5EF4-FFF2-40B4-BE49-F238E27FC236}">
                <a16:creationId xmlns:a16="http://schemas.microsoft.com/office/drawing/2014/main" id="{1BDBCE21-5863-BF5F-3C68-4213E5841A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2" t="1146" r="3162" b="1899"/>
          <a:stretch/>
        </p:blipFill>
        <p:spPr>
          <a:xfrm>
            <a:off x="617220" y="419100"/>
            <a:ext cx="6469380" cy="588264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355361E-6A26-AAFC-1F1E-E6090BD023A9}"/>
              </a:ext>
            </a:extLst>
          </p:cNvPr>
          <p:cNvSpPr txBox="1"/>
          <p:nvPr/>
        </p:nvSpPr>
        <p:spPr>
          <a:xfrm>
            <a:off x="7481977" y="1892061"/>
            <a:ext cx="420969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Task: </a:t>
            </a:r>
          </a:p>
          <a:p>
            <a:endParaRPr lang="en-GB" sz="2400" dirty="0"/>
          </a:p>
          <a:p>
            <a:r>
              <a:rPr lang="en-GB" sz="2400" dirty="0"/>
              <a:t>In groups discuss the graph on screen and using MATLAB plot =90µs</a:t>
            </a:r>
          </a:p>
        </p:txBody>
      </p:sp>
      <p:pic>
        <p:nvPicPr>
          <p:cNvPr id="9" name="Picture 8" descr="A clock with orange and blue hands&#10;&#10;AI-generated content may be incorrect.">
            <a:extLst>
              <a:ext uri="{FF2B5EF4-FFF2-40B4-BE49-F238E27FC236}">
                <a16:creationId xmlns:a16="http://schemas.microsoft.com/office/drawing/2014/main" id="{2D975CFC-236E-DF79-DFD2-553FCE4AEF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flipH="1">
            <a:off x="10849039" y="5300062"/>
            <a:ext cx="1009521" cy="116963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32924C1-3FC8-66F9-C6F9-9013C6DE68E3}"/>
              </a:ext>
            </a:extLst>
          </p:cNvPr>
          <p:cNvSpPr txBox="1"/>
          <p:nvPr/>
        </p:nvSpPr>
        <p:spPr>
          <a:xfrm>
            <a:off x="6915630" y="5861447"/>
            <a:ext cx="37015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Please take 5 minutes on this task</a:t>
            </a:r>
          </a:p>
        </p:txBody>
      </p:sp>
    </p:spTree>
    <p:extLst>
      <p:ext uri="{BB962C8B-B14F-4D97-AF65-F5344CB8AC3E}">
        <p14:creationId xmlns:p14="http://schemas.microsoft.com/office/powerpoint/2010/main" val="6370829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126</Words>
  <Application>Microsoft Office PowerPoint</Application>
  <PresentationFormat>Widescreen</PresentationFormat>
  <Paragraphs>18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Helen Steel</dc:creator>
  <cp:lastModifiedBy>Helen Steel</cp:lastModifiedBy>
  <cp:revision>1</cp:revision>
  <dcterms:created xsi:type="dcterms:W3CDTF">2025-06-06T12:43:09Z</dcterms:created>
  <dcterms:modified xsi:type="dcterms:W3CDTF">2025-06-06T14:44:20Z</dcterms:modified>
</cp:coreProperties>
</file>