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1"/>
  </p:notesMasterIdLst>
  <p:handoutMasterIdLst>
    <p:handoutMasterId r:id="rId12"/>
  </p:handoutMasterIdLst>
  <p:sldIdLst>
    <p:sldId id="256" r:id="rId5"/>
    <p:sldId id="270" r:id="rId6"/>
    <p:sldId id="268" r:id="rId7"/>
    <p:sldId id="260" r:id="rId8"/>
    <p:sldId id="271"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E7FA"/>
    <a:srgbClr val="FBE9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6BA3C6-FB87-477E-A0BF-175D761D15C8}" v="133" dt="2023-06-16T08:16:04.3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182" autoAdjust="0"/>
    <p:restoredTop sz="94641" autoAdjust="0"/>
  </p:normalViewPr>
  <p:slideViewPr>
    <p:cSldViewPr snapToGrid="0">
      <p:cViewPr>
        <p:scale>
          <a:sx n="72" d="100"/>
          <a:sy n="72" d="100"/>
        </p:scale>
        <p:origin x="408" y="66"/>
      </p:cViewPr>
      <p:guideLst>
        <p:guide orient="horz" pos="2160"/>
        <p:guide pos="3840"/>
      </p:guideLst>
    </p:cSldViewPr>
  </p:slideViewPr>
  <p:notesTextViewPr>
    <p:cViewPr>
      <p:scale>
        <a:sx n="1" d="1"/>
        <a:sy n="1" d="1"/>
      </p:scale>
      <p:origin x="0" y="0"/>
    </p:cViewPr>
  </p:notesTextViewPr>
  <p:notesViewPr>
    <p:cSldViewPr snapToGrid="0">
      <p:cViewPr varScale="1">
        <p:scale>
          <a:sx n="68" d="100"/>
          <a:sy n="68" d="100"/>
        </p:scale>
        <p:origin x="3288" y="3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3FB87-790C-4850-A90C-12C5FF4B94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8127921-F9C4-44F3-AC5F-130B6A406C0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E59275-AFE1-4999-B78A-D0D76B9F2B0B}" type="datetimeFigureOut">
              <a:rPr lang="en-US" smtClean="0"/>
              <a:t>6/16/2023</a:t>
            </a:fld>
            <a:endParaRPr lang="en-US" dirty="0"/>
          </a:p>
        </p:txBody>
      </p:sp>
      <p:sp>
        <p:nvSpPr>
          <p:cNvPr id="4" name="Footer Placeholder 3">
            <a:extLst>
              <a:ext uri="{FF2B5EF4-FFF2-40B4-BE49-F238E27FC236}">
                <a16:creationId xmlns:a16="http://schemas.microsoft.com/office/drawing/2014/main" id="{4765E047-F1CB-4066-A459-9EDC95F2E6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8A77EF5-5277-4BAF-8BB4-2E02103988E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668C69-0C3E-40A2-B4A0-B2C8B71D8E3A}" type="slidenum">
              <a:rPr lang="en-US" smtClean="0"/>
              <a:t>‹#›</a:t>
            </a:fld>
            <a:endParaRPr lang="en-US" dirty="0"/>
          </a:p>
        </p:txBody>
      </p:sp>
    </p:spTree>
    <p:extLst>
      <p:ext uri="{BB962C8B-B14F-4D97-AF65-F5344CB8AC3E}">
        <p14:creationId xmlns:p14="http://schemas.microsoft.com/office/powerpoint/2010/main" val="20515862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ADD7A-FE61-48EE-BE0E-8546E5401374}" type="datetimeFigureOut">
              <a:rPr lang="en-US" smtClean="0"/>
              <a:t>6/16/2023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000EEB-8338-48D7-8EE8-EE0082EF7602}" type="slidenum">
              <a:rPr lang="en-US" smtClean="0"/>
              <a:t>‹#›</a:t>
            </a:fld>
            <a:endParaRPr lang="en-US" dirty="0"/>
          </a:p>
        </p:txBody>
      </p:sp>
    </p:spTree>
    <p:extLst>
      <p:ext uri="{BB962C8B-B14F-4D97-AF65-F5344CB8AC3E}">
        <p14:creationId xmlns:p14="http://schemas.microsoft.com/office/powerpoint/2010/main" val="3767770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1</a:t>
            </a:fld>
            <a:endParaRPr lang="en-US" dirty="0"/>
          </a:p>
        </p:txBody>
      </p:sp>
    </p:spTree>
    <p:extLst>
      <p:ext uri="{BB962C8B-B14F-4D97-AF65-F5344CB8AC3E}">
        <p14:creationId xmlns:p14="http://schemas.microsoft.com/office/powerpoint/2010/main" val="4005338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3</a:t>
            </a:fld>
            <a:endParaRPr lang="en-US" dirty="0"/>
          </a:p>
        </p:txBody>
      </p:sp>
    </p:spTree>
    <p:extLst>
      <p:ext uri="{BB962C8B-B14F-4D97-AF65-F5344CB8AC3E}">
        <p14:creationId xmlns:p14="http://schemas.microsoft.com/office/powerpoint/2010/main" val="224970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4</a:t>
            </a:fld>
            <a:endParaRPr lang="en-US" dirty="0"/>
          </a:p>
        </p:txBody>
      </p:sp>
    </p:spTree>
    <p:extLst>
      <p:ext uri="{BB962C8B-B14F-4D97-AF65-F5344CB8AC3E}">
        <p14:creationId xmlns:p14="http://schemas.microsoft.com/office/powerpoint/2010/main" val="1850169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6</a:t>
            </a:fld>
            <a:endParaRPr lang="en-US" dirty="0"/>
          </a:p>
        </p:txBody>
      </p:sp>
    </p:spTree>
    <p:extLst>
      <p:ext uri="{BB962C8B-B14F-4D97-AF65-F5344CB8AC3E}">
        <p14:creationId xmlns:p14="http://schemas.microsoft.com/office/powerpoint/2010/main" val="3672966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6/16/2023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6/16/2023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6/16/2023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6/16/2023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6/16/2023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6/16/2023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https://gutscharity.org.uk/" TargetMode="External"/><Relationship Id="rId5" Type="http://schemas.openxmlformats.org/officeDocument/2006/relationships/hyperlink" Target="https://www.nhs.uk/live-well/eat-well/digestive-health/good-foods-to-help-your-digestion/" TargetMode="External"/><Relationship Id="rId4" Type="http://schemas.openxmlformats.org/officeDocument/2006/relationships/hyperlink" Target="https://www.nhs.uk/conditions/heartburn-and-acid-reflux"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nhs.uk/live-well/eat-well/" TargetMode="External"/><Relationship Id="rId2" Type="http://schemas.openxmlformats.org/officeDocument/2006/relationships/hyperlink" Target="https://gutscharity.org.uk/advice-and-information/symptoms/heartburn-and-reflux/" TargetMode="External"/><Relationship Id="rId1" Type="http://schemas.openxmlformats.org/officeDocument/2006/relationships/slideLayout" Target="../slideLayouts/slideLayout2.xml"/><Relationship Id="rId4" Type="http://schemas.openxmlformats.org/officeDocument/2006/relationships/hyperlink" Target="https://www.nice.org.uk/guidance/cg61"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 name="Picture 4" descr="chain links">
            <a:extLst>
              <a:ext uri="{FF2B5EF4-FFF2-40B4-BE49-F238E27FC236}">
                <a16:creationId xmlns:a16="http://schemas.microsoft.com/office/drawing/2014/main" id="{A4511EBC-2F3C-446D-867B-7DC328517A44}"/>
              </a:ext>
            </a:extLst>
          </p:cNvPr>
          <p:cNvPicPr>
            <a:picLocks noChangeAspect="1"/>
          </p:cNvPicPr>
          <p:nvPr/>
        </p:nvPicPr>
        <p:blipFill rotWithShape="1">
          <a:blip r:embed="rId4">
            <a:duotone>
              <a:prstClr val="black"/>
              <a:schemeClr val="accent5">
                <a:tint val="45000"/>
                <a:satMod val="400000"/>
              </a:schemeClr>
            </a:duotone>
            <a:alphaModFix amt="25000"/>
          </a:blip>
          <a:srcRect t="23391" r="9091"/>
          <a:stretch/>
        </p:blipFill>
        <p:spPr>
          <a:xfrm>
            <a:off x="20" y="10"/>
            <a:ext cx="12191980" cy="6857990"/>
          </a:xfrm>
          <a:prstGeom prst="rect">
            <a:avLst/>
          </a:prstGeom>
        </p:spPr>
      </p:pic>
      <p:sp>
        <p:nvSpPr>
          <p:cNvPr id="2" name="Title 1">
            <a:extLst>
              <a:ext uri="{FF2B5EF4-FFF2-40B4-BE49-F238E27FC236}">
                <a16:creationId xmlns:a16="http://schemas.microsoft.com/office/drawing/2014/main" id="{3D30D32A-359B-41BB-9746-2CF3A21EEFFC}"/>
              </a:ext>
            </a:extLst>
          </p:cNvPr>
          <p:cNvSpPr>
            <a:spLocks noGrp="1"/>
          </p:cNvSpPr>
          <p:nvPr>
            <p:ph type="ctrTitle"/>
          </p:nvPr>
        </p:nvSpPr>
        <p:spPr>
          <a:xfrm>
            <a:off x="1154954" y="-1268890"/>
            <a:ext cx="8825658" cy="2524539"/>
          </a:xfrm>
        </p:spPr>
        <p:txBody>
          <a:bodyPr>
            <a:normAutofit/>
          </a:bodyPr>
          <a:lstStyle/>
          <a:p>
            <a:r>
              <a:rPr lang="en-US" dirty="0">
                <a:solidFill>
                  <a:srgbClr val="00B050"/>
                </a:solidFill>
              </a:rPr>
              <a:t>Poster Presentation</a:t>
            </a:r>
            <a:endParaRPr lang="ru-RU" dirty="0">
              <a:solidFill>
                <a:srgbClr val="00B050"/>
              </a:solidFill>
            </a:endParaRPr>
          </a:p>
        </p:txBody>
      </p:sp>
      <p:sp>
        <p:nvSpPr>
          <p:cNvPr id="3" name="Subtitle 2">
            <a:extLst>
              <a:ext uri="{FF2B5EF4-FFF2-40B4-BE49-F238E27FC236}">
                <a16:creationId xmlns:a16="http://schemas.microsoft.com/office/drawing/2014/main" id="{B4CA222A-88BC-48F4-9AE8-2115B7D1E6DC}"/>
              </a:ext>
            </a:extLst>
          </p:cNvPr>
          <p:cNvSpPr>
            <a:spLocks noGrp="1"/>
          </p:cNvSpPr>
          <p:nvPr>
            <p:ph type="subTitle" idx="1"/>
          </p:nvPr>
        </p:nvSpPr>
        <p:spPr>
          <a:xfrm>
            <a:off x="2504661" y="4041913"/>
            <a:ext cx="7475951" cy="2398643"/>
          </a:xfrm>
        </p:spPr>
        <p:txBody>
          <a:bodyPr>
            <a:normAutofit/>
          </a:bodyPr>
          <a:lstStyle/>
          <a:p>
            <a:r>
              <a:rPr lang="en-US" sz="1800" b="1" cap="none" dirty="0">
                <a:solidFill>
                  <a:schemeClr val="tx1"/>
                </a:solidFill>
                <a:latin typeface="Century Gothic" panose="020B0502020202020204" pitchFamily="34" charset="0"/>
                <a:cs typeface="Arial" panose="020B0604020202020204" pitchFamily="34" charset="0"/>
              </a:rPr>
              <a:t>Student name : Sevdalina Velinova</a:t>
            </a:r>
          </a:p>
          <a:p>
            <a:r>
              <a:rPr lang="en-US" sz="1800" b="1" cap="none" dirty="0">
                <a:solidFill>
                  <a:schemeClr val="tx1"/>
                </a:solidFill>
                <a:latin typeface="Century Gothic" panose="020B0502020202020204" pitchFamily="34" charset="0"/>
                <a:cs typeface="Arial" panose="020B0604020202020204" pitchFamily="34" charset="0"/>
              </a:rPr>
              <a:t>Student ID number :2017540</a:t>
            </a:r>
          </a:p>
          <a:p>
            <a:r>
              <a:rPr lang="en-US" sz="1800" b="1" cap="none" dirty="0">
                <a:solidFill>
                  <a:schemeClr val="tx1"/>
                </a:solidFill>
                <a:latin typeface="Century Gothic" panose="020B0502020202020204" pitchFamily="34" charset="0"/>
                <a:cs typeface="Arial" panose="020B0604020202020204" pitchFamily="34" charset="0"/>
              </a:rPr>
              <a:t>Module : Introduction to Physiology</a:t>
            </a:r>
          </a:p>
          <a:p>
            <a:r>
              <a:rPr lang="en-US" sz="1800" b="1" cap="none" dirty="0">
                <a:solidFill>
                  <a:schemeClr val="tx1"/>
                </a:solidFill>
                <a:latin typeface="Century Gothic" panose="020B0502020202020204" pitchFamily="34" charset="0"/>
                <a:cs typeface="Arial" panose="020B0604020202020204" pitchFamily="34" charset="0"/>
              </a:rPr>
              <a:t>Module code:BMPH5003_BIRM</a:t>
            </a:r>
          </a:p>
          <a:p>
            <a:r>
              <a:rPr lang="en-US" sz="1800" b="1" cap="none" dirty="0">
                <a:solidFill>
                  <a:schemeClr val="tx1"/>
                </a:solidFill>
                <a:latin typeface="Century Gothic" panose="020B0502020202020204" pitchFamily="34" charset="0"/>
                <a:cs typeface="Arial" panose="020B0604020202020204" pitchFamily="34" charset="0"/>
              </a:rPr>
              <a:t>Lecturer: Gillian Weaver</a:t>
            </a:r>
          </a:p>
          <a:p>
            <a:endParaRPr lang="en-US" dirty="0"/>
          </a:p>
        </p:txBody>
      </p:sp>
      <p:sp>
        <p:nvSpPr>
          <p:cNvPr id="20" name="Rectangle 19">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3000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2">
            <a:extLst>
              <a:ext uri="{FF2B5EF4-FFF2-40B4-BE49-F238E27FC236}">
                <a16:creationId xmlns:a16="http://schemas.microsoft.com/office/drawing/2014/main" id="{B1610945-108D-4D6A-57FC-055091D6261F}"/>
              </a:ext>
            </a:extLst>
          </p:cNvPr>
          <p:cNvSpPr>
            <a:spLocks noGrp="1"/>
          </p:cNvSpPr>
          <p:nvPr>
            <p:ph type="body" idx="1"/>
          </p:nvPr>
        </p:nvSpPr>
        <p:spPr>
          <a:xfrm>
            <a:off x="212035" y="238540"/>
            <a:ext cx="5287616" cy="583095"/>
          </a:xfrm>
        </p:spPr>
        <p:txBody>
          <a:bodyPr/>
          <a:lstStyle/>
          <a:p>
            <a:r>
              <a:rPr lang="en-US" sz="4000" b="1" dirty="0">
                <a:solidFill>
                  <a:srgbClr val="00B050"/>
                </a:solidFill>
                <a:latin typeface="Century Gothic" panose="020B0502020202020204" pitchFamily="34" charset="0"/>
                <a:cs typeface="Calibri Light" panose="020F0302020204030204" pitchFamily="34" charset="0"/>
              </a:rPr>
              <a:t>Digestive system </a:t>
            </a:r>
          </a:p>
        </p:txBody>
      </p:sp>
      <p:pic>
        <p:nvPicPr>
          <p:cNvPr id="9" name="Content Placeholder 8" descr="A picture containing text, human face, person, flesh&#10;&#10;Description automatically generated">
            <a:extLst>
              <a:ext uri="{FF2B5EF4-FFF2-40B4-BE49-F238E27FC236}">
                <a16:creationId xmlns:a16="http://schemas.microsoft.com/office/drawing/2014/main" id="{CECA6B1E-2737-A281-935F-51020468DCF8}"/>
              </a:ext>
            </a:extLst>
          </p:cNvPr>
          <p:cNvPicPr>
            <a:picLocks noGrp="1" noChangeAspect="1"/>
          </p:cNvPicPr>
          <p:nvPr>
            <p:ph sz="half" idx="2"/>
          </p:nvPr>
        </p:nvPicPr>
        <p:blipFill>
          <a:blip r:embed="rId2"/>
          <a:stretch>
            <a:fillRect/>
          </a:stretch>
        </p:blipFill>
        <p:spPr>
          <a:xfrm>
            <a:off x="106018" y="842997"/>
            <a:ext cx="4823989" cy="5653337"/>
          </a:xfrm>
          <a:noFill/>
        </p:spPr>
      </p:pic>
      <p:sp>
        <p:nvSpPr>
          <p:cNvPr id="18" name="Content Placeholder 5">
            <a:extLst>
              <a:ext uri="{FF2B5EF4-FFF2-40B4-BE49-F238E27FC236}">
                <a16:creationId xmlns:a16="http://schemas.microsoft.com/office/drawing/2014/main" id="{94C7BA40-5983-28B3-B552-614AAE900E2C}"/>
              </a:ext>
            </a:extLst>
          </p:cNvPr>
          <p:cNvSpPr>
            <a:spLocks noGrp="1"/>
          </p:cNvSpPr>
          <p:nvPr>
            <p:ph sz="quarter" idx="4"/>
          </p:nvPr>
        </p:nvSpPr>
        <p:spPr>
          <a:xfrm>
            <a:off x="5161358" y="818866"/>
            <a:ext cx="6643955" cy="5677468"/>
          </a:xfrm>
        </p:spPr>
        <p:txBody>
          <a:bodyPr>
            <a:normAutofit/>
          </a:bodyPr>
          <a:lstStyle/>
          <a:p>
            <a:pPr marL="0" indent="0">
              <a:buNone/>
            </a:pPr>
            <a:r>
              <a:rPr lang="en-US" sz="2200" b="1" dirty="0"/>
              <a:t>Objective:</a:t>
            </a:r>
          </a:p>
          <a:p>
            <a:pPr marL="0" indent="0">
              <a:buNone/>
            </a:pPr>
            <a:r>
              <a:rPr lang="en-US" dirty="0"/>
              <a:t>• Expand knowledge and comprehension of the digestive system and provide recommendations for maintaining a healthy digestive system.</a:t>
            </a:r>
          </a:p>
          <a:p>
            <a:pPr marL="0" indent="0">
              <a:buNone/>
            </a:pPr>
            <a:r>
              <a:rPr lang="en-US" sz="2200" b="1" dirty="0"/>
              <a:t>Overview:</a:t>
            </a:r>
          </a:p>
          <a:p>
            <a:pPr marL="0" indent="0">
              <a:buNone/>
            </a:pPr>
            <a:r>
              <a:rPr lang="en-US" dirty="0"/>
              <a:t>• The digestive system is a complex network of organs and tissues that work together.</a:t>
            </a:r>
          </a:p>
          <a:p>
            <a:pPr marL="0" indent="0">
              <a:buNone/>
            </a:pPr>
            <a:r>
              <a:rPr lang="en-US" dirty="0"/>
              <a:t>The digestive system role is to intake and process food , absorb nutrients and energy and eliminates waste from body.</a:t>
            </a:r>
          </a:p>
          <a:p>
            <a:pPr marL="0" indent="0">
              <a:buNone/>
            </a:pPr>
            <a:r>
              <a:rPr lang="en-US" sz="2200" b="1" dirty="0"/>
              <a:t>Components of the Digestive System:</a:t>
            </a:r>
          </a:p>
          <a:p>
            <a:pPr marL="0" indent="0">
              <a:buNone/>
            </a:pPr>
            <a:r>
              <a:rPr lang="en-US" dirty="0"/>
              <a:t>•Gastrointestinal track (GI track )  Mouth, Pharynx, Esophagus, Stomach, Small Intestine, Large Intestine, Anus and Liver , Pancreas, Gallbladder.</a:t>
            </a:r>
          </a:p>
          <a:p>
            <a:pPr marL="0" indent="0">
              <a:buNone/>
            </a:pPr>
            <a:r>
              <a:rPr lang="en-US" dirty="0"/>
              <a:t>• Each component has a specific role and contributes to efficient digestion and absorption.</a:t>
            </a:r>
          </a:p>
          <a:p>
            <a:pPr marL="0" indent="0">
              <a:buNone/>
            </a:pPr>
            <a:endParaRPr lang="en-US" dirty="0"/>
          </a:p>
        </p:txBody>
      </p:sp>
      <p:sp>
        <p:nvSpPr>
          <p:cNvPr id="2" name="TextBox 1">
            <a:extLst>
              <a:ext uri="{FF2B5EF4-FFF2-40B4-BE49-F238E27FC236}">
                <a16:creationId xmlns:a16="http://schemas.microsoft.com/office/drawing/2014/main" id="{E187A180-5166-F4BE-0E7B-32960C94D5B3}"/>
              </a:ext>
            </a:extLst>
          </p:cNvPr>
          <p:cNvSpPr txBox="1"/>
          <p:nvPr/>
        </p:nvSpPr>
        <p:spPr>
          <a:xfrm flipH="1">
            <a:off x="106018" y="6434794"/>
            <a:ext cx="9084877" cy="369332"/>
          </a:xfrm>
          <a:prstGeom prst="rect">
            <a:avLst/>
          </a:prstGeom>
          <a:noFill/>
        </p:spPr>
        <p:txBody>
          <a:bodyPr wrap="square" rtlCol="0">
            <a:spAutoFit/>
          </a:bodyPr>
          <a:lstStyle/>
          <a:p>
            <a:r>
              <a:rPr lang="en-US" dirty="0">
                <a:solidFill>
                  <a:schemeClr val="tx1">
                    <a:lumMod val="50000"/>
                  </a:schemeClr>
                </a:solidFill>
              </a:rPr>
              <a:t> </a:t>
            </a:r>
            <a:r>
              <a:rPr lang="en-US" sz="1400" dirty="0"/>
              <a:t>Source : Pearson Education, Inc., (2009) publishing as Benjamin Cummings The Digestive System </a:t>
            </a:r>
          </a:p>
        </p:txBody>
      </p:sp>
    </p:spTree>
    <p:extLst>
      <p:ext uri="{BB962C8B-B14F-4D97-AF65-F5344CB8AC3E}">
        <p14:creationId xmlns:p14="http://schemas.microsoft.com/office/powerpoint/2010/main" val="3746844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148C75AA-C615-44E8-850A-3C0634ABFA22}"/>
              </a:ext>
            </a:extLst>
          </p:cNvPr>
          <p:cNvSpPr>
            <a:spLocks noGrp="1"/>
          </p:cNvSpPr>
          <p:nvPr>
            <p:ph type="title"/>
          </p:nvPr>
        </p:nvSpPr>
        <p:spPr>
          <a:xfrm>
            <a:off x="172458" y="1033670"/>
            <a:ext cx="3728094" cy="5748319"/>
          </a:xfrm>
          <a:ln/>
        </p:spPr>
        <p:style>
          <a:lnRef idx="2">
            <a:schemeClr val="accent6">
              <a:shade val="15000"/>
            </a:schemeClr>
          </a:lnRef>
          <a:fillRef idx="1">
            <a:schemeClr val="accent6"/>
          </a:fillRef>
          <a:effectRef idx="0">
            <a:schemeClr val="accent6"/>
          </a:effectRef>
          <a:fontRef idx="minor">
            <a:schemeClr val="lt1"/>
          </a:fontRef>
        </p:style>
        <p:txBody>
          <a:bodyPr vert="horz" lIns="91440" tIns="45720" rIns="91440" bIns="45720" rtlCol="0" anchor="ctr" anchorCtr="0">
            <a:normAutofit/>
          </a:bodyPr>
          <a:lstStyle/>
          <a:p>
            <a:r>
              <a:rPr lang="en-US" sz="2000" b="1" dirty="0"/>
              <a:t>Heartburn</a:t>
            </a:r>
            <a:r>
              <a:rPr lang="en-US" sz="2000" dirty="0"/>
              <a:t> is extremely</a:t>
            </a:r>
            <a:br>
              <a:rPr lang="en-US" sz="2000" dirty="0"/>
            </a:br>
            <a:r>
              <a:rPr lang="en-US" sz="2000" dirty="0"/>
              <a:t>common, affecting up to</a:t>
            </a:r>
            <a:br>
              <a:rPr lang="en-US" sz="2000" dirty="0"/>
            </a:br>
            <a:r>
              <a:rPr lang="en-US" sz="2000" dirty="0"/>
              <a:t>1 in every 4 of UK adults.</a:t>
            </a:r>
            <a:br>
              <a:rPr lang="en-US" sz="2000" dirty="0"/>
            </a:br>
            <a:br>
              <a:rPr lang="en-US" sz="2000" dirty="0"/>
            </a:br>
            <a:r>
              <a:rPr lang="en-US" sz="2000" b="1" dirty="0"/>
              <a:t>Heartburn</a:t>
            </a:r>
            <a:r>
              <a:rPr lang="en-US" sz="2000" dirty="0"/>
              <a:t> occurs</a:t>
            </a:r>
            <a:br>
              <a:rPr lang="en-US" sz="2000" dirty="0"/>
            </a:br>
            <a:r>
              <a:rPr lang="en-US" sz="2000" dirty="0"/>
              <a:t>when food or drink is</a:t>
            </a:r>
            <a:br>
              <a:rPr lang="en-US" sz="2000" dirty="0"/>
            </a:br>
            <a:r>
              <a:rPr lang="en-US" sz="2000" dirty="0"/>
              <a:t>consumed and the acid,</a:t>
            </a:r>
            <a:br>
              <a:rPr lang="en-US" sz="2000" dirty="0"/>
            </a:br>
            <a:r>
              <a:rPr lang="en-US" sz="2000" dirty="0"/>
              <a:t>used to break down the</a:t>
            </a:r>
            <a:br>
              <a:rPr lang="en-US" sz="2000" dirty="0"/>
            </a:br>
            <a:r>
              <a:rPr lang="en-US" sz="2000" dirty="0"/>
              <a:t>contents in the stomach</a:t>
            </a:r>
            <a:br>
              <a:rPr lang="en-US" sz="2000" dirty="0"/>
            </a:br>
            <a:r>
              <a:rPr lang="en-US" sz="2000" dirty="0"/>
              <a:t>escapes and flows the</a:t>
            </a:r>
            <a:br>
              <a:rPr lang="en-US" sz="2000" dirty="0"/>
            </a:br>
            <a:r>
              <a:rPr lang="en-US" sz="2000" dirty="0"/>
              <a:t>wrong way up into the</a:t>
            </a:r>
            <a:br>
              <a:rPr lang="en-US" sz="2000" dirty="0"/>
            </a:br>
            <a:r>
              <a:rPr lang="en-US" sz="2000" dirty="0"/>
              <a:t>esophagus.</a:t>
            </a:r>
            <a:br>
              <a:rPr lang="en-US" sz="2000" dirty="0"/>
            </a:br>
            <a:br>
              <a:rPr lang="en-US" sz="2000" dirty="0"/>
            </a:br>
            <a:r>
              <a:rPr lang="en-US" sz="2000" b="1" dirty="0"/>
              <a:t>Symptoms: Chest pain, Difficulty swallowing, Nausea</a:t>
            </a:r>
            <a:br>
              <a:rPr lang="en-US" sz="2000" b="1" dirty="0"/>
            </a:br>
            <a:r>
              <a:rPr lang="en-US" sz="2000" dirty="0"/>
              <a:t> </a:t>
            </a:r>
          </a:p>
        </p:txBody>
      </p:sp>
      <p:sp>
        <p:nvSpPr>
          <p:cNvPr id="15" name="TextBox 14">
            <a:extLst>
              <a:ext uri="{FF2B5EF4-FFF2-40B4-BE49-F238E27FC236}">
                <a16:creationId xmlns:a16="http://schemas.microsoft.com/office/drawing/2014/main" id="{AF1565CE-1356-3605-DC3E-8857F7685708}"/>
              </a:ext>
            </a:extLst>
          </p:cNvPr>
          <p:cNvSpPr txBox="1"/>
          <p:nvPr/>
        </p:nvSpPr>
        <p:spPr>
          <a:xfrm flipH="1">
            <a:off x="7681654" y="1046922"/>
            <a:ext cx="2584176" cy="3477875"/>
          </a:xfrm>
          <a:prstGeom prst="rect">
            <a:avLst/>
          </a:prstGeom>
          <a:solidFill>
            <a:schemeClr val="bg2">
              <a:lumMod val="40000"/>
              <a:lumOff val="60000"/>
            </a:schemeClr>
          </a:solidFill>
          <a:ln>
            <a:noFill/>
          </a:ln>
          <a:effectLst>
            <a:innerShdw blurRad="63500" dist="50800" dir="13500000">
              <a:prstClr val="black">
                <a:alpha val="50000"/>
              </a:prstClr>
            </a:inn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US" sz="2000" b="1" dirty="0"/>
              <a:t>Risk factors:</a:t>
            </a:r>
          </a:p>
          <a:p>
            <a:endParaRPr lang="en-US" sz="2000" b="1" dirty="0">
              <a:solidFill>
                <a:schemeClr val="tx1">
                  <a:lumMod val="95000"/>
                </a:schemeClr>
              </a:solidFill>
            </a:endParaRPr>
          </a:p>
          <a:p>
            <a:r>
              <a:rPr lang="en-US" dirty="0">
                <a:solidFill>
                  <a:schemeClr val="tx1">
                    <a:lumMod val="95000"/>
                  </a:schemeClr>
                </a:solidFill>
              </a:rPr>
              <a:t>Smoking/drinking alcohol</a:t>
            </a:r>
          </a:p>
          <a:p>
            <a:r>
              <a:rPr lang="en-US" dirty="0">
                <a:solidFill>
                  <a:schemeClr val="tx1">
                    <a:lumMod val="95000"/>
                  </a:schemeClr>
                </a:solidFill>
              </a:rPr>
              <a:t>Pregnancy</a:t>
            </a:r>
          </a:p>
          <a:p>
            <a:r>
              <a:rPr lang="en-US" dirty="0">
                <a:solidFill>
                  <a:schemeClr val="tx1">
                    <a:lumMod val="95000"/>
                  </a:schemeClr>
                </a:solidFill>
              </a:rPr>
              <a:t>Overweight</a:t>
            </a:r>
          </a:p>
          <a:p>
            <a:r>
              <a:rPr lang="en-US" dirty="0">
                <a:solidFill>
                  <a:schemeClr val="tx1">
                    <a:lumMod val="95000"/>
                  </a:schemeClr>
                </a:solidFill>
              </a:rPr>
              <a:t>Certain foods and drinks, as caffeine, chocolate</a:t>
            </a:r>
          </a:p>
          <a:p>
            <a:r>
              <a:rPr lang="en-US" dirty="0">
                <a:solidFill>
                  <a:schemeClr val="tx1">
                    <a:lumMod val="95000"/>
                  </a:schemeClr>
                </a:solidFill>
              </a:rPr>
              <a:t>Stress</a:t>
            </a:r>
          </a:p>
          <a:p>
            <a:endParaRPr lang="en-US" dirty="0">
              <a:solidFill>
                <a:schemeClr val="tx1">
                  <a:lumMod val="95000"/>
                </a:schemeClr>
              </a:solidFill>
            </a:endParaRPr>
          </a:p>
          <a:p>
            <a:r>
              <a:rPr lang="en-US" dirty="0">
                <a:solidFill>
                  <a:schemeClr val="tx1">
                    <a:lumMod val="95000"/>
                  </a:schemeClr>
                </a:solidFill>
              </a:rPr>
              <a:t>(NHS,2020)</a:t>
            </a:r>
          </a:p>
        </p:txBody>
      </p:sp>
      <p:sp>
        <p:nvSpPr>
          <p:cNvPr id="18" name="TextBox 17">
            <a:extLst>
              <a:ext uri="{FF2B5EF4-FFF2-40B4-BE49-F238E27FC236}">
                <a16:creationId xmlns:a16="http://schemas.microsoft.com/office/drawing/2014/main" id="{77012F28-0C39-4527-3D86-DE59BEACD4AB}"/>
              </a:ext>
            </a:extLst>
          </p:cNvPr>
          <p:cNvSpPr txBox="1"/>
          <p:nvPr/>
        </p:nvSpPr>
        <p:spPr>
          <a:xfrm>
            <a:off x="3927056" y="4565998"/>
            <a:ext cx="6387546" cy="2215991"/>
          </a:xfrm>
          <a:prstGeom prst="rect">
            <a:avLst/>
          </a:prstGeom>
          <a:solidFill>
            <a:srgbClr val="7030A0"/>
          </a:solidFill>
          <a:effectLst>
            <a:outerShdw blurRad="50800" dist="38100" dir="10800000" algn="r" rotWithShape="0">
              <a:prstClr val="black">
                <a:alpha val="40000"/>
              </a:prstClr>
            </a:outerShdw>
          </a:effectLst>
        </p:spPr>
        <p:txBody>
          <a:bodyPr wrap="square" rtlCol="0">
            <a:spAutoFit/>
          </a:bodyPr>
          <a:lstStyle/>
          <a:p>
            <a:r>
              <a:rPr lang="en-US" dirty="0"/>
              <a:t>For more information: Eat well /</a:t>
            </a:r>
            <a:r>
              <a:rPr lang="en-US" dirty="0">
                <a:solidFill>
                  <a:schemeClr val="tx1">
                    <a:lumMod val="95000"/>
                  </a:schemeClr>
                </a:solidFill>
              </a:rPr>
              <a:t>digestive health </a:t>
            </a:r>
            <a:r>
              <a:rPr lang="en-US" dirty="0"/>
              <a:t>,NHS,UK</a:t>
            </a:r>
          </a:p>
          <a:p>
            <a:endParaRPr lang="en-US" dirty="0"/>
          </a:p>
          <a:p>
            <a:r>
              <a:rPr lang="en-US" sz="1600" dirty="0">
                <a:hlinkClick r:id="rId4"/>
              </a:rPr>
              <a:t>https://www.nhs.uk/conditions/heartburn-and-acid-reflux</a:t>
            </a:r>
            <a:endParaRPr lang="en-US" sz="1600" dirty="0"/>
          </a:p>
          <a:p>
            <a:r>
              <a:rPr lang="en-US" sz="1600" dirty="0">
                <a:hlinkClick r:id="rId5"/>
              </a:rPr>
              <a:t>https://www.nhs.uk/live-well/eat-well/digestive-health/good-foods-to-help-your-digestion/</a:t>
            </a:r>
            <a:endParaRPr lang="en-US" sz="1600" dirty="0"/>
          </a:p>
          <a:p>
            <a:endParaRPr lang="en-US" dirty="0"/>
          </a:p>
          <a:p>
            <a:endParaRPr lang="en-US" dirty="0"/>
          </a:p>
          <a:p>
            <a:endParaRPr lang="en-US" dirty="0"/>
          </a:p>
        </p:txBody>
      </p:sp>
      <p:pic>
        <p:nvPicPr>
          <p:cNvPr id="20" name="Picture 19" descr="A diagram of a stomach&#10;&#10;https://gutscharity.org.uk/">
            <a:hlinkClick r:id="rId6"/>
            <a:extLst>
              <a:ext uri="{FF2B5EF4-FFF2-40B4-BE49-F238E27FC236}">
                <a16:creationId xmlns:a16="http://schemas.microsoft.com/office/drawing/2014/main" id="{E6496D96-3A31-504C-69E4-C1E6E36B5770}"/>
              </a:ext>
            </a:extLst>
          </p:cNvPr>
          <p:cNvPicPr>
            <a:picLocks noChangeAspect="1"/>
          </p:cNvPicPr>
          <p:nvPr/>
        </p:nvPicPr>
        <p:blipFill>
          <a:blip r:embed="rId7"/>
          <a:stretch>
            <a:fillRect/>
          </a:stretch>
        </p:blipFill>
        <p:spPr>
          <a:xfrm>
            <a:off x="3927056" y="1033670"/>
            <a:ext cx="3728094" cy="3511824"/>
          </a:xfrm>
          <a:prstGeom prst="rect">
            <a:avLst/>
          </a:prstGeom>
        </p:spPr>
      </p:pic>
      <p:sp>
        <p:nvSpPr>
          <p:cNvPr id="21" name="TextBox 20">
            <a:extLst>
              <a:ext uri="{FF2B5EF4-FFF2-40B4-BE49-F238E27FC236}">
                <a16:creationId xmlns:a16="http://schemas.microsoft.com/office/drawing/2014/main" id="{64A59A77-A6D9-094C-29BC-1862C78D543D}"/>
              </a:ext>
            </a:extLst>
          </p:cNvPr>
          <p:cNvSpPr txBox="1"/>
          <p:nvPr/>
        </p:nvSpPr>
        <p:spPr>
          <a:xfrm>
            <a:off x="5022572" y="4227444"/>
            <a:ext cx="2809461" cy="338554"/>
          </a:xfrm>
          <a:prstGeom prst="rect">
            <a:avLst/>
          </a:prstGeom>
          <a:noFill/>
        </p:spPr>
        <p:txBody>
          <a:bodyPr wrap="square" rtlCol="0">
            <a:spAutoFit/>
          </a:bodyPr>
          <a:lstStyle/>
          <a:p>
            <a:r>
              <a:rPr lang="en-US" sz="1600" dirty="0">
                <a:highlight>
                  <a:srgbClr val="800000"/>
                </a:highlight>
              </a:rPr>
              <a:t>https://gutscharity.org.uk/</a:t>
            </a:r>
          </a:p>
        </p:txBody>
      </p:sp>
      <p:sp>
        <p:nvSpPr>
          <p:cNvPr id="5" name="Text Placeholder 8">
            <a:extLst>
              <a:ext uri="{FF2B5EF4-FFF2-40B4-BE49-F238E27FC236}">
                <a16:creationId xmlns:a16="http://schemas.microsoft.com/office/drawing/2014/main" id="{6C3639BF-FBA6-41E7-A1BF-007DBE88A8B0}"/>
              </a:ext>
            </a:extLst>
          </p:cNvPr>
          <p:cNvSpPr txBox="1">
            <a:spLocks/>
          </p:cNvSpPr>
          <p:nvPr/>
        </p:nvSpPr>
        <p:spPr>
          <a:xfrm>
            <a:off x="690839" y="301501"/>
            <a:ext cx="9448800" cy="1232452"/>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000" b="0" i="0" kern="1200" cap="all">
                <a:solidFill>
                  <a:schemeClr val="accent1"/>
                </a:solidFill>
                <a:latin typeface="+mj-lt"/>
                <a:ea typeface="+mj-ea"/>
                <a:cs typeface="+mj-cs"/>
              </a:defRPr>
            </a:lvl1pPr>
            <a:lvl2pPr marL="457200" indent="0" algn="l" defTabSz="457200" rtl="0" eaLnBrk="1" latinLnBrk="0" hangingPunct="1">
              <a:spcBef>
                <a:spcPts val="1000"/>
              </a:spcBef>
              <a:spcAft>
                <a:spcPts val="0"/>
              </a:spcAft>
              <a:buClr>
                <a:schemeClr val="accent1"/>
              </a:buClr>
              <a:buSzPct val="80000"/>
              <a:buFont typeface="Wingdings 3" charset="2"/>
              <a:buNone/>
              <a:defRPr sz="1800" b="0" i="0" kern="1200">
                <a:solidFill>
                  <a:schemeClr val="tx1">
                    <a:tint val="75000"/>
                  </a:schemeClr>
                </a:solidFill>
                <a:latin typeface="+mj-lt"/>
                <a:ea typeface="+mj-ea"/>
                <a:cs typeface="+mj-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j-lt"/>
                <a:ea typeface="+mj-ea"/>
                <a:cs typeface="+mj-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j-lt"/>
                <a:ea typeface="+mj-ea"/>
                <a:cs typeface="+mj-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j-lt"/>
                <a:ea typeface="+mj-ea"/>
                <a:cs typeface="+mj-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j-lt"/>
                <a:ea typeface="+mj-ea"/>
                <a:cs typeface="+mj-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j-lt"/>
                <a:ea typeface="+mj-ea"/>
                <a:cs typeface="+mj-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j-lt"/>
                <a:ea typeface="+mj-ea"/>
                <a:cs typeface="+mj-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j-lt"/>
                <a:ea typeface="+mj-ea"/>
                <a:cs typeface="+mj-cs"/>
              </a:defRPr>
            </a:lvl9pPr>
          </a:lstStyle>
          <a:p>
            <a:r>
              <a:rPr lang="en-US" sz="4000" b="1" cap="none" dirty="0">
                <a:latin typeface="+mn-lt"/>
              </a:rPr>
              <a:t>Heartburn</a:t>
            </a:r>
            <a:r>
              <a:rPr lang="en-US" sz="2400" b="1" cap="none" dirty="0">
                <a:latin typeface="+mn-lt"/>
              </a:rPr>
              <a:t> </a:t>
            </a:r>
            <a:r>
              <a:rPr lang="en-US" sz="2400" dirty="0"/>
              <a:t>/GERD (</a:t>
            </a:r>
            <a:r>
              <a:rPr lang="en-US" sz="2400" cap="none" dirty="0"/>
              <a:t>Gastroesophageal Reflux</a:t>
            </a:r>
            <a:r>
              <a:rPr lang="en-US" sz="2400" dirty="0"/>
              <a:t> </a:t>
            </a:r>
            <a:r>
              <a:rPr lang="en-US" sz="2400" cap="none" dirty="0"/>
              <a:t>Disease)</a:t>
            </a:r>
            <a:endParaRPr lang="en-US" sz="2400" dirty="0"/>
          </a:p>
        </p:txBody>
      </p:sp>
    </p:spTree>
    <p:extLst>
      <p:ext uri="{BB962C8B-B14F-4D97-AF65-F5344CB8AC3E}">
        <p14:creationId xmlns:p14="http://schemas.microsoft.com/office/powerpoint/2010/main" val="555089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D9FA4F79-FB71-2787-2734-6D08AE64EE5B}"/>
              </a:ext>
            </a:extLst>
          </p:cNvPr>
          <p:cNvSpPr>
            <a:spLocks noGrp="1"/>
          </p:cNvSpPr>
          <p:nvPr>
            <p:ph idx="1"/>
          </p:nvPr>
        </p:nvSpPr>
        <p:spPr>
          <a:xfrm>
            <a:off x="265043" y="278296"/>
            <a:ext cx="10005391" cy="6579704"/>
          </a:xfrm>
        </p:spPr>
        <p:txBody>
          <a:bodyPr>
            <a:normAutofit lnSpcReduction="10000"/>
          </a:bodyPr>
          <a:lstStyle/>
          <a:p>
            <a:pPr marL="0" indent="0">
              <a:buNone/>
            </a:pPr>
            <a:r>
              <a:rPr lang="en-US" sz="4000" b="1" dirty="0">
                <a:solidFill>
                  <a:srgbClr val="92D050"/>
                </a:solidFill>
              </a:rPr>
              <a:t>Recommendations for Digestive Health:</a:t>
            </a:r>
          </a:p>
          <a:p>
            <a:r>
              <a:rPr lang="en-US" sz="1600" dirty="0"/>
              <a:t>• Embrace a Balanced Diet.</a:t>
            </a:r>
          </a:p>
          <a:p>
            <a:r>
              <a:rPr lang="en-US" sz="1600" dirty="0"/>
              <a:t>• Stay Hydrated.</a:t>
            </a:r>
          </a:p>
          <a:p>
            <a:r>
              <a:rPr lang="en-US" sz="1600" dirty="0"/>
              <a:t>• Prioritize Fiber-Rich Foods.</a:t>
            </a:r>
          </a:p>
          <a:p>
            <a:r>
              <a:rPr lang="en-US" sz="1600" dirty="0"/>
              <a:t>• Harness the Power of Probiotics and Prebiotics.</a:t>
            </a:r>
          </a:p>
          <a:p>
            <a:r>
              <a:rPr lang="en-US" sz="1600" dirty="0"/>
              <a:t>• Limit Processed and Sugary Foods.</a:t>
            </a:r>
          </a:p>
          <a:p>
            <a:r>
              <a:rPr lang="en-US" sz="1600" dirty="0"/>
              <a:t>• Practice Portion Control and Mindful Eating.</a:t>
            </a:r>
          </a:p>
          <a:p>
            <a:r>
              <a:rPr lang="en-US" sz="1600" dirty="0"/>
              <a:t>• Engage in Regular Physical Activity.</a:t>
            </a:r>
          </a:p>
          <a:p>
            <a:r>
              <a:rPr lang="en-US" sz="1600" dirty="0"/>
              <a:t>• Manage Stress Effectively.</a:t>
            </a:r>
          </a:p>
          <a:p>
            <a:r>
              <a:rPr lang="en-US" sz="1600" dirty="0"/>
              <a:t>• Limit Alcohol and Caffeine Intake.</a:t>
            </a:r>
          </a:p>
          <a:p>
            <a:r>
              <a:rPr lang="en-US" sz="1600" dirty="0"/>
              <a:t>• Seek Regular Check-ups and Screenings.</a:t>
            </a:r>
          </a:p>
          <a:p>
            <a:pPr marL="0" indent="0">
              <a:buNone/>
            </a:pPr>
            <a:r>
              <a:rPr lang="en-US" sz="2600" b="1" dirty="0">
                <a:solidFill>
                  <a:srgbClr val="92D050"/>
                </a:solidFill>
              </a:rPr>
              <a:t> </a:t>
            </a:r>
            <a:r>
              <a:rPr lang="en-US" sz="4000" b="1" dirty="0">
                <a:solidFill>
                  <a:srgbClr val="92D050"/>
                </a:solidFill>
              </a:rPr>
              <a:t>Conclusion:</a:t>
            </a:r>
          </a:p>
          <a:p>
            <a:r>
              <a:rPr lang="en-US" sz="1600" dirty="0"/>
              <a:t>• Recap of the key components and their functions.</a:t>
            </a:r>
          </a:p>
          <a:p>
            <a:r>
              <a:rPr lang="en-US" sz="1600" dirty="0"/>
              <a:t>• Importance of following recommendations for a healthy digestive system.</a:t>
            </a:r>
          </a:p>
          <a:p>
            <a:r>
              <a:rPr lang="en-US" sz="1600" dirty="0"/>
              <a:t>• References:</a:t>
            </a:r>
            <a:r>
              <a:rPr lang="en-US" sz="1600" dirty="0">
                <a:solidFill>
                  <a:srgbClr val="00B050"/>
                </a:solidFill>
              </a:rPr>
              <a:t> NHS</a:t>
            </a:r>
            <a:r>
              <a:rPr lang="en-US" sz="1600" dirty="0"/>
              <a:t>, Public Health England, Harvard T.H. Chan School of Public Health, Harvard Health Publishing, National Institute for Health and Care Excellence, National Institute of Diabetes and Digestive and Kidney Diseases.</a:t>
            </a:r>
          </a:p>
        </p:txBody>
      </p:sp>
    </p:spTree>
    <p:extLst>
      <p:ext uri="{BB962C8B-B14F-4D97-AF65-F5344CB8AC3E}">
        <p14:creationId xmlns:p14="http://schemas.microsoft.com/office/powerpoint/2010/main" val="70285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BCB0E7-4B33-071F-2799-7364196A6B42}"/>
              </a:ext>
            </a:extLst>
          </p:cNvPr>
          <p:cNvSpPr>
            <a:spLocks noGrp="1"/>
          </p:cNvSpPr>
          <p:nvPr>
            <p:ph idx="1"/>
          </p:nvPr>
        </p:nvSpPr>
        <p:spPr>
          <a:xfrm>
            <a:off x="132522" y="92765"/>
            <a:ext cx="10124661" cy="6765235"/>
          </a:xfrm>
        </p:spPr>
        <p:txBody>
          <a:bodyPr>
            <a:normAutofit/>
          </a:bodyPr>
          <a:lstStyle/>
          <a:p>
            <a:pPr marL="0" indent="0">
              <a:buNone/>
            </a:pPr>
            <a:r>
              <a:rPr lang="en-US" sz="1700" b="1" dirty="0">
                <a:solidFill>
                  <a:srgbClr val="00B050"/>
                </a:solidFill>
              </a:rPr>
              <a:t>                                               </a:t>
            </a:r>
            <a:r>
              <a:rPr lang="en-US" sz="1700" b="1" dirty="0">
                <a:solidFill>
                  <a:srgbClr val="92D050"/>
                </a:solidFill>
              </a:rPr>
              <a:t>References </a:t>
            </a:r>
          </a:p>
          <a:p>
            <a:r>
              <a:rPr lang="en-US" sz="1600" dirty="0"/>
              <a:t>Guts UK Healthy Eating and The Digestive System Retrieved from </a:t>
            </a:r>
            <a:r>
              <a:rPr lang="en-US" sz="1600" dirty="0">
                <a:hlinkClick r:id="rId2"/>
              </a:rPr>
              <a:t>https://gutscharity.org.uk/advice-and-information/symptoms/heartburn-and-reflux/</a:t>
            </a:r>
            <a:endParaRPr lang="en-US" sz="1600" dirty="0"/>
          </a:p>
          <a:p>
            <a:r>
              <a:rPr lang="en-US" sz="1600" dirty="0"/>
              <a:t>Harvard Health Publishing. (2019). Tips for healthy eating. Retrieved from https://www.health.harvard.edu/staying-healthy/tipsfor-healthy-eating</a:t>
            </a:r>
          </a:p>
          <a:p>
            <a:r>
              <a:rPr lang="en-US" sz="1600" dirty="0"/>
              <a:t>Harvard T.H. Chan School of Public Health. (2021). Fiber. Retrieved from https://www.hsph.harvard.edu/nutritionsource/carbohydrates/fiber/</a:t>
            </a:r>
          </a:p>
          <a:p>
            <a:r>
              <a:rPr lang="en-US" sz="1600" dirty="0"/>
              <a:t>Harvard Health Publishing. (2021). The gut-brain connection. Retrieved from https://www.health.harvard.edu/diseases-andconditions/the-gut-brain-connection</a:t>
            </a:r>
          </a:p>
          <a:p>
            <a:r>
              <a:rPr lang="en-US" sz="1600" dirty="0"/>
              <a:t>Harvard Health Publishing. (2021). Exercise is good for the gut. Retrieved from https://www.health.harvard.edu/diseases-andconditions/exercise-is-good-for-the-gut</a:t>
            </a:r>
          </a:p>
          <a:p>
            <a:r>
              <a:rPr lang="en-US" sz="1600" dirty="0"/>
              <a:t>National Institute of Diabetes and Digestive and Kidney Diseases. (2021). Eating, Diet, and Nutrition for Constipation. Retrieved from https://www.niddk.nih.gov/health-information/digestive-diseases/constipation/eating-diet-nutrition</a:t>
            </a:r>
          </a:p>
          <a:p>
            <a:r>
              <a:rPr lang="en-US" sz="1600" dirty="0"/>
              <a:t>NHS. (2021).Healthy Eating. Retrieved from </a:t>
            </a:r>
            <a:r>
              <a:rPr lang="en-US" sz="1600" dirty="0">
                <a:hlinkClick r:id="rId3"/>
              </a:rPr>
              <a:t>https://www.nhs.uk/live-well/</a:t>
            </a:r>
            <a:r>
              <a:rPr lang="en-US" sz="1600">
                <a:hlinkClick r:id="rId3"/>
              </a:rPr>
              <a:t>eat-well/</a:t>
            </a:r>
            <a:endParaRPr lang="en-US" sz="1600" dirty="0"/>
          </a:p>
          <a:p>
            <a:r>
              <a:rPr lang="en-US" sz="1600" dirty="0"/>
              <a:t>Public Health England. (2021). Eatwell Guide. Retrieved from https://www.gov.uk/government/publications/the-eatwell-guide</a:t>
            </a:r>
          </a:p>
          <a:p>
            <a:r>
              <a:rPr lang="en-US" sz="1600" dirty="0"/>
              <a:t>National Institute for Health and Care Excellence. (2015). Irritable bowel syndrome in adults: diagnosis and management. Retrieved from </a:t>
            </a:r>
            <a:r>
              <a:rPr lang="en-US" sz="1600" dirty="0">
                <a:hlinkClick r:id="rId4"/>
              </a:rPr>
              <a:t>https://www.nice.org.uk/guidance/cg61</a:t>
            </a:r>
            <a:endParaRPr lang="en-US" sz="1600" dirty="0"/>
          </a:p>
          <a:p>
            <a:endParaRPr lang="en-US" sz="1700" dirty="0"/>
          </a:p>
          <a:p>
            <a:endParaRPr lang="en-US" sz="1700" dirty="0"/>
          </a:p>
          <a:p>
            <a:endParaRPr lang="en-US" dirty="0"/>
          </a:p>
          <a:p>
            <a:endParaRPr lang="en-US" dirty="0"/>
          </a:p>
        </p:txBody>
      </p:sp>
    </p:spTree>
    <p:extLst>
      <p:ext uri="{BB962C8B-B14F-4D97-AF65-F5344CB8AC3E}">
        <p14:creationId xmlns:p14="http://schemas.microsoft.com/office/powerpoint/2010/main" val="1013969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70C361B-D32E-42E0-A41E-86C3D9AC886F}"/>
              </a:ext>
            </a:extLst>
          </p:cNvPr>
          <p:cNvSpPr>
            <a:spLocks noGrp="1"/>
          </p:cNvSpPr>
          <p:nvPr>
            <p:ph type="ctrTitle"/>
          </p:nvPr>
        </p:nvSpPr>
        <p:spPr>
          <a:xfrm>
            <a:off x="1154955" y="1447800"/>
            <a:ext cx="8825658" cy="3329581"/>
          </a:xfrm>
        </p:spPr>
        <p:txBody>
          <a:bodyPr>
            <a:normAutofit/>
          </a:bodyPr>
          <a:lstStyle/>
          <a:p>
            <a:r>
              <a:rPr lang="en-US" dirty="0"/>
              <a:t>Thank You!</a:t>
            </a:r>
            <a:endParaRPr lang="ru-RU" dirty="0"/>
          </a:p>
        </p:txBody>
      </p:sp>
      <p:sp>
        <p:nvSpPr>
          <p:cNvPr id="57" name="Rectangle 56">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107679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TM78884036_DIGITAL ION DESIGN_SL_V1.pptx" id="{AD58A1CE-E9E9-4C2E-83A0-65FD4522F93A}" vid="{1E9553B9-AA04-4A15-9836-1E06682578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C30393A-FEC6-4A44-9E4A-6EA49F1F7D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16958A-754B-4396-9457-FD7A427A37DD}">
  <ds:schemaRefs>
    <ds:schemaRef ds:uri="http://schemas.microsoft.com/sharepoint/v3/contenttype/forms"/>
  </ds:schemaRefs>
</ds:datastoreItem>
</file>

<file path=customXml/itemProps3.xml><?xml version="1.0" encoding="utf-8"?>
<ds:datastoreItem xmlns:ds="http://schemas.openxmlformats.org/officeDocument/2006/customXml" ds:itemID="{048C88F1-1664-415F-AFCE-F6CF4580981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Digital design</Template>
  <TotalTime>859</TotalTime>
  <Words>718</Words>
  <Application>Microsoft Office PowerPoint</Application>
  <PresentationFormat>Widescreen</PresentationFormat>
  <Paragraphs>65</Paragraphs>
  <Slides>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Wingdings 3</vt:lpstr>
      <vt:lpstr>Ion</vt:lpstr>
      <vt:lpstr>Poster Presentation</vt:lpstr>
      <vt:lpstr>PowerPoint Presentation</vt:lpstr>
      <vt:lpstr>Heartburn is extremely common, affecting up to 1 in every 4 of UK adults.  Heartburn occurs when food or drink is consumed and the acid, used to break down the contents in the stomach escapes and flows the wrong way up into the esophagus.  Symptoms: Chest pain, Difficulty swallowing, Nausea  </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Presentation</dc:title>
  <dc:creator>sevdalina Veli</dc:creator>
  <cp:lastModifiedBy>sevdalina Veli</cp:lastModifiedBy>
  <cp:revision>2</cp:revision>
  <dcterms:created xsi:type="dcterms:W3CDTF">2023-06-15T15:50:14Z</dcterms:created>
  <dcterms:modified xsi:type="dcterms:W3CDTF">2023-06-16T08:22:50Z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