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6" r:id="rId5"/>
    <p:sldId id="265" r:id="rId6"/>
    <p:sldId id="267" r:id="rId7"/>
    <p:sldId id="269" r:id="rId8"/>
    <p:sldId id="275" r:id="rId9"/>
    <p:sldId id="268" r:id="rId10"/>
    <p:sldId id="262" r:id="rId11"/>
    <p:sldId id="270" r:id="rId12"/>
    <p:sldId id="271" r:id="rId13"/>
    <p:sldId id="272" r:id="rId14"/>
    <p:sldId id="273" r:id="rId15"/>
    <p:sldId id="263" r:id="rId16"/>
    <p:sldId id="276" r:id="rId17"/>
    <p:sldId id="274" r:id="rId18"/>
    <p:sldId id="277" r:id="rId19"/>
    <p:sldId id="264" r:id="rId20"/>
    <p:sldId id="278" r:id="rId21"/>
    <p:sldId id="260" r:id="rId22"/>
    <p:sldId id="261" r:id="rId23"/>
  </p:sldIdLst>
  <p:sldSz cx="12192000" cy="6858000"/>
  <p:notesSz cx="6889750" cy="1002188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eymour-Davies, Sean" initials="SS" lastIdx="1" clrIdx="0">
    <p:extLst>
      <p:ext uri="{19B8F6BF-5375-455C-9EA6-DF929625EA0E}">
        <p15:presenceInfo xmlns:p15="http://schemas.microsoft.com/office/powerpoint/2012/main" userId="S-1-5-21-1791201449-2072700295-2849167231-658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2-11-07T19:08:35.271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cid:7a610344-3044-4456-878c-78e05baa04fd@GBRP265.PROD.OUTLOOK.COM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symondsresearch.com/time-management-activities" TargetMode="External"/><Relationship Id="rId2" Type="http://schemas.openxmlformats.org/officeDocument/2006/relationships/hyperlink" Target="https://www.nspcc.org.uk/keeping-children-safe/reporting-abuse/what-to-do-child-reveals-abuse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cbi.nlm.nlm.nih.gov/books/NBK537302/" TargetMode="External"/><Relationship Id="rId4" Type="http://schemas.openxmlformats.org/officeDocument/2006/relationships/hyperlink" Target="https://www.uswitch.com/mobiles/screentime-report/#:~:text=Uswitch's%202022%20survey%20has%20found,hours%20a%20day%20since%20202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1512" y="1117600"/>
            <a:ext cx="4726221" cy="1905000"/>
          </a:xfrm>
        </p:spPr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</a:rPr>
              <a:t>Late again!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1200" y="3615268"/>
            <a:ext cx="7459132" cy="829732"/>
          </a:xfrm>
        </p:spPr>
        <p:txBody>
          <a:bodyPr>
            <a:noAutofit/>
          </a:bodyPr>
          <a:lstStyle/>
          <a:p>
            <a:r>
              <a:rPr lang="en-GB" sz="4400" b="1" dirty="0" smtClean="0">
                <a:solidFill>
                  <a:schemeClr val="tx1"/>
                </a:solidFill>
              </a:rPr>
              <a:t>Was Sean Seymour-Davies just born to be late?</a:t>
            </a:r>
          </a:p>
          <a:p>
            <a:endParaRPr lang="en-GB" sz="4400" b="1" dirty="0">
              <a:solidFill>
                <a:schemeClr val="tx1"/>
              </a:solidFill>
            </a:endParaRPr>
          </a:p>
          <a:p>
            <a:endParaRPr lang="en-GB" sz="4400" b="1" dirty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992777" y="5408024"/>
            <a:ext cx="89219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Skills required for studying and how these useful skills can also help with future employability.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4305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711" y="0"/>
            <a:ext cx="8596668" cy="4219303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So what is a skill?</a:t>
            </a: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Cottrell (2019) purposes that a skill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 learned ability rather than an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outcome that can be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achieved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via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luck or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chance.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It is important to note that there are many different skills required for studying. I would encourage you to note down any that are of interest to you.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Oval 3"/>
          <p:cNvSpPr/>
          <p:nvPr/>
        </p:nvSpPr>
        <p:spPr>
          <a:xfrm>
            <a:off x="1328044" y="3579116"/>
            <a:ext cx="1802675" cy="8490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Reading</a:t>
            </a:r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Oval 4"/>
          <p:cNvSpPr/>
          <p:nvPr/>
        </p:nvSpPr>
        <p:spPr>
          <a:xfrm>
            <a:off x="8651860" y="5682749"/>
            <a:ext cx="1961364" cy="8490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Computer literacy</a:t>
            </a:r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Oval 5"/>
          <p:cNvSpPr/>
          <p:nvPr/>
        </p:nvSpPr>
        <p:spPr>
          <a:xfrm>
            <a:off x="3225333" y="5923369"/>
            <a:ext cx="1802989" cy="8490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Problem solving</a:t>
            </a:r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Oval 6"/>
          <p:cNvSpPr/>
          <p:nvPr/>
        </p:nvSpPr>
        <p:spPr>
          <a:xfrm>
            <a:off x="3909805" y="3370217"/>
            <a:ext cx="2055667" cy="8490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chemeClr val="tx1"/>
                </a:solidFill>
              </a:rPr>
              <a:t>Resilience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6999946" y="3270061"/>
            <a:ext cx="1802675" cy="8490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Research</a:t>
            </a:r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Oval 8"/>
          <p:cNvSpPr/>
          <p:nvPr/>
        </p:nvSpPr>
        <p:spPr>
          <a:xfrm>
            <a:off x="9119566" y="4187418"/>
            <a:ext cx="1802675" cy="8490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Critical thinking</a:t>
            </a:r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0" name="Oval 9"/>
          <p:cNvSpPr/>
          <p:nvPr/>
        </p:nvSpPr>
        <p:spPr>
          <a:xfrm>
            <a:off x="452834" y="5936983"/>
            <a:ext cx="2377440" cy="8490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Questioning</a:t>
            </a:r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Oval 10"/>
          <p:cNvSpPr/>
          <p:nvPr/>
        </p:nvSpPr>
        <p:spPr>
          <a:xfrm>
            <a:off x="5423381" y="5923369"/>
            <a:ext cx="2477903" cy="8490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Stress management </a:t>
            </a:r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0" name="Oval 29"/>
          <p:cNvSpPr/>
          <p:nvPr/>
        </p:nvSpPr>
        <p:spPr>
          <a:xfrm>
            <a:off x="544006" y="4824955"/>
            <a:ext cx="2477903" cy="8577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Time management </a:t>
            </a:r>
            <a:endParaRPr lang="en-GB" b="1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Oval 30"/>
          <p:cNvSpPr/>
          <p:nvPr/>
        </p:nvSpPr>
        <p:spPr>
          <a:xfrm>
            <a:off x="3572966" y="4653600"/>
            <a:ext cx="2477903" cy="8490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Note Making</a:t>
            </a:r>
            <a:endParaRPr lang="en-GB" b="1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2" name="Oval 31"/>
          <p:cNvSpPr/>
          <p:nvPr/>
        </p:nvSpPr>
        <p:spPr>
          <a:xfrm>
            <a:off x="6388964" y="4646793"/>
            <a:ext cx="2477903" cy="8490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Active listening </a:t>
            </a:r>
            <a:endParaRPr lang="en-GB" b="1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47827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0"/>
            <a:ext cx="8596668" cy="1320800"/>
          </a:xfrm>
        </p:spPr>
        <p:txBody>
          <a:bodyPr/>
          <a:lstStyle/>
          <a:p>
            <a:pPr algn="ctr"/>
            <a:r>
              <a:rPr lang="en-GB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3000" y="492369"/>
            <a:ext cx="9123980" cy="636563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Price (2020) talks about how time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anagement can be a misleading term for us, you cannot manage time as there is only so much of it. 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Moore et al (2010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discusses how time management can be like dieting or doing exercise. </a:t>
            </a:r>
          </a:p>
          <a:p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highly important to consider our time perception, Dawson and Sleek (2018) talk about how researchers have evidenced that how perceive time is strongly linked to the emotion we are feeling</a:t>
            </a:r>
          </a:p>
          <a:p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 second challenge (Symonds research, 2002).</a:t>
            </a:r>
          </a:p>
          <a:p>
            <a:pPr marL="0" indent="0">
              <a:buNone/>
            </a:pPr>
            <a:endParaRPr lang="en-GB" sz="29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b="1" dirty="0" smtClean="0">
              <a:solidFill>
                <a:schemeClr val="tx1"/>
              </a:solidFill>
            </a:endParaRPr>
          </a:p>
        </p:txBody>
      </p:sp>
      <p:pic>
        <p:nvPicPr>
          <p:cNvPr id="1026" name="Picture 2" descr="https://secure.caes.uga.edu/extension/publications/files/html/C1042/images/mceclip0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4000" y="0"/>
            <a:ext cx="2918000" cy="2591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1837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3994" y="94211"/>
            <a:ext cx="8596668" cy="1320800"/>
          </a:xfrm>
        </p:spPr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 where does that time go?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2" name="Picture 4" descr="Business man is sleeping at his workplace vector illustration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3879" y="3865661"/>
            <a:ext cx="3868121" cy="2567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ounded Rectangle 5"/>
          <p:cNvSpPr/>
          <p:nvPr/>
        </p:nvSpPr>
        <p:spPr>
          <a:xfrm>
            <a:off x="9033164" y="6433127"/>
            <a:ext cx="3158836" cy="42487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Businessman sleeping, ( dreamstime.com)</a:t>
            </a:r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3" name="Picture 5" descr="Inline imag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93"/>
          <a:stretch/>
        </p:blipFill>
        <p:spPr bwMode="auto">
          <a:xfrm>
            <a:off x="10089442" y="94211"/>
            <a:ext cx="1987644" cy="3699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ight Arrow 7"/>
          <p:cNvSpPr/>
          <p:nvPr/>
        </p:nvSpPr>
        <p:spPr>
          <a:xfrm>
            <a:off x="6746262" y="981776"/>
            <a:ext cx="3297382" cy="104186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133 minutes wasted.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07570" y="1309911"/>
            <a:ext cx="613241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Uswitch’s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(2022 survey)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has found that the average screen time among UK adults is now five hours per day in addition to any screen related work. This has increased by two hours a day since 2020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Other sources of lost time: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Procrastination – (Putting off tasks).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Taking on too many tasks – (Overwhelmed).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Unnecessary meetings.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Multitasking – (Shifting between tasks).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Interruptions – (Distractions).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Perfectionism.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No planning.</a:t>
            </a: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Moore et al (2010) suggests that a lack of planning is often the main cause  for time management issues.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3561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time effectively can demonstrate that you are: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3" y="1995055"/>
            <a:ext cx="8774237" cy="4563687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endParaRPr lang="en-GB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55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5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Reliable (You turn up for work consistently and at the right time).</a:t>
            </a:r>
          </a:p>
          <a:p>
            <a:r>
              <a:rPr lang="en-GB" sz="55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Efficient and able to me deadlines (ensuring maximum productivity).</a:t>
            </a:r>
          </a:p>
          <a:p>
            <a:r>
              <a:rPr lang="en-GB" sz="55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Able to plan and prioritize tasks.</a:t>
            </a:r>
          </a:p>
          <a:p>
            <a:r>
              <a:rPr lang="en-GB" sz="55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Able to reduce stress on yourself.</a:t>
            </a:r>
          </a:p>
          <a:p>
            <a:r>
              <a:rPr lang="en-GB" sz="55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Functioning effectively.</a:t>
            </a:r>
          </a:p>
          <a:p>
            <a:r>
              <a:rPr lang="en-GB" sz="55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Able to produce good quality of work.</a:t>
            </a:r>
          </a:p>
          <a:p>
            <a:r>
              <a:rPr lang="en-GB" sz="55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Disciplined and able to self manage.</a:t>
            </a:r>
          </a:p>
          <a:p>
            <a:endParaRPr lang="en-GB" sz="5500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55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55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</a:t>
            </a:r>
            <a:r>
              <a:rPr lang="en-GB" sz="5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important qualities employers look for. </a:t>
            </a:r>
          </a:p>
        </p:txBody>
      </p:sp>
    </p:spTree>
    <p:extLst>
      <p:ext uri="{BB962C8B-B14F-4D97-AF65-F5344CB8AC3E}">
        <p14:creationId xmlns:p14="http://schemas.microsoft.com/office/powerpoint/2010/main" val="877764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9472" y="119149"/>
            <a:ext cx="8596668" cy="1320800"/>
          </a:xfrm>
        </p:spPr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Essential for good Youth Work practice</a:t>
            </a:r>
            <a:endParaRPr lang="en-GB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4489" y="1003070"/>
            <a:ext cx="9006993" cy="6028574"/>
          </a:xfrm>
        </p:spPr>
        <p:txBody>
          <a:bodyPr/>
          <a:lstStyle/>
          <a:p>
            <a:r>
              <a:rPr lang="en-GB" dirty="0" smtClean="0"/>
              <a:t>Managing time effectively will ensure you are punctual and consistent when attending planned meetings with young people. </a:t>
            </a:r>
          </a:p>
          <a:p>
            <a:endParaRPr lang="en-GB" dirty="0" smtClean="0"/>
          </a:p>
          <a:p>
            <a:r>
              <a:rPr lang="en-GB" dirty="0" smtClean="0"/>
              <a:t>It will ensure you have ample time to plan educative activities/sessions alongside young people enabling them to gain skills, knowledge, understanding, attitudes and values needed for their own personal development (Youth Work in Wales review group, 2022). </a:t>
            </a:r>
          </a:p>
          <a:p>
            <a:endParaRPr lang="en-GB" dirty="0" smtClean="0"/>
          </a:p>
          <a:p>
            <a:r>
              <a:rPr lang="en-GB" dirty="0" smtClean="0"/>
              <a:t>It will ensure you have made time </a:t>
            </a:r>
            <a:r>
              <a:rPr lang="en-GB" dirty="0"/>
              <a:t> </a:t>
            </a:r>
            <a:r>
              <a:rPr lang="en-GB" dirty="0" smtClean="0"/>
              <a:t>to consider all the health and safety aspects of undertaking activity sessions with young people.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It will ensure that you are productive in collating data and recording the sessions you are undertaking with young people. </a:t>
            </a:r>
            <a:r>
              <a:rPr lang="en-GB" dirty="0" err="1" smtClean="0"/>
              <a:t>Lehal</a:t>
            </a:r>
            <a:r>
              <a:rPr lang="en-GB" dirty="0" smtClean="0"/>
              <a:t> (2010) considers how Youth Workers are required to this to meet the ever increasing targets being set by the government.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7370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03121" y="0"/>
            <a:ext cx="6714308" cy="1654232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/>
                </a:solidFill>
              </a:rPr>
              <a:t>Moore et </a:t>
            </a:r>
            <a:r>
              <a:rPr lang="en-GB" dirty="0" smtClean="0">
                <a:solidFill>
                  <a:schemeClr val="tx1"/>
                </a:solidFill>
              </a:rPr>
              <a:t>al (2010) considers use of S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WOT Analysis </a:t>
            </a:r>
            <a:r>
              <a:rPr lang="en-GB" sz="1600" dirty="0" smtClean="0">
                <a:solidFill>
                  <a:schemeClr val="tx1"/>
                </a:solidFill>
              </a:rPr>
              <a:t>Moore et al. </a:t>
            </a:r>
            <a:r>
              <a:rPr lang="en-GB" sz="1600" dirty="0">
                <a:solidFill>
                  <a:schemeClr val="tx1"/>
                </a:solidFill>
              </a:rPr>
              <a:t>(2010</a:t>
            </a:r>
            <a:r>
              <a:rPr lang="en-GB" sz="1600" dirty="0" smtClean="0">
                <a:solidFill>
                  <a:schemeClr val="tx1"/>
                </a:solidFill>
              </a:rPr>
              <a:t>)</a:t>
            </a:r>
            <a:br>
              <a:rPr lang="en-GB" sz="1600" dirty="0" smtClean="0">
                <a:solidFill>
                  <a:schemeClr val="tx1"/>
                </a:solidFill>
              </a:rPr>
            </a:br>
            <a:r>
              <a:rPr lang="en-GB" sz="1600" dirty="0" smtClean="0">
                <a:solidFill>
                  <a:schemeClr val="tx1"/>
                </a:solidFill>
              </a:rPr>
              <a:t/>
            </a:r>
            <a:br>
              <a:rPr lang="en-GB" sz="1600" dirty="0" smtClean="0">
                <a:solidFill>
                  <a:schemeClr val="tx1"/>
                </a:solidFill>
              </a:rPr>
            </a:b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558604"/>
              </p:ext>
            </p:extLst>
          </p:nvPr>
        </p:nvGraphicFramePr>
        <p:xfrm>
          <a:off x="522513" y="1345474"/>
          <a:ext cx="11286308" cy="512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21577">
                  <a:extLst>
                    <a:ext uri="{9D8B030D-6E8A-4147-A177-3AD203B41FA5}">
                      <a16:colId xmlns:a16="http://schemas.microsoft.com/office/drawing/2014/main" val="3906543528"/>
                    </a:ext>
                  </a:extLst>
                </a:gridCol>
                <a:gridCol w="2821577">
                  <a:extLst>
                    <a:ext uri="{9D8B030D-6E8A-4147-A177-3AD203B41FA5}">
                      <a16:colId xmlns:a16="http://schemas.microsoft.com/office/drawing/2014/main" val="1817385960"/>
                    </a:ext>
                  </a:extLst>
                </a:gridCol>
                <a:gridCol w="2821577">
                  <a:extLst>
                    <a:ext uri="{9D8B030D-6E8A-4147-A177-3AD203B41FA5}">
                      <a16:colId xmlns:a16="http://schemas.microsoft.com/office/drawing/2014/main" val="791441864"/>
                    </a:ext>
                  </a:extLst>
                </a:gridCol>
                <a:gridCol w="2821577">
                  <a:extLst>
                    <a:ext uri="{9D8B030D-6E8A-4147-A177-3AD203B41FA5}">
                      <a16:colId xmlns:a16="http://schemas.microsoft.com/office/drawing/2014/main" val="1576514295"/>
                    </a:ext>
                  </a:extLst>
                </a:gridCol>
              </a:tblGrid>
              <a:tr h="2083326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 </a:t>
                      </a: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Weaknesses</a:t>
                      </a: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Opportunities</a:t>
                      </a: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Threats</a:t>
                      </a: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1188616"/>
                  </a:ext>
                </a:extLst>
              </a:tr>
              <a:tr h="303731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/>
                        <a:t>There</a:t>
                      </a:r>
                      <a:r>
                        <a:rPr lang="en-GB" baseline="0" dirty="0" smtClean="0"/>
                        <a:t> are days my time keeping can be good. Resulting in me remaining employed for many years.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/>
                        <a:t>I do tend to say yes</a:t>
                      </a:r>
                      <a:r>
                        <a:rPr lang="en-GB" baseline="0" dirty="0" smtClean="0"/>
                        <a:t> to everything and take too much on.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/>
                        <a:t>Improving my time management</a:t>
                      </a:r>
                      <a:r>
                        <a:rPr lang="en-GB" baseline="0" dirty="0" smtClean="0"/>
                        <a:t> skills could lead to promotion in my current organisation.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/>
                        <a:t>Failing</a:t>
                      </a:r>
                      <a:r>
                        <a:rPr lang="en-GB" baseline="0" dirty="0" smtClean="0"/>
                        <a:t> to manage my time would result in poor work performance and place me at risk of losing my employment and failing in my studies.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17752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2622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970" y="418011"/>
            <a:ext cx="8152630" cy="94052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Buckley (2022) discusses how these forms can be useful tools </a:t>
            </a:r>
            <a:r>
              <a:rPr lang="en-GB" sz="1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ABC</a:t>
            </a:r>
            <a:r>
              <a:rPr lang="en-GB" sz="16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Charts </a:t>
            </a:r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9344870"/>
              </p:ext>
            </p:extLst>
          </p:nvPr>
        </p:nvGraphicFramePr>
        <p:xfrm>
          <a:off x="600891" y="1358537"/>
          <a:ext cx="10620102" cy="51615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40034">
                  <a:extLst>
                    <a:ext uri="{9D8B030D-6E8A-4147-A177-3AD203B41FA5}">
                      <a16:colId xmlns:a16="http://schemas.microsoft.com/office/drawing/2014/main" val="569014478"/>
                    </a:ext>
                  </a:extLst>
                </a:gridCol>
                <a:gridCol w="3540034">
                  <a:extLst>
                    <a:ext uri="{9D8B030D-6E8A-4147-A177-3AD203B41FA5}">
                      <a16:colId xmlns:a16="http://schemas.microsoft.com/office/drawing/2014/main" val="1573534572"/>
                    </a:ext>
                  </a:extLst>
                </a:gridCol>
                <a:gridCol w="3540034">
                  <a:extLst>
                    <a:ext uri="{9D8B030D-6E8A-4147-A177-3AD203B41FA5}">
                      <a16:colId xmlns:a16="http://schemas.microsoft.com/office/drawing/2014/main" val="1074607659"/>
                    </a:ext>
                  </a:extLst>
                </a:gridCol>
              </a:tblGrid>
              <a:tr h="1694623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Antecedent</a:t>
                      </a:r>
                    </a:p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(Events leading to a behaviour)</a:t>
                      </a: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Behaviour</a:t>
                      </a: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Consequence</a:t>
                      </a:r>
                    </a:p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(Can may</a:t>
                      </a:r>
                      <a:r>
                        <a:rPr lang="en-GB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then lead to antecedent to another behaviour</a:t>
                      </a: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7881996"/>
                  </a:ext>
                </a:extLst>
              </a:tr>
              <a:tr h="3466906">
                <a:tc>
                  <a:txBody>
                    <a:bodyPr/>
                    <a:lstStyle/>
                    <a:p>
                      <a:r>
                        <a:rPr lang="en-GB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Fellow coaches ask if I can help out with extra coaching commitments outside of work.</a:t>
                      </a:r>
                    </a:p>
                    <a:p>
                      <a:endParaRPr lang="en-GB" baseline="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baseline="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baseline="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Employer keeps on asking you to complete extra work to meet the demands of the service.</a:t>
                      </a: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 say yes as I</a:t>
                      </a:r>
                      <a:r>
                        <a:rPr lang="en-GB" baseline="0" dirty="0" smtClean="0"/>
                        <a:t> am passionate about it and want to give back to the sport that has helped me so much.</a:t>
                      </a:r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I</a:t>
                      </a:r>
                      <a:r>
                        <a:rPr lang="en-GB" baseline="0" dirty="0" smtClean="0"/>
                        <a:t> keep saying yes as I want to impress and provide the best support I can to all service users.</a:t>
                      </a:r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 am left with little time to plan my coaching sessions between managing my other fulltime</a:t>
                      </a:r>
                      <a:r>
                        <a:rPr lang="en-GB" baseline="0" dirty="0" smtClean="0"/>
                        <a:t> commitments and the sessions reflect poor planning.</a:t>
                      </a:r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I am overwhelmed with</a:t>
                      </a:r>
                      <a:r>
                        <a:rPr lang="en-GB" baseline="0" dirty="0" smtClean="0"/>
                        <a:t> too many tasks to complete at once and the quality of the support I provide suffers.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1236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8266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Action plan :</a:t>
            </a: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69741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Develop myself an organised diary.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Be mindful of wasted screen time on my mobile phone.</a:t>
            </a:r>
          </a:p>
          <a:p>
            <a:endParaRPr lang="en-GB" dirty="0" smtClean="0"/>
          </a:p>
          <a:p>
            <a:r>
              <a:rPr lang="en-GB" dirty="0" smtClean="0"/>
              <a:t>Make sure I am leaving myself time to plan youth work and coaching sessions.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Use my mobile phone for useful tasks such as reminder alarms and research.</a:t>
            </a:r>
          </a:p>
          <a:p>
            <a:endParaRPr lang="en-GB" dirty="0" smtClean="0"/>
          </a:p>
          <a:p>
            <a:r>
              <a:rPr lang="en-GB" dirty="0" smtClean="0"/>
              <a:t>Avoid </a:t>
            </a:r>
            <a:r>
              <a:rPr lang="en-GB" dirty="0"/>
              <a:t>taking on too many tasks at once. (Stop saying yes!)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Ensure I meet deadlines.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759" t="21673" b="8330"/>
          <a:stretch/>
        </p:blipFill>
        <p:spPr>
          <a:xfrm>
            <a:off x="4913882" y="0"/>
            <a:ext cx="7278118" cy="3140877"/>
          </a:xfrm>
          <a:prstGeom prst="rect">
            <a:avLst/>
          </a:prstGeom>
        </p:spPr>
      </p:pic>
      <p:pic>
        <p:nvPicPr>
          <p:cNvPr id="1026" name="Picture 2" descr="Inline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63141" y="3207599"/>
            <a:ext cx="2008785" cy="3650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6873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 Making </a:t>
            </a: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239" y="1562793"/>
            <a:ext cx="8857364" cy="4478569"/>
          </a:xfrm>
        </p:spPr>
        <p:txBody>
          <a:bodyPr/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Is an essential skill in helping us to retain and learn new information. Cottrell (2019) suggests that 50-60% of material hear in lectures is forgotten.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Note taking helps our memory, particularly when you are given a lot of information in one go. </a:t>
            </a:r>
          </a:p>
          <a:p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Argawal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(2021) discusses taking notes as a way for us to organising our thoughts and ideas throughout the learning process. 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Picture 4" descr="cid:7a610344-3044-4456-878c-78e05baa04fd@GBRP265.PROD.OUTLOOK.COM"/>
          <p:cNvPicPr/>
          <p:nvPr/>
        </p:nvPicPr>
        <p:blipFill rotWithShape="1">
          <a:blip r:embed="rId2" r:link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87" t="3819" r="10719" b="7137"/>
          <a:stretch/>
        </p:blipFill>
        <p:spPr bwMode="auto">
          <a:xfrm rot="5400000">
            <a:off x="8197172" y="2354378"/>
            <a:ext cx="4828769" cy="289539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79226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05639" y="0"/>
            <a:ext cx="8596668" cy="1320800"/>
          </a:xfrm>
        </p:spPr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Tips when Note making</a:t>
            </a: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1822" y="692727"/>
            <a:ext cx="8596668" cy="5121564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McMillian </a:t>
            </a:r>
            <a:r>
              <a:rPr lang="en-GB" dirty="0"/>
              <a:t>and Weyers (2012</a:t>
            </a:r>
            <a:r>
              <a:rPr lang="en-GB" dirty="0" smtClean="0"/>
              <a:t>) suggests: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 its key to listen and note down key ideas.</a:t>
            </a:r>
          </a:p>
          <a:p>
            <a:endParaRPr lang="en-GB" dirty="0"/>
          </a:p>
          <a:p>
            <a:r>
              <a:rPr lang="en-GB" dirty="0" smtClean="0"/>
              <a:t>Develop a note-making style that makes them meaningful and understandable for yourself in a few days, weeks or months time.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Store your notes securely.</a:t>
            </a:r>
          </a:p>
          <a:p>
            <a:endParaRPr lang="en-GB" dirty="0"/>
          </a:p>
          <a:p>
            <a:r>
              <a:rPr lang="en-GB" dirty="0" smtClean="0"/>
              <a:t>Consider us of mind maps, Matrix notes, keyword notes or linear notes.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8577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44" y="225083"/>
            <a:ext cx="9899298" cy="6632917"/>
          </a:xfrm>
        </p:spPr>
        <p:txBody>
          <a:bodyPr>
            <a:normAutofit/>
          </a:bodyPr>
          <a:lstStyle/>
          <a:p>
            <a:r>
              <a:rPr lang="en-GB" sz="2100" dirty="0" smtClean="0">
                <a:latin typeface="Arial" panose="020B0604020202020204" pitchFamily="34" charset="0"/>
                <a:cs typeface="Arial" panose="020B0604020202020204" pitchFamily="34" charset="0"/>
              </a:rPr>
              <a:t>Note making is widely used in all forms of employment and is a vital skill. </a:t>
            </a:r>
          </a:p>
          <a:p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100" dirty="0" smtClean="0">
                <a:latin typeface="Arial" panose="020B0604020202020204" pitchFamily="34" charset="0"/>
                <a:cs typeface="Arial" panose="020B0604020202020204" pitchFamily="34" charset="0"/>
              </a:rPr>
              <a:t>Employee’s are often required to use it when measuring stock intake/output.</a:t>
            </a:r>
          </a:p>
          <a:p>
            <a:endParaRPr lang="en-GB" sz="2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100" dirty="0" smtClean="0">
                <a:latin typeface="Arial" panose="020B0604020202020204" pitchFamily="34" charset="0"/>
                <a:cs typeface="Arial" panose="020B0604020202020204" pitchFamily="34" charset="0"/>
              </a:rPr>
              <a:t>t can be used to pass on information to other colleagues.</a:t>
            </a:r>
          </a:p>
          <a:p>
            <a:pPr marL="0" indent="0">
              <a:buNone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100" dirty="0" smtClean="0">
                <a:latin typeface="Arial" panose="020B0604020202020204" pitchFamily="34" charset="0"/>
                <a:cs typeface="Arial" panose="020B0604020202020204" pitchFamily="34" charset="0"/>
              </a:rPr>
              <a:t>Making notes regarding financial circumstances is often a key way of helping organisations and ourselves with budgeting our finances.</a:t>
            </a:r>
          </a:p>
          <a:p>
            <a:endParaRPr lang="en-GB" sz="2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100" dirty="0" smtClean="0">
                <a:latin typeface="Arial" panose="020B0604020202020204" pitchFamily="34" charset="0"/>
                <a:cs typeface="Arial" panose="020B0604020202020204" pitchFamily="34" charset="0"/>
              </a:rPr>
              <a:t>Is key for recording accurate information that employers can file away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8481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4170" y="0"/>
            <a:ext cx="8596668" cy="1320800"/>
          </a:xfrm>
        </p:spPr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 making in Youth work</a:t>
            </a: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7091" y="822036"/>
            <a:ext cx="9698181" cy="5652655"/>
          </a:xfrm>
        </p:spPr>
        <p:txBody>
          <a:bodyPr>
            <a:normAutofit/>
          </a:bodyPr>
          <a:lstStyle/>
          <a:p>
            <a:r>
              <a:rPr lang="en-GB" dirty="0" smtClean="0"/>
              <a:t>Is essential for Youth </a:t>
            </a:r>
            <a:r>
              <a:rPr lang="en-GB" dirty="0"/>
              <a:t>W</a:t>
            </a:r>
            <a:r>
              <a:rPr lang="en-GB" dirty="0" smtClean="0"/>
              <a:t>orkers when planning activities with young people. </a:t>
            </a:r>
          </a:p>
          <a:p>
            <a:endParaRPr lang="en-GB" dirty="0"/>
          </a:p>
          <a:p>
            <a:r>
              <a:rPr lang="en-GB" dirty="0" smtClean="0"/>
              <a:t>Should a young person disclose to you that they are being abused. It is vital for us to take notes soon after speaking with </a:t>
            </a:r>
            <a:r>
              <a:rPr lang="en-GB" dirty="0"/>
              <a:t>them (NSPCC </a:t>
            </a:r>
            <a:r>
              <a:rPr lang="en-GB" dirty="0" smtClean="0"/>
              <a:t>2022).</a:t>
            </a:r>
          </a:p>
          <a:p>
            <a:endParaRPr lang="en-GB" dirty="0"/>
          </a:p>
          <a:p>
            <a:r>
              <a:rPr lang="en-GB" dirty="0" err="1" smtClean="0"/>
              <a:t>Lehal</a:t>
            </a:r>
            <a:r>
              <a:rPr lang="en-GB" dirty="0" smtClean="0"/>
              <a:t> (2010) talks about the importance of Youth </a:t>
            </a:r>
            <a:r>
              <a:rPr lang="en-GB" dirty="0"/>
              <a:t>W</a:t>
            </a:r>
            <a:r>
              <a:rPr lang="en-GB" dirty="0" smtClean="0"/>
              <a:t>orkers understanding the importance of demonstrating outcomes and the impact youth work can have. </a:t>
            </a:r>
          </a:p>
          <a:p>
            <a:endParaRPr lang="en-GB" dirty="0"/>
          </a:p>
          <a:p>
            <a:r>
              <a:rPr lang="en-GB" dirty="0" smtClean="0"/>
              <a:t>Wood, Westwood and Thompson (2014) describe reflective practice as an opportunity to look back, learn from and develop new enhanced ideas by extracting the learning from previous experience.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5238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4570" y="175491"/>
            <a:ext cx="8596668" cy="1320800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Actions: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3" y="1496291"/>
            <a:ext cx="9240390" cy="5157727"/>
          </a:xfrm>
        </p:spPr>
        <p:txBody>
          <a:bodyPr>
            <a:normAutofit/>
          </a:bodyPr>
          <a:lstStyle/>
          <a:p>
            <a:r>
              <a:rPr lang="en-GB" dirty="0" smtClean="0"/>
              <a:t>Ensure I always carry a note pad and pen in my work bag.</a:t>
            </a:r>
          </a:p>
          <a:p>
            <a:endParaRPr lang="en-GB" dirty="0"/>
          </a:p>
          <a:p>
            <a:r>
              <a:rPr lang="en-GB" dirty="0" smtClean="0"/>
              <a:t>Utilise the square device in all of our pockets that also has a note section available on it.</a:t>
            </a:r>
          </a:p>
          <a:p>
            <a:endParaRPr lang="en-GB" dirty="0"/>
          </a:p>
          <a:p>
            <a:r>
              <a:rPr lang="en-GB" dirty="0" smtClean="0"/>
              <a:t>Ensure I am accurately logging and filing all my support sessions with young people.</a:t>
            </a:r>
          </a:p>
          <a:p>
            <a:endParaRPr lang="en-GB" dirty="0" smtClean="0"/>
          </a:p>
          <a:p>
            <a:r>
              <a:rPr lang="en-GB" dirty="0" smtClean="0"/>
              <a:t>Be creative with my notes and use diagrams that will help jog my memory.</a:t>
            </a:r>
          </a:p>
          <a:p>
            <a:endParaRPr lang="en-GB" dirty="0"/>
          </a:p>
          <a:p>
            <a:r>
              <a:rPr lang="en-GB" dirty="0" smtClean="0"/>
              <a:t>Utilise my previous recordings to look back, reflect and critically analyse some of the sessions I have ben involved with. This will help ensure I remain reflective in my practice and always strive for better results.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7082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Active listening</a:t>
            </a: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273" y="1597891"/>
            <a:ext cx="10917382" cy="4710545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Is a key skill that demonstrates that you can fully hear and understand the concept of the information that someone is delivering to you. </a:t>
            </a:r>
          </a:p>
          <a:p>
            <a:endParaRPr lang="en-GB" dirty="0" smtClean="0"/>
          </a:p>
          <a:p>
            <a:r>
              <a:rPr lang="en-GB" dirty="0" smtClean="0"/>
              <a:t>Active </a:t>
            </a:r>
            <a:r>
              <a:rPr lang="en-GB" dirty="0"/>
              <a:t>listening plays a key role </a:t>
            </a:r>
            <a:r>
              <a:rPr lang="en-GB" dirty="0" smtClean="0"/>
              <a:t>when participating in effective note </a:t>
            </a:r>
            <a:r>
              <a:rPr lang="en-GB" dirty="0"/>
              <a:t>making</a:t>
            </a:r>
            <a:r>
              <a:rPr lang="en-GB" dirty="0" smtClean="0"/>
              <a:t>. </a:t>
            </a:r>
          </a:p>
          <a:p>
            <a:endParaRPr lang="en-GB" dirty="0"/>
          </a:p>
          <a:p>
            <a:r>
              <a:rPr lang="en-GB" dirty="0" smtClean="0"/>
              <a:t>McMillian and Weyers (2012) suggests that the lecture experience is a partnership between the listener and the lecturer. Without undivided attention key information could be misunderstood or missed.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8660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600365"/>
            <a:ext cx="8596668" cy="5440998"/>
          </a:xfrm>
        </p:spPr>
        <p:txBody>
          <a:bodyPr>
            <a:noAutofit/>
          </a:bodyPr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By developing our active listening skills we can improve our understanding and communications skills with our work colleagues.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It supports us to pay close attention to detail and allows us to absorb more information.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Active listening is a great way to strengthen our relationships with our work colleagues.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7518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Tips 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Ensure that we prioritise actually listening rather than acting as if we are.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Maintain positive body language and keep good eye contact (Avoid staring).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If you have not understood or heard properly ensure you say so.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Occasionally acknowledge, reflect back and summarise some of the key points someone is telling you for example when some is telling you that they are really upset ( I can see that this is upsetting for you to talk about).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Clear your mind of any distractions and concentrate on what is being said.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333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21043" y="73891"/>
            <a:ext cx="8596668" cy="1320800"/>
          </a:xfrm>
        </p:spPr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Listening to young people</a:t>
            </a: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20801"/>
            <a:ext cx="8596668" cy="4720562"/>
          </a:xfrm>
        </p:spPr>
        <p:txBody>
          <a:bodyPr/>
          <a:lstStyle/>
          <a:p>
            <a:r>
              <a:rPr lang="en-GB" dirty="0" smtClean="0"/>
              <a:t>Jolly (2010) talks about how young people chose to be involved in Youth </a:t>
            </a:r>
            <a:r>
              <a:rPr lang="en-GB" dirty="0"/>
              <a:t>W</a:t>
            </a:r>
            <a:r>
              <a:rPr lang="en-GB" dirty="0" smtClean="0"/>
              <a:t>ork. Its is not an enforced activity. </a:t>
            </a:r>
          </a:p>
          <a:p>
            <a:endParaRPr lang="en-GB" dirty="0"/>
          </a:p>
          <a:p>
            <a:r>
              <a:rPr lang="en-GB" dirty="0" smtClean="0"/>
              <a:t>By actively listening to a young people it will help Youth </a:t>
            </a:r>
            <a:r>
              <a:rPr lang="en-GB" dirty="0"/>
              <a:t>W</a:t>
            </a:r>
            <a:r>
              <a:rPr lang="en-GB" dirty="0" smtClean="0"/>
              <a:t>orkers build an equal partnership. Equipping the young people to feel empowered to exercise their rights (youth work in Wales group, 2022).</a:t>
            </a:r>
          </a:p>
          <a:p>
            <a:endParaRPr lang="en-GB" dirty="0"/>
          </a:p>
          <a:p>
            <a:r>
              <a:rPr lang="en-GB" dirty="0" smtClean="0"/>
              <a:t>Actively listening to Young people will help create an environment that allows them to express their understanding, knowledge, ideas, emotions and opinions </a:t>
            </a:r>
            <a:r>
              <a:rPr lang="en-GB" dirty="0"/>
              <a:t>(youth work in Wales group, 2022</a:t>
            </a:r>
            <a:r>
              <a:rPr lang="en-GB" dirty="0" smtClean="0"/>
              <a:t>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165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48243" y="157018"/>
            <a:ext cx="8596668" cy="1320800"/>
          </a:xfrm>
        </p:spPr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Action plan : </a:t>
            </a: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3" y="1006764"/>
            <a:ext cx="8688339" cy="5034599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managing my time better in the first instance, I will have more time to plan my sessions with young people more effectively.</a:t>
            </a: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will ensure that my mind is fully focused on what they are telling me during sessions and avoid becoming distracted. </a:t>
            </a: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will be mindful about my body language by ensuring its positive (Energised and good eye contact.</a:t>
            </a: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will paraphrase and reflect some bits of information back young people to demonstrate I fully understand what they are telling me.</a:t>
            </a: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will use active listening in partnership with note making to record and file support sessions that I undertake with young people.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0798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conclude that Sean Seymour-Davies was in fact not born to be late!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079" y="2503056"/>
            <a:ext cx="9122448" cy="44711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With the correct analysis, reflection and development of action plans with regards to approaching his study skills. </a:t>
            </a:r>
          </a:p>
          <a:p>
            <a:pPr marL="0" indent="0">
              <a:buNone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He demonstrates that there is potential for him </a:t>
            </a:r>
            <a:r>
              <a:rPr lang="en-GB" sz="3200" smtClean="0">
                <a:latin typeface="Arial" panose="020B0604020202020204" pitchFamily="34" charset="0"/>
                <a:cs typeface="Arial" panose="020B0604020202020204" pitchFamily="34" charset="0"/>
              </a:rPr>
              <a:t>to develop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into a model student, an efficient employee and effective Youth Worker.</a:t>
            </a:r>
          </a:p>
          <a:p>
            <a:pPr marL="0" indent="0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Thank you for your time.</a:t>
            </a:r>
          </a:p>
        </p:txBody>
      </p:sp>
    </p:spTree>
    <p:extLst>
      <p:ext uri="{BB962C8B-B14F-4D97-AF65-F5344CB8AC3E}">
        <p14:creationId xmlns:p14="http://schemas.microsoft.com/office/powerpoint/2010/main" val="2043784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6933" y="120073"/>
            <a:ext cx="8596668" cy="1320800"/>
          </a:xfrm>
        </p:spPr>
        <p:txBody>
          <a:bodyPr/>
          <a:lstStyle/>
          <a:p>
            <a:pPr algn="ctr"/>
            <a:r>
              <a:rPr lang="en-GB" b="1" dirty="0" smtClean="0">
                <a:solidFill>
                  <a:schemeClr val="tx1"/>
                </a:solidFill>
              </a:rPr>
              <a:t>References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928" y="1251527"/>
            <a:ext cx="11406909" cy="5606473"/>
          </a:xfrm>
        </p:spPr>
        <p:txBody>
          <a:bodyPr>
            <a:normAutofit/>
          </a:bodyPr>
          <a:lstStyle/>
          <a:p>
            <a:r>
              <a:rPr lang="en-GB" dirty="0" smtClean="0"/>
              <a:t>Agarwal A. (2021). 6 Benefits of Note taking . </a:t>
            </a:r>
            <a:r>
              <a:rPr lang="en-GB" dirty="0"/>
              <a:t>Available at</a:t>
            </a:r>
            <a:r>
              <a:rPr lang="en-GB" dirty="0" smtClean="0"/>
              <a:t>: https</a:t>
            </a:r>
            <a:r>
              <a:rPr lang="en-GB" dirty="0"/>
              <a:t>://learninground.com/benefits-of-note-taking/</a:t>
            </a:r>
          </a:p>
          <a:p>
            <a:r>
              <a:rPr lang="en-GB" dirty="0" smtClean="0"/>
              <a:t>Business man is sleeping. (2022) available athttps</a:t>
            </a:r>
            <a:r>
              <a:rPr lang="en-GB" dirty="0"/>
              <a:t>://www.dreamstime.com/stock-photos </a:t>
            </a:r>
            <a:r>
              <a:rPr lang="en-GB" dirty="0" smtClean="0"/>
              <a:t>(accessed on 7</a:t>
            </a:r>
            <a:r>
              <a:rPr lang="en-GB" baseline="30000" dirty="0" smtClean="0"/>
              <a:t>th</a:t>
            </a:r>
            <a:r>
              <a:rPr lang="en-GB" dirty="0" smtClean="0"/>
              <a:t> November 2022)</a:t>
            </a:r>
          </a:p>
          <a:p>
            <a:r>
              <a:rPr lang="en-GB" dirty="0" smtClean="0"/>
              <a:t>Buckley D. (2022) Understanding the antecedent behaviour consequence model. </a:t>
            </a:r>
            <a:r>
              <a:rPr lang="en-GB" dirty="0"/>
              <a:t>Available at</a:t>
            </a:r>
            <a:r>
              <a:rPr lang="en-GB" dirty="0" smtClean="0"/>
              <a:t>:  https</a:t>
            </a:r>
            <a:r>
              <a:rPr lang="en-GB" dirty="0"/>
              <a:t>://www.betterhelp.com/advice/behavior/understanding-the-antecedent-behavior-consequence-model</a:t>
            </a:r>
            <a:r>
              <a:rPr lang="en-GB" dirty="0" smtClean="0"/>
              <a:t>/ (accessed on 9</a:t>
            </a:r>
            <a:r>
              <a:rPr lang="en-GB" baseline="30000" dirty="0" smtClean="0"/>
              <a:t>th</a:t>
            </a:r>
            <a:r>
              <a:rPr lang="en-GB" dirty="0" smtClean="0"/>
              <a:t> of November).</a:t>
            </a:r>
          </a:p>
          <a:p>
            <a:r>
              <a:rPr lang="en-GB" dirty="0" smtClean="0"/>
              <a:t>Cottrell, S. (2019). What kind of study skills do you need : The Study skills handbook, P20.</a:t>
            </a:r>
          </a:p>
          <a:p>
            <a:r>
              <a:rPr lang="en-GB" dirty="0"/>
              <a:t>Cottrell, S. (2019). What kind of study skills do you need : The Study skills handbook, </a:t>
            </a:r>
            <a:r>
              <a:rPr lang="en-GB" dirty="0" smtClean="0"/>
              <a:t>P36.</a:t>
            </a:r>
            <a:endParaRPr lang="en-GB" dirty="0"/>
          </a:p>
          <a:p>
            <a:r>
              <a:rPr lang="en-GB" dirty="0" smtClean="0"/>
              <a:t>Dawson J and Sleek S. (2018) The fluidity of time: Scientists uncover how emotions alter time perception. Available at: pyschologicalscience.org (accessed on the 7</a:t>
            </a:r>
            <a:r>
              <a:rPr lang="en-GB" baseline="30000" dirty="0" smtClean="0"/>
              <a:t>th</a:t>
            </a:r>
            <a:r>
              <a:rPr lang="en-GB" dirty="0" smtClean="0"/>
              <a:t> of November 2018).</a:t>
            </a:r>
          </a:p>
          <a:p>
            <a:r>
              <a:rPr lang="en-GB" dirty="0" err="1" smtClean="0"/>
              <a:t>Lehal</a:t>
            </a:r>
            <a:r>
              <a:rPr lang="en-GB" dirty="0" smtClean="0"/>
              <a:t>, R. (2010). ‘targeting for youth workers’. What is youth work. Exeter: 20 Cathedral Yard.</a:t>
            </a:r>
          </a:p>
          <a:p>
            <a:r>
              <a:rPr lang="en-GB" dirty="0" smtClean="0"/>
              <a:t>Moore</a:t>
            </a:r>
            <a:r>
              <a:rPr lang="en-GB" dirty="0"/>
              <a:t> </a:t>
            </a:r>
            <a:r>
              <a:rPr lang="en-GB" dirty="0" smtClean="0"/>
              <a:t>et al. (2010) The ultimate study skills handbook : 8 The time of your life: Managing time and living life as a student, P133.</a:t>
            </a:r>
          </a:p>
        </p:txBody>
      </p:sp>
    </p:spTree>
    <p:extLst>
      <p:ext uri="{BB962C8B-B14F-4D97-AF65-F5344CB8AC3E}">
        <p14:creationId xmlns:p14="http://schemas.microsoft.com/office/powerpoint/2010/main" val="198705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0584" y="0"/>
            <a:ext cx="10557779" cy="6613236"/>
          </a:xfrm>
        </p:spPr>
        <p:txBody>
          <a:bodyPr>
            <a:normAutofit fontScale="92500"/>
          </a:bodyPr>
          <a:lstStyle/>
          <a:p>
            <a:endParaRPr lang="en-GB" dirty="0" smtClean="0"/>
          </a:p>
          <a:p>
            <a:endParaRPr lang="en-GB" dirty="0" smtClean="0"/>
          </a:p>
          <a:p>
            <a:r>
              <a:rPr lang="en-GB" dirty="0"/>
              <a:t>McMillan K and Weyers J (2012). The study skills book third edition. Essex: </a:t>
            </a:r>
            <a:r>
              <a:rPr lang="en-GB" dirty="0" err="1"/>
              <a:t>Peasron</a:t>
            </a:r>
            <a:r>
              <a:rPr lang="en-GB" dirty="0"/>
              <a:t> education limited.</a:t>
            </a:r>
          </a:p>
          <a:p>
            <a:r>
              <a:rPr lang="en-GB" dirty="0"/>
              <a:t>NCPCC (2022). What to do if a child reveals abuse. Available at: </a:t>
            </a:r>
            <a:r>
              <a:rPr lang="en-GB" dirty="0">
                <a:hlinkClick r:id="rId2"/>
              </a:rPr>
              <a:t>https://www.nspcc.org.uk/keeping-children-safe/reporting-abuse/what-to-do-child-reveals-abuse/</a:t>
            </a:r>
            <a:r>
              <a:rPr lang="en-GB" dirty="0"/>
              <a:t> (accessed on 8</a:t>
            </a:r>
            <a:r>
              <a:rPr lang="en-GB" baseline="30000" dirty="0"/>
              <a:t>th</a:t>
            </a:r>
            <a:r>
              <a:rPr lang="en-GB" dirty="0"/>
              <a:t> of </a:t>
            </a:r>
            <a:r>
              <a:rPr lang="en-GB" dirty="0" err="1"/>
              <a:t>Novemember</a:t>
            </a:r>
            <a:r>
              <a:rPr lang="en-GB" dirty="0"/>
              <a:t> 2022).</a:t>
            </a:r>
          </a:p>
          <a:p>
            <a:r>
              <a:rPr lang="en-GB" dirty="0"/>
              <a:t>Price, R, Carney, D and Clews, R. (2020) Time Management: 10 Strategies for Better Time Management. Available at: https://extension.uga.edu/publications/detail.html?number=C1042&amp;title=time-management-10-strategies-for-better-time –management ( Accessed on 7</a:t>
            </a:r>
            <a:r>
              <a:rPr lang="en-GB" baseline="30000" dirty="0"/>
              <a:t>th</a:t>
            </a:r>
            <a:r>
              <a:rPr lang="en-GB" dirty="0"/>
              <a:t> November 2022).</a:t>
            </a:r>
          </a:p>
          <a:p>
            <a:r>
              <a:rPr lang="en-GB" dirty="0" smtClean="0"/>
              <a:t>Symonds </a:t>
            </a:r>
            <a:r>
              <a:rPr lang="en-GB" dirty="0"/>
              <a:t>research. (2022) available at: </a:t>
            </a:r>
            <a:r>
              <a:rPr lang="en-GB" dirty="0">
                <a:hlinkClick r:id="rId3"/>
              </a:rPr>
              <a:t>http://symondsresearch.com/time-management-activities</a:t>
            </a:r>
            <a:endParaRPr lang="en-GB" dirty="0"/>
          </a:p>
          <a:p>
            <a:r>
              <a:rPr lang="en-GB" dirty="0" err="1"/>
              <a:t>Uswitch</a:t>
            </a:r>
            <a:r>
              <a:rPr lang="en-GB" dirty="0"/>
              <a:t> screen time survey. (2022) available at: </a:t>
            </a:r>
            <a:r>
              <a:rPr lang="en-GB" dirty="0">
                <a:hlinkClick r:id="rId4"/>
              </a:rPr>
              <a:t>https://www.uswitch.com/mobiles/screentime-report/#:~:text=Uswitch's%202022%20survey%20has%20found,hours%20a%20day%20since%202020</a:t>
            </a:r>
            <a:r>
              <a:rPr lang="en-GB" dirty="0"/>
              <a:t> (Accessed on 7</a:t>
            </a:r>
            <a:r>
              <a:rPr lang="en-GB" baseline="30000" dirty="0"/>
              <a:t>th</a:t>
            </a:r>
            <a:r>
              <a:rPr lang="en-GB" dirty="0"/>
              <a:t> of November 2022).</a:t>
            </a:r>
          </a:p>
          <a:p>
            <a:r>
              <a:rPr lang="en-GB" dirty="0"/>
              <a:t>Youth work in Wales Review Group. (2022) ‘The five pillars of youth work in Wales’. Youth work in Wales: Principles and purposes.</a:t>
            </a:r>
          </a:p>
          <a:p>
            <a:r>
              <a:rPr lang="en-GB" dirty="0" err="1" smtClean="0"/>
              <a:t>Teoli</a:t>
            </a:r>
            <a:r>
              <a:rPr lang="en-GB" dirty="0" smtClean="0"/>
              <a:t> D, </a:t>
            </a:r>
            <a:r>
              <a:rPr lang="en-GB" dirty="0" err="1" smtClean="0"/>
              <a:t>Sanvictores</a:t>
            </a:r>
            <a:r>
              <a:rPr lang="en-GB" dirty="0"/>
              <a:t> </a:t>
            </a:r>
            <a:r>
              <a:rPr lang="en-GB" dirty="0" smtClean="0"/>
              <a:t>T and An J. (2022) SWOT Analysis. Available at: </a:t>
            </a:r>
            <a:r>
              <a:rPr lang="en-GB" dirty="0" smtClean="0">
                <a:hlinkClick r:id="rId5"/>
              </a:rPr>
              <a:t>https://www.ncbi.nlm.nlm.nih.gov/books/NBK537302/</a:t>
            </a:r>
            <a:endParaRPr lang="en-GB" dirty="0" smtClean="0"/>
          </a:p>
          <a:p>
            <a:r>
              <a:rPr lang="en-GB" dirty="0" smtClean="0"/>
              <a:t>Wood J, Westwood S and Thompson G. (2014) ‘What is reflective practice?’ Youth work : Preparation for the work force. Abingdon : 2 Park Square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8172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4589</TotalTime>
  <Words>2181</Words>
  <Application>Microsoft Office PowerPoint</Application>
  <PresentationFormat>Widescreen</PresentationFormat>
  <Paragraphs>217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Trebuchet MS</vt:lpstr>
      <vt:lpstr>Wingdings 3</vt:lpstr>
      <vt:lpstr>Facet</vt:lpstr>
      <vt:lpstr>Late again!</vt:lpstr>
      <vt:lpstr>PowerPoint Presentation</vt:lpstr>
      <vt:lpstr>Time management</vt:lpstr>
      <vt:lpstr>So where does that time go? </vt:lpstr>
      <vt:lpstr>Managing time effectively can demonstrate that you are:</vt:lpstr>
      <vt:lpstr>Essential for good Youth Work practice</vt:lpstr>
      <vt:lpstr>Moore et al (2010) considers use of SWOT Analysis Moore et al. (2010)  </vt:lpstr>
      <vt:lpstr>Buckley (2022) discusses how these forms can be useful tools  ABC Charts     </vt:lpstr>
      <vt:lpstr>Action plan :</vt:lpstr>
      <vt:lpstr>Note Making </vt:lpstr>
      <vt:lpstr>Tips when Note making</vt:lpstr>
      <vt:lpstr>PowerPoint Presentation</vt:lpstr>
      <vt:lpstr>Note making in Youth work</vt:lpstr>
      <vt:lpstr>Actions:</vt:lpstr>
      <vt:lpstr>Active listening</vt:lpstr>
      <vt:lpstr>PowerPoint Presentation</vt:lpstr>
      <vt:lpstr>Tips </vt:lpstr>
      <vt:lpstr>Listening to young people</vt:lpstr>
      <vt:lpstr>Action plan : </vt:lpstr>
      <vt:lpstr>I conclude that Sean Seymour-Davies was in fact not born to be late!</vt:lpstr>
      <vt:lpstr>References</vt:lpstr>
      <vt:lpstr>PowerPoint Presentation</vt:lpstr>
    </vt:vector>
  </TitlesOfParts>
  <Company>PCC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Study Skills presentation</dc:title>
  <dc:creator>Seymour-Davies, Sean</dc:creator>
  <cp:lastModifiedBy>Seymour-Davies, Sean</cp:lastModifiedBy>
  <cp:revision>149</cp:revision>
  <cp:lastPrinted>2022-11-10T10:36:44Z</cp:lastPrinted>
  <dcterms:created xsi:type="dcterms:W3CDTF">2022-10-19T09:47:55Z</dcterms:created>
  <dcterms:modified xsi:type="dcterms:W3CDTF">2022-11-10T17:15:35Z</dcterms:modified>
</cp:coreProperties>
</file>