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7" r:id="rId3"/>
    <p:sldId id="275" r:id="rId4"/>
    <p:sldId id="274" r:id="rId5"/>
    <p:sldId id="276" r:id="rId6"/>
    <p:sldId id="272" r:id="rId7"/>
    <p:sldId id="257" r:id="rId8"/>
    <p:sldId id="258" r:id="rId9"/>
    <p:sldId id="259" r:id="rId10"/>
    <p:sldId id="260" r:id="rId11"/>
    <p:sldId id="261" r:id="rId12"/>
    <p:sldId id="262" r:id="rId13"/>
    <p:sldId id="271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8" r:id="rId23"/>
    <p:sldId id="27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BE6A2BD-DFCD-4261-9A35-F568422492C8}" type="datetimeFigureOut">
              <a:rPr lang="en-GB" smtClean="0"/>
              <a:pPr/>
              <a:t>15/09/2016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8FC4AD9-BA4C-4191-A5D4-99281C4BADD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AHHI 5004 - ORIGINS OF THE GREAT WAR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NIALL FERGUSON – </a:t>
            </a:r>
            <a:r>
              <a:rPr lang="en-GB" i="1" dirty="0" smtClean="0"/>
              <a:t>THE WAR OF </a:t>
            </a:r>
            <a:r>
              <a:rPr lang="en-GB" i="1" smtClean="0"/>
              <a:t>THE WORLD – HISTORY’S AGE OF HATRED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7040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NIALL FERGUSON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988840"/>
            <a:ext cx="3384376" cy="4104456"/>
          </a:xfrm>
        </p:spPr>
      </p:pic>
    </p:spTree>
    <p:extLst>
      <p:ext uri="{BB962C8B-B14F-4D97-AF65-F5344CB8AC3E}">
        <p14:creationId xmlns:p14="http://schemas.microsoft.com/office/powerpoint/2010/main" val="601658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ASCENT OF MONEY (2008)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628800"/>
            <a:ext cx="3312368" cy="4608512"/>
          </a:xfrm>
        </p:spPr>
      </p:pic>
    </p:spTree>
    <p:extLst>
      <p:ext uri="{BB962C8B-B14F-4D97-AF65-F5344CB8AC3E}">
        <p14:creationId xmlns:p14="http://schemas.microsoft.com/office/powerpoint/2010/main" val="1455783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CIVILISATION (2011)-KILLER APPS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772816"/>
            <a:ext cx="2952327" cy="4392488"/>
          </a:xfrm>
        </p:spPr>
      </p:pic>
    </p:spTree>
    <p:extLst>
      <p:ext uri="{BB962C8B-B14F-4D97-AF65-F5344CB8AC3E}">
        <p14:creationId xmlns:p14="http://schemas.microsoft.com/office/powerpoint/2010/main" val="3743180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EMPIRE (2004) – WHY BRITAIN?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945" y="1600200"/>
            <a:ext cx="3076110" cy="4708525"/>
          </a:xfrm>
        </p:spPr>
      </p:pic>
    </p:spTree>
    <p:extLst>
      <p:ext uri="{BB962C8B-B14F-4D97-AF65-F5344CB8AC3E}">
        <p14:creationId xmlns:p14="http://schemas.microsoft.com/office/powerpoint/2010/main" val="5935562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‘Pity of War’- Exploding the myths?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772816"/>
            <a:ext cx="2952328" cy="4248472"/>
          </a:xfr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28800"/>
            <a:ext cx="4038600" cy="4392488"/>
          </a:xfrm>
        </p:spPr>
      </p:pic>
    </p:spTree>
    <p:extLst>
      <p:ext uri="{BB962C8B-B14F-4D97-AF65-F5344CB8AC3E}">
        <p14:creationId xmlns:p14="http://schemas.microsoft.com/office/powerpoint/2010/main" val="89453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WAR OF THE </a:t>
            </a:r>
            <a:r>
              <a:rPr lang="en-GB" smtClean="0"/>
              <a:t>WORLD – THE ‘RACE’ MEME</a:t>
            </a:r>
            <a:endParaRPr lang="en-GB" dirty="0"/>
          </a:p>
        </p:txBody>
      </p:sp>
      <p:pic>
        <p:nvPicPr>
          <p:cNvPr id="6" name="Content Placeholder 5" descr="WAR OF THE WORLD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05562" y="1600200"/>
            <a:ext cx="2941876" cy="4525963"/>
          </a:xfrm>
        </p:spPr>
      </p:pic>
      <p:pic>
        <p:nvPicPr>
          <p:cNvPr id="7" name="Content Placeholder 6" descr="NIALL FERGUSO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1662841"/>
            <a:ext cx="4038600" cy="4400681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‘CRISIS OF CAPITALISM’?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Ferguson questions Marxist interpretation linking the origins of the Great War with ‘a crisis of capitalism’, claiming the war:</a:t>
            </a:r>
          </a:p>
          <a:p>
            <a:endParaRPr lang="en-GB" dirty="0" smtClean="0"/>
          </a:p>
          <a:p>
            <a:r>
              <a:rPr lang="en-GB" b="1" dirty="0" smtClean="0"/>
              <a:t>‘abruptly terminated a period of extraordinary global economic integration with relatively high growth and low inflation</a:t>
            </a:r>
            <a:r>
              <a:rPr lang="en-GB" dirty="0" smtClean="0"/>
              <a:t>’. p. xxxviii.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VIOLENCE IN THE 20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‘Three things seem to be necessary to explain the extreme violence of the twentieth century’. p.xli. :-</a:t>
            </a:r>
          </a:p>
          <a:p>
            <a:r>
              <a:rPr lang="en-GB" dirty="0" smtClean="0"/>
              <a:t>1. </a:t>
            </a:r>
            <a:r>
              <a:rPr lang="en-GB" b="1" dirty="0" smtClean="0"/>
              <a:t>Ethnic conflict </a:t>
            </a:r>
            <a:r>
              <a:rPr lang="en-GB" dirty="0" smtClean="0"/>
              <a:t>– stimulated by theories of racial difference and fragmentation of border regions between ethnic groups</a:t>
            </a:r>
          </a:p>
          <a:p>
            <a:r>
              <a:rPr lang="en-GB" dirty="0" smtClean="0"/>
              <a:t>2. </a:t>
            </a:r>
            <a:r>
              <a:rPr lang="en-GB" b="1" dirty="0" smtClean="0"/>
              <a:t>Economic volatility </a:t>
            </a:r>
            <a:r>
              <a:rPr lang="en-GB" dirty="0" smtClean="0"/>
              <a:t>‘Boom and Bust’– changes in growth, prices, interest rates, unemployment levels – polarising effects on society and politics</a:t>
            </a:r>
          </a:p>
          <a:p>
            <a:r>
              <a:rPr lang="en-GB" dirty="0" smtClean="0"/>
              <a:t>3. </a:t>
            </a:r>
            <a:r>
              <a:rPr lang="en-GB" b="1" dirty="0" smtClean="0"/>
              <a:t>Empires in decline </a:t>
            </a:r>
            <a:r>
              <a:rPr lang="en-GB" dirty="0" smtClean="0"/>
              <a:t>– the multi-national European empires were ‘manifestly nearing their ends’, p.18, and proving more expensive to maintain and police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FERGUSON ON RACE AND ‘RACISM’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Quotes:</a:t>
            </a:r>
          </a:p>
          <a:p>
            <a:r>
              <a:rPr lang="en-GB" dirty="0" smtClean="0"/>
              <a:t>‘man...is programmed by his genes to protect his kin and fight the other’. </a:t>
            </a:r>
            <a:r>
              <a:rPr lang="en-GB" dirty="0" err="1" smtClean="0"/>
              <a:t>p.xliv</a:t>
            </a:r>
            <a:endParaRPr lang="en-GB" dirty="0" smtClean="0"/>
          </a:p>
          <a:p>
            <a:r>
              <a:rPr lang="en-GB" dirty="0" smtClean="0"/>
              <a:t>‘racial differences may be genetically few, but human beings seem to be designed to attach importance to them’. </a:t>
            </a:r>
            <a:r>
              <a:rPr lang="en-GB" dirty="0" err="1" smtClean="0"/>
              <a:t>p.xlvi</a:t>
            </a:r>
            <a:endParaRPr lang="en-GB" dirty="0" smtClean="0"/>
          </a:p>
          <a:p>
            <a:r>
              <a:rPr lang="en-GB" dirty="0" smtClean="0"/>
              <a:t>Despite the veneer of civilisation ‘we should not lose sight of the basic instincts buried within even the most civilised men’. p. xlvi.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‘THE RACE MEME’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2. Enduring racism (see pp.li-</a:t>
            </a:r>
            <a:r>
              <a:rPr lang="en-GB" dirty="0" err="1" smtClean="0"/>
              <a:t>lv</a:t>
            </a:r>
            <a:r>
              <a:rPr lang="en-GB" dirty="0" smtClean="0"/>
              <a:t>)</a:t>
            </a:r>
          </a:p>
          <a:p>
            <a:r>
              <a:rPr lang="en-GB" dirty="0" smtClean="0"/>
              <a:t>Despite the challenges to the hereditary principles born out of the Enlightenment and revolutions in America and France i.e.:</a:t>
            </a:r>
          </a:p>
          <a:p>
            <a:r>
              <a:rPr lang="en-GB" b="1" dirty="0" smtClean="0"/>
              <a:t>Democracy</a:t>
            </a:r>
            <a:r>
              <a:rPr lang="en-GB" dirty="0" smtClean="0"/>
              <a:t> – power backed by popular acclamation</a:t>
            </a:r>
          </a:p>
          <a:p>
            <a:r>
              <a:rPr lang="en-GB" b="1" dirty="0" smtClean="0"/>
              <a:t>Liberalism</a:t>
            </a:r>
            <a:r>
              <a:rPr lang="en-GB" dirty="0" smtClean="0"/>
              <a:t> – all men equal before the law</a:t>
            </a:r>
          </a:p>
          <a:p>
            <a:r>
              <a:rPr lang="en-GB" b="1" dirty="0" smtClean="0"/>
              <a:t>Socialism</a:t>
            </a:r>
            <a:r>
              <a:rPr lang="en-GB" dirty="0" smtClean="0"/>
              <a:t> – property redistribution,</a:t>
            </a:r>
          </a:p>
          <a:p>
            <a:r>
              <a:rPr lang="en-GB" dirty="0" smtClean="0"/>
              <a:t> Racism and racist views remained generally intact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FERGUSON AND THE 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1. Austro-Hungarian Empire:</a:t>
            </a:r>
          </a:p>
          <a:p>
            <a:r>
              <a:rPr lang="en-GB" dirty="0" smtClean="0"/>
              <a:t>‘the...Central European realm of the Habsburgs was primarily weakened by its ethnic diversity’ (p11)</a:t>
            </a:r>
          </a:p>
          <a:p>
            <a:r>
              <a:rPr lang="en-GB" dirty="0" smtClean="0"/>
              <a:t>Austro-Hungarian Empire = ‘a laboratory of world destruction’, p.13. Karl Kraus (1874-1936); journalist and satirist. Reflecting the tensions multi-tiered polity and multi-ethnic society</a:t>
            </a:r>
            <a:endParaRPr lang="en-GB" dirty="0"/>
          </a:p>
        </p:txBody>
      </p:sp>
      <p:pic>
        <p:nvPicPr>
          <p:cNvPr id="5" name="Content Placeholder 4" descr="karl krau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3451" y="1600200"/>
            <a:ext cx="3048098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Austro-Hungary </a:t>
            </a:r>
            <a:endParaRPr lang="en-GB" dirty="0"/>
          </a:p>
        </p:txBody>
      </p:sp>
      <p:pic>
        <p:nvPicPr>
          <p:cNvPr id="7" name="Picture 7" descr="6077-004-45F016F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792088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03826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2. Russia:</a:t>
            </a:r>
          </a:p>
          <a:p>
            <a:r>
              <a:rPr lang="en-GB" dirty="0" smtClean="0"/>
              <a:t>Held together, precariously, by centralisation from the Tsar down</a:t>
            </a:r>
          </a:p>
          <a:p>
            <a:r>
              <a:rPr lang="en-GB" dirty="0" smtClean="0"/>
              <a:t>Also by policy of </a:t>
            </a:r>
            <a:r>
              <a:rPr lang="en-GB" dirty="0" err="1" smtClean="0"/>
              <a:t>Russification</a:t>
            </a:r>
            <a:r>
              <a:rPr lang="en-GB" dirty="0" smtClean="0"/>
              <a:t> against ethnic minorities</a:t>
            </a:r>
          </a:p>
          <a:p>
            <a:r>
              <a:rPr lang="en-GB" dirty="0" smtClean="0"/>
              <a:t>Economy unstable, but able to support industrialisation and militarisation</a:t>
            </a:r>
          </a:p>
          <a:p>
            <a:r>
              <a:rPr lang="en-GB" dirty="0" smtClean="0"/>
              <a:t>‘a Russian revolution of rising expectation in the making’, p.15. – dissatisfied peasantry; decaying aristocracy; radical middle class in </a:t>
            </a:r>
            <a:r>
              <a:rPr lang="en-GB" smtClean="0"/>
              <a:t>the cities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3. </a:t>
            </a:r>
            <a:r>
              <a:rPr lang="en-GB" b="1" dirty="0" smtClean="0"/>
              <a:t>‘RACE MEME</a:t>
            </a:r>
            <a:r>
              <a:rPr lang="en-GB" dirty="0" smtClean="0"/>
              <a:t>’:</a:t>
            </a:r>
          </a:p>
          <a:p>
            <a:r>
              <a:rPr lang="en-GB" dirty="0" smtClean="0"/>
              <a:t>‘By 1901 there had been a worldwide revulsion against miscegenation’, p.21 – it meant degeneration</a:t>
            </a:r>
          </a:p>
          <a:p>
            <a:r>
              <a:rPr lang="en-GB" dirty="0" smtClean="0"/>
              <a:t>Born out of pseudo-scientific Social Darwinism that provided a rationale for concept of racial hygiene </a:t>
            </a:r>
          </a:p>
          <a:p>
            <a:r>
              <a:rPr lang="en-GB" dirty="0" smtClean="0"/>
              <a:t>Evident in Germany, German </a:t>
            </a:r>
            <a:r>
              <a:rPr lang="en-GB" dirty="0" err="1" smtClean="0"/>
              <a:t>diaspora</a:t>
            </a:r>
            <a:r>
              <a:rPr lang="en-GB" dirty="0" smtClean="0"/>
              <a:t>, and other parts of Eastern Europe, through growing  anti-Semitism in political and cultural life   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‘RACE MEME’ contd..</a:t>
            </a:r>
          </a:p>
          <a:p>
            <a:r>
              <a:rPr lang="en-GB" dirty="0" smtClean="0"/>
              <a:t>HENRICH CLASS (1858-1953) Pan-German League and anti-Semite:</a:t>
            </a:r>
          </a:p>
          <a:p>
            <a:r>
              <a:rPr lang="en-GB" dirty="0" smtClean="0"/>
              <a:t>‘If I were the Kaiser’ (1912); lists restrictions on Jews, e.g. Excluded from public office and armed forces; disenfranchised – see pp.34-5. </a:t>
            </a:r>
          </a:p>
          <a:p>
            <a:endParaRPr lang="en-GB" dirty="0"/>
          </a:p>
        </p:txBody>
      </p:sp>
      <p:pic>
        <p:nvPicPr>
          <p:cNvPr id="7" name="Content Placeholder 6" descr="Heinrich Clas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20072" y="1700808"/>
            <a:ext cx="2952328" cy="4311774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‘RACE MEME’ contd..</a:t>
            </a:r>
          </a:p>
          <a:p>
            <a:r>
              <a:rPr lang="en-GB" dirty="0" smtClean="0"/>
              <a:t>Anti-Semitic pogroms in Russia – from 1881, including 1905</a:t>
            </a:r>
          </a:p>
          <a:p>
            <a:r>
              <a:rPr lang="en-GB" dirty="0" smtClean="0"/>
              <a:t>Robert </a:t>
            </a:r>
            <a:r>
              <a:rPr lang="en-GB" dirty="0" err="1" smtClean="0"/>
              <a:t>Musil’s</a:t>
            </a:r>
            <a:r>
              <a:rPr lang="en-GB" dirty="0" smtClean="0"/>
              <a:t> (1880-1942) Austrian novelist description of multi-ethnic Austria - ‘</a:t>
            </a:r>
            <a:r>
              <a:rPr lang="en-GB" dirty="0" err="1" smtClean="0"/>
              <a:t>Kakania</a:t>
            </a:r>
            <a:r>
              <a:rPr lang="en-GB" dirty="0" smtClean="0"/>
              <a:t>’     p.12, p.42</a:t>
            </a:r>
          </a:p>
          <a:p>
            <a:r>
              <a:rPr lang="en-GB" dirty="0" smtClean="0"/>
              <a:t>‘Enormous potential for conflict in this world of empires and races’ p.40.</a:t>
            </a:r>
          </a:p>
        </p:txBody>
      </p:sp>
      <p:pic>
        <p:nvPicPr>
          <p:cNvPr id="5" name="Content Placeholder 4" descr="Robert Musil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1084" y="1600200"/>
            <a:ext cx="3232831" cy="4525963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4. </a:t>
            </a:r>
            <a:r>
              <a:rPr lang="en-GB" b="1" dirty="0" smtClean="0"/>
              <a:t>‘THE GREAT TRAIN CRASH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Long-held view that war came about following prolonged tensions and crises, and was not ‘a bolt from the blue’</a:t>
            </a:r>
          </a:p>
          <a:p>
            <a:r>
              <a:rPr lang="en-GB" dirty="0" smtClean="0"/>
              <a:t>Archduke Ferdinand on June 28</a:t>
            </a:r>
            <a:r>
              <a:rPr lang="en-GB" baseline="30000" dirty="0" smtClean="0"/>
              <a:t>th</a:t>
            </a:r>
            <a:r>
              <a:rPr lang="en-GB" dirty="0" smtClean="0"/>
              <a:t> 1914 was ‘driving along one of the world’s great fault lines’ p.74</a:t>
            </a:r>
          </a:p>
          <a:p>
            <a:endParaRPr lang="en-GB" dirty="0"/>
          </a:p>
        </p:txBody>
      </p:sp>
      <p:pic>
        <p:nvPicPr>
          <p:cNvPr id="9" name="Content Placeholder 8" descr="war-by-timetabl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97500" y="1907381"/>
            <a:ext cx="2540000" cy="3911600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the contrary, Ferguson states:</a:t>
            </a:r>
          </a:p>
          <a:p>
            <a:endParaRPr lang="en-GB" dirty="0" smtClean="0"/>
          </a:p>
          <a:p>
            <a:r>
              <a:rPr lang="en-GB" dirty="0" smtClean="0"/>
              <a:t>‘For the reality is that the First World War was  a shock, not a long anticipated crisis. Only retrospectively did men decide they had seen it coming all along...it is unforeseen that causes the greatest disturbance, not the expected’ pp.80-1.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5. </a:t>
            </a:r>
            <a:r>
              <a:rPr lang="en-GB" b="1" dirty="0" smtClean="0"/>
              <a:t>THE MARKETS:</a:t>
            </a:r>
          </a:p>
          <a:p>
            <a:r>
              <a:rPr lang="en-GB" dirty="0" smtClean="0"/>
              <a:t>Ferguson looks to the reaction of the financial markets (sale of government bonds in particular) as indicators of the approach of war, concluding:</a:t>
            </a:r>
          </a:p>
          <a:p>
            <a:r>
              <a:rPr lang="en-GB" dirty="0" smtClean="0"/>
              <a:t>‘far from registering the approach of world war...most financial market indicators in the years leading up to 1914 implied a decline in the risk to investors’ p.85, hence:</a:t>
            </a:r>
          </a:p>
          <a:p>
            <a:r>
              <a:rPr lang="en-GB" dirty="0" smtClean="0"/>
              <a:t>‘financial market data...strongly reinforce the impression that the war came as a surprise to the people who had the biggest incentive to anticipate it’ p.83.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ROAD TO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5. </a:t>
            </a:r>
            <a:r>
              <a:rPr lang="en-GB" b="1" dirty="0" smtClean="0"/>
              <a:t>THE MARKETS </a:t>
            </a:r>
            <a:r>
              <a:rPr lang="en-GB" dirty="0" smtClean="0"/>
              <a:t>contd...</a:t>
            </a:r>
          </a:p>
          <a:p>
            <a:r>
              <a:rPr lang="en-GB" dirty="0" smtClean="0"/>
              <a:t>Ferguson claims that the bond markets did not reflect a sharp rise in the probability of war until the last week of July 1914. This lead to contagion and increased financial instability (see p.86)</a:t>
            </a:r>
          </a:p>
          <a:p>
            <a:r>
              <a:rPr lang="en-GB" dirty="0" smtClean="0"/>
              <a:t>He concludes: </a:t>
            </a:r>
            <a:r>
              <a:rPr lang="en-GB" b="1" dirty="0" smtClean="0"/>
              <a:t>‘if this view is correct, then much of the traditional historiography on the origins of the war has, quite simply, over-determined the event</a:t>
            </a:r>
            <a:r>
              <a:rPr lang="en-GB" dirty="0" smtClean="0"/>
              <a:t>’, p.91.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RICHARD J EVANS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7737" y="1600200"/>
            <a:ext cx="4708525" cy="4708525"/>
          </a:xfrm>
        </p:spPr>
      </p:pic>
    </p:spTree>
    <p:extLst>
      <p:ext uri="{BB962C8B-B14F-4D97-AF65-F5344CB8AC3E}">
        <p14:creationId xmlns:p14="http://schemas.microsoft.com/office/powerpoint/2010/main" val="31920668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DEFENCE OF HISTORY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340768"/>
            <a:ext cx="3744416" cy="5400599"/>
          </a:xfrm>
        </p:spPr>
      </p:pic>
    </p:spTree>
    <p:extLst>
      <p:ext uri="{BB962C8B-B14F-4D97-AF65-F5344CB8AC3E}">
        <p14:creationId xmlns:p14="http://schemas.microsoft.com/office/powerpoint/2010/main" val="1726504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463</TotalTime>
  <Words>931</Words>
  <Application>Microsoft Office PowerPoint</Application>
  <PresentationFormat>On-screen Show (4:3)</PresentationFormat>
  <Paragraphs>74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Apex</vt:lpstr>
      <vt:lpstr>AHHI 5004 - ORIGINS OF THE GREAT WAR</vt:lpstr>
      <vt:lpstr>NIALL FERGUSON</vt:lpstr>
      <vt:lpstr>ASCENT OF MONEY (2008)</vt:lpstr>
      <vt:lpstr>CIVILISATION (2011)-KILLER APPS</vt:lpstr>
      <vt:lpstr>EMPIRE (2004) – WHY BRITAIN?</vt:lpstr>
      <vt:lpstr>‘Pity of War’- Exploding the myths?</vt:lpstr>
      <vt:lpstr>THE WAR OF THE WORLD – THE ‘RACE’ MEME</vt:lpstr>
      <vt:lpstr>‘CRISIS OF CAPITALISM’?</vt:lpstr>
      <vt:lpstr>VIOLENCE IN THE 20TH CENTURY</vt:lpstr>
      <vt:lpstr>FERGUSON ON RACE AND ‘RACISM’</vt:lpstr>
      <vt:lpstr>‘THE RACE MEME’</vt:lpstr>
      <vt:lpstr>FERGUSON AND THE ROAD TO WAR</vt:lpstr>
      <vt:lpstr>Austro-Hungary 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ROAD TO WAR</vt:lpstr>
      <vt:lpstr>RICHARD J EVANS</vt:lpstr>
      <vt:lpstr>IN DEFENCE OF HISTORY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5004 - ORIGINS OF THE GREAT WAR</dc:title>
  <dc:creator>Sony</dc:creator>
  <cp:lastModifiedBy>Lester Mason</cp:lastModifiedBy>
  <cp:revision>23</cp:revision>
  <dcterms:created xsi:type="dcterms:W3CDTF">2011-11-10T14:23:27Z</dcterms:created>
  <dcterms:modified xsi:type="dcterms:W3CDTF">2016-09-15T13:14:23Z</dcterms:modified>
</cp:coreProperties>
</file>