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3858" autoAdjust="0"/>
  </p:normalViewPr>
  <p:slideViewPr>
    <p:cSldViewPr snapToGrid="0">
      <p:cViewPr varScale="1">
        <p:scale>
          <a:sx n="63" d="100"/>
          <a:sy n="63" d="100"/>
        </p:scale>
        <p:origin x="978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-30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04933-4BBE-4749-90A6-ED866F7FA929}" type="datetimeFigureOut">
              <a:rPr lang="en-GB" smtClean="0"/>
              <a:t>20/05/2020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3FAA7-2005-4C10-8C4D-8A45882E2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5112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** Additional Resources; Below are the additional books I mentioned today, as stated, it is not imperative you rush out and buy these books, however, as you have quite a while before the submission date on this assignment, if you wanted to do some broader reading these are very good sources (especially the Google book).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Bock, L. (2016)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 Rules! Insights from inside Google that will transform how you live and lead.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London: John Murray  - this is great for practical examples of HR Policy in action for all areas of HRM.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Mullins, L.J. (2019)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Oraganisational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Behaviour in the Workplace.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ed. London: Pearson – This book has excellent examples of empirical evidence from historical scientific experiments into organisational behaviour etc.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jotted down some examples of where you might source evidence to underpin your work within the notes pages here, and also linked some of it to the relevant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Powerpoint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pages – however, please note there will be overlap, so how you interpret the questions and select the </a:t>
            </a:r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evidence will be fine.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Armstrong, M. (2016)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Armstrong’s Handbook of Strategic Human Resource Management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6</a:t>
            </a:r>
            <a:r>
              <a:rPr lang="en-GB" sz="120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ed. London: Kogan Page – This book covers HPW practices / systems, individual performance management, principals of performance management, strategic performance management and international talent management.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974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students tend to structure it, is to include the bibliography at the end on the last couple of slides.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5488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the notes pages, make sure you have answered the questions in full, providing supportive references/practical examples/costs/statistics – underpin your work as you would in a normal essay or report.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2018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sure you bear your target audience in mind throughout, for example; do not be scathing about how incompetent Line Managers are.</a:t>
            </a:r>
          </a:p>
          <a:p>
            <a:endParaRPr lang="en-GB" dirty="0"/>
          </a:p>
          <a:p>
            <a:r>
              <a:rPr lang="en-GB" dirty="0"/>
              <a:t>Let out the Learning Outcomes for those Line Managers upfront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2593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1.1  Definition – examples sources could include;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core text book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Amrstong’s</a:t>
            </a:r>
            <a:r>
              <a:rPr lang="en-GB" dirty="0"/>
              <a:t> Chapter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Armstrong’s Handbook of Strategic HRM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CIPD definitions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Marchington chapter on Moodle.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Mullins text book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1.2  - example sources could include;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Black Box Report was very seminal on the topic of performance – this is worth a mention.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Gallup’s ‘It’s the Manager’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Hertzberg’s Two-Factor Theory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Bowen &amp; </a:t>
            </a:r>
            <a:r>
              <a:rPr lang="en-GB" dirty="0" err="1"/>
              <a:t>Kalshoven</a:t>
            </a:r>
            <a:r>
              <a:rPr lang="en-GB" dirty="0"/>
              <a:t> article on Moodle.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Google book – or related online research from Google.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1.3 – example sources could include;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SAGE report on Moodle (2014)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IES Report on Performance &amp; Wellbeing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CIPD Working Lives Report –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‘American Institute of Stress’ (2011) found that employees who worked in an organisation with poor leadership were 52% more likely to have an early death (</a:t>
            </a:r>
            <a:r>
              <a:rPr lang="en-GB" dirty="0" err="1"/>
              <a:t>Eades</a:t>
            </a:r>
            <a:r>
              <a:rPr lang="en-GB" dirty="0"/>
              <a:t>, J. ‘Building the Best’ book 2020).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CIPD Health and Wellbeing at Work Report (2019) – On Moodle.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011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each of the above points, think about your ‘practical workplace examples’ to underpin the points you are making – </a:t>
            </a:r>
            <a:r>
              <a:rPr lang="en-GB" b="1" dirty="0"/>
              <a:t>Google</a:t>
            </a:r>
            <a:r>
              <a:rPr lang="en-GB" dirty="0"/>
              <a:t> and their very stringent recruitment processes (detailed in the </a:t>
            </a:r>
            <a:r>
              <a:rPr lang="en-GB" dirty="0" err="1"/>
              <a:t>Powerpoint</a:t>
            </a:r>
            <a:r>
              <a:rPr lang="en-GB" dirty="0"/>
              <a:t> notes), on the point of development if you research </a:t>
            </a:r>
            <a:r>
              <a:rPr lang="en-GB" b="1" dirty="0"/>
              <a:t>David Clutterbuck and Peter Hawkins </a:t>
            </a:r>
            <a:r>
              <a:rPr lang="en-GB" dirty="0"/>
              <a:t>(Global Leaders in Coaching and Mentoring) you will see that they predict the emphasis will be on </a:t>
            </a:r>
            <a:r>
              <a:rPr lang="en-GB" b="1" dirty="0"/>
              <a:t>Team Coaching  </a:t>
            </a:r>
            <a:r>
              <a:rPr lang="en-GB" dirty="0"/>
              <a:t>and that Line Managers for the future will need to have </a:t>
            </a:r>
            <a:r>
              <a:rPr lang="en-GB" b="1" dirty="0"/>
              <a:t>‘team literacy</a:t>
            </a:r>
            <a:r>
              <a:rPr lang="en-GB" dirty="0"/>
              <a:t>’ skills.  You can also consider how </a:t>
            </a:r>
            <a:r>
              <a:rPr lang="en-GB" b="1" dirty="0"/>
              <a:t>Leadership Styles </a:t>
            </a:r>
            <a:r>
              <a:rPr lang="en-GB" dirty="0"/>
              <a:t>and thinking in terms of </a:t>
            </a:r>
            <a:r>
              <a:rPr lang="en-GB" b="1" dirty="0"/>
              <a:t>Motivation</a:t>
            </a:r>
            <a:r>
              <a:rPr lang="en-GB" dirty="0"/>
              <a:t> has progressed from the old ‘</a:t>
            </a:r>
            <a:r>
              <a:rPr lang="en-GB" dirty="0" err="1"/>
              <a:t>Taylorist</a:t>
            </a:r>
            <a:r>
              <a:rPr lang="en-GB" dirty="0"/>
              <a:t>’ style of Management to the more contemporary Leader-Leader of David </a:t>
            </a:r>
            <a:r>
              <a:rPr lang="en-GB" dirty="0" err="1"/>
              <a:t>Marquet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P. 11 to 16 of the </a:t>
            </a:r>
            <a:r>
              <a:rPr lang="en-GB" dirty="0" err="1"/>
              <a:t>Powerpoint</a:t>
            </a:r>
            <a:r>
              <a:rPr lang="en-GB" dirty="0"/>
              <a:t> sets out academic view points.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155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See Pages 19 – 21 of the Power point.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1506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2. - example sources could include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Marchington et al Chapter (2016) –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CIPD Performance Management Factsheet –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Dan Pink video –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Simon Sinek’s Ted Talk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Compare and contrast – for example F.W Taylor’s work to the contemporary views of Dan Pink, or </a:t>
            </a:r>
            <a:r>
              <a:rPr lang="en-GB" dirty="0" err="1"/>
              <a:t>J.Skilling</a:t>
            </a:r>
            <a:r>
              <a:rPr lang="en-GB" dirty="0"/>
              <a:t> of ENRON who was reported to believe that everyone is motivated by either money or fear, and with McKinsey Consultancy in 1997 he came up with the ‘rank &amp; yank’ model, where the bottom 10% were given two weeks to find another job.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McKinsey Article on Moodle – PM processes do not add value, instead they alienate employees.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HBR Article on Moodle – discusses 1/3 of U.S orgs have now abandoned the annual performance appraisal process – Provides examples of businesses that have done away with Annual Performance Reviews – such as Microsoft, Kelly Services Recruitment etc.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FB (2016) ‘Let’s not kill performance evaluations yet (end of 2015 30 of the Fortune 500 Companies had ditched performance evaluations. FB review of 300 people  87% wanted to keep performance ratings – On Moodle.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IBM Report – rebooting work for a digital era – past and future of performance management – good to demonstrate ‘currency’ by considering technological changes and the impact on performance management in the workplace.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5582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Corine Boon and </a:t>
            </a:r>
            <a:r>
              <a:rPr lang="en-GB" dirty="0" err="1"/>
              <a:t>Karianne</a:t>
            </a:r>
            <a:r>
              <a:rPr lang="en-GB" dirty="0"/>
              <a:t> </a:t>
            </a:r>
            <a:r>
              <a:rPr lang="en-GB" dirty="0" err="1"/>
              <a:t>Kalshoven</a:t>
            </a:r>
            <a:r>
              <a:rPr lang="en-GB" dirty="0"/>
              <a:t> Article  on Moodle – How high commitment HRM relate to commitment and engagement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CIPD Report – ‘We could do better, what works with goal setting and what doesn’t’ (2016)  on Moodle.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IES Report ‘The Engaging Manager – Tackling Poor Performance Properly’ –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People Management Article by Armstrong (2017) ‘How Can We Fix Performance Management?’ – on Moodle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HR Magazine Article on Performance Metrics (2019) – on Moodle.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FREE  - Example Online Feedback Tool – THIS IS USEFUL FOR THE NEXT MODULE TOO!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HBR Article ‘Tough Love’ (2015) – employee led, criticism or praise feedback to commence the review.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‘CLEAR’ Review on Performance across the UK (2019) – On Moodle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Pages 22 – 30 of the </a:t>
            </a:r>
            <a:r>
              <a:rPr lang="en-GB" dirty="0" err="1"/>
              <a:t>Powerpoint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5024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CIPD Strengths Based Performance Conversations – less directive, more coaching related.  (This fits with Google and Netflix – build on strengths instead of trying to level up all weaknesses).  See the CIPD Video on Moodle.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Any questions at all get in touch with me via email, if you are struggling to find evidence for any part of the assessment brief then get in touch and I can signpost you in the right direction.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Pages 333 – 40 of the </a:t>
            </a:r>
            <a:r>
              <a:rPr lang="en-GB" dirty="0" err="1"/>
              <a:t>Powerpoint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D3FAA7-2005-4C10-8C4D-8A45882E275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9173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348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879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045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4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12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073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05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75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223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07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612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A33363-46AA-42F8-AD8E-CACA073DDC34}" type="datetimeFigureOut">
              <a:rPr lang="en-GB" smtClean="0"/>
              <a:pPr/>
              <a:t>20/05/2020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161B37-612F-49D7-812D-AE0F2CC989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04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4FC00-5EC2-4C48-A6F4-58B3FE55F83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Activity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506D2D-A639-4F0B-92AE-82DD66ED85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5KIOP – Understanding the Link between Individual and Organisational Performance</a:t>
            </a:r>
          </a:p>
        </p:txBody>
      </p:sp>
    </p:spTree>
    <p:extLst>
      <p:ext uri="{BB962C8B-B14F-4D97-AF65-F5344CB8AC3E}">
        <p14:creationId xmlns:p14="http://schemas.microsoft.com/office/powerpoint/2010/main" val="42466870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3F9C7-76B6-43BB-BDAB-4916F6557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to be Produced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03113-B08C-48D5-8EF0-C62F9AF48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Slides (</a:t>
            </a:r>
            <a:r>
              <a:rPr lang="en-GB" dirty="0" err="1"/>
              <a:t>Powerpoint</a:t>
            </a:r>
            <a:r>
              <a:rPr lang="en-GB" dirty="0"/>
              <a:t> or equivalent) with attached notes pages, equating to approximately 3000 words </a:t>
            </a:r>
            <a:r>
              <a:rPr lang="en-GB" b="1" dirty="0"/>
              <a:t>in total</a:t>
            </a:r>
            <a:r>
              <a:rPr lang="en-GB" dirty="0"/>
              <a:t>.  </a:t>
            </a:r>
            <a:br>
              <a:rPr lang="en-GB" dirty="0"/>
            </a:br>
            <a:endParaRPr lang="en-GB" dirty="0"/>
          </a:p>
          <a:p>
            <a:r>
              <a:rPr lang="en-GB" dirty="0"/>
              <a:t>All reference sources should be acknowledged correctly and a bibliography provided where appropriate (these should be excluded from the word count).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Note: You are not required to deliver the presentation for this assessment.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036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EC32B-074E-4385-A4E0-D28678D9E4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60728"/>
            <a:ext cx="10972800" cy="524311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Slides</a:t>
            </a:r>
            <a:r>
              <a:rPr lang="en-GB" dirty="0"/>
              <a:t> </a:t>
            </a:r>
          </a:p>
          <a:p>
            <a:r>
              <a:rPr lang="en-GB" dirty="0"/>
              <a:t>Should follow recognised good practice (e.g. not excessive number of slides, uncluttered slides, and appropriate font sizes) and cover key points/areas of the information to be presented.  </a:t>
            </a:r>
          </a:p>
          <a:p>
            <a:r>
              <a:rPr lang="en-GB" dirty="0"/>
              <a:t>A typical presentation structure would include: title slide, aims of presentation, main content areas to be covered, key information points/main content, conclusions/summary slide.</a:t>
            </a:r>
          </a:p>
          <a:p>
            <a:pPr marL="0" indent="0">
              <a:buNone/>
            </a:pPr>
            <a:r>
              <a:rPr lang="en-GB" b="1" dirty="0"/>
              <a:t>Notes pages – use full sentences</a:t>
            </a:r>
            <a:endParaRPr lang="en-GB" dirty="0"/>
          </a:p>
          <a:p>
            <a:r>
              <a:rPr lang="en-GB" dirty="0"/>
              <a:t>The notes pages should develop the key points on the slides and make reference to academic literature, theory or models.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4693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BF56D-8822-4E97-B483-2F69D8E9C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64127-1A8A-4AF8-8264-186706FCC5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You have been asked to present information to a group of line-managers which will enhance their knowledge and understanding of </a:t>
            </a:r>
            <a:r>
              <a:rPr lang="en-GB" i="1" dirty="0"/>
              <a:t>managing and improving performance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preparation for the presentation, prepare appropriate slides with related notes pages which expand on key points and make reference to academic literature, theory or models. </a:t>
            </a:r>
          </a:p>
        </p:txBody>
      </p:sp>
    </p:spTree>
    <p:extLst>
      <p:ext uri="{BB962C8B-B14F-4D97-AF65-F5344CB8AC3E}">
        <p14:creationId xmlns:p14="http://schemas.microsoft.com/office/powerpoint/2010/main" val="1363625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FC902-002E-44F8-A10B-02C3A9F713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11061"/>
            <a:ext cx="10972800" cy="510617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Your presentation should cover the following points:</a:t>
            </a:r>
          </a:p>
          <a:p>
            <a:endParaRPr lang="en-GB" dirty="0"/>
          </a:p>
          <a:p>
            <a:pPr marL="514350" indent="-514350">
              <a:buAutoNum type="arabicParenR"/>
            </a:pPr>
            <a:r>
              <a:rPr lang="en-GB" b="1" dirty="0"/>
              <a:t>High Performance Working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A definition and description of HPW</a:t>
            </a:r>
          </a:p>
          <a:p>
            <a:pPr lvl="0"/>
            <a:r>
              <a:rPr lang="en-GB" dirty="0"/>
              <a:t>An evaluation of the link between HPW and organisational performance (i.e. competitive advantage and sustainable performance)</a:t>
            </a:r>
          </a:p>
          <a:p>
            <a:pPr lvl="0"/>
            <a:r>
              <a:rPr lang="en-GB" dirty="0"/>
              <a:t>An evaluation of the link between HPW and employee well-being.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098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5872E-691C-4333-B69B-C2FEDC34D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0473"/>
            <a:ext cx="10972800" cy="81593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High Performance Working (AC 1.1, 1.2, 1.3)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1B38F-CBB8-46DC-9E15-BD7EB7A02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16403"/>
            <a:ext cx="10972800" cy="444616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Define high performance working (HPW) and explain a number of the key components (e.g. clear strategy and effective leadership; employment security; judicious recruitment and selection; extensive training and development; employee involvement and participation, performance review and career development).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Discuss potential or proven links between HPW and positive organisational performance (i.e. competitive advantage and sustainable performance), and between HPW and employee well-being (e.g. engagement, commitment, satisfaction, health, work-life balance), with reference to research and academic opinion.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475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14344-CB38-407D-A945-5A1D702B4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78172"/>
            <a:ext cx="10972800" cy="5050173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2) Performance Management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The main stages of the performance management cycle and some key performance management activities.</a:t>
            </a:r>
          </a:p>
          <a:p>
            <a:pPr lvl="0"/>
            <a:r>
              <a:rPr lang="en-GB" dirty="0"/>
              <a:t>An evaluation of how performance management can contribute to: </a:t>
            </a:r>
          </a:p>
          <a:p>
            <a:pPr marL="0" indent="0">
              <a:buNone/>
            </a:pPr>
            <a:r>
              <a:rPr lang="en-GB" dirty="0" err="1"/>
              <a:t>i</a:t>
            </a:r>
            <a:r>
              <a:rPr lang="en-GB" dirty="0"/>
              <a:t>) employee capability and commitment</a:t>
            </a:r>
          </a:p>
          <a:p>
            <a:pPr marL="0" indent="0">
              <a:buNone/>
            </a:pPr>
            <a:r>
              <a:rPr lang="en-GB" dirty="0"/>
              <a:t>ii) recognising and rewarding talent.</a:t>
            </a:r>
          </a:p>
          <a:p>
            <a:pPr lvl="0"/>
            <a:r>
              <a:rPr lang="en-GB" dirty="0"/>
              <a:t>An evaluation of the role of line managers in performance management processes. </a:t>
            </a:r>
          </a:p>
          <a:p>
            <a:pPr lvl="0"/>
            <a:r>
              <a:rPr lang="en-GB" dirty="0"/>
              <a:t>A description of some different ways HR and line managers can work together in performance management processes.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0759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3B46B-A35E-4858-86B4-948047779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94377"/>
            <a:ext cx="10972800" cy="778078"/>
          </a:xfrm>
        </p:spPr>
        <p:txBody>
          <a:bodyPr>
            <a:normAutofit/>
          </a:bodyPr>
          <a:lstStyle/>
          <a:p>
            <a:r>
              <a:rPr lang="en-GB" sz="3600" b="1" dirty="0"/>
              <a:t>Performance Management (AC 2.1, 2.2, 3.1, 3.2)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C2C11-950C-4385-8772-07B14D57F0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0721"/>
            <a:ext cx="10972800" cy="475655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Define performance management and explain the main stages and some key activities – </a:t>
            </a:r>
          </a:p>
          <a:p>
            <a:pPr marL="0" indent="0">
              <a:buNone/>
            </a:pPr>
            <a:r>
              <a:rPr lang="en-GB" dirty="0"/>
              <a:t>e.g. </a:t>
            </a:r>
          </a:p>
          <a:p>
            <a:pPr marL="0" indent="0">
              <a:buNone/>
            </a:pPr>
            <a:r>
              <a:rPr lang="en-GB" dirty="0"/>
              <a:t>communication of vision and objectives</a:t>
            </a:r>
          </a:p>
          <a:p>
            <a:pPr marL="0" indent="0">
              <a:buNone/>
            </a:pPr>
            <a:r>
              <a:rPr lang="en-GB" dirty="0"/>
              <a:t>setting departmental and individual performance objectives</a:t>
            </a:r>
          </a:p>
          <a:p>
            <a:pPr marL="0" indent="0">
              <a:buNone/>
            </a:pPr>
            <a:r>
              <a:rPr lang="en-GB" dirty="0"/>
              <a:t>measuring performance</a:t>
            </a:r>
          </a:p>
          <a:p>
            <a:pPr marL="0" indent="0">
              <a:buNone/>
            </a:pPr>
            <a:r>
              <a:rPr lang="en-GB" dirty="0"/>
              <a:t>reviewing performance</a:t>
            </a:r>
          </a:p>
          <a:p>
            <a:pPr marL="0" indent="0">
              <a:buNone/>
            </a:pPr>
            <a:r>
              <a:rPr lang="en-GB" dirty="0"/>
              <a:t>identifying training and development needs</a:t>
            </a:r>
          </a:p>
          <a:p>
            <a:pPr marL="0" indent="0">
              <a:buNone/>
            </a:pPr>
            <a:r>
              <a:rPr lang="en-GB" dirty="0"/>
              <a:t>Evaluation</a:t>
            </a:r>
          </a:p>
          <a:p>
            <a:pPr marL="0" indent="0">
              <a:buNone/>
            </a:pPr>
            <a:r>
              <a:rPr lang="en-GB" dirty="0"/>
              <a:t>linking of individual outcomes back to team and organisational outcomes.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7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7EDC3-5FB4-4017-A427-F2558FCEF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671119"/>
            <a:ext cx="10972800" cy="484611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Evaluate how performance management activities can enhance employee capability and commitment.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how performance management activities (such as: agreeing objectives, measuring, assessing, giving feedback, reviewing, identifying learning needs, addressing learning needs) can, themselves, be a means of recognising and rewarding talent in the organisation.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901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B1052-4EFF-42BA-8DFC-60F1F2BD9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478172"/>
            <a:ext cx="10972800" cy="510050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Evaluate, with reference to academic opinion and/or research, the role and importance of line managers in the performance management process.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and give examples of how HR and line managers can work together in performance management processes </a:t>
            </a:r>
          </a:p>
          <a:p>
            <a:pPr marL="0" indent="0">
              <a:buNone/>
            </a:pPr>
            <a:r>
              <a:rPr lang="en-GB" dirty="0"/>
              <a:t>e.g.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HR providing training and support for managers</a:t>
            </a:r>
          </a:p>
          <a:p>
            <a:pPr marL="0" indent="0">
              <a:buNone/>
            </a:pPr>
            <a:r>
              <a:rPr lang="en-GB" dirty="0"/>
              <a:t>HR providing advice on performance issues</a:t>
            </a:r>
          </a:p>
          <a:p>
            <a:pPr marL="0" indent="0">
              <a:buNone/>
            </a:pPr>
            <a:r>
              <a:rPr lang="en-GB" dirty="0"/>
              <a:t>HR supporting line managers in identifying and addressing staff training needs</a:t>
            </a:r>
          </a:p>
          <a:p>
            <a:pPr marL="0" indent="0">
              <a:buNone/>
            </a:pPr>
            <a:r>
              <a:rPr lang="en-GB" dirty="0"/>
              <a:t>HR acting as co-ordinator of process.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42219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685</TotalTime>
  <Words>1725</Words>
  <Application>Microsoft Office PowerPoint</Application>
  <PresentationFormat>Widescreen</PresentationFormat>
  <Paragraphs>135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ThemeUWTSD</vt:lpstr>
      <vt:lpstr>Assessment Activity Guidance</vt:lpstr>
      <vt:lpstr>Evidence to be Produced</vt:lpstr>
      <vt:lpstr>PowerPoint Presentation</vt:lpstr>
      <vt:lpstr>The Task</vt:lpstr>
      <vt:lpstr>PowerPoint Presentation</vt:lpstr>
      <vt:lpstr>High Performance Working (AC 1.1, 1.2, 1.3) </vt:lpstr>
      <vt:lpstr>PowerPoint Presentation</vt:lpstr>
      <vt:lpstr>Performance Management (AC 2.1, 2.2, 3.1, 3.2)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Deborah</cp:lastModifiedBy>
  <cp:revision>16</cp:revision>
  <dcterms:created xsi:type="dcterms:W3CDTF">2019-03-27T12:14:43Z</dcterms:created>
  <dcterms:modified xsi:type="dcterms:W3CDTF">2020-05-20T18:29:44Z</dcterms:modified>
</cp:coreProperties>
</file>