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23"/>
  </p:notesMasterIdLst>
  <p:sldIdLst>
    <p:sldId id="276" r:id="rId3"/>
    <p:sldId id="257" r:id="rId4"/>
    <p:sldId id="259" r:id="rId5"/>
    <p:sldId id="260" r:id="rId6"/>
    <p:sldId id="258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4" r:id="rId21"/>
    <p:sldId id="275" r:id="rId2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6" autoAdjust="0"/>
    <p:restoredTop sz="94660"/>
  </p:normalViewPr>
  <p:slideViewPr>
    <p:cSldViewPr>
      <p:cViewPr varScale="1">
        <p:scale>
          <a:sx n="63" d="100"/>
          <a:sy n="63" d="100"/>
        </p:scale>
        <p:origin x="1392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5F7CC-572F-49A7-8D2D-42006C5B9C14}" type="datetimeFigureOut">
              <a:rPr lang="en-GB" smtClean="0"/>
              <a:t>20/08/2019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53574-B0C4-4089-ABE7-A71902BCE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51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253574-B0C4-4089-ABE7-A71902BCEC4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4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253574-B0C4-4089-ABE7-A71902BCEC4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502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1484" y="45719"/>
            <a:ext cx="8692515" cy="6812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982211" y="2852915"/>
            <a:ext cx="5161787" cy="11155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8124" y="2993263"/>
            <a:ext cx="8667750" cy="605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8/20/2019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8/20/2019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8/20/2019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59785" y="2970885"/>
            <a:ext cx="7772400" cy="137434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4345230"/>
            <a:ext cx="6400800" cy="610820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56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527605"/>
            <a:ext cx="8229600" cy="53217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291130"/>
            <a:ext cx="6871725" cy="5191970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192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1544" y="1443835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2207359"/>
            <a:ext cx="7016195" cy="3512215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96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35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689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527605"/>
            <a:ext cx="7177135" cy="551222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80" y="190195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80" y="2531813"/>
            <a:ext cx="4040188" cy="3035058"/>
          </a:xfrm>
        </p:spPr>
        <p:txBody>
          <a:bodyPr/>
          <a:lstStyle>
            <a:lvl1pPr>
              <a:defRPr sz="2400">
                <a:solidFill>
                  <a:srgbClr val="002060"/>
                </a:solidFill>
              </a:defRPr>
            </a:lvl1pPr>
            <a:lvl2pPr>
              <a:defRPr sz="2000">
                <a:solidFill>
                  <a:srgbClr val="002060"/>
                </a:solidFill>
              </a:defRPr>
            </a:lvl2pPr>
            <a:lvl3pPr>
              <a:defRPr sz="1800">
                <a:solidFill>
                  <a:srgbClr val="002060"/>
                </a:solidFill>
              </a:defRPr>
            </a:lvl3pPr>
            <a:lvl4pPr>
              <a:defRPr sz="1600">
                <a:solidFill>
                  <a:srgbClr val="002060"/>
                </a:solidFill>
              </a:defRPr>
            </a:lvl4pPr>
            <a:lvl5pPr>
              <a:defRPr sz="1600">
                <a:solidFill>
                  <a:srgbClr val="00206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705" y="190195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705" y="2531813"/>
            <a:ext cx="4041775" cy="3035058"/>
          </a:xfrm>
        </p:spPr>
        <p:txBody>
          <a:bodyPr/>
          <a:lstStyle>
            <a:lvl1pPr>
              <a:defRPr sz="2400">
                <a:solidFill>
                  <a:srgbClr val="002060"/>
                </a:solidFill>
              </a:defRPr>
            </a:lvl1pPr>
            <a:lvl2pPr>
              <a:defRPr sz="2000">
                <a:solidFill>
                  <a:srgbClr val="002060"/>
                </a:solidFill>
              </a:defRPr>
            </a:lvl2pPr>
            <a:lvl3pPr>
              <a:defRPr sz="1800">
                <a:solidFill>
                  <a:srgbClr val="002060"/>
                </a:solidFill>
              </a:defRPr>
            </a:lvl3pPr>
            <a:lvl4pPr>
              <a:defRPr sz="1600">
                <a:solidFill>
                  <a:srgbClr val="002060"/>
                </a:solidFill>
              </a:defRPr>
            </a:lvl4pPr>
            <a:lvl5pPr>
              <a:defRPr sz="1600">
                <a:solidFill>
                  <a:srgbClr val="00206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811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423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0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59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277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818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30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99333" y="366725"/>
            <a:ext cx="2545333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60194" y="1489684"/>
            <a:ext cx="6557645" cy="3439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8/20/2019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83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timesofindia.indiatimes.com/business/india-business/kelloggs-eyes-haldirams-snacks-valuing-co-at-3bn/articleshow/67984096.cm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ulclaw91.wordpress.com/2016/03/05/most-effective-leadership-management-styles-approaches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justscience.in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lloggs.co.uk/en_GB/home.html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76200"/>
            <a:ext cx="5250784" cy="1374345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GB" sz="3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Structure and Culture </a:t>
            </a:r>
            <a:b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Kellogg’s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9963" y="2971800"/>
            <a:ext cx="5241125" cy="2207970"/>
          </a:xfrm>
        </p:spPr>
        <p:txBody>
          <a:bodyPr>
            <a:normAutofit fontScale="92500"/>
          </a:bodyPr>
          <a:lstStyle/>
          <a:p>
            <a:r>
              <a:rPr lang="en-US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Madalin </a:t>
            </a:r>
            <a:r>
              <a:rPr lang="en-GB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Ioan</a:t>
            </a:r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Petrovici (1813112)</a:t>
            </a:r>
          </a:p>
          <a:p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Irina </a:t>
            </a:r>
            <a:r>
              <a:rPr lang="en-GB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Bejenari</a:t>
            </a:r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(1812797)</a:t>
            </a:r>
          </a:p>
          <a:p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Roxana </a:t>
            </a:r>
            <a:r>
              <a:rPr lang="en-GB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Violeta Zanfir </a:t>
            </a:r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(1813454)</a:t>
            </a:r>
          </a:p>
          <a:p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Georgiana Andreea </a:t>
            </a:r>
            <a:r>
              <a:rPr lang="en-GB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</a:t>
            </a:r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(1813123)</a:t>
            </a:r>
          </a:p>
          <a:p>
            <a:pPr algn="ctr"/>
            <a:endParaRPr lang="en-US" sz="2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63520" y="152400"/>
            <a:ext cx="5466080" cy="99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3200" b="0" spc="-215" dirty="0">
                <a:solidFill>
                  <a:schemeClr val="tx1"/>
                </a:solidFill>
                <a:latin typeface="Arial"/>
                <a:cs typeface="Arial"/>
              </a:rPr>
              <a:t>        </a:t>
            </a:r>
            <a:r>
              <a:rPr lang="en-GB" sz="3200" b="0" spc="-215" dirty="0">
                <a:latin typeface="Arial"/>
                <a:cs typeface="Arial"/>
              </a:rPr>
              <a:t>Contents page </a:t>
            </a:r>
            <a:br>
              <a:rPr lang="en-GB" sz="3200" b="0" spc="-215" dirty="0">
                <a:solidFill>
                  <a:schemeClr val="tx1"/>
                </a:solidFill>
                <a:latin typeface="Arial"/>
                <a:cs typeface="Arial"/>
              </a:rPr>
            </a:br>
            <a:endParaRPr sz="32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2600" y="1007548"/>
            <a:ext cx="708660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en-US" sz="2800" spc="-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Belbin </a:t>
            </a:r>
            <a:r>
              <a:rPr lang="en-US" sz="2800" spc="-2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lang="en-US" sz="2800" spc="-2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2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</a:t>
            </a:r>
          </a:p>
          <a:p>
            <a:pPr marL="514350" indent="-514350" algn="just"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2. Strengths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sz="28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3.SWOT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4. Leadership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</a:t>
            </a:r>
          </a:p>
          <a:p>
            <a:pPr algn="just"/>
            <a:endParaRPr lang="en-US" sz="2800" spc="-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5. Motivation and</a:t>
            </a:r>
            <a:r>
              <a:rPr lang="en-US" sz="28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</a:p>
          <a:p>
            <a:pPr algn="just"/>
            <a:endParaRPr lang="en-US" sz="280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6.Conclusion and  </a:t>
            </a:r>
            <a:r>
              <a:rPr lang="en-US" sz="28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ecommendati</a:t>
            </a:r>
            <a:r>
              <a:rPr lang="en-US"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  <a:p>
            <a:pPr algn="just"/>
            <a:endParaRPr lang="en-US" sz="2800" spc="-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7.References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96845" y="130301"/>
            <a:ext cx="6270625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32355" marR="5080" indent="-2320290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Strengths </a:t>
            </a:r>
            <a:r>
              <a:rPr sz="3200" dirty="0"/>
              <a:t>&amp; </a:t>
            </a:r>
            <a:r>
              <a:rPr sz="3200" spc="-25" dirty="0"/>
              <a:t>Weakness </a:t>
            </a:r>
            <a:r>
              <a:rPr sz="3200" dirty="0"/>
              <a:t>of the</a:t>
            </a:r>
            <a:r>
              <a:rPr sz="3200" spc="-145" dirty="0"/>
              <a:t> </a:t>
            </a:r>
            <a:r>
              <a:rPr sz="3200" spc="-10" dirty="0"/>
              <a:t>Group  </a:t>
            </a:r>
            <a:r>
              <a:rPr sz="3200" dirty="0"/>
              <a:t>members</a:t>
            </a:r>
            <a:endParaRPr sz="32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051050" y="1746250"/>
          <a:ext cx="6869430" cy="30308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1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2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5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Strengths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Weakness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b="1">
                          <a:latin typeface="Times New Roman"/>
                          <a:cs typeface="Times New Roman"/>
                        </a:rPr>
                        <a:t>Madalin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Communication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ability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slow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making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45"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Irina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48768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Development of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specific 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goal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Inability in team</a:t>
                      </a:r>
                      <a:r>
                        <a:rPr sz="18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arrangement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Roxana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Negotiation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ability</a:t>
                      </a: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Argumentative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Andreea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Focus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on a long term</a:t>
                      </a:r>
                      <a:r>
                        <a:rPr sz="18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goal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take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time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understand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00526" y="302717"/>
            <a:ext cx="54070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t>Madalin</a:t>
            </a:r>
            <a:r>
              <a:rPr dirty="0"/>
              <a:t>:</a:t>
            </a:r>
            <a:r>
              <a:rPr spc="-35" dirty="0"/>
              <a:t> </a:t>
            </a:r>
            <a:r>
              <a:rPr spc="-10" dirty="0"/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835861"/>
            <a:ext cx="3883025" cy="344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000" spc="-20" dirty="0">
                <a:latin typeface="Times New Roman"/>
                <a:cs typeface="Times New Roman"/>
              </a:rPr>
              <a:t>Teamwork </a:t>
            </a:r>
            <a:r>
              <a:rPr sz="2000" spc="-10" dirty="0">
                <a:latin typeface="Times New Roman"/>
                <a:cs typeface="Times New Roman"/>
              </a:rPr>
              <a:t>is </a:t>
            </a:r>
            <a:r>
              <a:rPr sz="2000" dirty="0">
                <a:latin typeface="Times New Roman"/>
                <a:cs typeface="Times New Roman"/>
              </a:rPr>
              <a:t>one </a:t>
            </a:r>
            <a:r>
              <a:rPr sz="2000" spc="-5" dirty="0">
                <a:latin typeface="Times New Roman"/>
                <a:cs typeface="Times New Roman"/>
              </a:rPr>
              <a:t>of the</a:t>
            </a:r>
            <a:r>
              <a:rPr sz="2000" spc="4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essential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205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aspects of every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organization.</a:t>
            </a:r>
            <a:endParaRPr sz="2000">
              <a:latin typeface="Times New Roman"/>
              <a:cs typeface="Times New Roman"/>
            </a:endParaRPr>
          </a:p>
          <a:p>
            <a:pPr marL="355600" marR="6350" indent="-342900" algn="just">
              <a:lnSpc>
                <a:spcPct val="200100"/>
              </a:lnSpc>
              <a:spcBef>
                <a:spcPts val="480"/>
              </a:spcBef>
              <a:buFont typeface="Arial"/>
              <a:buChar char="•"/>
              <a:tabLst>
                <a:tab pos="456565" algn="l"/>
              </a:tabLst>
            </a:pPr>
            <a:r>
              <a:rPr sz="2000" dirty="0">
                <a:latin typeface="Times New Roman"/>
                <a:cs typeface="Times New Roman"/>
              </a:rPr>
              <a:t>It </a:t>
            </a:r>
            <a:r>
              <a:rPr sz="2000" spc="-5" dirty="0">
                <a:latin typeface="Times New Roman"/>
                <a:cs typeface="Times New Roman"/>
              </a:rPr>
              <a:t>is important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build </a:t>
            </a:r>
            <a:r>
              <a:rPr sz="2000" spc="-10" dirty="0">
                <a:latin typeface="Times New Roman"/>
                <a:cs typeface="Times New Roman"/>
              </a:rPr>
              <a:t>effective  </a:t>
            </a:r>
            <a:r>
              <a:rPr sz="2000" spc="-5" dirty="0">
                <a:latin typeface="Times New Roman"/>
                <a:cs typeface="Times New Roman"/>
              </a:rPr>
              <a:t>relationship among the co-  workers </a:t>
            </a:r>
            <a:r>
              <a:rPr sz="2000" spc="-10" dirty="0">
                <a:latin typeface="Times New Roman"/>
                <a:cs typeface="Times New Roman"/>
              </a:rPr>
              <a:t>in </a:t>
            </a:r>
            <a:r>
              <a:rPr sz="2000" spc="-5" dirty="0">
                <a:latin typeface="Times New Roman"/>
                <a:cs typeface="Times New Roman"/>
              </a:rPr>
              <a:t>the </a:t>
            </a:r>
            <a:r>
              <a:rPr sz="2000" spc="-10" dirty="0">
                <a:latin typeface="Times New Roman"/>
                <a:cs typeface="Times New Roman"/>
              </a:rPr>
              <a:t>organization  </a:t>
            </a:r>
            <a:r>
              <a:rPr sz="2000" dirty="0">
                <a:latin typeface="Times New Roman"/>
                <a:cs typeface="Times New Roman"/>
              </a:rPr>
              <a:t>(Barling </a:t>
            </a:r>
            <a:r>
              <a:rPr sz="2000" i="1" spc="-5" dirty="0">
                <a:latin typeface="Times New Roman"/>
                <a:cs typeface="Times New Roman"/>
              </a:rPr>
              <a:t>et </a:t>
            </a:r>
            <a:r>
              <a:rPr sz="2000" i="1" dirty="0">
                <a:latin typeface="Times New Roman"/>
                <a:cs typeface="Times New Roman"/>
              </a:rPr>
              <a:t>al.,</a:t>
            </a:r>
            <a:r>
              <a:rPr sz="2000" i="1" spc="-7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2018),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400" y="1676400"/>
            <a:ext cx="3429000" cy="426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02332" y="381000"/>
            <a:ext cx="4041268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3600" b="1" spc="-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Belbin </a:t>
            </a:r>
            <a:r>
              <a:rPr sz="3600" b="1" spc="-27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sz="3600" b="1" spc="-2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spc="-22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Roles</a:t>
            </a:r>
            <a:endParaRPr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02332" y="5399023"/>
            <a:ext cx="465086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</a:t>
            </a:r>
            <a:r>
              <a:rPr lang="en-GB" sz="2800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Mindtool.com,</a:t>
            </a:r>
            <a:r>
              <a:rPr sz="28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03789" y="1524000"/>
            <a:ext cx="5006135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2D0F5C-ACEC-4B8E-B681-4B2723A055BF}"/>
              </a:ext>
            </a:extLst>
          </p:cNvPr>
          <p:cNvSpPr txBox="1"/>
          <p:nvPr/>
        </p:nvSpPr>
        <p:spPr>
          <a:xfrm>
            <a:off x="2387433" y="2161774"/>
            <a:ext cx="144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Roxana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1AD57B9-8EF4-4C5F-B8E4-2CB658D14036}"/>
              </a:ext>
            </a:extLst>
          </p:cNvPr>
          <p:cNvSpPr/>
          <p:nvPr/>
        </p:nvSpPr>
        <p:spPr>
          <a:xfrm rot="1239178">
            <a:off x="3276600" y="2219947"/>
            <a:ext cx="533400" cy="2402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4AB86E-B0C8-4817-B1C0-C698644FB568}"/>
              </a:ext>
            </a:extLst>
          </p:cNvPr>
          <p:cNvSpPr txBox="1"/>
          <p:nvPr/>
        </p:nvSpPr>
        <p:spPr>
          <a:xfrm>
            <a:off x="1902332" y="3962401"/>
            <a:ext cx="11456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Andreea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0E60A0-B26D-4A92-902B-7F69FAB41357}"/>
              </a:ext>
            </a:extLst>
          </p:cNvPr>
          <p:cNvSpPr txBox="1"/>
          <p:nvPr/>
        </p:nvSpPr>
        <p:spPr>
          <a:xfrm>
            <a:off x="7772400" y="1415288"/>
            <a:ext cx="15009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Irina</a:t>
            </a: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BD5776-8665-425F-8111-55C375387842}"/>
              </a:ext>
            </a:extLst>
          </p:cNvPr>
          <p:cNvSpPr txBox="1"/>
          <p:nvPr/>
        </p:nvSpPr>
        <p:spPr>
          <a:xfrm>
            <a:off x="8036434" y="5063677"/>
            <a:ext cx="1374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Madalin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8B9153D5-3F73-41DA-939B-95F928FD8A59}"/>
              </a:ext>
            </a:extLst>
          </p:cNvPr>
          <p:cNvSpPr/>
          <p:nvPr/>
        </p:nvSpPr>
        <p:spPr>
          <a:xfrm rot="527289">
            <a:off x="2941741" y="3986350"/>
            <a:ext cx="583866" cy="2764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CB73E256-3FAB-47D4-A0F4-470BA98E4F13}"/>
              </a:ext>
            </a:extLst>
          </p:cNvPr>
          <p:cNvSpPr/>
          <p:nvPr/>
        </p:nvSpPr>
        <p:spPr>
          <a:xfrm rot="2754138">
            <a:off x="7775839" y="1796595"/>
            <a:ext cx="212444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FF6BB14F-69FD-4073-8E7A-4F98003A2E85}"/>
              </a:ext>
            </a:extLst>
          </p:cNvPr>
          <p:cNvSpPr/>
          <p:nvPr/>
        </p:nvSpPr>
        <p:spPr>
          <a:xfrm rot="8176002">
            <a:off x="7695183" y="4565350"/>
            <a:ext cx="190110" cy="5135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68604"/>
            <a:ext cx="9144000" cy="65893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3652" y="207391"/>
            <a:ext cx="74720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000000"/>
                </a:solidFill>
              </a:rPr>
              <a:t>Background </a:t>
            </a:r>
            <a:r>
              <a:rPr sz="4000" dirty="0">
                <a:solidFill>
                  <a:srgbClr val="000000"/>
                </a:solidFill>
              </a:rPr>
              <a:t>of </a:t>
            </a:r>
            <a:r>
              <a:rPr sz="4000" spc="-5" dirty="0">
                <a:solidFill>
                  <a:srgbClr val="000000"/>
                </a:solidFill>
              </a:rPr>
              <a:t>the </a:t>
            </a:r>
            <a:r>
              <a:rPr sz="4000" spc="-15" dirty="0">
                <a:solidFill>
                  <a:srgbClr val="000000"/>
                </a:solidFill>
              </a:rPr>
              <a:t>project </a:t>
            </a:r>
            <a:r>
              <a:rPr sz="4000" dirty="0">
                <a:solidFill>
                  <a:srgbClr val="000000"/>
                </a:solidFill>
              </a:rPr>
              <a:t>and</a:t>
            </a:r>
            <a:r>
              <a:rPr sz="4000" spc="-15" dirty="0">
                <a:solidFill>
                  <a:srgbClr val="000000"/>
                </a:solidFill>
              </a:rPr>
              <a:t> </a:t>
            </a:r>
            <a:r>
              <a:rPr sz="4000" spc="-5" dirty="0">
                <a:solidFill>
                  <a:srgbClr val="000000"/>
                </a:solidFill>
              </a:rPr>
              <a:t>the</a:t>
            </a:r>
            <a:endParaRPr sz="4000"/>
          </a:p>
          <a:p>
            <a:pPr marL="4720590">
              <a:lnSpc>
                <a:spcPct val="100000"/>
              </a:lnSpc>
            </a:pPr>
            <a:r>
              <a:rPr sz="4000" spc="-5" dirty="0">
                <a:solidFill>
                  <a:srgbClr val="000000"/>
                </a:solidFill>
              </a:rPr>
              <a:t>organization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4194175" y="1872437"/>
            <a:ext cx="4566285" cy="30899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Project </a:t>
            </a:r>
            <a:r>
              <a:rPr sz="2000" b="1" dirty="0">
                <a:latin typeface="Times New Roman"/>
                <a:cs typeface="Times New Roman"/>
              </a:rPr>
              <a:t>aim</a:t>
            </a:r>
            <a:r>
              <a:rPr sz="2000" dirty="0">
                <a:latin typeface="Times New Roman"/>
                <a:cs typeface="Times New Roman"/>
              </a:rPr>
              <a:t>: </a:t>
            </a:r>
            <a:r>
              <a:rPr sz="2000" spc="-5" dirty="0">
                <a:latin typeface="Times New Roman"/>
                <a:cs typeface="Times New Roman"/>
              </a:rPr>
              <a:t>Analysing the behavior of the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project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000" dirty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latin typeface="Times New Roman"/>
                <a:cs typeface="Times New Roman"/>
              </a:rPr>
              <a:t>team while undertaking a collaborative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task</a:t>
            </a: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  <a:tab pos="1161415" algn="l"/>
                <a:tab pos="2567305" algn="l"/>
                <a:tab pos="3357879" algn="l"/>
                <a:tab pos="3784600" algn="l"/>
                <a:tab pos="4382770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spc="-5" dirty="0">
                <a:latin typeface="Times New Roman"/>
                <a:cs typeface="Times New Roman"/>
              </a:rPr>
              <a:t>oje</a:t>
            </a:r>
            <a:r>
              <a:rPr sz="2000" b="1" dirty="0">
                <a:latin typeface="Times New Roman"/>
                <a:cs typeface="Times New Roman"/>
              </a:rPr>
              <a:t>c</a:t>
            </a:r>
            <a:r>
              <a:rPr sz="2000" b="1" spc="-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	</a:t>
            </a:r>
            <a:r>
              <a:rPr sz="2000" b="1" spc="-20" dirty="0">
                <a:latin typeface="Times New Roman"/>
                <a:cs typeface="Times New Roman"/>
              </a:rPr>
              <a:t>r</a:t>
            </a:r>
            <a:r>
              <a:rPr sz="2000" b="1" spc="-5" dirty="0">
                <a:latin typeface="Times New Roman"/>
                <a:cs typeface="Times New Roman"/>
              </a:rPr>
              <a:t>equi</a:t>
            </a:r>
            <a:r>
              <a:rPr sz="2000" b="1" spc="-3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</a:t>
            </a:r>
            <a:r>
              <a:rPr sz="2000" b="1" spc="-15" dirty="0">
                <a:latin typeface="Times New Roman"/>
                <a:cs typeface="Times New Roman"/>
              </a:rPr>
              <a:t>m</a:t>
            </a:r>
            <a:r>
              <a:rPr sz="2000" b="1" dirty="0">
                <a:latin typeface="Times New Roman"/>
                <a:cs typeface="Times New Roman"/>
              </a:rPr>
              <a:t>e</a:t>
            </a:r>
            <a:r>
              <a:rPr sz="2000" b="1" spc="5" dirty="0">
                <a:latin typeface="Times New Roman"/>
                <a:cs typeface="Times New Roman"/>
              </a:rPr>
              <a:t>n</a:t>
            </a:r>
            <a:r>
              <a:rPr sz="2000" b="1" spc="-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s</a:t>
            </a:r>
            <a:r>
              <a:rPr sz="2000" b="1" spc="-5" dirty="0">
                <a:latin typeface="Times New Roman"/>
                <a:cs typeface="Times New Roman"/>
              </a:rPr>
              <a:t>:</a:t>
            </a:r>
            <a:r>
              <a:rPr sz="2000" b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explo</a:t>
            </a:r>
            <a:r>
              <a:rPr sz="2000" dirty="0">
                <a:latin typeface="Times New Roman"/>
                <a:cs typeface="Times New Roman"/>
              </a:rPr>
              <a:t>r</a:t>
            </a:r>
            <a:r>
              <a:rPr sz="2000" spc="-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	a</a:t>
            </a:r>
            <a:r>
              <a:rPr sz="2000" spc="-5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dirty="0">
                <a:latin typeface="Times New Roman"/>
                <a:cs typeface="Times New Roman"/>
              </a:rPr>
              <a:t>	of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sz="2000" spc="-5" dirty="0">
                <a:latin typeface="Times New Roman"/>
                <a:cs typeface="Times New Roman"/>
              </a:rPr>
              <a:t>potential growth and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development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endParaRPr sz="16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47800" y="2743200"/>
            <a:ext cx="2362200" cy="2199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02332" y="1301623"/>
            <a:ext cx="45974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155" dirty="0">
                <a:solidFill>
                  <a:srgbClr val="001F5F"/>
                </a:solidFill>
                <a:latin typeface="Arial"/>
                <a:cs typeface="Arial"/>
              </a:rPr>
              <a:t>Kellogg's </a:t>
            </a:r>
            <a:r>
              <a:rPr sz="2800" spc="-165" dirty="0">
                <a:solidFill>
                  <a:srgbClr val="001F5F"/>
                </a:solidFill>
                <a:latin typeface="Arial"/>
                <a:cs typeface="Arial"/>
              </a:rPr>
              <a:t>– </a:t>
            </a:r>
            <a:r>
              <a:rPr sz="2800" spc="-90" dirty="0">
                <a:solidFill>
                  <a:srgbClr val="001F5F"/>
                </a:solidFill>
                <a:latin typeface="Arial"/>
                <a:cs typeface="Arial"/>
              </a:rPr>
              <a:t>pictures </a:t>
            </a:r>
            <a:r>
              <a:rPr sz="2800" spc="-10" dirty="0">
                <a:solidFill>
                  <a:srgbClr val="001F5F"/>
                </a:solidFill>
                <a:latin typeface="Arial"/>
                <a:cs typeface="Arial"/>
              </a:rPr>
              <a:t>of</a:t>
            </a:r>
            <a:r>
              <a:rPr sz="2800" spc="-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800" spc="-150" dirty="0">
                <a:solidFill>
                  <a:srgbClr val="001F5F"/>
                </a:solidFill>
                <a:latin typeface="Arial"/>
                <a:cs typeface="Arial"/>
              </a:rPr>
              <a:t>cereals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953000" y="1752600"/>
            <a:ext cx="3953255" cy="2362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25979" y="3971544"/>
            <a:ext cx="3142488" cy="2438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02332" y="1301623"/>
            <a:ext cx="57010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185" dirty="0">
                <a:solidFill>
                  <a:srgbClr val="001F5F"/>
                </a:solidFill>
                <a:latin typeface="Arial"/>
                <a:cs typeface="Arial"/>
              </a:rPr>
              <a:t>Kelloggs </a:t>
            </a:r>
            <a:r>
              <a:rPr sz="2800" spc="-200" dirty="0">
                <a:solidFill>
                  <a:srgbClr val="001F5F"/>
                </a:solidFill>
                <a:latin typeface="Arial"/>
                <a:cs typeface="Arial"/>
              </a:rPr>
              <a:t>:Sales, </a:t>
            </a:r>
            <a:r>
              <a:rPr sz="2800" spc="-135" dirty="0">
                <a:solidFill>
                  <a:srgbClr val="001F5F"/>
                </a:solidFill>
                <a:latin typeface="Arial"/>
                <a:cs typeface="Arial"/>
              </a:rPr>
              <a:t>employees,</a:t>
            </a:r>
            <a:r>
              <a:rPr sz="2800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001F5F"/>
                </a:solidFill>
                <a:latin typeface="Arial"/>
                <a:cs typeface="Arial"/>
              </a:rPr>
              <a:t>countries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22704" y="1905000"/>
            <a:ext cx="3282696" cy="27279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05400" y="2438400"/>
            <a:ext cx="3810000" cy="35143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65346" y="268985"/>
            <a:ext cx="50177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Irina:</a:t>
            </a:r>
            <a:r>
              <a:rPr sz="3600" spc="-65" dirty="0"/>
              <a:t> </a:t>
            </a:r>
            <a:r>
              <a:rPr sz="3600" dirty="0"/>
              <a:t>Continued(SWOT)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4953000" y="2057400"/>
            <a:ext cx="4190999" cy="32674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1140" y="2148966"/>
            <a:ext cx="8782050" cy="41513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  <a:tab pos="1654175" algn="l"/>
                <a:tab pos="2173605" algn="l"/>
                <a:tab pos="2778760" algn="l"/>
              </a:tabLst>
            </a:pPr>
            <a:r>
              <a:rPr sz="2400" dirty="0">
                <a:latin typeface="Times New Roman"/>
                <a:cs typeface="Times New Roman"/>
              </a:rPr>
              <a:t>Kellogg	is	an	</a:t>
            </a:r>
            <a:r>
              <a:rPr sz="2400" spc="-5" dirty="0">
                <a:latin typeface="Times New Roman"/>
                <a:cs typeface="Times New Roman"/>
              </a:rPr>
              <a:t>internationally</a:t>
            </a:r>
            <a:endParaRPr sz="2400" dirty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1725"/>
              </a:spcBef>
            </a:pPr>
            <a:r>
              <a:rPr sz="2400" spc="-5" dirty="0">
                <a:latin typeface="Times New Roman"/>
                <a:cs typeface="Times New Roman"/>
              </a:rPr>
              <a:t>acclaimed </a:t>
            </a:r>
            <a:r>
              <a:rPr sz="2400" dirty="0">
                <a:latin typeface="Times New Roman"/>
                <a:cs typeface="Times New Roman"/>
              </a:rPr>
              <a:t>cereal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brand.</a:t>
            </a:r>
          </a:p>
          <a:p>
            <a:pPr marL="355600" indent="-342900">
              <a:lnSpc>
                <a:spcPct val="100000"/>
              </a:lnSpc>
              <a:spcBef>
                <a:spcPts val="231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It does not have product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diversity</a:t>
            </a:r>
          </a:p>
          <a:p>
            <a:pPr marL="355600" marR="4218940" indent="-342900" algn="just">
              <a:lnSpc>
                <a:spcPct val="160100"/>
              </a:lnSpc>
              <a:spcBef>
                <a:spcPts val="570"/>
              </a:spcBef>
              <a:buFont typeface="Arial"/>
              <a:buChar char="•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Owing </a:t>
            </a:r>
            <a:r>
              <a:rPr sz="2400" dirty="0">
                <a:latin typeface="Times New Roman"/>
                <a:cs typeface="Times New Roman"/>
              </a:rPr>
              <a:t>to Brexit, </a:t>
            </a:r>
            <a:r>
              <a:rPr sz="2400" spc="-5" dirty="0">
                <a:latin typeface="Times New Roman"/>
                <a:cs typeface="Times New Roman"/>
              </a:rPr>
              <a:t>people</a:t>
            </a:r>
            <a:r>
              <a:rPr sz="2400" spc="509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have  reduced their consumption of </a:t>
            </a:r>
            <a:r>
              <a:rPr sz="2400" dirty="0">
                <a:latin typeface="Times New Roman"/>
                <a:cs typeface="Times New Roman"/>
              </a:rPr>
              <a:t>high  priced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goods.</a:t>
            </a:r>
            <a:endParaRPr lang="en-US" sz="2400" dirty="0">
              <a:latin typeface="Times New Roman"/>
              <a:cs typeface="Times New Roman"/>
            </a:endParaRPr>
          </a:p>
          <a:p>
            <a:pPr marL="355600" marR="4218940" indent="-342900" algn="just">
              <a:lnSpc>
                <a:spcPct val="160100"/>
              </a:lnSpc>
              <a:spcBef>
                <a:spcPts val="570"/>
              </a:spcBef>
              <a:tabLst>
                <a:tab pos="355600" algn="l"/>
              </a:tabLst>
            </a:pPr>
            <a:r>
              <a:rPr lang="en-US" sz="2400" dirty="0">
                <a:latin typeface="Times New Roman"/>
                <a:cs typeface="Times New Roman"/>
              </a:rPr>
              <a:t>			Source:  Tallyfy.com  </a:t>
            </a:r>
            <a:endParaRPr sz="2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2886" y="345185"/>
            <a:ext cx="58019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600" spc="-5" dirty="0"/>
              <a:t>    </a:t>
            </a:r>
            <a:r>
              <a:rPr sz="3600" spc="-5" dirty="0"/>
              <a:t>Goals and</a:t>
            </a:r>
            <a:r>
              <a:rPr sz="3600" spc="10" dirty="0"/>
              <a:t> </a:t>
            </a:r>
            <a:r>
              <a:rPr sz="3600" spc="-5" dirty="0"/>
              <a:t>objectives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4194175" y="1774901"/>
            <a:ext cx="4423410" cy="5629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  <a:tab pos="1384300" algn="l"/>
                <a:tab pos="2002789" algn="l"/>
                <a:tab pos="2319020" algn="l"/>
                <a:tab pos="3129280" algn="l"/>
                <a:tab pos="3368675" algn="l"/>
                <a:tab pos="3736340" algn="l"/>
              </a:tabLst>
            </a:pPr>
            <a:r>
              <a:rPr sz="1800" spc="-15" dirty="0">
                <a:latin typeface="Times New Roman"/>
                <a:cs typeface="Times New Roman"/>
              </a:rPr>
              <a:t>Kellogg’s	</a:t>
            </a:r>
            <a:r>
              <a:rPr sz="1800" spc="-5" dirty="0">
                <a:latin typeface="Times New Roman"/>
                <a:cs typeface="Times New Roman"/>
              </a:rPr>
              <a:t>plans	</a:t>
            </a:r>
            <a:r>
              <a:rPr sz="1800" dirty="0">
                <a:latin typeface="Times New Roman"/>
                <a:cs typeface="Times New Roman"/>
              </a:rPr>
              <a:t>to	</a:t>
            </a:r>
            <a:r>
              <a:rPr sz="1800" spc="-5" dirty="0">
                <a:latin typeface="Times New Roman"/>
                <a:cs typeface="Times New Roman"/>
              </a:rPr>
              <a:t>acquire	</a:t>
            </a:r>
            <a:r>
              <a:rPr sz="1800" dirty="0">
                <a:latin typeface="Times New Roman"/>
                <a:cs typeface="Times New Roman"/>
              </a:rPr>
              <a:t>a	</a:t>
            </a:r>
            <a:r>
              <a:rPr sz="1800" spc="-5" dirty="0">
                <a:latin typeface="Times New Roman"/>
                <a:cs typeface="Times New Roman"/>
              </a:rPr>
              <a:t>51	percent</a:t>
            </a:r>
            <a:endParaRPr sz="1800" dirty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1730"/>
              </a:spcBef>
              <a:tabLst>
                <a:tab pos="1007744" algn="l"/>
                <a:tab pos="1377950" algn="l"/>
                <a:tab pos="2509520" algn="l"/>
                <a:tab pos="2957195" algn="l"/>
                <a:tab pos="3352165" algn="l"/>
                <a:tab pos="4219575" algn="l"/>
              </a:tabLst>
            </a:pPr>
            <a:r>
              <a:rPr sz="1800" spc="-5" dirty="0">
                <a:latin typeface="Times New Roman"/>
                <a:cs typeface="Times New Roman"/>
              </a:rPr>
              <a:t>stake	of	H</a:t>
            </a:r>
            <a:r>
              <a:rPr sz="1800" spc="-20" dirty="0">
                <a:latin typeface="Times New Roman"/>
                <a:cs typeface="Times New Roman"/>
              </a:rPr>
              <a:t>a</a:t>
            </a:r>
            <a:r>
              <a:rPr sz="1800" spc="-5" dirty="0">
                <a:latin typeface="Times New Roman"/>
                <a:cs typeface="Times New Roman"/>
              </a:rPr>
              <a:t>ldira</a:t>
            </a:r>
            <a:r>
              <a:rPr sz="1800" spc="-15" dirty="0">
                <a:latin typeface="Times New Roman"/>
                <a:cs typeface="Times New Roman"/>
              </a:rPr>
              <a:t>m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	for	an	amount	of</a:t>
            </a:r>
          </a:p>
          <a:p>
            <a:pPr marL="355600">
              <a:lnSpc>
                <a:spcPct val="100000"/>
              </a:lnSpc>
              <a:spcBef>
                <a:spcPts val="1730"/>
              </a:spcBef>
            </a:pPr>
            <a:r>
              <a:rPr sz="1800" dirty="0">
                <a:latin typeface="Times New Roman"/>
                <a:cs typeface="Times New Roman"/>
              </a:rPr>
              <a:t>$</a:t>
            </a:r>
            <a:r>
              <a:rPr lang="en-GB" dirty="0">
                <a:latin typeface="Times New Roman"/>
                <a:cs typeface="Times New Roman"/>
              </a:rPr>
              <a:t>3 billion.</a:t>
            </a:r>
          </a:p>
          <a:p>
            <a:pPr marL="355600">
              <a:lnSpc>
                <a:spcPct val="100000"/>
              </a:lnSpc>
              <a:spcBef>
                <a:spcPts val="1730"/>
              </a:spcBef>
            </a:pPr>
            <a:r>
              <a:rPr lang="en-GB" dirty="0">
                <a:latin typeface="Times New Roman"/>
                <a:cs typeface="Times New Roman"/>
              </a:rPr>
              <a:t>(Source:</a:t>
            </a:r>
            <a:r>
              <a:rPr lang="en-GB" dirty="0">
                <a:latin typeface="Times New Roman"/>
                <a:cs typeface="Times New Roman"/>
                <a:hlinkClick r:id="rId2"/>
              </a:rPr>
              <a:t>https://timesofindia.indiatimes.com/business/india-business/kelloggs-eyes-haldirams-snacks-valuing-co-at-3bn/articleshow/67984096.cms</a:t>
            </a:r>
            <a:r>
              <a:rPr lang="en-GB" dirty="0">
                <a:latin typeface="Times New Roman"/>
                <a:cs typeface="Times New Roman"/>
              </a:rPr>
              <a:t> )</a:t>
            </a:r>
            <a:endParaRPr sz="1800" dirty="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80000"/>
              </a:lnSpc>
              <a:spcBef>
                <a:spcPts val="430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Kellogg’s </a:t>
            </a:r>
            <a:r>
              <a:rPr sz="1800" dirty="0">
                <a:latin typeface="Times New Roman"/>
                <a:cs typeface="Times New Roman"/>
              </a:rPr>
              <a:t>seeks to </a:t>
            </a:r>
            <a:r>
              <a:rPr sz="1800" spc="-5" dirty="0">
                <a:latin typeface="Times New Roman"/>
                <a:cs typeface="Times New Roman"/>
              </a:rPr>
              <a:t>exploit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digestive </a:t>
            </a:r>
            <a:r>
              <a:rPr sz="1800" dirty="0">
                <a:latin typeface="Times New Roman"/>
                <a:cs typeface="Times New Roman"/>
              </a:rPr>
              <a:t>and  plant protein based </a:t>
            </a:r>
            <a:r>
              <a:rPr sz="1800" spc="-5" dirty="0">
                <a:latin typeface="Times New Roman"/>
                <a:cs typeface="Times New Roman"/>
              </a:rPr>
              <a:t>consumption trend  </a:t>
            </a:r>
            <a:r>
              <a:rPr sz="1800" dirty="0">
                <a:latin typeface="Times New Roman"/>
                <a:cs typeface="Times New Roman"/>
              </a:rPr>
              <a:t>which </a:t>
            </a:r>
            <a:r>
              <a:rPr sz="1800" spc="-5" dirty="0">
                <a:latin typeface="Times New Roman"/>
                <a:cs typeface="Times New Roman"/>
              </a:rPr>
              <a:t>pillars the foundation </a:t>
            </a:r>
            <a:r>
              <a:rPr sz="1800" dirty="0">
                <a:latin typeface="Times New Roman"/>
                <a:cs typeface="Times New Roman"/>
              </a:rPr>
              <a:t>of a </a:t>
            </a:r>
            <a:r>
              <a:rPr sz="1800" spc="-10" dirty="0">
                <a:latin typeface="Times New Roman"/>
                <a:cs typeface="Times New Roman"/>
              </a:rPr>
              <a:t>healthy  </a:t>
            </a:r>
            <a:r>
              <a:rPr sz="1800" spc="-5" dirty="0">
                <a:latin typeface="Times New Roman"/>
                <a:cs typeface="Times New Roman"/>
              </a:rPr>
              <a:t>biome</a:t>
            </a:r>
            <a:endParaRPr sz="1800" dirty="0">
              <a:latin typeface="Times New Roman"/>
              <a:cs typeface="Times New Roman"/>
            </a:endParaRPr>
          </a:p>
          <a:p>
            <a:pPr marL="355600" marR="5715" indent="-342900" algn="just">
              <a:lnSpc>
                <a:spcPct val="180000"/>
              </a:lnSpc>
              <a:spcBef>
                <a:spcPts val="434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Kellogg’s </a:t>
            </a:r>
            <a:r>
              <a:rPr sz="1800" dirty="0">
                <a:latin typeface="Times New Roman"/>
                <a:cs typeface="Times New Roman"/>
              </a:rPr>
              <a:t>also </a:t>
            </a:r>
            <a:r>
              <a:rPr sz="1800" spc="-5" dirty="0">
                <a:latin typeface="Times New Roman"/>
                <a:cs typeface="Times New Roman"/>
              </a:rPr>
              <a:t>plans </a:t>
            </a:r>
            <a:r>
              <a:rPr sz="1800" dirty="0">
                <a:latin typeface="Times New Roman"/>
                <a:cs typeface="Times New Roman"/>
              </a:rPr>
              <a:t>to expand </a:t>
            </a:r>
            <a:r>
              <a:rPr sz="1800" spc="-5" dirty="0">
                <a:latin typeface="Times New Roman"/>
                <a:cs typeface="Times New Roman"/>
              </a:rPr>
              <a:t>its business  </a:t>
            </a:r>
            <a:r>
              <a:rPr sz="1800" dirty="0">
                <a:latin typeface="Times New Roman"/>
                <a:cs typeface="Times New Roman"/>
              </a:rPr>
              <a:t>on the </a:t>
            </a:r>
            <a:r>
              <a:rPr sz="1800" spc="-5" dirty="0">
                <a:latin typeface="Times New Roman"/>
                <a:cs typeface="Times New Roman"/>
              </a:rPr>
              <a:t>e-commerce </a:t>
            </a:r>
            <a:r>
              <a:rPr sz="1800" dirty="0">
                <a:latin typeface="Times New Roman"/>
                <a:cs typeface="Times New Roman"/>
              </a:rPr>
              <a:t>platform</a:t>
            </a:r>
          </a:p>
        </p:txBody>
      </p:sp>
      <p:sp>
        <p:nvSpPr>
          <p:cNvPr id="4" name="object 4"/>
          <p:cNvSpPr/>
          <p:nvPr/>
        </p:nvSpPr>
        <p:spPr>
          <a:xfrm>
            <a:off x="414527" y="2243289"/>
            <a:ext cx="4075176" cy="39410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9600" y="2438400"/>
            <a:ext cx="3505200" cy="3371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81200" y="1447800"/>
            <a:ext cx="5975350" cy="5413661"/>
          </a:xfrm>
          <a:prstGeom prst="rect">
            <a:avLst/>
          </a:prstGeom>
          <a:noFill/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Geography</a:t>
            </a:r>
            <a:r>
              <a:rPr lang="en-US" sz="2400" b="1" spc="-1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400" spc="-1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opined by  </a:t>
            </a:r>
            <a:r>
              <a:rPr lang="en-US" sz="2400" spc="-15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Fatehi</a:t>
            </a:r>
            <a:r>
              <a:rPr lang="en-US" sz="2400" spc="-1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(1996),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when a business divides its market based on geography. You can divide your market by geographical areas, such as by city, county, state, region, (like the West Coast), country, or international region.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42900">
              <a:spcBef>
                <a:spcPts val="6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</a:t>
            </a:r>
            <a:r>
              <a:rPr lang="en-US" sz="2400" b="1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Corn Flakes, Frosted lakes, Keebler, Pringles, Eggo, and Cheez-It.</a:t>
            </a: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Functional</a:t>
            </a:r>
            <a:r>
              <a:rPr lang="en-US" sz="2400" b="1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354965" algn="l"/>
                <a:tab pos="355600" algn="l"/>
              </a:tabLst>
            </a:pPr>
            <a:r>
              <a:rPr lang="en-US" sz="2400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 </a:t>
            </a:r>
            <a:r>
              <a:rPr lang="en-US" sz="2400" spc="-170" dirty="0">
                <a:latin typeface="Times New Roman" panose="02020603050405020304" pitchFamily="18" charset="0"/>
                <a:ea typeface="STZhongsong" panose="020B0503020204020204" pitchFamily="2" charset="-122"/>
                <a:cs typeface="Times New Roman" panose="02020603050405020304" pitchFamily="18" charset="0"/>
              </a:rPr>
              <a:t>They organizational structure creates a team- work.</a:t>
            </a: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354965" algn="l"/>
                <a:tab pos="355600" algn="l"/>
              </a:tabLst>
            </a:pPr>
            <a:r>
              <a:rPr lang="en-US" sz="2400" spc="-170" dirty="0">
                <a:latin typeface="Times New Roman" panose="02020603050405020304" pitchFamily="18" charset="0"/>
                <a:ea typeface="STZhongsong" panose="020B0503020204020204" pitchFamily="2" charset="-122"/>
                <a:cs typeface="Times New Roman" panose="02020603050405020304" pitchFamily="18" charset="0"/>
              </a:rPr>
              <a:t> •   It has sufficient  market share.</a:t>
            </a: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FontTx/>
              <a:buChar char="-"/>
              <a:tabLst>
                <a:tab pos="354965" algn="l"/>
                <a:tab pos="355600" algn="l"/>
              </a:tabLst>
            </a:pPr>
            <a:endParaRPr lang="en-US" sz="2800" spc="-170" dirty="0">
              <a:latin typeface="執홀%餻埂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FontTx/>
              <a:buChar char="-"/>
              <a:tabLst>
                <a:tab pos="354965" algn="l"/>
                <a:tab pos="355600" algn="l"/>
              </a:tabLst>
            </a:pPr>
            <a:endParaRPr sz="2400" dirty="0">
              <a:latin typeface="Trebuchet MS"/>
              <a:cs typeface="Trebuchet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0" y="304800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080" indent="-342900" algn="ctr">
              <a:lnSpc>
                <a:spcPct val="100000"/>
              </a:lnSpc>
              <a:spcBef>
                <a:spcPts val="95"/>
              </a:spcBef>
              <a:tabLst>
                <a:tab pos="354965" algn="l"/>
                <a:tab pos="355600" algn="l"/>
              </a:tabLst>
            </a:pPr>
            <a:r>
              <a:rPr lang="en-US" sz="24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</a:t>
            </a:r>
            <a:r>
              <a:rPr lang="en-US" sz="2400" spc="-2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spc="-215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Fatehi</a:t>
            </a:r>
            <a:r>
              <a:rPr lang="en-US" sz="2400" spc="-2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spc="-204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1996)- </a:t>
            </a:r>
            <a:r>
              <a:rPr lang="en-US" sz="2400" spc="-2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THEORY </a:t>
            </a:r>
            <a:r>
              <a:rPr lang="en-US" sz="2400" spc="-5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 </a:t>
            </a:r>
            <a:r>
              <a:rPr lang="en-US" sz="2400" spc="-1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</a:t>
            </a:r>
            <a:r>
              <a:rPr lang="en-US" sz="2400" spc="-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400" spc="-2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400" spc="-2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-3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0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1199" y="15240"/>
            <a:ext cx="6954011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600" spc="-5" dirty="0"/>
              <a:t>Roxana: </a:t>
            </a:r>
            <a:r>
              <a:rPr sz="3600" spc="-5" dirty="0"/>
              <a:t>Leadership </a:t>
            </a:r>
            <a:r>
              <a:rPr sz="3600" dirty="0"/>
              <a:t>and </a:t>
            </a:r>
            <a:r>
              <a:rPr sz="3600" spc="-5" dirty="0"/>
              <a:t>management</a:t>
            </a:r>
            <a:r>
              <a:rPr sz="3600" dirty="0"/>
              <a:t> </a:t>
            </a:r>
            <a:r>
              <a:rPr sz="3600" spc="-5" dirty="0"/>
              <a:t>skills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307340" y="1882267"/>
            <a:ext cx="4721860" cy="27274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5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Leadership</a:t>
            </a:r>
            <a:r>
              <a:rPr lang="en-GB" sz="2000" b="1" spc="-5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management: </a:t>
            </a:r>
            <a:r>
              <a:rPr sz="2000" spc="-5" dirty="0">
                <a:latin typeface="Times New Roman"/>
                <a:cs typeface="Times New Roman"/>
              </a:rPr>
              <a:t>Interpersonal  communication </a:t>
            </a:r>
            <a:r>
              <a:rPr sz="2000" dirty="0">
                <a:latin typeface="Times New Roman"/>
                <a:cs typeface="Times New Roman"/>
              </a:rPr>
              <a:t>between the </a:t>
            </a:r>
            <a:r>
              <a:rPr sz="2000" spc="-5" dirty="0">
                <a:latin typeface="Times New Roman"/>
                <a:cs typeface="Times New Roman"/>
              </a:rPr>
              <a:t>leaders </a:t>
            </a:r>
            <a:r>
              <a:rPr sz="2000" dirty="0">
                <a:latin typeface="Times New Roman"/>
                <a:cs typeface="Times New Roman"/>
              </a:rPr>
              <a:t>and the  individual </a:t>
            </a:r>
            <a:r>
              <a:rPr sz="2000" spc="-5" dirty="0">
                <a:latin typeface="Times New Roman"/>
                <a:cs typeface="Times New Roman"/>
              </a:rPr>
              <a:t>members </a:t>
            </a:r>
            <a:r>
              <a:rPr sz="2000" dirty="0">
                <a:latin typeface="Times New Roman"/>
                <a:cs typeface="Times New Roman"/>
              </a:rPr>
              <a:t>of the team in </a:t>
            </a:r>
            <a:r>
              <a:rPr sz="2000" spc="-5" dirty="0">
                <a:latin typeface="Times New Roman"/>
                <a:cs typeface="Times New Roman"/>
              </a:rPr>
              <a:t>the  organization </a:t>
            </a:r>
            <a:r>
              <a:rPr sz="2000" dirty="0">
                <a:latin typeface="Times New Roman"/>
                <a:cs typeface="Times New Roman"/>
              </a:rPr>
              <a:t>is </a:t>
            </a:r>
            <a:r>
              <a:rPr sz="2000" spc="-5" dirty="0">
                <a:latin typeface="Times New Roman"/>
                <a:cs typeface="Times New Roman"/>
              </a:rPr>
              <a:t>beneficial </a:t>
            </a:r>
            <a:r>
              <a:rPr sz="2000" dirty="0">
                <a:latin typeface="Times New Roman"/>
                <a:cs typeface="Times New Roman"/>
              </a:rPr>
              <a:t>for the motivation  of the employees (Raes </a:t>
            </a:r>
            <a:r>
              <a:rPr sz="2000" i="1" dirty="0">
                <a:latin typeface="Times New Roman"/>
                <a:cs typeface="Times New Roman"/>
              </a:rPr>
              <a:t>et al.</a:t>
            </a:r>
            <a:r>
              <a:rPr sz="2000" i="1" spc="-7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2015).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7200" y="4836904"/>
            <a:ext cx="4572000" cy="151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  <a:tab pos="1649095" algn="l"/>
              </a:tabLst>
            </a:pPr>
            <a:r>
              <a:rPr sz="2000" b="1" dirty="0">
                <a:latin typeface="Times New Roman"/>
                <a:cs typeface="Times New Roman"/>
              </a:rPr>
              <a:t>Democratic	</a:t>
            </a:r>
            <a:r>
              <a:rPr sz="2000" b="1" spc="-5" dirty="0">
                <a:latin typeface="Times New Roman"/>
                <a:cs typeface="Times New Roman"/>
              </a:rPr>
              <a:t>leadership</a:t>
            </a:r>
            <a:r>
              <a:rPr lang="en-GB" sz="2000" b="1" spc="-5" dirty="0">
                <a:latin typeface="Times New Roman"/>
                <a:cs typeface="Times New Roman"/>
              </a:rPr>
              <a:t> model: </a:t>
            </a:r>
            <a:r>
              <a:rPr lang="en-GB" sz="2000" spc="-5" dirty="0">
                <a:latin typeface="Times New Roman"/>
                <a:cs typeface="Times New Roman"/>
              </a:rPr>
              <a:t>increase </a:t>
            </a:r>
            <a:r>
              <a:rPr lang="en-GB" sz="2000" dirty="0">
                <a:latin typeface="Times New Roman"/>
                <a:cs typeface="Times New Roman"/>
              </a:rPr>
              <a:t>the </a:t>
            </a:r>
            <a:r>
              <a:rPr lang="en-GB" sz="2000" spc="-5" dirty="0">
                <a:latin typeface="Times New Roman"/>
                <a:cs typeface="Times New Roman"/>
              </a:rPr>
              <a:t>involvement </a:t>
            </a:r>
            <a:r>
              <a:rPr lang="en-GB" sz="2000" dirty="0">
                <a:latin typeface="Times New Roman"/>
                <a:cs typeface="Times New Roman"/>
              </a:rPr>
              <a:t>of both </a:t>
            </a:r>
            <a:r>
              <a:rPr lang="en-GB" sz="2000" spc="-5" dirty="0">
                <a:latin typeface="Times New Roman"/>
                <a:cs typeface="Times New Roman"/>
              </a:rPr>
              <a:t>the leaders </a:t>
            </a:r>
            <a:r>
              <a:rPr lang="en-GB" sz="2000" dirty="0">
                <a:latin typeface="Times New Roman"/>
                <a:cs typeface="Times New Roman"/>
              </a:rPr>
              <a:t>and the  employees in the team</a:t>
            </a:r>
            <a:r>
              <a:rPr lang="en-GB" sz="2000" spc="-55" dirty="0">
                <a:latin typeface="Times New Roman"/>
                <a:cs typeface="Times New Roman"/>
              </a:rPr>
              <a:t> </a:t>
            </a:r>
            <a:r>
              <a:rPr lang="en-GB" sz="2000" spc="-5" dirty="0">
                <a:latin typeface="Times New Roman"/>
                <a:cs typeface="Times New Roman"/>
              </a:rPr>
              <a:t>work.</a:t>
            </a:r>
            <a:endParaRPr lang="en-GB" sz="2000" dirty="0">
              <a:latin typeface="Times New Roman"/>
              <a:cs typeface="Times New Roman"/>
            </a:endParaRPr>
          </a:p>
          <a:p>
            <a:pPr marL="355600" indent="-342900"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  <a:tab pos="1649095" algn="l"/>
              </a:tabLst>
            </a:pPr>
            <a:endParaRPr lang="en-GB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  <a:tab pos="1649095" algn="l"/>
              </a:tabLst>
            </a:pPr>
            <a:endParaRPr sz="1800" dirty="0">
              <a:latin typeface="Times New Roman"/>
              <a:cs typeface="Times New Roman"/>
            </a:endParaRPr>
          </a:p>
        </p:txBody>
      </p:sp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0F263698-CFF3-4011-A4D5-45E637183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530" y="1600201"/>
            <a:ext cx="3998470" cy="3962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E1A8BE-732D-42DF-A5B2-75AD57A47685}"/>
              </a:ext>
            </a:extLst>
          </p:cNvPr>
          <p:cNvSpPr txBox="1"/>
          <p:nvPr/>
        </p:nvSpPr>
        <p:spPr>
          <a:xfrm>
            <a:off x="1267204" y="6114707"/>
            <a:ext cx="838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</a:t>
            </a:r>
            <a:r>
              <a:rPr lang="en-GB" dirty="0">
                <a:hlinkClick r:id="rId3"/>
              </a:rPr>
              <a:t>https://culclaw91.wordpress.com/2016/03/05/most-effective-leadership-management-styles-approaches/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5"/>
              </a:spcBef>
            </a:pPr>
            <a:r>
              <a:rPr dirty="0"/>
              <a:t>Continued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49" y="2057400"/>
            <a:ext cx="3749550" cy="3969998"/>
          </a:xfrm>
          <a:prstGeom prst="rect">
            <a:avLst/>
          </a:prstGeom>
        </p:spPr>
        <p:txBody>
          <a:bodyPr vert="horz" wrap="square" lIns="0" tIns="1492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spc="-30" dirty="0">
                <a:latin typeface="Times New Roman"/>
                <a:cs typeface="Times New Roman"/>
              </a:rPr>
              <a:t>Team </a:t>
            </a:r>
            <a:r>
              <a:rPr sz="2400" dirty="0">
                <a:latin typeface="Times New Roman"/>
                <a:cs typeface="Times New Roman"/>
              </a:rPr>
              <a:t>behaviour </a:t>
            </a:r>
            <a:r>
              <a:rPr sz="2400" spc="-5" dirty="0">
                <a:latin typeface="Times New Roman"/>
                <a:cs typeface="Times New Roman"/>
              </a:rPr>
              <a:t>is </a:t>
            </a:r>
            <a:r>
              <a:rPr sz="2400" dirty="0">
                <a:latin typeface="Times New Roman"/>
                <a:cs typeface="Times New Roman"/>
              </a:rPr>
              <a:t>highly important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</a:p>
          <a:p>
            <a:pPr marL="355600">
              <a:lnSpc>
                <a:spcPct val="100000"/>
              </a:lnSpc>
              <a:spcBef>
                <a:spcPts val="1080"/>
              </a:spcBef>
            </a:pPr>
            <a:r>
              <a:rPr sz="2400" dirty="0">
                <a:latin typeface="Times New Roman"/>
                <a:cs typeface="Times New Roman"/>
              </a:rPr>
              <a:t>foster the work process in the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team</a:t>
            </a:r>
          </a:p>
          <a:p>
            <a:pPr marL="355600" marR="5080" indent="-342900">
              <a:lnSpc>
                <a:spcPct val="150000"/>
              </a:lnSpc>
              <a:spcBef>
                <a:spcPts val="434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spc="-15" dirty="0">
                <a:latin typeface="Times New Roman"/>
                <a:cs typeface="Times New Roman"/>
              </a:rPr>
              <a:t>Belbin’s </a:t>
            </a:r>
            <a:r>
              <a:rPr sz="2400" dirty="0">
                <a:latin typeface="Times New Roman"/>
                <a:cs typeface="Times New Roman"/>
              </a:rPr>
              <a:t>team role </a:t>
            </a:r>
            <a:r>
              <a:rPr sz="2400" spc="-5" dirty="0">
                <a:latin typeface="Times New Roman"/>
                <a:cs typeface="Times New Roman"/>
              </a:rPr>
              <a:t>model is </a:t>
            </a:r>
            <a:r>
              <a:rPr sz="2400" dirty="0">
                <a:latin typeface="Times New Roman"/>
                <a:cs typeface="Times New Roman"/>
              </a:rPr>
              <a:t>very  beneficial to determine the behaviour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 the </a:t>
            </a:r>
            <a:r>
              <a:rPr sz="2400" spc="-5" dirty="0">
                <a:latin typeface="Times New Roman"/>
                <a:cs typeface="Times New Roman"/>
              </a:rPr>
              <a:t>members </a:t>
            </a:r>
            <a:r>
              <a:rPr sz="2400" dirty="0">
                <a:latin typeface="Times New Roman"/>
                <a:cs typeface="Times New Roman"/>
              </a:rPr>
              <a:t>in the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team.</a:t>
            </a:r>
          </a:p>
        </p:txBody>
      </p:sp>
      <p:sp>
        <p:nvSpPr>
          <p:cNvPr id="4" name="object 4"/>
          <p:cNvSpPr/>
          <p:nvPr/>
        </p:nvSpPr>
        <p:spPr>
          <a:xfrm>
            <a:off x="4934711" y="1905000"/>
            <a:ext cx="3904488" cy="3962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16048" y="352170"/>
            <a:ext cx="630047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0" dirty="0"/>
              <a:t>Group </a:t>
            </a:r>
            <a:r>
              <a:rPr sz="3200" dirty="0"/>
              <a:t>and team</a:t>
            </a:r>
            <a:r>
              <a:rPr sz="3200" spc="-80" dirty="0"/>
              <a:t> </a:t>
            </a:r>
            <a:r>
              <a:rPr sz="3200" dirty="0"/>
              <a:t>behaviors</a:t>
            </a:r>
          </a:p>
        </p:txBody>
      </p:sp>
      <p:sp>
        <p:nvSpPr>
          <p:cNvPr id="3" name="object 3"/>
          <p:cNvSpPr/>
          <p:nvPr/>
        </p:nvSpPr>
        <p:spPr>
          <a:xfrm>
            <a:off x="4572000" y="1676400"/>
            <a:ext cx="4038600" cy="4495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728678"/>
            <a:ext cx="4334510" cy="473270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457200" indent="-342900" algn="just">
              <a:lnSpc>
                <a:spcPct val="150000"/>
              </a:lnSpc>
              <a:spcBef>
                <a:spcPts val="105"/>
              </a:spcBef>
              <a:buFont typeface="Arial"/>
              <a:buChar char="•"/>
              <a:tabLst>
                <a:tab pos="356235" algn="l"/>
              </a:tabLst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management department </a:t>
            </a:r>
            <a:r>
              <a:rPr sz="1800" spc="-15" dirty="0">
                <a:latin typeface="Times New Roman"/>
                <a:cs typeface="Times New Roman"/>
              </a:rPr>
              <a:t>of  </a:t>
            </a:r>
            <a:r>
              <a:rPr sz="1800" spc="-5" dirty="0">
                <a:latin typeface="Times New Roman"/>
                <a:cs typeface="Times New Roman"/>
              </a:rPr>
              <a:t>Kellogg's is having </a:t>
            </a:r>
            <a:r>
              <a:rPr sz="1800" spc="-10" dirty="0">
                <a:latin typeface="Times New Roman"/>
                <a:cs typeface="Times New Roman"/>
              </a:rPr>
              <a:t>very </a:t>
            </a:r>
            <a:r>
              <a:rPr sz="1800" dirty="0">
                <a:latin typeface="Times New Roman"/>
                <a:cs typeface="Times New Roman"/>
              </a:rPr>
              <a:t>less </a:t>
            </a:r>
            <a:r>
              <a:rPr sz="1800" spc="-5" dirty="0">
                <a:latin typeface="Times New Roman"/>
                <a:cs typeface="Times New Roman"/>
              </a:rPr>
              <a:t>concern  </a:t>
            </a:r>
            <a:r>
              <a:rPr sz="1800" dirty="0">
                <a:latin typeface="Times New Roman"/>
                <a:cs typeface="Times New Roman"/>
              </a:rPr>
              <a:t>regarding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quality of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food  products</a:t>
            </a:r>
          </a:p>
          <a:p>
            <a:pPr marL="355600" marR="457834" indent="-342900" algn="just">
              <a:lnSpc>
                <a:spcPct val="150000"/>
              </a:lnSpc>
              <a:spcBef>
                <a:spcPts val="434"/>
              </a:spcBef>
              <a:buFont typeface="Arial"/>
              <a:buChar char="•"/>
              <a:tabLst>
                <a:tab pos="356235" algn="l"/>
              </a:tabLst>
            </a:pPr>
            <a:r>
              <a:rPr sz="1800" spc="-5" dirty="0">
                <a:latin typeface="Times New Roman"/>
                <a:cs typeface="Times New Roman"/>
              </a:rPr>
              <a:t>As </a:t>
            </a:r>
            <a:r>
              <a:rPr sz="1800" dirty="0">
                <a:latin typeface="Times New Roman"/>
                <a:cs typeface="Times New Roman"/>
              </a:rPr>
              <a:t>per </a:t>
            </a:r>
            <a:r>
              <a:rPr sz="1800" spc="-5" dirty="0">
                <a:latin typeface="Times New Roman"/>
                <a:cs typeface="Times New Roman"/>
              </a:rPr>
              <a:t>the opinion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dirty="0" err="1">
                <a:latin typeface="Times New Roman"/>
                <a:cs typeface="Times New Roman"/>
              </a:rPr>
              <a:t>Kok</a:t>
            </a:r>
            <a:r>
              <a:rPr sz="1800" dirty="0">
                <a:latin typeface="Times New Roman"/>
                <a:cs typeface="Times New Roman"/>
              </a:rPr>
              <a:t> and  McDonald </a:t>
            </a:r>
            <a:r>
              <a:rPr sz="1800" spc="-5" dirty="0">
                <a:latin typeface="Times New Roman"/>
                <a:cs typeface="Times New Roman"/>
              </a:rPr>
              <a:t>(2017), action</a:t>
            </a:r>
            <a:r>
              <a:rPr lang="en-GB" sz="1800" spc="-5" dirty="0">
                <a:latin typeface="Times New Roman"/>
                <a:cs typeface="Times New Roman"/>
              </a:rPr>
              <a:t>-</a:t>
            </a:r>
            <a:r>
              <a:rPr sz="1800" spc="-5" dirty="0">
                <a:latin typeface="Times New Roman"/>
                <a:cs typeface="Times New Roman"/>
              </a:rPr>
              <a:t>oriented  </a:t>
            </a:r>
            <a:r>
              <a:rPr sz="1800" dirty="0">
                <a:latin typeface="Times New Roman"/>
                <a:cs typeface="Times New Roman"/>
              </a:rPr>
              <a:t>roles, </a:t>
            </a:r>
            <a:r>
              <a:rPr sz="1800" spc="-5" dirty="0">
                <a:latin typeface="Times New Roman"/>
                <a:cs typeface="Times New Roman"/>
              </a:rPr>
              <a:t>people</a:t>
            </a:r>
            <a:r>
              <a:rPr lang="en-GB" sz="1800" spc="-5" dirty="0">
                <a:latin typeface="Times New Roman"/>
                <a:cs typeface="Times New Roman"/>
              </a:rPr>
              <a:t>-</a:t>
            </a:r>
            <a:r>
              <a:rPr sz="1800" dirty="0">
                <a:latin typeface="Times New Roman"/>
                <a:cs typeface="Times New Roman"/>
              </a:rPr>
              <a:t>oriented roles and  thought </a:t>
            </a:r>
            <a:r>
              <a:rPr sz="1800" spc="-5" dirty="0">
                <a:latin typeface="Times New Roman"/>
                <a:cs typeface="Times New Roman"/>
              </a:rPr>
              <a:t>oriented </a:t>
            </a:r>
            <a:r>
              <a:rPr sz="1800" dirty="0">
                <a:latin typeface="Times New Roman"/>
                <a:cs typeface="Times New Roman"/>
              </a:rPr>
              <a:t>roles are the </a:t>
            </a:r>
            <a:r>
              <a:rPr sz="1800" spc="-10" dirty="0">
                <a:latin typeface="Times New Roman"/>
                <a:cs typeface="Times New Roman"/>
              </a:rPr>
              <a:t>most  </a:t>
            </a:r>
            <a:r>
              <a:rPr sz="1800" spc="-5" dirty="0">
                <a:latin typeface="Times New Roman"/>
                <a:cs typeface="Times New Roman"/>
              </a:rPr>
              <a:t>significant </a:t>
            </a:r>
            <a:r>
              <a:rPr sz="1800" dirty="0">
                <a:latin typeface="Times New Roman"/>
                <a:cs typeface="Times New Roman"/>
              </a:rPr>
              <a:t>to develop </a:t>
            </a:r>
            <a:r>
              <a:rPr sz="1800" spc="-5" dirty="0">
                <a:latin typeface="Times New Roman"/>
                <a:cs typeface="Times New Roman"/>
              </a:rPr>
              <a:t>the work  process</a:t>
            </a:r>
            <a:endParaRPr lang="en-US" spc="-5" dirty="0">
              <a:latin typeface="Times New Roman"/>
              <a:cs typeface="Times New Roman"/>
            </a:endParaRPr>
          </a:p>
          <a:p>
            <a:pPr marL="355600" marR="457834" indent="-342900" algn="just">
              <a:lnSpc>
                <a:spcPct val="150000"/>
              </a:lnSpc>
              <a:spcBef>
                <a:spcPts val="434"/>
              </a:spcBef>
              <a:tabLst>
                <a:tab pos="356235" algn="l"/>
              </a:tabLst>
            </a:pPr>
            <a:r>
              <a:rPr sz="20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</a:t>
            </a:r>
            <a:r>
              <a:rPr lang="en-US" sz="20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http://www.justscience.in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434927"/>
            <a:ext cx="60198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dirty="0" err="1"/>
              <a:t>Andreea</a:t>
            </a:r>
            <a:r>
              <a:rPr lang="en-GB" dirty="0"/>
              <a:t> </a:t>
            </a:r>
            <a:r>
              <a:rPr dirty="0"/>
              <a:t>Continued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103247"/>
            <a:ext cx="25146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  <a:tab pos="356235" algn="l"/>
                <a:tab pos="1880870" algn="l"/>
              </a:tabLst>
            </a:pPr>
            <a:r>
              <a:rPr sz="2000" spc="-75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uc</a:t>
            </a:r>
            <a:r>
              <a:rPr sz="2000" spc="5" dirty="0">
                <a:latin typeface="Times New Roman"/>
                <a:cs typeface="Times New Roman"/>
              </a:rPr>
              <a:t>k</a:t>
            </a:r>
            <a:r>
              <a:rPr sz="2000" spc="-25" dirty="0">
                <a:latin typeface="Times New Roman"/>
                <a:cs typeface="Times New Roman"/>
              </a:rPr>
              <a:t>m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105" dirty="0">
                <a:latin typeface="Times New Roman"/>
                <a:cs typeface="Times New Roman"/>
              </a:rPr>
              <a:t>’</a:t>
            </a:r>
            <a:r>
              <a:rPr sz="2000" dirty="0">
                <a:latin typeface="Times New Roman"/>
                <a:cs typeface="Times New Roman"/>
              </a:rPr>
              <a:t>s	st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2175" y="2103247"/>
            <a:ext cx="11385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31190" algn="l"/>
              </a:tabLst>
            </a:pP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dirty="0">
                <a:latin typeface="Times New Roman"/>
                <a:cs typeface="Times New Roman"/>
              </a:rPr>
              <a:t>f	t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am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9144" y="2408656"/>
            <a:ext cx="36918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455420" algn="l"/>
                <a:tab pos="1898014" algn="l"/>
                <a:tab pos="2678430" algn="l"/>
              </a:tabLst>
            </a:pPr>
            <a:r>
              <a:rPr sz="2000" dirty="0">
                <a:latin typeface="Times New Roman"/>
                <a:cs typeface="Times New Roman"/>
              </a:rPr>
              <a:t>de</a:t>
            </a:r>
            <a:r>
              <a:rPr sz="2000" spc="5" dirty="0">
                <a:latin typeface="Times New Roman"/>
                <a:cs typeface="Times New Roman"/>
              </a:rPr>
              <a:t>v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l</a:t>
            </a:r>
            <a:r>
              <a:rPr sz="2000" spc="-15" dirty="0">
                <a:latin typeface="Times New Roman"/>
                <a:cs typeface="Times New Roman"/>
              </a:rPr>
              <a:t>o</a:t>
            </a:r>
            <a:r>
              <a:rPr sz="2000" dirty="0">
                <a:latin typeface="Times New Roman"/>
                <a:cs typeface="Times New Roman"/>
              </a:rPr>
              <a:t>p</a:t>
            </a:r>
            <a:r>
              <a:rPr sz="2000" spc="-20" dirty="0">
                <a:latin typeface="Times New Roman"/>
                <a:cs typeface="Times New Roman"/>
              </a:rPr>
              <a:t>m</a:t>
            </a:r>
            <a:r>
              <a:rPr sz="2000" dirty="0">
                <a:latin typeface="Times New Roman"/>
                <a:cs typeface="Times New Roman"/>
              </a:rPr>
              <a:t>ent	</a:t>
            </a:r>
            <a:r>
              <a:rPr sz="2000" spc="-1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re	h</a:t>
            </a:r>
            <a:r>
              <a:rPr sz="2000" spc="-15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ghly	b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fic</a:t>
            </a:r>
            <a:r>
              <a:rPr sz="2000" spc="-10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al  </a:t>
            </a:r>
            <a:r>
              <a:rPr sz="2000" spc="-5" dirty="0">
                <a:latin typeface="Times New Roman"/>
                <a:cs typeface="Times New Roman"/>
              </a:rPr>
              <a:t>to </a:t>
            </a:r>
            <a:r>
              <a:rPr sz="2000" dirty="0">
                <a:latin typeface="Times New Roman"/>
                <a:cs typeface="Times New Roman"/>
              </a:rPr>
              <a:t>strengthen the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team.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940" y="3536060"/>
            <a:ext cx="204343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  <a:tab pos="356235" algn="l"/>
                <a:tab pos="945515" algn="l"/>
              </a:tabLst>
            </a:pPr>
            <a:r>
              <a:rPr sz="2000" dirty="0">
                <a:latin typeface="Times New Roman"/>
                <a:cs typeface="Times New Roman"/>
              </a:rPr>
              <a:t>The	</a:t>
            </a:r>
            <a:r>
              <a:rPr sz="2000" spc="-5" dirty="0">
                <a:latin typeface="Times New Roman"/>
                <a:cs typeface="Times New Roman"/>
              </a:rPr>
              <a:t>supporting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47898" y="3536060"/>
            <a:ext cx="18224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94105" algn="l"/>
                <a:tab pos="1499870" algn="l"/>
              </a:tabLst>
            </a:pPr>
            <a:r>
              <a:rPr sz="2000" dirty="0">
                <a:latin typeface="Times New Roman"/>
                <a:cs typeface="Times New Roman"/>
              </a:rPr>
              <a:t>b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hav</a:t>
            </a:r>
            <a:r>
              <a:rPr sz="2000" spc="-10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or	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dirty="0">
                <a:latin typeface="Times New Roman"/>
                <a:cs typeface="Times New Roman"/>
              </a:rPr>
              <a:t>f	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9144" y="3841470"/>
            <a:ext cx="3691890" cy="1397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501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team members can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beneficial at  </a:t>
            </a:r>
            <a:r>
              <a:rPr sz="2000" dirty="0">
                <a:latin typeface="Times New Roman"/>
                <a:cs typeface="Times New Roman"/>
              </a:rPr>
              <a:t>this </a:t>
            </a:r>
            <a:r>
              <a:rPr sz="2000" spc="-5" dirty="0">
                <a:latin typeface="Times New Roman"/>
                <a:cs typeface="Times New Roman"/>
              </a:rPr>
              <a:t>stage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determine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success  </a:t>
            </a:r>
            <a:r>
              <a:rPr sz="2000" dirty="0">
                <a:latin typeface="Times New Roman"/>
                <a:cs typeface="Times New Roman"/>
              </a:rPr>
              <a:t>of the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organization.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484616" y="6713943"/>
            <a:ext cx="248285" cy="35560"/>
          </a:xfrm>
          <a:custGeom>
            <a:avLst/>
            <a:gdLst/>
            <a:ahLst/>
            <a:cxnLst/>
            <a:rect l="l" t="t" r="r" b="b"/>
            <a:pathLst>
              <a:path w="248284" h="35559">
                <a:moveTo>
                  <a:pt x="0" y="0"/>
                </a:moveTo>
                <a:lnTo>
                  <a:pt x="40385" y="152"/>
                </a:lnTo>
                <a:lnTo>
                  <a:pt x="100710" y="3670"/>
                </a:lnTo>
                <a:lnTo>
                  <a:pt x="120014" y="5079"/>
                </a:lnTo>
                <a:lnTo>
                  <a:pt x="125729" y="5168"/>
                </a:lnTo>
                <a:lnTo>
                  <a:pt x="167893" y="13754"/>
                </a:lnTo>
                <a:lnTo>
                  <a:pt x="196468" y="23624"/>
                </a:lnTo>
                <a:lnTo>
                  <a:pt x="218566" y="30894"/>
                </a:lnTo>
                <a:lnTo>
                  <a:pt x="243839" y="35264"/>
                </a:lnTo>
                <a:lnTo>
                  <a:pt x="248157" y="35303"/>
                </a:lnTo>
              </a:path>
            </a:pathLst>
          </a:custGeom>
          <a:ln w="1260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571103" y="6703415"/>
            <a:ext cx="281940" cy="20955"/>
          </a:xfrm>
          <a:custGeom>
            <a:avLst/>
            <a:gdLst/>
            <a:ahLst/>
            <a:cxnLst/>
            <a:rect l="l" t="t" r="r" b="b"/>
            <a:pathLst>
              <a:path w="281940" h="20954">
                <a:moveTo>
                  <a:pt x="0" y="469"/>
                </a:moveTo>
                <a:lnTo>
                  <a:pt x="113029" y="609"/>
                </a:lnTo>
                <a:lnTo>
                  <a:pt x="140335" y="5803"/>
                </a:lnTo>
                <a:lnTo>
                  <a:pt x="163322" y="10655"/>
                </a:lnTo>
                <a:lnTo>
                  <a:pt x="209296" y="15621"/>
                </a:lnTo>
                <a:lnTo>
                  <a:pt x="230250" y="17945"/>
                </a:lnTo>
                <a:lnTo>
                  <a:pt x="240792" y="19342"/>
                </a:lnTo>
                <a:lnTo>
                  <a:pt x="251587" y="20269"/>
                </a:lnTo>
                <a:lnTo>
                  <a:pt x="264287" y="20751"/>
                </a:lnTo>
                <a:lnTo>
                  <a:pt x="276098" y="20662"/>
                </a:lnTo>
                <a:lnTo>
                  <a:pt x="281558" y="20624"/>
                </a:lnTo>
              </a:path>
            </a:pathLst>
          </a:custGeom>
          <a:ln w="1260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43341" y="6771560"/>
            <a:ext cx="470534" cy="26670"/>
          </a:xfrm>
          <a:custGeom>
            <a:avLst/>
            <a:gdLst/>
            <a:ahLst/>
            <a:cxnLst/>
            <a:rect l="l" t="t" r="r" b="b"/>
            <a:pathLst>
              <a:path w="470534" h="26670">
                <a:moveTo>
                  <a:pt x="0" y="26322"/>
                </a:moveTo>
                <a:lnTo>
                  <a:pt x="13207" y="19112"/>
                </a:lnTo>
                <a:lnTo>
                  <a:pt x="20447" y="15648"/>
                </a:lnTo>
                <a:lnTo>
                  <a:pt x="58038" y="2702"/>
                </a:lnTo>
                <a:lnTo>
                  <a:pt x="91948" y="0"/>
                </a:lnTo>
                <a:lnTo>
                  <a:pt x="129158" y="698"/>
                </a:lnTo>
                <a:lnTo>
                  <a:pt x="157860" y="1496"/>
                </a:lnTo>
                <a:lnTo>
                  <a:pt x="209930" y="1925"/>
                </a:lnTo>
                <a:lnTo>
                  <a:pt x="301498" y="8223"/>
                </a:lnTo>
                <a:lnTo>
                  <a:pt x="341249" y="11287"/>
                </a:lnTo>
                <a:lnTo>
                  <a:pt x="381126" y="12614"/>
                </a:lnTo>
                <a:lnTo>
                  <a:pt x="427100" y="11986"/>
                </a:lnTo>
                <a:lnTo>
                  <a:pt x="469264" y="11541"/>
                </a:lnTo>
                <a:lnTo>
                  <a:pt x="470407" y="11541"/>
                </a:lnTo>
              </a:path>
            </a:pathLst>
          </a:custGeom>
          <a:ln w="1260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768206" y="6639970"/>
            <a:ext cx="266454" cy="1915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844533" y="6760517"/>
            <a:ext cx="198755" cy="3175"/>
          </a:xfrm>
          <a:custGeom>
            <a:avLst/>
            <a:gdLst/>
            <a:ahLst/>
            <a:cxnLst/>
            <a:rect l="l" t="t" r="r" b="b"/>
            <a:pathLst>
              <a:path w="198754" h="3175">
                <a:moveTo>
                  <a:pt x="-63000" y="1446"/>
                </a:moveTo>
                <a:lnTo>
                  <a:pt x="261755" y="1446"/>
                </a:lnTo>
              </a:path>
            </a:pathLst>
          </a:custGeom>
          <a:ln w="12889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974581" y="676156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5">
                <a:moveTo>
                  <a:pt x="7112" y="11972"/>
                </a:moveTo>
                <a:lnTo>
                  <a:pt x="2413" y="4998"/>
                </a:lnTo>
                <a:lnTo>
                  <a:pt x="2032" y="4193"/>
                </a:lnTo>
                <a:lnTo>
                  <a:pt x="0" y="0"/>
                </a:lnTo>
              </a:path>
            </a:pathLst>
          </a:custGeom>
          <a:ln w="1260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6DC2106-75A1-48DF-AC91-8CD92958B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0348" y="1283612"/>
            <a:ext cx="4954652" cy="381962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508E382-88B3-405F-ADA1-24D89F565EF7}"/>
              </a:ext>
            </a:extLst>
          </p:cNvPr>
          <p:cNvSpPr txBox="1"/>
          <p:nvPr/>
        </p:nvSpPr>
        <p:spPr>
          <a:xfrm>
            <a:off x="5410200" y="1828800"/>
            <a:ext cx="1054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Roxana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F389380-BB74-4904-8C3C-F80C9018D5C0}"/>
              </a:ext>
            </a:extLst>
          </p:cNvPr>
          <p:cNvSpPr txBox="1"/>
          <p:nvPr/>
        </p:nvSpPr>
        <p:spPr>
          <a:xfrm flipH="1">
            <a:off x="6919342" y="3792236"/>
            <a:ext cx="152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Andreea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7B38B6-6FA5-4D26-818D-3EFCDCF58AC5}"/>
              </a:ext>
            </a:extLst>
          </p:cNvPr>
          <p:cNvSpPr txBox="1"/>
          <p:nvPr/>
        </p:nvSpPr>
        <p:spPr>
          <a:xfrm>
            <a:off x="1371600" y="5544514"/>
            <a:ext cx="2851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Source: Mindtool.com, 2019</a:t>
            </a:r>
            <a:endParaRPr lang="en-GB" dirty="0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FF9B2BB6-C31C-4F8F-B4B2-72D9109A915B}"/>
              </a:ext>
            </a:extLst>
          </p:cNvPr>
          <p:cNvSpPr/>
          <p:nvPr/>
        </p:nvSpPr>
        <p:spPr>
          <a:xfrm>
            <a:off x="5622227" y="2248767"/>
            <a:ext cx="328804" cy="3197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A9990835-09CE-45C1-87BC-400CA0DF8D43}"/>
              </a:ext>
            </a:extLst>
          </p:cNvPr>
          <p:cNvSpPr/>
          <p:nvPr/>
        </p:nvSpPr>
        <p:spPr>
          <a:xfrm rot="5400000">
            <a:off x="6672518" y="3484327"/>
            <a:ext cx="304800" cy="4603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3C336B-1E3E-4ED0-A721-B7004B6B7DAB}"/>
              </a:ext>
            </a:extLst>
          </p:cNvPr>
          <p:cNvSpPr txBox="1"/>
          <p:nvPr/>
        </p:nvSpPr>
        <p:spPr>
          <a:xfrm>
            <a:off x="8077200" y="3016530"/>
            <a:ext cx="1063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Madalin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670CFCB-C5F2-4AC7-A796-F2DA5F6D161C}"/>
              </a:ext>
            </a:extLst>
          </p:cNvPr>
          <p:cNvSpPr txBox="1"/>
          <p:nvPr/>
        </p:nvSpPr>
        <p:spPr>
          <a:xfrm>
            <a:off x="8435429" y="1543027"/>
            <a:ext cx="671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Irina</a:t>
            </a:r>
          </a:p>
        </p:txBody>
      </p:sp>
      <p:sp>
        <p:nvSpPr>
          <p:cNvPr id="24" name="Arrow: Down 23">
            <a:extLst>
              <a:ext uri="{FF2B5EF4-FFF2-40B4-BE49-F238E27FC236}">
                <a16:creationId xmlns:a16="http://schemas.microsoft.com/office/drawing/2014/main" id="{D114B87F-1878-4FE2-9228-04E6CA869D06}"/>
              </a:ext>
            </a:extLst>
          </p:cNvPr>
          <p:cNvSpPr/>
          <p:nvPr/>
        </p:nvSpPr>
        <p:spPr>
          <a:xfrm>
            <a:off x="8660066" y="1934415"/>
            <a:ext cx="253809" cy="3308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94FEC63A-C585-4AA2-B4CD-680BE6F42024}"/>
              </a:ext>
            </a:extLst>
          </p:cNvPr>
          <p:cNvSpPr/>
          <p:nvPr/>
        </p:nvSpPr>
        <p:spPr>
          <a:xfrm rot="12682930" flipV="1">
            <a:off x="7739341" y="2804061"/>
            <a:ext cx="434429" cy="34480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14525" y="340817"/>
            <a:ext cx="63836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Motivation and</a:t>
            </a:r>
            <a:r>
              <a:rPr spc="-65" dirty="0"/>
              <a:t> </a:t>
            </a:r>
            <a:r>
              <a:rPr spc="-10" dirty="0"/>
              <a:t>perception</a:t>
            </a:r>
          </a:p>
        </p:txBody>
      </p:sp>
      <p:sp>
        <p:nvSpPr>
          <p:cNvPr id="3" name="object 3"/>
          <p:cNvSpPr/>
          <p:nvPr/>
        </p:nvSpPr>
        <p:spPr>
          <a:xfrm>
            <a:off x="457200" y="2438400"/>
            <a:ext cx="3276600" cy="320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041775" y="1816049"/>
            <a:ext cx="4721225" cy="309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  <a:tab pos="1513840" algn="l"/>
                <a:tab pos="1844675" algn="l"/>
                <a:tab pos="2265045" algn="l"/>
                <a:tab pos="2850515" algn="l"/>
                <a:tab pos="3829050" algn="l"/>
                <a:tab pos="4123054" algn="l"/>
              </a:tabLst>
            </a:pPr>
            <a:r>
              <a:rPr sz="1800" dirty="0">
                <a:latin typeface="Times New Roman"/>
                <a:cs typeface="Times New Roman"/>
              </a:rPr>
              <a:t>Motivation	</a:t>
            </a:r>
            <a:r>
              <a:rPr sz="1800" spc="-5" dirty="0">
                <a:latin typeface="Times New Roman"/>
                <a:cs typeface="Times New Roman"/>
              </a:rPr>
              <a:t>of	the	team	members	</a:t>
            </a:r>
            <a:r>
              <a:rPr sz="1800" dirty="0">
                <a:latin typeface="Times New Roman"/>
                <a:cs typeface="Times New Roman"/>
              </a:rPr>
              <a:t>is	</a:t>
            </a:r>
            <a:r>
              <a:rPr sz="1800" spc="-10" dirty="0">
                <a:latin typeface="Times New Roman"/>
                <a:cs typeface="Times New Roman"/>
              </a:rPr>
              <a:t>highly</a:t>
            </a:r>
            <a:endParaRPr sz="1800">
              <a:latin typeface="Times New Roman"/>
              <a:cs typeface="Times New Roman"/>
            </a:endParaRPr>
          </a:p>
          <a:p>
            <a:pPr marL="355600" marR="5080">
              <a:lnSpc>
                <a:spcPct val="200000"/>
              </a:lnSpc>
              <a:spcBef>
                <a:spcPts val="5"/>
              </a:spcBef>
            </a:pPr>
            <a:r>
              <a:rPr sz="1800" spc="-5" dirty="0">
                <a:latin typeface="Times New Roman"/>
                <a:cs typeface="Times New Roman"/>
              </a:rPr>
              <a:t>necessary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team to </a:t>
            </a:r>
            <a:r>
              <a:rPr sz="1800" spc="-5" dirty="0">
                <a:latin typeface="Times New Roman"/>
                <a:cs typeface="Times New Roman"/>
              </a:rPr>
              <a:t>maintain the </a:t>
            </a:r>
            <a:r>
              <a:rPr sz="1800" dirty="0">
                <a:latin typeface="Times New Roman"/>
                <a:cs typeface="Times New Roman"/>
              </a:rPr>
              <a:t>work  flow in the </a:t>
            </a:r>
            <a:r>
              <a:rPr sz="1800" spc="-5" dirty="0">
                <a:latin typeface="Times New Roman"/>
                <a:cs typeface="Times New Roman"/>
              </a:rPr>
              <a:t>organization </a:t>
            </a:r>
            <a:r>
              <a:rPr sz="1800" dirty="0">
                <a:latin typeface="Times New Roman"/>
                <a:cs typeface="Times New Roman"/>
              </a:rPr>
              <a:t>(Shao </a:t>
            </a:r>
            <a:r>
              <a:rPr sz="1800" i="1" dirty="0">
                <a:latin typeface="Times New Roman"/>
                <a:cs typeface="Times New Roman"/>
              </a:rPr>
              <a:t>et al.,</a:t>
            </a:r>
            <a:r>
              <a:rPr sz="1800" i="1" spc="-6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2017)</a:t>
            </a:r>
            <a:endParaRPr sz="18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200000"/>
              </a:lnSpc>
              <a:spcBef>
                <a:spcPts val="434"/>
              </a:spcBef>
              <a:buFont typeface="Arial"/>
              <a:buChar char="•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The team </a:t>
            </a:r>
            <a:r>
              <a:rPr sz="1800" spc="-5" dirty="0">
                <a:latin typeface="Times New Roman"/>
                <a:cs typeface="Times New Roman"/>
              </a:rPr>
              <a:t>leaders </a:t>
            </a:r>
            <a:r>
              <a:rPr sz="1800" dirty="0">
                <a:latin typeface="Times New Roman"/>
                <a:cs typeface="Times New Roman"/>
              </a:rPr>
              <a:t>have the </a:t>
            </a:r>
            <a:r>
              <a:rPr sz="1800" spc="-5" dirty="0">
                <a:latin typeface="Times New Roman"/>
                <a:cs typeface="Times New Roman"/>
              </a:rPr>
              <a:t>responsibility </a:t>
            </a:r>
            <a:r>
              <a:rPr sz="1800" dirty="0">
                <a:latin typeface="Times New Roman"/>
                <a:cs typeface="Times New Roman"/>
              </a:rPr>
              <a:t>to  determine </a:t>
            </a:r>
            <a:r>
              <a:rPr sz="1800" spc="-5" dirty="0">
                <a:latin typeface="Times New Roman"/>
                <a:cs typeface="Times New Roman"/>
              </a:rPr>
              <a:t>the performance level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team  </a:t>
            </a:r>
            <a:r>
              <a:rPr sz="1800" spc="-5" dirty="0">
                <a:latin typeface="Times New Roman"/>
                <a:cs typeface="Times New Roman"/>
              </a:rPr>
              <a:t>members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76600" y="-76200"/>
            <a:ext cx="3822954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41605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Conclusion and  </a:t>
            </a:r>
            <a:r>
              <a:rPr lang="en-US" sz="4000" spc="-80" dirty="0"/>
              <a:t>R</a:t>
            </a:r>
            <a:r>
              <a:rPr sz="4000" spc="-5" dirty="0"/>
              <a:t>ecommendati</a:t>
            </a:r>
            <a:r>
              <a:rPr sz="4000" spc="5" dirty="0"/>
              <a:t>o</a:t>
            </a:r>
            <a:r>
              <a:rPr sz="4000" spc="-5" dirty="0"/>
              <a:t>n</a:t>
            </a:r>
            <a:endParaRPr sz="4000" dirty="0"/>
          </a:p>
        </p:txBody>
      </p:sp>
      <p:sp>
        <p:nvSpPr>
          <p:cNvPr id="7" name="object 7"/>
          <p:cNvSpPr txBox="1"/>
          <p:nvPr/>
        </p:nvSpPr>
        <p:spPr>
          <a:xfrm>
            <a:off x="459741" y="2057400"/>
            <a:ext cx="4036060" cy="450187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 algn="just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be concluded that leadership management is the most important aspect of the organization to maintain  a team effectively.</a:t>
            </a:r>
          </a:p>
          <a:p>
            <a:pPr marL="355600" indent="-342900" algn="just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Kellogg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strategy address four pillars such as win in breakfast, Global snacks Powerhouse, Emerging market and win in shoppers-shop.</a:t>
            </a:r>
          </a:p>
          <a:p>
            <a:pPr marL="355600" indent="-342900" algn="just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Kellogg’s offer their expert faculty for research and training to help to executive performing their best and sharpen the quality of leadership. </a:t>
            </a:r>
          </a:p>
        </p:txBody>
      </p:sp>
      <p:sp>
        <p:nvSpPr>
          <p:cNvPr id="8" name="object 8"/>
          <p:cNvSpPr/>
          <p:nvPr/>
        </p:nvSpPr>
        <p:spPr>
          <a:xfrm>
            <a:off x="4648200" y="1295400"/>
            <a:ext cx="4267200" cy="5181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just"/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C5D7B-5CDF-4C49-92FA-02E326A16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9333" y="366725"/>
            <a:ext cx="3406267" cy="677108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71E5C2-EFB3-4DEF-95A5-F927CCFCD9B1}"/>
              </a:ext>
            </a:extLst>
          </p:cNvPr>
          <p:cNvSpPr txBox="1"/>
          <p:nvPr/>
        </p:nvSpPr>
        <p:spPr>
          <a:xfrm>
            <a:off x="1981200" y="1524000"/>
            <a:ext cx="63246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1.Belbin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member perform different roles </a:t>
            </a:r>
          </a:p>
          <a:p>
            <a:pPr marL="342900" indent="-342900">
              <a:buAutoNum type="arabicParenR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2.Tuckman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forming and storming; later we will be performing </a:t>
            </a:r>
          </a:p>
          <a:p>
            <a:pPr marL="342900" indent="-342900">
              <a:buAutoNum type="arabicParenR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3.Fatehi –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structure</a:t>
            </a:r>
          </a:p>
          <a:p>
            <a:pPr marL="342900" indent="-342900">
              <a:buAutoNum type="arabicParenR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4.Transformational leadership –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leadership</a:t>
            </a:r>
          </a:p>
          <a:p>
            <a:pPr marL="342900" indent="-34290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1295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03497" y="238506"/>
            <a:ext cx="262318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References</a:t>
            </a:r>
            <a:endParaRPr spc="-10" dirty="0"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2026793" y="1572696"/>
            <a:ext cx="6557645" cy="4736552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355600">
              <a:spcBef>
                <a:spcPts val="434"/>
              </a:spcBef>
            </a:pPr>
            <a:r>
              <a:rPr lang="en-GB" spc="-10" dirty="0"/>
              <a:t>K</a:t>
            </a:r>
            <a:r>
              <a:rPr lang="en-GB" dirty="0"/>
              <a:t>el</a:t>
            </a:r>
            <a:r>
              <a:rPr lang="en-GB" spc="-10" dirty="0"/>
              <a:t>l</a:t>
            </a:r>
            <a:r>
              <a:rPr lang="en-GB" dirty="0"/>
              <a:t>o</a:t>
            </a:r>
            <a:r>
              <a:rPr lang="en-GB" spc="-10" dirty="0"/>
              <a:t>g</a:t>
            </a:r>
            <a:r>
              <a:rPr lang="en-GB" dirty="0"/>
              <a:t>g</a:t>
            </a:r>
            <a:r>
              <a:rPr lang="en-GB" spc="-15" dirty="0"/>
              <a:t>c</a:t>
            </a:r>
            <a:r>
              <a:rPr lang="en-GB" dirty="0"/>
              <a:t>o</a:t>
            </a:r>
            <a:r>
              <a:rPr lang="en-GB" spc="-25" dirty="0"/>
              <a:t>m</a:t>
            </a:r>
            <a:r>
              <a:rPr lang="en-GB" dirty="0"/>
              <a:t>pa</a:t>
            </a:r>
            <a:r>
              <a:rPr lang="en-GB" spc="15" dirty="0"/>
              <a:t>n</a:t>
            </a:r>
            <a:r>
              <a:rPr lang="en-GB" spc="-105" dirty="0"/>
              <a:t>y</a:t>
            </a:r>
            <a:r>
              <a:rPr lang="en-GB" spc="-5" dirty="0"/>
              <a:t>.</a:t>
            </a:r>
            <a:r>
              <a:rPr lang="en-GB" dirty="0"/>
              <a:t>c</a:t>
            </a:r>
            <a:r>
              <a:rPr lang="en-GB" spc="5" dirty="0"/>
              <a:t>o</a:t>
            </a:r>
            <a:r>
              <a:rPr lang="en-GB" dirty="0"/>
              <a:t>m 20</a:t>
            </a:r>
            <a:r>
              <a:rPr lang="en-GB" spc="-10" dirty="0"/>
              <a:t>1</a:t>
            </a:r>
            <a:r>
              <a:rPr lang="en-GB" spc="5" dirty="0"/>
              <a:t>9</a:t>
            </a:r>
            <a:r>
              <a:rPr lang="en-GB" dirty="0"/>
              <a:t>,</a:t>
            </a:r>
            <a:r>
              <a:rPr lang="en-GB" i="1" dirty="0"/>
              <a:t> K</a:t>
            </a:r>
            <a:r>
              <a:rPr lang="en-GB" i="1" spc="-10" dirty="0"/>
              <a:t>E</a:t>
            </a:r>
            <a:r>
              <a:rPr lang="en-GB" i="1" dirty="0"/>
              <a:t>LL</a:t>
            </a:r>
            <a:r>
              <a:rPr lang="en-GB" i="1" spc="-10" dirty="0"/>
              <a:t>OGG</a:t>
            </a:r>
            <a:r>
              <a:rPr lang="en-GB" i="1" dirty="0"/>
              <a:t>’S </a:t>
            </a:r>
            <a:r>
              <a:rPr lang="en-GB" dirty="0"/>
              <a:t>a</a:t>
            </a:r>
            <a:r>
              <a:rPr lang="en-GB" spc="5" dirty="0"/>
              <a:t>v</a:t>
            </a:r>
            <a:r>
              <a:rPr lang="en-GB" dirty="0"/>
              <a:t>a</a:t>
            </a:r>
            <a:r>
              <a:rPr lang="en-GB" spc="-10" dirty="0"/>
              <a:t>i</a:t>
            </a:r>
            <a:r>
              <a:rPr lang="en-GB" dirty="0"/>
              <a:t>la</a:t>
            </a:r>
            <a:r>
              <a:rPr lang="en-GB" spc="-10" dirty="0"/>
              <a:t>b</a:t>
            </a:r>
            <a:r>
              <a:rPr lang="en-GB" dirty="0"/>
              <a:t>le from:</a:t>
            </a:r>
          </a:p>
          <a:p>
            <a:pPr marL="355600">
              <a:lnSpc>
                <a:spcPct val="100000"/>
              </a:lnSpc>
              <a:spcBef>
                <a:spcPts val="434"/>
              </a:spcBef>
            </a:pPr>
            <a:r>
              <a:rPr spc="-5" dirty="0">
                <a:hlinkClick r:id="rId2"/>
              </a:rPr>
              <a:t>https://www.kelloggs.co.uk/en_GB/home.html</a:t>
            </a:r>
            <a:r>
              <a:rPr lang="en-GB" spc="-5" dirty="0"/>
              <a:t>  (</a:t>
            </a:r>
            <a:r>
              <a:rPr dirty="0"/>
              <a:t>Accessed on </a:t>
            </a:r>
            <a:r>
              <a:rPr spc="10" dirty="0"/>
              <a:t>24</a:t>
            </a:r>
            <a:r>
              <a:rPr sz="1350" spc="15" baseline="24691" dirty="0"/>
              <a:t>th</a:t>
            </a:r>
            <a:r>
              <a:rPr sz="1350" spc="135" baseline="24691" dirty="0"/>
              <a:t> </a:t>
            </a:r>
            <a:r>
              <a:rPr sz="1400" spc="-5" dirty="0"/>
              <a:t>July</a:t>
            </a:r>
            <a:r>
              <a:rPr lang="en-GB" sz="1400" spc="-5"/>
              <a:t>)</a:t>
            </a:r>
            <a:endParaRPr lang="en-GB" sz="1400" spc="-5" dirty="0"/>
          </a:p>
          <a:p>
            <a:pPr marL="355600">
              <a:lnSpc>
                <a:spcPct val="100000"/>
              </a:lnSpc>
              <a:spcBef>
                <a:spcPts val="434"/>
              </a:spcBef>
            </a:pPr>
            <a:endParaRPr sz="1400" dirty="0"/>
          </a:p>
          <a:p>
            <a:pPr marL="355600" marR="5080" indent="-342900" algn="just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Kok, </a:t>
            </a:r>
            <a:r>
              <a:rPr spc="-5" dirty="0"/>
              <a:t>S.K. </a:t>
            </a:r>
            <a:r>
              <a:rPr dirty="0"/>
              <a:t>and </a:t>
            </a:r>
            <a:r>
              <a:rPr spc="-5" dirty="0"/>
              <a:t>McDonald, C., 2017. Underpinning excellence in higher education–an  investigation into the </a:t>
            </a:r>
            <a:r>
              <a:rPr dirty="0"/>
              <a:t>leadership, </a:t>
            </a:r>
            <a:r>
              <a:rPr spc="-5" dirty="0"/>
              <a:t>governance </a:t>
            </a:r>
            <a:r>
              <a:rPr dirty="0"/>
              <a:t>and </a:t>
            </a:r>
            <a:r>
              <a:rPr spc="-5" dirty="0"/>
              <a:t>management behaviours </a:t>
            </a:r>
            <a:r>
              <a:rPr dirty="0"/>
              <a:t>of </a:t>
            </a:r>
            <a:r>
              <a:rPr spc="-5" dirty="0"/>
              <a:t>high-  performing academic </a:t>
            </a:r>
            <a:r>
              <a:rPr dirty="0"/>
              <a:t>departments. </a:t>
            </a:r>
            <a:r>
              <a:rPr i="1" dirty="0">
                <a:latin typeface="Times New Roman"/>
                <a:cs typeface="Times New Roman"/>
              </a:rPr>
              <a:t>Studies in Higher Education</a:t>
            </a:r>
            <a:r>
              <a:rPr dirty="0"/>
              <a:t>, </a:t>
            </a:r>
            <a:r>
              <a:rPr i="1" dirty="0">
                <a:latin typeface="Times New Roman"/>
                <a:cs typeface="Times New Roman"/>
              </a:rPr>
              <a:t>42</a:t>
            </a:r>
            <a:r>
              <a:rPr dirty="0"/>
              <a:t>(2),</a:t>
            </a:r>
            <a:r>
              <a:rPr spc="-130" dirty="0"/>
              <a:t> </a:t>
            </a:r>
            <a:r>
              <a:rPr dirty="0"/>
              <a:t>pp.210-231.</a:t>
            </a:r>
            <a:endParaRPr lang="en-GB" dirty="0"/>
          </a:p>
          <a:p>
            <a:pPr marL="355600" marR="5080" indent="-342900" algn="just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5600" algn="l"/>
              </a:tabLst>
            </a:pPr>
            <a:endParaRPr dirty="0"/>
          </a:p>
          <a:p>
            <a:pPr marL="355600" marR="7620" indent="-342900" algn="just">
              <a:lnSpc>
                <a:spcPct val="100000"/>
              </a:lnSpc>
              <a:spcBef>
                <a:spcPts val="340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Raes, </a:t>
            </a:r>
            <a:r>
              <a:rPr spc="-5" dirty="0"/>
              <a:t>E., </a:t>
            </a:r>
            <a:r>
              <a:rPr dirty="0"/>
              <a:t>Kyndt, </a:t>
            </a:r>
            <a:r>
              <a:rPr spc="-5" dirty="0"/>
              <a:t>E., </a:t>
            </a:r>
            <a:r>
              <a:rPr spc="-10" dirty="0"/>
              <a:t>Decuyper, </a:t>
            </a:r>
            <a:r>
              <a:rPr spc="-5" dirty="0"/>
              <a:t>S., </a:t>
            </a:r>
            <a:r>
              <a:rPr spc="-55" dirty="0"/>
              <a:t>Van </a:t>
            </a:r>
            <a:r>
              <a:rPr dirty="0"/>
              <a:t>den Bossche, </a:t>
            </a:r>
            <a:r>
              <a:rPr spc="-80" dirty="0"/>
              <a:t>P. </a:t>
            </a:r>
            <a:r>
              <a:rPr dirty="0"/>
              <a:t>and </a:t>
            </a:r>
            <a:r>
              <a:rPr spc="-20" dirty="0"/>
              <a:t>Dochy, </a:t>
            </a:r>
            <a:r>
              <a:rPr spc="-40" dirty="0"/>
              <a:t>F., </a:t>
            </a:r>
            <a:r>
              <a:rPr spc="5" dirty="0"/>
              <a:t>2015. </a:t>
            </a:r>
            <a:r>
              <a:rPr spc="-20" dirty="0"/>
              <a:t>An  </a:t>
            </a:r>
            <a:r>
              <a:rPr spc="-5" dirty="0"/>
              <a:t>exploratory </a:t>
            </a:r>
            <a:r>
              <a:rPr spc="5" dirty="0"/>
              <a:t>study </a:t>
            </a:r>
            <a:r>
              <a:rPr dirty="0"/>
              <a:t>of </a:t>
            </a:r>
            <a:r>
              <a:rPr spc="-5" dirty="0"/>
              <a:t>group development and </a:t>
            </a:r>
            <a:r>
              <a:rPr dirty="0"/>
              <a:t>team learning. </a:t>
            </a:r>
            <a:r>
              <a:rPr i="1" spc="-5" dirty="0">
                <a:latin typeface="Times New Roman"/>
                <a:cs typeface="Times New Roman"/>
              </a:rPr>
              <a:t>Human </a:t>
            </a:r>
            <a:r>
              <a:rPr i="1" spc="-10" dirty="0">
                <a:latin typeface="Times New Roman"/>
                <a:cs typeface="Times New Roman"/>
              </a:rPr>
              <a:t>Resource  </a:t>
            </a:r>
            <a:r>
              <a:rPr i="1" dirty="0">
                <a:latin typeface="Times New Roman"/>
                <a:cs typeface="Times New Roman"/>
              </a:rPr>
              <a:t>Development Quarterly</a:t>
            </a:r>
            <a:r>
              <a:rPr dirty="0"/>
              <a:t>, </a:t>
            </a:r>
            <a:r>
              <a:rPr i="1" dirty="0">
                <a:latin typeface="Times New Roman"/>
                <a:cs typeface="Times New Roman"/>
              </a:rPr>
              <a:t>26</a:t>
            </a:r>
            <a:r>
              <a:rPr dirty="0"/>
              <a:t>(1),</a:t>
            </a:r>
            <a:r>
              <a:rPr spc="-90" dirty="0"/>
              <a:t> </a:t>
            </a:r>
            <a:r>
              <a:rPr dirty="0"/>
              <a:t>pp.5-30.</a:t>
            </a:r>
            <a:endParaRPr lang="en-GB" dirty="0"/>
          </a:p>
          <a:p>
            <a:pPr marL="355600" marR="7620" indent="-342900" algn="just">
              <a:lnSpc>
                <a:spcPct val="100000"/>
              </a:lnSpc>
              <a:spcBef>
                <a:spcPts val="340"/>
              </a:spcBef>
              <a:buFont typeface="Arial"/>
              <a:buChar char="•"/>
              <a:tabLst>
                <a:tab pos="355600" algn="l"/>
              </a:tabLst>
            </a:pPr>
            <a:endParaRPr dirty="0"/>
          </a:p>
          <a:p>
            <a:pPr marL="355600" marR="6350" indent="-342900" algn="just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Shao, </a:t>
            </a:r>
            <a:r>
              <a:rPr spc="-5" dirty="0"/>
              <a:t>B., </a:t>
            </a:r>
            <a:r>
              <a:rPr dirty="0"/>
              <a:t>Cardona, </a:t>
            </a:r>
            <a:r>
              <a:rPr spc="-55" dirty="0"/>
              <a:t>P., </a:t>
            </a:r>
            <a:r>
              <a:rPr spc="-5" dirty="0"/>
              <a:t>Ng, </a:t>
            </a:r>
            <a:r>
              <a:rPr dirty="0"/>
              <a:t>I. and </a:t>
            </a:r>
            <a:r>
              <a:rPr spc="-10" dirty="0" err="1"/>
              <a:t>Trau</a:t>
            </a:r>
            <a:r>
              <a:rPr spc="-10" dirty="0"/>
              <a:t>, </a:t>
            </a:r>
            <a:r>
              <a:rPr spc="-5" dirty="0"/>
              <a:t>R.N., </a:t>
            </a:r>
            <a:r>
              <a:rPr dirty="0"/>
              <a:t>2017. </a:t>
            </a:r>
            <a:r>
              <a:rPr spc="-5" dirty="0"/>
              <a:t>Are prosocially motivated  employees more committed to their </a:t>
            </a:r>
            <a:r>
              <a:rPr spc="-10" dirty="0"/>
              <a:t>organization? </a:t>
            </a:r>
            <a:r>
              <a:rPr spc="-5" dirty="0"/>
              <a:t>The roles of supervisors’ prosocial  motivation and perceived corporate social </a:t>
            </a:r>
            <a:r>
              <a:rPr spc="-10" dirty="0"/>
              <a:t>responsibility. </a:t>
            </a:r>
            <a:r>
              <a:rPr i="1" spc="-5" dirty="0">
                <a:latin typeface="Times New Roman"/>
                <a:cs typeface="Times New Roman"/>
              </a:rPr>
              <a:t>Asia Pacific Journal </a:t>
            </a:r>
            <a:r>
              <a:rPr i="1" spc="-10" dirty="0">
                <a:latin typeface="Times New Roman"/>
                <a:cs typeface="Times New Roman"/>
              </a:rPr>
              <a:t>of  </a:t>
            </a:r>
            <a:r>
              <a:rPr i="1" dirty="0">
                <a:latin typeface="Times New Roman"/>
                <a:cs typeface="Times New Roman"/>
              </a:rPr>
              <a:t>Management</a:t>
            </a:r>
            <a:r>
              <a:rPr dirty="0"/>
              <a:t>, </a:t>
            </a:r>
            <a:r>
              <a:rPr i="1" dirty="0">
                <a:latin typeface="Times New Roman"/>
                <a:cs typeface="Times New Roman"/>
              </a:rPr>
              <a:t>34</a:t>
            </a:r>
            <a:r>
              <a:rPr dirty="0"/>
              <a:t>(4),</a:t>
            </a:r>
            <a:r>
              <a:rPr spc="-80" dirty="0"/>
              <a:t> </a:t>
            </a:r>
            <a:r>
              <a:rPr dirty="0"/>
              <a:t>pp.951-974.</a:t>
            </a:r>
            <a:endParaRPr lang="en-GB" dirty="0"/>
          </a:p>
          <a:p>
            <a:pPr marL="355600" marR="6350" indent="-342900" algn="just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5600" algn="l"/>
              </a:tabLst>
            </a:pPr>
            <a:endParaRPr dirty="0"/>
          </a:p>
          <a:p>
            <a:pPr marL="355600" marR="5080" indent="-342900" algn="just">
              <a:lnSpc>
                <a:spcPct val="100000"/>
              </a:lnSpc>
              <a:spcBef>
                <a:spcPts val="340"/>
              </a:spcBef>
              <a:buFont typeface="Arial"/>
              <a:buChar char="•"/>
              <a:tabLst>
                <a:tab pos="355600" algn="l"/>
                <a:tab pos="3016885" algn="l"/>
                <a:tab pos="5507355" algn="l"/>
              </a:tabLst>
            </a:pPr>
            <a:r>
              <a:rPr spc="-5" dirty="0"/>
              <a:t>Steinbach, A.L., Holcomb, </a:t>
            </a:r>
            <a:r>
              <a:rPr spc="-25" dirty="0"/>
              <a:t>T.R., </a:t>
            </a:r>
            <a:r>
              <a:rPr spc="-5" dirty="0"/>
              <a:t>Holmes </a:t>
            </a:r>
            <a:r>
              <a:rPr spc="-15" dirty="0"/>
              <a:t>Jr, </a:t>
            </a:r>
            <a:r>
              <a:rPr spc="-5" dirty="0"/>
              <a:t>R.M., </a:t>
            </a:r>
            <a:r>
              <a:rPr dirty="0"/>
              <a:t>Devers, </a:t>
            </a:r>
            <a:r>
              <a:rPr spc="-5" dirty="0"/>
              <a:t>C.E. </a:t>
            </a:r>
            <a:r>
              <a:rPr dirty="0"/>
              <a:t>and </a:t>
            </a:r>
            <a:r>
              <a:rPr spc="-5" dirty="0"/>
              <a:t>Cannella </a:t>
            </a:r>
            <a:r>
              <a:rPr spc="-20" dirty="0"/>
              <a:t>Jr, </a:t>
            </a:r>
            <a:r>
              <a:rPr spc="-5" dirty="0"/>
              <a:t>A.A.,  2017. </a:t>
            </a:r>
            <a:r>
              <a:rPr spc="-40" dirty="0"/>
              <a:t>Top </a:t>
            </a:r>
            <a:r>
              <a:rPr spc="-5" dirty="0"/>
              <a:t>management </a:t>
            </a:r>
            <a:r>
              <a:rPr dirty="0"/>
              <a:t>team incentive </a:t>
            </a:r>
            <a:r>
              <a:rPr spc="-15" dirty="0"/>
              <a:t>heterogeneity, </a:t>
            </a:r>
            <a:r>
              <a:rPr spc="-5" dirty="0"/>
              <a:t>strategic investment </a:t>
            </a:r>
            <a:r>
              <a:rPr spc="-10" dirty="0"/>
              <a:t>behavior,  </a:t>
            </a:r>
            <a:r>
              <a:rPr dirty="0"/>
              <a:t>and </a:t>
            </a:r>
            <a:r>
              <a:rPr spc="-5" dirty="0"/>
              <a:t>performance: </a:t>
            </a:r>
            <a:r>
              <a:rPr dirty="0"/>
              <a:t>A </a:t>
            </a:r>
            <a:r>
              <a:rPr spc="-5" dirty="0"/>
              <a:t>contingency </a:t>
            </a:r>
            <a:r>
              <a:rPr dirty="0"/>
              <a:t>theory of </a:t>
            </a:r>
            <a:r>
              <a:rPr spc="-5" dirty="0"/>
              <a:t>incentive alignment. </a:t>
            </a:r>
            <a:r>
              <a:rPr i="1" spc="-5" dirty="0">
                <a:latin typeface="Times New Roman"/>
                <a:cs typeface="Times New Roman"/>
              </a:rPr>
              <a:t>Strategic </a:t>
            </a:r>
            <a:r>
              <a:rPr i="1" spc="-10" dirty="0">
                <a:latin typeface="Times New Roman"/>
                <a:cs typeface="Times New Roman"/>
              </a:rPr>
              <a:t>Management  </a:t>
            </a:r>
            <a:r>
              <a:rPr i="1" dirty="0">
                <a:latin typeface="Times New Roman"/>
                <a:cs typeface="Times New Roman"/>
              </a:rPr>
              <a:t>J</a:t>
            </a:r>
            <a:r>
              <a:rPr i="1" spc="5" dirty="0">
                <a:latin typeface="Times New Roman"/>
                <a:cs typeface="Times New Roman"/>
              </a:rPr>
              <a:t>o</a:t>
            </a:r>
            <a:r>
              <a:rPr i="1" dirty="0">
                <a:latin typeface="Times New Roman"/>
                <a:cs typeface="Times New Roman"/>
              </a:rPr>
              <a:t>u</a:t>
            </a:r>
            <a:r>
              <a:rPr i="1" spc="-10" dirty="0">
                <a:latin typeface="Times New Roman"/>
                <a:cs typeface="Times New Roman"/>
              </a:rPr>
              <a:t>rn</a:t>
            </a:r>
            <a:r>
              <a:rPr i="1" dirty="0">
                <a:latin typeface="Times New Roman"/>
                <a:cs typeface="Times New Roman"/>
              </a:rPr>
              <a:t>a</a:t>
            </a:r>
            <a:r>
              <a:rPr i="1" spc="10" dirty="0">
                <a:latin typeface="Times New Roman"/>
                <a:cs typeface="Times New Roman"/>
              </a:rPr>
              <a:t>l</a:t>
            </a:r>
            <a:r>
              <a:rPr dirty="0"/>
              <a:t>,</a:t>
            </a:r>
            <a:r>
              <a:rPr i="1" spc="5" dirty="0">
                <a:latin typeface="Times New Roman"/>
                <a:cs typeface="Times New Roman"/>
              </a:rPr>
              <a:t>3</a:t>
            </a:r>
            <a:r>
              <a:rPr i="1" spc="-10" dirty="0">
                <a:latin typeface="Times New Roman"/>
                <a:cs typeface="Times New Roman"/>
              </a:rPr>
              <a:t>8</a:t>
            </a:r>
            <a:r>
              <a:rPr dirty="0"/>
              <a:t>(</a:t>
            </a:r>
            <a:r>
              <a:rPr spc="-10" dirty="0"/>
              <a:t>8</a:t>
            </a:r>
            <a:r>
              <a:rPr dirty="0"/>
              <a:t>),</a:t>
            </a:r>
            <a:r>
              <a:rPr spc="5" dirty="0"/>
              <a:t>pp</a:t>
            </a:r>
            <a:r>
              <a:rPr spc="-15" dirty="0"/>
              <a:t>.</a:t>
            </a:r>
            <a:r>
              <a:rPr spc="-10" dirty="0"/>
              <a:t>1</a:t>
            </a:r>
            <a:r>
              <a:rPr dirty="0"/>
              <a:t>7</a:t>
            </a:r>
            <a:r>
              <a:rPr spc="-10" dirty="0"/>
              <a:t>0</a:t>
            </a:r>
            <a:r>
              <a:rPr spc="5" dirty="0"/>
              <a:t>1</a:t>
            </a:r>
            <a:r>
              <a:rPr spc="-15" dirty="0"/>
              <a:t>-</a:t>
            </a:r>
            <a:r>
              <a:rPr spc="-10" dirty="0"/>
              <a:t>1</a:t>
            </a:r>
            <a:r>
              <a:rPr dirty="0"/>
              <a:t>7</a:t>
            </a:r>
            <a:r>
              <a:rPr spc="-10" dirty="0"/>
              <a:t>2</a:t>
            </a:r>
            <a:r>
              <a:rPr spc="-5" dirty="0"/>
              <a:t>0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</TotalTime>
  <Words>812</Words>
  <Application>Microsoft Office PowerPoint</Application>
  <PresentationFormat>On-screen Show (4:3)</PresentationFormat>
  <Paragraphs>128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Times New Roman</vt:lpstr>
      <vt:lpstr>Trebuchet MS</vt:lpstr>
      <vt:lpstr>執홀%餻埂</vt:lpstr>
      <vt:lpstr>Office Theme</vt:lpstr>
      <vt:lpstr>1_Office Theme</vt:lpstr>
      <vt:lpstr>   Structure and Culture  of Kellogg’s</vt:lpstr>
      <vt:lpstr>        Contents page  </vt:lpstr>
      <vt:lpstr>Strengths &amp; Weakness of the Group  members</vt:lpstr>
      <vt:lpstr>Madalin: Introduction</vt:lpstr>
      <vt:lpstr>PowerPoint Presentation</vt:lpstr>
      <vt:lpstr>Background of the project and the organization</vt:lpstr>
      <vt:lpstr>PowerPoint Presentation</vt:lpstr>
      <vt:lpstr>PowerPoint Presentation</vt:lpstr>
      <vt:lpstr>Irina: Continued(SWOT)</vt:lpstr>
      <vt:lpstr>    Goals and objectives</vt:lpstr>
      <vt:lpstr>PowerPoint Presentation</vt:lpstr>
      <vt:lpstr>Roxana: Leadership and management skills</vt:lpstr>
      <vt:lpstr>Continued</vt:lpstr>
      <vt:lpstr>Group and team behaviors</vt:lpstr>
      <vt:lpstr>Andreea Continued</vt:lpstr>
      <vt:lpstr>Motivation and perception</vt:lpstr>
      <vt:lpstr>Conclusion and  Recommendation</vt:lpstr>
      <vt:lpstr>Conclusion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Violeta Zanfir (1813454)</cp:lastModifiedBy>
  <cp:revision>56</cp:revision>
  <dcterms:created xsi:type="dcterms:W3CDTF">2019-08-17T05:29:04Z</dcterms:created>
  <dcterms:modified xsi:type="dcterms:W3CDTF">2019-08-20T13:17:03Z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2019-08-13T00:00:00Z</vt:filetime>
  </property>
  <property fmtid="{D5CDD505-2E9C-101B-9397-08002B2CF9AE}" pid="3" name="Creator">
    <vt:lpwstr>Microsoft® PowerPoint® for Office 365</vt:lpwstr>
  </property>
  <property fmtid="{D5CDD505-2E9C-101B-9397-08002B2CF9AE}" pid="4" name="LastSaved">
    <vt:filetime>2019-08-17T00:00:00Z</vt:filetime>
  </property>
</Properties>
</file>