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08"/>
    <p:restoredTop sz="94681"/>
  </p:normalViewPr>
  <p:slideViewPr>
    <p:cSldViewPr snapToGrid="0">
      <p:cViewPr varScale="1">
        <p:scale>
          <a:sx n="122" d="100"/>
          <a:sy n="122" d="100"/>
        </p:scale>
        <p:origin x="224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1B1FF3-C7CF-274F-B49C-13BF42A407C1}" type="datetimeFigureOut">
              <a:rPr lang="en-US" smtClean="0"/>
              <a:t>4/12/26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AA3E08-1500-6245-9EFF-57D7FBCC40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33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AA3E08-1500-6245-9EFF-57D7FBCC40D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0062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A6A15-6E39-4FFA-B5DC-89EB633E6D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8300" y="1371600"/>
            <a:ext cx="8127574" cy="2736443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169311-3201-45EC-B973-82EC27DA52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8300" y="4299358"/>
            <a:ext cx="8127574" cy="1187042"/>
          </a:xfrm>
        </p:spPr>
        <p:txBody>
          <a:bodyPr>
            <a:normAutofit/>
          </a:bodyPr>
          <a:lstStyle>
            <a:lvl1pPr marL="0" indent="0" algn="l">
              <a:buNone/>
              <a:defRPr sz="1800" cap="all" spc="2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9AE4B9-EDEF-4A2C-B464-332C5C624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B4C951-4861-4549-8E72-CEECA89E4D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E1401-5637-41BC-AC21-891056450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094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B3747-9ADB-4FCC-89CE-6E84D1347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EC9C6-5D7D-4249-8820-D4C99D0AE8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1F35F7-46A1-40A9-ACD7-C49239926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345637-B780-4999-A87D-0039BC5A9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9777F-E471-4CC5-B27B-137CB061E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5096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DCB1D-064E-46DE-B533-7CDA331EE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2748406"/>
            <a:ext cx="8115300" cy="273799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D222C0-D002-4A94-BAFF-FD1A1CCA64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371600"/>
            <a:ext cx="8115300" cy="1333272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3E7D7E-EC9F-4AA5-A559-EF556C6AD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77A8EE-88C1-400C-A23F-656DC76B9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C245A4-F9C6-44E9-929F-78C657C8B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966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DF34F-B65E-4FA0-87E8-8890F482B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9382348" cy="1371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25A67-10CA-4531-93E1-39892C087E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38297" y="2057400"/>
            <a:ext cx="4553103" cy="41250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2BE36-0CAF-4D92-9AC2-9249276B96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7000" y="2057400"/>
            <a:ext cx="4543647" cy="41250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C36479-3B04-43BD-9B59-DBF6CA2BF8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FD4449-57DB-41D2-B49E-694E7C13F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60CC2C-E50B-47D2-B62F-D5C4C9CDA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685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8530B-D0F2-4FC4-A10F-1E54EF82C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755118"/>
            <a:ext cx="9378304" cy="122276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68865C-9D06-4FA3-BA3D-7187BB41B5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2034147"/>
            <a:ext cx="4529391" cy="681591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2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656570-8F97-4B7E-A805-96925AC478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38300" y="2748405"/>
            <a:ext cx="4529391" cy="344125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57EF54-F63F-4730-99EE-0E472578F5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87213" y="2034147"/>
            <a:ext cx="4529391" cy="681591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2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08453E-B012-4889-9F49-E1351532AD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87213" y="2748405"/>
            <a:ext cx="4529391" cy="344125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9FC47A-8514-4C98-B1BE-FF6CC666C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4/12/26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D4301A-D375-4163-9488-27A9CDC6F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ED6105-4A37-4D4B-9BE8-715FB732C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8237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3007F-6649-4D23-8869-C1CC29D00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8B85A1-41F9-4BC1-9C40-3E5D5C042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4/12/26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B23774-EAA9-47ED-87EF-EE2B29A25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526550-DD4D-45E2-8916-8314C5D06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000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35FACD-1A4D-49F3-8EA8-21B5C1A6A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4/12/26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FD9DD-0E4E-4C36-AF85-B3EAD7FE6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E6F4C8-14FA-4405-85EE-ABF53FB03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463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E7C28-5DEE-493D-ABAD-38E4F2D75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621" y="1085481"/>
            <a:ext cx="3651180" cy="1657719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E79C5-E567-4F12-96B8-8BBEAE3D8B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6900" y="1132676"/>
            <a:ext cx="5289480" cy="4728374"/>
          </a:xfrm>
        </p:spPr>
        <p:txBody>
          <a:bodyPr/>
          <a:lstStyle>
            <a:lvl1pPr>
              <a:lnSpc>
                <a:spcPct val="110000"/>
              </a:lnSpc>
              <a:defRPr sz="3200"/>
            </a:lvl1pPr>
            <a:lvl2pPr>
              <a:lnSpc>
                <a:spcPct val="110000"/>
              </a:lnSpc>
              <a:defRPr sz="2800"/>
            </a:lvl2pPr>
            <a:lvl3pPr>
              <a:lnSpc>
                <a:spcPct val="110000"/>
              </a:lnSpc>
              <a:defRPr sz="2400"/>
            </a:lvl3pPr>
            <a:lvl4pPr>
              <a:lnSpc>
                <a:spcPct val="110000"/>
              </a:lnSpc>
              <a:defRPr sz="2000"/>
            </a:lvl4pPr>
            <a:lvl5pPr>
              <a:lnSpc>
                <a:spcPct val="110000"/>
              </a:lnSpc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33DF7F-0B5C-40CE-A65F-779FA7EFBF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25621" y="2748406"/>
            <a:ext cx="3651180" cy="3112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22248C-1826-4833-9592-383B5873A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0219DC-2646-42AD-897A-EB765DCBE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238D7-4EEA-475B-B1CA-C44B89BEA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6192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D65BE-C907-4660-A586-71C6A1D10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085481"/>
            <a:ext cx="3657600" cy="1657719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44C8A9-67DF-419C-B2FC-3A879CCEF3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6900" y="1061885"/>
            <a:ext cx="5331069" cy="477556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DA94A1-3058-402A-9C3F-2F210D91D9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200" y="2748406"/>
            <a:ext cx="3657600" cy="3112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C3CA50-C8D8-4F83-B2F6-BCE825866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7E5BE3-7B02-4281-BD90-C1FAAF636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E256D-ACD5-438F-BA6F-605E5260E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0303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AD0E6-AD36-493C-9DC3-5ACC2059E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8915402" cy="1371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0B8558-FA83-4F6C-A6D1-2DF9D3F74B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638299" y="2057399"/>
            <a:ext cx="8915401" cy="41148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6DE619-0CC6-4480-ABDE-277D36BDFC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791E6-BE35-4ECA-8AD1-E8EC09B85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F94606-B928-42D6-85CC-9576F60E3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8370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F18D8A-5002-491C-922A-E9624E2DBD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5882C6-2BE9-4E25-B8BB-A2346A2B0B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7BEFF9-B3BC-4C07-BF6C-2E3C91B54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0F4CF6-CDF1-4AFD-8319-71FD4FED4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1A026-57F4-47F7-B4F0-E0D48E012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85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31A689-589E-4A73-9313-EF44F7E4E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8915402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B11B8-9E77-4144-B9C1-FD164D9A11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2057400"/>
            <a:ext cx="8915402" cy="41372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06E4CC-CF79-4C8D-9E5F-1BB517435A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-1001475" y="1517536"/>
            <a:ext cx="28011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fld id="{B6D41BCC-AD73-4203-A5A6-E62EB28B0FE6}" type="datetimeFigureOut">
              <a:rPr lang="en-US" smtClean="0"/>
              <a:pPr/>
              <a:t>4/12/26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D79449-05F6-4BC7-95DF-F04E1F1614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118764" y="4237870"/>
            <a:ext cx="334405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17FE5-2D1F-4ECC-9460-08145C3BB9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28877" y="6319138"/>
            <a:ext cx="7106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858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7" r:id="rId6"/>
    <p:sldLayoutId id="2147483732" r:id="rId7"/>
    <p:sldLayoutId id="2147483733" r:id="rId8"/>
    <p:sldLayoutId id="2147483734" r:id="rId9"/>
    <p:sldLayoutId id="2147483736" r:id="rId10"/>
    <p:sldLayoutId id="214748373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344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limited-company-formation" TargetMode="External"/><Relationship Id="rId13" Type="http://schemas.openxmlformats.org/officeDocument/2006/relationships/hyperlink" Target="https://www.pwc.co.uk/" TargetMode="External"/><Relationship Id="rId3" Type="http://schemas.openxmlformats.org/officeDocument/2006/relationships/hyperlink" Target="https://www.bankofengland.co.uk/" TargetMode="External"/><Relationship Id="rId7" Type="http://schemas.openxmlformats.org/officeDocument/2006/relationships/hyperlink" Target="https://www.gov.uk/set-up-sole-trader" TargetMode="External"/><Relationship Id="rId12" Type="http://schemas.openxmlformats.org/officeDocument/2006/relationships/hyperlink" Target="https://www.ons.gov.uk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deloitte.com/" TargetMode="External"/><Relationship Id="rId11" Type="http://schemas.openxmlformats.org/officeDocument/2006/relationships/hyperlink" Target="https://www.mintel.com/" TargetMode="External"/><Relationship Id="rId5" Type="http://schemas.openxmlformats.org/officeDocument/2006/relationships/hyperlink" Target="https://www.gov.uk/government/organisations/companies-house" TargetMode="External"/><Relationship Id="rId15" Type="http://schemas.openxmlformats.org/officeDocument/2006/relationships/hyperlink" Target="https://www.statista.com/topics/3236/social-media-usage-in-the-uk/" TargetMode="External"/><Relationship Id="rId10" Type="http://schemas.openxmlformats.org/officeDocument/2006/relationships/hyperlink" Target="https://www.mckinsey.com/" TargetMode="External"/><Relationship Id="rId4" Type="http://schemas.openxmlformats.org/officeDocument/2006/relationships/hyperlink" Target="https://www.cipd.co.uk/" TargetMode="External"/><Relationship Id="rId9" Type="http://schemas.openxmlformats.org/officeDocument/2006/relationships/hyperlink" Target="https://www.hse.gov.uk/" TargetMode="External"/><Relationship Id="rId14" Type="http://schemas.openxmlformats.org/officeDocument/2006/relationships/hyperlink" Target="https://www.statista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2CFB7124-993E-4CF3-A0CA-A32DF6CC4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694F4EA-6586-4537-8435-1C89CECA2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79400" cy="6857999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523D30-91FC-A19D-C875-F510ACEA54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13076" y="1607462"/>
            <a:ext cx="3663724" cy="2016553"/>
          </a:xfrm>
        </p:spPr>
        <p:txBody>
          <a:bodyPr anchor="b">
            <a:normAutofit/>
          </a:bodyPr>
          <a:lstStyle/>
          <a:p>
            <a:r>
              <a:rPr lang="en-US" sz="3200">
                <a:latin typeface="Arial" panose="020B0604020202020204" pitchFamily="34" charset="0"/>
                <a:cs typeface="Arial" panose="020B0604020202020204" pitchFamily="34" charset="0"/>
              </a:rPr>
              <a:t>Entrepreneurship Presentation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F2ABB4-40BE-40B8-5068-EB6E77BC4E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23929" y="3851839"/>
            <a:ext cx="3663724" cy="1192070"/>
          </a:xfrm>
        </p:spPr>
        <p:txBody>
          <a:bodyPr anchor="t">
            <a:normAutofit/>
          </a:bodyPr>
          <a:lstStyle/>
          <a:p>
            <a:r>
              <a:rPr lang="en-US" sz="1600" dirty="0"/>
              <a:t>Elizabeta Naydenova </a:t>
            </a:r>
          </a:p>
        </p:txBody>
      </p:sp>
      <p:pic>
        <p:nvPicPr>
          <p:cNvPr id="6" name="Picture 5" descr="A logo with black text&#10;&#10;AI-generated content may be incorrect.">
            <a:extLst>
              <a:ext uri="{FF2B5EF4-FFF2-40B4-BE49-F238E27FC236}">
                <a16:creationId xmlns:a16="http://schemas.microsoft.com/office/drawing/2014/main" id="{C8F73A9B-BF2E-3DF4-170F-B12B03778A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6051" y="710416"/>
            <a:ext cx="2494409" cy="2494409"/>
          </a:xfrm>
          <a:prstGeom prst="rect">
            <a:avLst/>
          </a:prstGeom>
        </p:spPr>
      </p:pic>
      <p:pic>
        <p:nvPicPr>
          <p:cNvPr id="12" name="Picture 11" descr="A logo for a barber shop&#10;&#10;AI-generated content may be incorrect.">
            <a:extLst>
              <a:ext uri="{FF2B5EF4-FFF2-40B4-BE49-F238E27FC236}">
                <a16:creationId xmlns:a16="http://schemas.microsoft.com/office/drawing/2014/main" id="{56ECFA81-1089-7ADD-A252-280175055B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2869" y="2705043"/>
            <a:ext cx="3485661" cy="3485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1967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2A334-CDB4-FD72-45BF-3518ED94D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Fresh Cut Barbers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52EEC-CD2C-24A3-1FB3-D0CF9ECB4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8300" y="2057400"/>
            <a:ext cx="4583824" cy="4248807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Business Idea -  Modern barber shop, high quality grooming service, mobile barber service and customer-focused environment. </a:t>
            </a:r>
          </a:p>
        </p:txBody>
      </p:sp>
      <p:pic>
        <p:nvPicPr>
          <p:cNvPr id="7" name="Picture 6" descr="A group of people standing in front of a barber shop&#10;&#10;AI-generated content may be incorrect.">
            <a:extLst>
              <a:ext uri="{FF2B5EF4-FFF2-40B4-BE49-F238E27FC236}">
                <a16:creationId xmlns:a16="http://schemas.microsoft.com/office/drawing/2014/main" id="{9B760F09-0BCD-BC1C-7F5A-57E4FCC833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6220" y="1254760"/>
            <a:ext cx="4722643" cy="3545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617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0428F-EBF6-444B-9DFD-D4A340A96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Product &amp; Service </a:t>
            </a:r>
          </a:p>
        </p:txBody>
      </p:sp>
      <p:pic>
        <p:nvPicPr>
          <p:cNvPr id="6" name="Picture Placeholder 5" descr="A person getting a haircut in a barber shop&#10;&#10;AI-generated content may be incorrect.">
            <a:extLst>
              <a:ext uri="{FF2B5EF4-FFF2-40B4-BE49-F238E27FC236}">
                <a16:creationId xmlns:a16="http://schemas.microsoft.com/office/drawing/2014/main" id="{6D80BDFD-9A44-22CE-31FB-B3B0FA04A17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2788" r="12788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691546-056A-0EDC-FB28-D4C55E90B6D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Hair cut &amp; Styling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Beard grooming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Hair Products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Mobile Service at home </a:t>
            </a:r>
          </a:p>
        </p:txBody>
      </p:sp>
    </p:spTree>
    <p:extLst>
      <p:ext uri="{BB962C8B-B14F-4D97-AF65-F5344CB8AC3E}">
        <p14:creationId xmlns:p14="http://schemas.microsoft.com/office/powerpoint/2010/main" val="2687292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D7B83-2BEE-4703-DF75-88D6507DF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Business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D62889-BE4B-6646-DEFF-B1537E9CEC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Short-term: attract customers, profits, build strong reputation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Long-term: expand &amp; open new shop </a:t>
            </a:r>
          </a:p>
        </p:txBody>
      </p:sp>
    </p:spTree>
    <p:extLst>
      <p:ext uri="{BB962C8B-B14F-4D97-AF65-F5344CB8AC3E}">
        <p14:creationId xmlns:p14="http://schemas.microsoft.com/office/powerpoint/2010/main" val="3095961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F5516-A87F-A167-28C0-7BD39A5DF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254876"/>
            <a:ext cx="8915402" cy="1371600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Unique Selling Point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C6F58-0A66-1F82-6138-940D3A20D5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8300" y="1524000"/>
            <a:ext cx="8915402" cy="4670659"/>
          </a:xfrm>
        </p:spPr>
        <p:txBody>
          <a:bodyPr/>
          <a:lstStyle/>
          <a:p>
            <a:r>
              <a:rPr lang="en-US" dirty="0"/>
              <a:t>Mobile service </a:t>
            </a:r>
          </a:p>
          <a:p>
            <a:r>
              <a:rPr lang="en-US" dirty="0"/>
              <a:t>Convenience  &amp; Flexibility </a:t>
            </a:r>
          </a:p>
          <a:p>
            <a:r>
              <a:rPr lang="en-US" dirty="0"/>
              <a:t>Affordable &amp; High-quality </a:t>
            </a:r>
          </a:p>
          <a:p>
            <a:r>
              <a:rPr lang="en-US" dirty="0"/>
              <a:t>Strong customer service </a:t>
            </a:r>
          </a:p>
        </p:txBody>
      </p:sp>
    </p:spTree>
    <p:extLst>
      <p:ext uri="{BB962C8B-B14F-4D97-AF65-F5344CB8AC3E}">
        <p14:creationId xmlns:p14="http://schemas.microsoft.com/office/powerpoint/2010/main" val="4162185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9477C-B329-738A-61A5-4AC65F7D2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837" y="304800"/>
            <a:ext cx="8915402" cy="1371600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PESTEL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3AB34-6DDA-F545-2784-1D40024541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0207" y="1849820"/>
            <a:ext cx="11508828" cy="5780690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Political: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Government support for small business; Business regulations and taxes (GOV.UK, 2024). 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Economic: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Customer spending depends on economy (ONS,2024). Inflation increase cost (Bank of Scotland,2024). 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Social: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Growing interest in grooming and style; Social media influences trends (Statista,2023).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Technological: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Online booking systems; Social media marketing (McKinsey, 2022). 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Environmental: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Customer prefer eco-friendly products; Need to reduce waste and energy use (Deloitte,2023)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Legal: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Health and safety regulation (HSE,2024). Business registration and insurance (GOV.UK,2024).</a:t>
            </a:r>
          </a:p>
        </p:txBody>
      </p:sp>
    </p:spTree>
    <p:extLst>
      <p:ext uri="{BB962C8B-B14F-4D97-AF65-F5344CB8AC3E}">
        <p14:creationId xmlns:p14="http://schemas.microsoft.com/office/powerpoint/2010/main" val="13934145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F1F8A-F3A4-DB2E-23E0-01EE883317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SWOT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4C5A71-1588-5B35-D696-7F99D2EDE8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Strength: Quality &amp; Convenience </a:t>
            </a:r>
          </a:p>
          <a:p>
            <a:r>
              <a:rPr lang="en-US" sz="2000" dirty="0"/>
              <a:t>Weakness: Competition</a:t>
            </a:r>
          </a:p>
          <a:p>
            <a:r>
              <a:rPr lang="en-US" sz="2000" dirty="0"/>
              <a:t>Opportunities: Growth &amp; Social Media</a:t>
            </a:r>
          </a:p>
          <a:p>
            <a:r>
              <a:rPr lang="en-US" sz="2000" dirty="0"/>
              <a:t>Threats: Cost &amp; Economy</a:t>
            </a:r>
          </a:p>
        </p:txBody>
      </p:sp>
    </p:spTree>
    <p:extLst>
      <p:ext uri="{BB962C8B-B14F-4D97-AF65-F5344CB8AC3E}">
        <p14:creationId xmlns:p14="http://schemas.microsoft.com/office/powerpoint/2010/main" val="34601264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227E2-A8A6-DA5D-05F6-514016838A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Marketing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9A7EB-E278-528C-8A19-E1F311CBE0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Target: Men &amp; Boys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4Ps: Product, Price, Place, Promotion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Social Media Marketing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Loyalty Programs </a:t>
            </a:r>
          </a:p>
        </p:txBody>
      </p:sp>
    </p:spTree>
    <p:extLst>
      <p:ext uri="{BB962C8B-B14F-4D97-AF65-F5344CB8AC3E}">
        <p14:creationId xmlns:p14="http://schemas.microsoft.com/office/powerpoint/2010/main" val="8459510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834C1-5320-9A21-1588-70127037F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FF787-1B03-65FD-E2FE-AD4C2E7B46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Strong business idea with growth potential. Focus on quality service can become successful brand.  </a:t>
            </a:r>
          </a:p>
        </p:txBody>
      </p:sp>
    </p:spTree>
    <p:extLst>
      <p:ext uri="{BB962C8B-B14F-4D97-AF65-F5344CB8AC3E}">
        <p14:creationId xmlns:p14="http://schemas.microsoft.com/office/powerpoint/2010/main" val="28658920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EC7D3F-DFEA-4BE3-078C-6BC85E731F2B}"/>
              </a:ext>
            </a:extLst>
          </p:cNvPr>
          <p:cNvSpPr txBox="1"/>
          <p:nvPr/>
        </p:nvSpPr>
        <p:spPr>
          <a:xfrm>
            <a:off x="157656" y="178676"/>
            <a:ext cx="12034344" cy="96026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References </a:t>
            </a:r>
          </a:p>
          <a:p>
            <a:endParaRPr lang="en-US" dirty="0"/>
          </a:p>
          <a:p>
            <a:r>
              <a:rPr lang="en-GB" sz="1400" dirty="0"/>
              <a:t>Bank of England (2024) </a:t>
            </a:r>
            <a:r>
              <a:rPr lang="en-GB" sz="1400" i="1" dirty="0"/>
              <a:t>Inflation and its impact on consumer spending</a:t>
            </a:r>
            <a:r>
              <a:rPr lang="en-GB" sz="1400" dirty="0"/>
              <a:t>. Available at: </a:t>
            </a:r>
            <a:r>
              <a:rPr lang="en-GB" sz="1400" dirty="0">
                <a:hlinkClick r:id="rId3"/>
              </a:rPr>
              <a:t>https://www.bankofengland.co.uk</a:t>
            </a:r>
            <a:r>
              <a:rPr lang="en-GB" sz="1400" dirty="0"/>
              <a:t> (Accessed: 3 April 2026).</a:t>
            </a:r>
          </a:p>
          <a:p>
            <a:r>
              <a:rPr lang="en-GB" sz="1400" dirty="0"/>
              <a:t>Chaffey, D. (2022) </a:t>
            </a:r>
            <a:r>
              <a:rPr lang="en-GB" sz="1400" i="1" dirty="0"/>
              <a:t>Digital Marketing: Strategy, Implementation and Practice</a:t>
            </a:r>
            <a:r>
              <a:rPr lang="en-GB" sz="1400" dirty="0"/>
              <a:t>. 8th </a:t>
            </a:r>
            <a:r>
              <a:rPr lang="en-GB" sz="1400" dirty="0" err="1"/>
              <a:t>edn</a:t>
            </a:r>
            <a:r>
              <a:rPr lang="en-GB" sz="1400" dirty="0"/>
              <a:t>. Harlow: </a:t>
            </a:r>
            <a:r>
              <a:rPr lang="en-GB" sz="1400" dirty="0" err="1"/>
              <a:t>Pearson.CIPD</a:t>
            </a:r>
            <a:r>
              <a:rPr lang="en-GB" sz="1400" dirty="0"/>
              <a:t> (2023) </a:t>
            </a:r>
            <a:r>
              <a:rPr lang="en-GB" sz="1400" i="1" dirty="0"/>
              <a:t>Building a positive customer experience</a:t>
            </a:r>
            <a:r>
              <a:rPr lang="en-GB" sz="1400" dirty="0"/>
              <a:t>. Available at: </a:t>
            </a:r>
            <a:r>
              <a:rPr lang="en-GB" sz="1400" dirty="0">
                <a:hlinkClick r:id="rId4"/>
              </a:rPr>
              <a:t>https://www.cipd.co.uk</a:t>
            </a:r>
            <a:r>
              <a:rPr lang="en-GB" sz="1400" dirty="0"/>
              <a:t> (Accessed: 3 April 2026).</a:t>
            </a:r>
          </a:p>
          <a:p>
            <a:r>
              <a:rPr lang="en-GB" sz="1400" dirty="0"/>
              <a:t>Companies House (2023) </a:t>
            </a:r>
            <a:r>
              <a:rPr lang="en-GB" sz="1400" i="1" dirty="0"/>
              <a:t>Running a limited company</a:t>
            </a:r>
            <a:r>
              <a:rPr lang="en-GB" sz="1400" dirty="0"/>
              <a:t>. Available at: </a:t>
            </a:r>
            <a:r>
              <a:rPr lang="en-GB" sz="1400" dirty="0">
                <a:hlinkClick r:id="rId5"/>
              </a:rPr>
              <a:t>https://www.gov.uk/government/organisations/companies-house</a:t>
            </a:r>
            <a:r>
              <a:rPr lang="en-GB" sz="1400" dirty="0"/>
              <a:t> (Accessed: 4 April 2026).</a:t>
            </a:r>
          </a:p>
          <a:p>
            <a:r>
              <a:rPr lang="en-GB" sz="1400" dirty="0"/>
              <a:t>Deloitte (2023) </a:t>
            </a:r>
            <a:r>
              <a:rPr lang="en-GB" sz="1400" i="1" dirty="0"/>
              <a:t>Sustainability and consumer behaviour report</a:t>
            </a:r>
            <a:r>
              <a:rPr lang="en-GB" sz="1400" dirty="0"/>
              <a:t>. Available at: </a:t>
            </a:r>
            <a:r>
              <a:rPr lang="en-GB" sz="1400" dirty="0">
                <a:hlinkClick r:id="rId6"/>
              </a:rPr>
              <a:t>https://www.deloitte.com</a:t>
            </a:r>
            <a:r>
              <a:rPr lang="en-GB" sz="1400" dirty="0"/>
              <a:t> (Accessed: 3 April 2026).</a:t>
            </a:r>
          </a:p>
          <a:p>
            <a:r>
              <a:rPr lang="en-GB" sz="1400" dirty="0"/>
              <a:t>GOV.UK (2024) </a:t>
            </a:r>
            <a:r>
              <a:rPr lang="en-GB" sz="1400" i="1" dirty="0"/>
              <a:t>Set up as a sole trader</a:t>
            </a:r>
            <a:r>
              <a:rPr lang="en-GB" sz="1400" dirty="0"/>
              <a:t>. Available at: </a:t>
            </a:r>
            <a:r>
              <a:rPr lang="en-GB" sz="1400" dirty="0">
                <a:hlinkClick r:id="rId7"/>
              </a:rPr>
              <a:t>https://www.gov.uk/set-up-sole-trader</a:t>
            </a:r>
            <a:r>
              <a:rPr lang="en-GB" sz="1400" dirty="0"/>
              <a:t> (Accessed: 4 April 2026).</a:t>
            </a:r>
          </a:p>
          <a:p>
            <a:r>
              <a:rPr lang="en-GB" sz="1400" dirty="0"/>
              <a:t>GOV.UK (2024) </a:t>
            </a:r>
            <a:r>
              <a:rPr lang="en-GB" sz="1400" i="1" dirty="0"/>
              <a:t>Set up a limited company</a:t>
            </a:r>
            <a:r>
              <a:rPr lang="en-GB" sz="1400" dirty="0"/>
              <a:t>. Available at: </a:t>
            </a:r>
            <a:r>
              <a:rPr lang="en-GB" sz="1400" dirty="0">
                <a:hlinkClick r:id="rId8"/>
              </a:rPr>
              <a:t>https://www.gov.uk/limited-company-formation</a:t>
            </a:r>
            <a:r>
              <a:rPr lang="en-GB" sz="1400" dirty="0"/>
              <a:t> (Accessed: 4 April 2026).</a:t>
            </a:r>
          </a:p>
          <a:p>
            <a:r>
              <a:rPr lang="en-GB" sz="1400" dirty="0"/>
              <a:t>Health and Safety Executive (HSE) (2024) </a:t>
            </a:r>
            <a:r>
              <a:rPr lang="en-GB" sz="1400" i="1" dirty="0"/>
              <a:t>Workplace health and safety guidelines</a:t>
            </a:r>
            <a:r>
              <a:rPr lang="en-GB" sz="1400" dirty="0"/>
              <a:t>. Available at: </a:t>
            </a:r>
            <a:r>
              <a:rPr lang="en-GB" sz="1400" dirty="0">
                <a:hlinkClick r:id="rId9"/>
              </a:rPr>
              <a:t>https://www.hse.gov.uk</a:t>
            </a:r>
            <a:r>
              <a:rPr lang="en-GB" sz="1400" dirty="0"/>
              <a:t> (Accessed: 3 April 2026).</a:t>
            </a:r>
          </a:p>
          <a:p>
            <a:r>
              <a:rPr lang="en-GB" sz="1400" dirty="0"/>
              <a:t>Kotler, P., Keller, K. and </a:t>
            </a:r>
            <a:r>
              <a:rPr lang="en-GB" sz="1400" dirty="0" err="1"/>
              <a:t>Chernev</a:t>
            </a:r>
            <a:r>
              <a:rPr lang="en-GB" sz="1400" dirty="0"/>
              <a:t>, A. (2022) </a:t>
            </a:r>
            <a:r>
              <a:rPr lang="en-GB" sz="1400" i="1" dirty="0"/>
              <a:t>Marketing Management</a:t>
            </a:r>
            <a:r>
              <a:rPr lang="en-GB" sz="1400" dirty="0"/>
              <a:t>. 16th </a:t>
            </a:r>
            <a:r>
              <a:rPr lang="en-GB" sz="1400" dirty="0" err="1"/>
              <a:t>edn</a:t>
            </a:r>
            <a:r>
              <a:rPr lang="en-GB" sz="1400" dirty="0"/>
              <a:t>. Harlow: </a:t>
            </a:r>
            <a:r>
              <a:rPr lang="en-GB" sz="1400" dirty="0" err="1"/>
              <a:t>Pearson.McKinsey</a:t>
            </a:r>
            <a:r>
              <a:rPr lang="en-GB" sz="1400" dirty="0"/>
              <a:t> &amp; Company (2022) </a:t>
            </a:r>
            <a:r>
              <a:rPr lang="en-GB" sz="1400" i="1" dirty="0"/>
              <a:t>The future of digital customer engagement</a:t>
            </a:r>
            <a:r>
              <a:rPr lang="en-GB" sz="1400" dirty="0"/>
              <a:t>. Available at: </a:t>
            </a:r>
            <a:r>
              <a:rPr lang="en-GB" sz="1400" dirty="0">
                <a:hlinkClick r:id="rId10"/>
              </a:rPr>
              <a:t>https://www.mckinsey.com</a:t>
            </a:r>
            <a:r>
              <a:rPr lang="en-GB" sz="1400" dirty="0"/>
              <a:t>(Accessed: 3 April 2026).</a:t>
            </a:r>
          </a:p>
          <a:p>
            <a:r>
              <a:rPr lang="en-GB" sz="1400" dirty="0"/>
              <a:t>Mintel (2023) </a:t>
            </a:r>
            <a:r>
              <a:rPr lang="en-GB" sz="1400" i="1" dirty="0"/>
              <a:t>UK men’s grooming market report</a:t>
            </a:r>
            <a:r>
              <a:rPr lang="en-GB" sz="1400" dirty="0"/>
              <a:t>. Available at: </a:t>
            </a:r>
            <a:r>
              <a:rPr lang="en-GB" sz="1400" dirty="0">
                <a:hlinkClick r:id="rId11"/>
              </a:rPr>
              <a:t>https://www.mintel.com</a:t>
            </a:r>
            <a:r>
              <a:rPr lang="en-GB" sz="1400" dirty="0"/>
              <a:t> (Accessed: 3 April 2026).</a:t>
            </a:r>
          </a:p>
          <a:p>
            <a:r>
              <a:rPr lang="en-GB" sz="1400" dirty="0"/>
              <a:t>Office for National Statistics (ONS) (2024) </a:t>
            </a:r>
            <a:r>
              <a:rPr lang="en-GB" sz="1400" i="1" dirty="0"/>
              <a:t>Economic trends and consumer spending in the UK</a:t>
            </a:r>
            <a:r>
              <a:rPr lang="en-GB" sz="1400" dirty="0"/>
              <a:t>. Available at: </a:t>
            </a:r>
            <a:r>
              <a:rPr lang="en-GB" sz="1400" dirty="0">
                <a:hlinkClick r:id="rId12"/>
              </a:rPr>
              <a:t>https://www.ons.gov.uk</a:t>
            </a:r>
            <a:r>
              <a:rPr lang="en-GB" sz="1400" dirty="0"/>
              <a:t> (Accessed: 3 April 2026).</a:t>
            </a:r>
          </a:p>
          <a:p>
            <a:r>
              <a:rPr lang="en-GB" sz="1400" dirty="0"/>
              <a:t>PwC (2023) </a:t>
            </a:r>
            <a:r>
              <a:rPr lang="en-GB" sz="1400" i="1" dirty="0"/>
              <a:t>Consumer behaviour and retail trends report</a:t>
            </a:r>
            <a:r>
              <a:rPr lang="en-GB" sz="1400" dirty="0"/>
              <a:t>. Available at: </a:t>
            </a:r>
            <a:r>
              <a:rPr lang="en-GB" sz="1400" dirty="0">
                <a:hlinkClick r:id="rId13"/>
              </a:rPr>
              <a:t>https://www.pwc.co.uk</a:t>
            </a:r>
            <a:r>
              <a:rPr lang="en-GB" sz="1400" dirty="0"/>
              <a:t> (Accessed: 3 April 2026).Statista (2023) </a:t>
            </a:r>
            <a:r>
              <a:rPr lang="en-GB" sz="1400" i="1" dirty="0"/>
              <a:t>Influence of social media on consumer behaviour in the UK</a:t>
            </a:r>
            <a:r>
              <a:rPr lang="en-GB" sz="1400" dirty="0"/>
              <a:t>. Available at: </a:t>
            </a:r>
            <a:r>
              <a:rPr lang="en-GB" sz="1400" dirty="0">
                <a:hlinkClick r:id="rId14"/>
              </a:rPr>
              <a:t>https://www.statista.com</a:t>
            </a:r>
            <a:r>
              <a:rPr lang="en-GB" sz="1400" dirty="0"/>
              <a:t>(Accessed: 3 April 2026).</a:t>
            </a:r>
            <a:endParaRPr lang="en-US" sz="1400" dirty="0"/>
          </a:p>
          <a:p>
            <a:r>
              <a:rPr lang="en-GB" sz="14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Statista (2024)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media usage in the United Kingdom (UK)</a:t>
            </a:r>
            <a:r>
              <a:rPr lang="en-GB" sz="14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140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https://www.statista.com/topics/3236/social-media-usage-in-the-uk/</a:t>
            </a:r>
            <a:r>
              <a:rPr lang="en-GB" sz="14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3 April 2026).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/>
          </a:p>
          <a:p>
            <a:endParaRPr lang="en-US" sz="1200" dirty="0"/>
          </a:p>
          <a:p>
            <a:endParaRPr lang="en-US" sz="1200" dirty="0"/>
          </a:p>
          <a:p>
            <a:endParaRPr lang="en-US" sz="1200" dirty="0"/>
          </a:p>
          <a:p>
            <a:endParaRPr lang="en-US" sz="12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1557930"/>
      </p:ext>
    </p:extLst>
  </p:cSld>
  <p:clrMapOvr>
    <a:masterClrMapping/>
  </p:clrMapOvr>
</p:sld>
</file>

<file path=ppt/theme/theme1.xml><?xml version="1.0" encoding="utf-8"?>
<a:theme xmlns:a="http://schemas.openxmlformats.org/drawingml/2006/main" name="EncaseVTI">
  <a:themeElements>
    <a:clrScheme name="Encase">
      <a:dk1>
        <a:sysClr val="windowText" lastClr="000000"/>
      </a:dk1>
      <a:lt1>
        <a:sysClr val="window" lastClr="FFFFFF"/>
      </a:lt1>
      <a:dk2>
        <a:srgbClr val="1E2121"/>
      </a:dk2>
      <a:lt2>
        <a:srgbClr val="EFECEB"/>
      </a:lt2>
      <a:accent1>
        <a:srgbClr val="717059"/>
      </a:accent1>
      <a:accent2>
        <a:srgbClr val="B9A17E"/>
      </a:accent2>
      <a:accent3>
        <a:srgbClr val="766752"/>
      </a:accent3>
      <a:accent4>
        <a:srgbClr val="A28578"/>
      </a:accent4>
      <a:accent5>
        <a:srgbClr val="6E736D"/>
      </a:accent5>
      <a:accent6>
        <a:srgbClr val="BE8366"/>
      </a:accent6>
      <a:hlink>
        <a:srgbClr val="B5714F"/>
      </a:hlink>
      <a:folHlink>
        <a:srgbClr val="7B6B4C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ncaseVTI" id="{C293990F-FDB3-4ED3-8175-FB79CE5A2A12}" vid="{A5662C19-271F-459F-B4ED-861A9823764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922</TotalTime>
  <Words>715</Words>
  <Application>Microsoft Macintosh PowerPoint</Application>
  <PresentationFormat>Widescreen</PresentationFormat>
  <Paragraphs>69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Avenir Next LT Pro</vt:lpstr>
      <vt:lpstr>Avenir Next LT Pro Light</vt:lpstr>
      <vt:lpstr>EncaseVTI</vt:lpstr>
      <vt:lpstr>Entrepreneurship Presentation  </vt:lpstr>
      <vt:lpstr>Fresh Cut Barbers </vt:lpstr>
      <vt:lpstr>Product &amp; Service </vt:lpstr>
      <vt:lpstr>Business Objectives </vt:lpstr>
      <vt:lpstr>Unique Selling Point </vt:lpstr>
      <vt:lpstr>PESTEL Analysis </vt:lpstr>
      <vt:lpstr>SWOT Analysis </vt:lpstr>
      <vt:lpstr>Marketing Strategy </vt:lpstr>
      <vt:lpstr>Conclusion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Elizabeta Stefanova Naydenova (2417507)</dc:creator>
  <cp:lastModifiedBy>Elizabeta Stefanova Naydenova (2417507)</cp:lastModifiedBy>
  <cp:revision>1</cp:revision>
  <dcterms:created xsi:type="dcterms:W3CDTF">2026-04-12T19:54:39Z</dcterms:created>
  <dcterms:modified xsi:type="dcterms:W3CDTF">2026-04-13T11:17:15Z</dcterms:modified>
</cp:coreProperties>
</file>