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265" r:id="rId4"/>
    <p:sldId id="259" r:id="rId5"/>
    <p:sldId id="260" r:id="rId6"/>
    <p:sldId id="261" r:id="rId7"/>
    <p:sldId id="262" r:id="rId8"/>
    <p:sldId id="266" r:id="rId9"/>
    <p:sldId id="263" r:id="rId10"/>
    <p:sldId id="268" r:id="rId11"/>
    <p:sldId id="267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BC89EF96-8CEA-46FF-86C4-4CE0E7609802}" styleName="Light Style 3 –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90"/>
    <p:restoredTop sz="94658"/>
  </p:normalViewPr>
  <p:slideViewPr>
    <p:cSldViewPr snapToGrid="0">
      <p:cViewPr varScale="1">
        <p:scale>
          <a:sx n="86" d="100"/>
          <a:sy n="86" d="100"/>
        </p:scale>
        <p:origin x="135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0B5170F-8809-3141-970C-08BC8A6746B9}" type="doc">
      <dgm:prSet loTypeId="urn:microsoft.com/office/officeart/2005/8/layout/process1" loCatId="" qsTypeId="urn:microsoft.com/office/officeart/2005/8/quickstyle/simple1" qsCatId="simple" csTypeId="urn:microsoft.com/office/officeart/2005/8/colors/accent1_2" csCatId="accent1" phldr="1"/>
      <dgm:spPr/>
    </dgm:pt>
    <dgm:pt modelId="{1BDB11BC-8F9D-AE47-BF9D-65A72DE33D30}">
      <dgm:prSet phldrT="[Text]"/>
      <dgm:spPr/>
      <dgm:t>
        <a:bodyPr/>
        <a:lstStyle/>
        <a:p>
          <a:r>
            <a:rPr lang="en-GB" dirty="0"/>
            <a:t>Social Media Use </a:t>
          </a:r>
        </a:p>
      </dgm:t>
    </dgm:pt>
    <dgm:pt modelId="{232107B2-F501-0E47-B779-618A32B71A31}" type="parTrans" cxnId="{A9C1A58A-A2E2-0E44-BDC2-DE4991D24CA5}">
      <dgm:prSet/>
      <dgm:spPr/>
      <dgm:t>
        <a:bodyPr/>
        <a:lstStyle/>
        <a:p>
          <a:endParaRPr lang="en-GB"/>
        </a:p>
      </dgm:t>
    </dgm:pt>
    <dgm:pt modelId="{366CBBC9-D915-4545-A065-15E48516C8AA}" type="sibTrans" cxnId="{A9C1A58A-A2E2-0E44-BDC2-DE4991D24CA5}">
      <dgm:prSet/>
      <dgm:spPr/>
      <dgm:t>
        <a:bodyPr/>
        <a:lstStyle/>
        <a:p>
          <a:endParaRPr lang="en-GB"/>
        </a:p>
      </dgm:t>
    </dgm:pt>
    <dgm:pt modelId="{CCC1DBB4-90C1-3344-9C7D-D8E834575BAF}">
      <dgm:prSet phldrT="[Text]"/>
      <dgm:spPr/>
      <dgm:t>
        <a:bodyPr/>
        <a:lstStyle/>
        <a:p>
          <a:r>
            <a:rPr lang="en-GB" dirty="0"/>
            <a:t>Study Time </a:t>
          </a:r>
        </a:p>
      </dgm:t>
    </dgm:pt>
    <dgm:pt modelId="{22F5E841-EB7A-6041-889A-056BE02A991F}" type="parTrans" cxnId="{090C0438-F328-0D4D-9012-FAC87446A093}">
      <dgm:prSet/>
      <dgm:spPr/>
      <dgm:t>
        <a:bodyPr/>
        <a:lstStyle/>
        <a:p>
          <a:endParaRPr lang="en-GB"/>
        </a:p>
      </dgm:t>
    </dgm:pt>
    <dgm:pt modelId="{A7FA20AC-D616-2443-AD85-44E642BB88E2}" type="sibTrans" cxnId="{090C0438-F328-0D4D-9012-FAC87446A093}">
      <dgm:prSet/>
      <dgm:spPr/>
      <dgm:t>
        <a:bodyPr/>
        <a:lstStyle/>
        <a:p>
          <a:endParaRPr lang="en-GB"/>
        </a:p>
      </dgm:t>
    </dgm:pt>
    <dgm:pt modelId="{2A14D570-571D-0E40-815F-0BF6A20B6A33}">
      <dgm:prSet phldrT="[Text]"/>
      <dgm:spPr/>
      <dgm:t>
        <a:bodyPr/>
        <a:lstStyle/>
        <a:p>
          <a:r>
            <a:rPr lang="en-GB" dirty="0"/>
            <a:t>Academic Performance</a:t>
          </a:r>
        </a:p>
      </dgm:t>
    </dgm:pt>
    <dgm:pt modelId="{91D0C9F5-6581-7E49-821B-42873DD8B2E9}" type="parTrans" cxnId="{0A31F9C8-E0E9-614F-B2F3-F169D857F6C4}">
      <dgm:prSet/>
      <dgm:spPr/>
      <dgm:t>
        <a:bodyPr/>
        <a:lstStyle/>
        <a:p>
          <a:endParaRPr lang="en-GB"/>
        </a:p>
      </dgm:t>
    </dgm:pt>
    <dgm:pt modelId="{1CA0F5DE-ED3E-3B4D-B2B9-40E63753908C}" type="sibTrans" cxnId="{0A31F9C8-E0E9-614F-B2F3-F169D857F6C4}">
      <dgm:prSet/>
      <dgm:spPr/>
      <dgm:t>
        <a:bodyPr/>
        <a:lstStyle/>
        <a:p>
          <a:endParaRPr lang="en-GB"/>
        </a:p>
      </dgm:t>
    </dgm:pt>
    <dgm:pt modelId="{1FF1C561-5B21-224B-8C44-C6269F12C6DE}" type="pres">
      <dgm:prSet presAssocID="{20B5170F-8809-3141-970C-08BC8A6746B9}" presName="Name0" presStyleCnt="0">
        <dgm:presLayoutVars>
          <dgm:dir/>
          <dgm:resizeHandles val="exact"/>
        </dgm:presLayoutVars>
      </dgm:prSet>
      <dgm:spPr/>
    </dgm:pt>
    <dgm:pt modelId="{15977E78-9650-994C-9C69-C13247605D89}" type="pres">
      <dgm:prSet presAssocID="{1BDB11BC-8F9D-AE47-BF9D-65A72DE33D30}" presName="node" presStyleLbl="node1" presStyleIdx="0" presStyleCnt="3">
        <dgm:presLayoutVars>
          <dgm:bulletEnabled val="1"/>
        </dgm:presLayoutVars>
      </dgm:prSet>
      <dgm:spPr/>
    </dgm:pt>
    <dgm:pt modelId="{BA2C9C19-8757-094B-A876-0F23DCE0ED8D}" type="pres">
      <dgm:prSet presAssocID="{366CBBC9-D915-4545-A065-15E48516C8AA}" presName="sibTrans" presStyleLbl="sibTrans2D1" presStyleIdx="0" presStyleCnt="2"/>
      <dgm:spPr/>
    </dgm:pt>
    <dgm:pt modelId="{214B5163-AB83-454F-A8AC-C794372AB577}" type="pres">
      <dgm:prSet presAssocID="{366CBBC9-D915-4545-A065-15E48516C8AA}" presName="connectorText" presStyleLbl="sibTrans2D1" presStyleIdx="0" presStyleCnt="2"/>
      <dgm:spPr/>
    </dgm:pt>
    <dgm:pt modelId="{FD94E926-41FE-F943-AEDB-3642DC3620F7}" type="pres">
      <dgm:prSet presAssocID="{CCC1DBB4-90C1-3344-9C7D-D8E834575BAF}" presName="node" presStyleLbl="node1" presStyleIdx="1" presStyleCnt="3">
        <dgm:presLayoutVars>
          <dgm:bulletEnabled val="1"/>
        </dgm:presLayoutVars>
      </dgm:prSet>
      <dgm:spPr/>
    </dgm:pt>
    <dgm:pt modelId="{1CC9DE81-8B35-D54B-89FA-A4040087CB9E}" type="pres">
      <dgm:prSet presAssocID="{A7FA20AC-D616-2443-AD85-44E642BB88E2}" presName="sibTrans" presStyleLbl="sibTrans2D1" presStyleIdx="1" presStyleCnt="2"/>
      <dgm:spPr/>
    </dgm:pt>
    <dgm:pt modelId="{1D317732-346F-254A-B710-F8A30CD5AC6A}" type="pres">
      <dgm:prSet presAssocID="{A7FA20AC-D616-2443-AD85-44E642BB88E2}" presName="connectorText" presStyleLbl="sibTrans2D1" presStyleIdx="1" presStyleCnt="2"/>
      <dgm:spPr/>
    </dgm:pt>
    <dgm:pt modelId="{C35DEC82-F28B-124F-8B88-591F8C150504}" type="pres">
      <dgm:prSet presAssocID="{2A14D570-571D-0E40-815F-0BF6A20B6A33}" presName="node" presStyleLbl="node1" presStyleIdx="2" presStyleCnt="3">
        <dgm:presLayoutVars>
          <dgm:bulletEnabled val="1"/>
        </dgm:presLayoutVars>
      </dgm:prSet>
      <dgm:spPr/>
    </dgm:pt>
  </dgm:ptLst>
  <dgm:cxnLst>
    <dgm:cxn modelId="{431AE802-4DC2-5344-93C5-416C60A65614}" type="presOf" srcId="{20B5170F-8809-3141-970C-08BC8A6746B9}" destId="{1FF1C561-5B21-224B-8C44-C6269F12C6DE}" srcOrd="0" destOrd="0" presId="urn:microsoft.com/office/officeart/2005/8/layout/process1"/>
    <dgm:cxn modelId="{5BB7BD18-061A-0D43-AA2D-271FD205CCD3}" type="presOf" srcId="{366CBBC9-D915-4545-A065-15E48516C8AA}" destId="{BA2C9C19-8757-094B-A876-0F23DCE0ED8D}" srcOrd="0" destOrd="0" presId="urn:microsoft.com/office/officeart/2005/8/layout/process1"/>
    <dgm:cxn modelId="{B2345F19-7D94-BF49-AA91-140CB76EF8A9}" type="presOf" srcId="{A7FA20AC-D616-2443-AD85-44E642BB88E2}" destId="{1CC9DE81-8B35-D54B-89FA-A4040087CB9E}" srcOrd="0" destOrd="0" presId="urn:microsoft.com/office/officeart/2005/8/layout/process1"/>
    <dgm:cxn modelId="{090C0438-F328-0D4D-9012-FAC87446A093}" srcId="{20B5170F-8809-3141-970C-08BC8A6746B9}" destId="{CCC1DBB4-90C1-3344-9C7D-D8E834575BAF}" srcOrd="1" destOrd="0" parTransId="{22F5E841-EB7A-6041-889A-056BE02A991F}" sibTransId="{A7FA20AC-D616-2443-AD85-44E642BB88E2}"/>
    <dgm:cxn modelId="{B3665042-DA22-9C40-A577-B193CC078F0F}" type="presOf" srcId="{366CBBC9-D915-4545-A065-15E48516C8AA}" destId="{214B5163-AB83-454F-A8AC-C794372AB577}" srcOrd="1" destOrd="0" presId="urn:microsoft.com/office/officeart/2005/8/layout/process1"/>
    <dgm:cxn modelId="{26F05864-FC5A-6A42-BBF1-4435F4141624}" type="presOf" srcId="{1BDB11BC-8F9D-AE47-BF9D-65A72DE33D30}" destId="{15977E78-9650-994C-9C69-C13247605D89}" srcOrd="0" destOrd="0" presId="urn:microsoft.com/office/officeart/2005/8/layout/process1"/>
    <dgm:cxn modelId="{A9C1A58A-A2E2-0E44-BDC2-DE4991D24CA5}" srcId="{20B5170F-8809-3141-970C-08BC8A6746B9}" destId="{1BDB11BC-8F9D-AE47-BF9D-65A72DE33D30}" srcOrd="0" destOrd="0" parTransId="{232107B2-F501-0E47-B779-618A32B71A31}" sibTransId="{366CBBC9-D915-4545-A065-15E48516C8AA}"/>
    <dgm:cxn modelId="{6C662F9B-BE93-F64A-8A1C-F04249953396}" type="presOf" srcId="{CCC1DBB4-90C1-3344-9C7D-D8E834575BAF}" destId="{FD94E926-41FE-F943-AEDB-3642DC3620F7}" srcOrd="0" destOrd="0" presId="urn:microsoft.com/office/officeart/2005/8/layout/process1"/>
    <dgm:cxn modelId="{7C89DDBB-B2B6-5349-97E7-E77F77A13616}" type="presOf" srcId="{A7FA20AC-D616-2443-AD85-44E642BB88E2}" destId="{1D317732-346F-254A-B710-F8A30CD5AC6A}" srcOrd="1" destOrd="0" presId="urn:microsoft.com/office/officeart/2005/8/layout/process1"/>
    <dgm:cxn modelId="{80EDCFBD-306D-1F44-B672-9BAC35B43E02}" type="presOf" srcId="{2A14D570-571D-0E40-815F-0BF6A20B6A33}" destId="{C35DEC82-F28B-124F-8B88-591F8C150504}" srcOrd="0" destOrd="0" presId="urn:microsoft.com/office/officeart/2005/8/layout/process1"/>
    <dgm:cxn modelId="{0A31F9C8-E0E9-614F-B2F3-F169D857F6C4}" srcId="{20B5170F-8809-3141-970C-08BC8A6746B9}" destId="{2A14D570-571D-0E40-815F-0BF6A20B6A33}" srcOrd="2" destOrd="0" parTransId="{91D0C9F5-6581-7E49-821B-42873DD8B2E9}" sibTransId="{1CA0F5DE-ED3E-3B4D-B2B9-40E63753908C}"/>
    <dgm:cxn modelId="{D46A43A3-0B6B-1B4B-A032-ECF3244CC268}" type="presParOf" srcId="{1FF1C561-5B21-224B-8C44-C6269F12C6DE}" destId="{15977E78-9650-994C-9C69-C13247605D89}" srcOrd="0" destOrd="0" presId="urn:microsoft.com/office/officeart/2005/8/layout/process1"/>
    <dgm:cxn modelId="{25E29492-7BDD-D145-950E-FD910605735F}" type="presParOf" srcId="{1FF1C561-5B21-224B-8C44-C6269F12C6DE}" destId="{BA2C9C19-8757-094B-A876-0F23DCE0ED8D}" srcOrd="1" destOrd="0" presId="urn:microsoft.com/office/officeart/2005/8/layout/process1"/>
    <dgm:cxn modelId="{01817C58-E700-C849-839B-7EAB3880E9C7}" type="presParOf" srcId="{BA2C9C19-8757-094B-A876-0F23DCE0ED8D}" destId="{214B5163-AB83-454F-A8AC-C794372AB577}" srcOrd="0" destOrd="0" presId="urn:microsoft.com/office/officeart/2005/8/layout/process1"/>
    <dgm:cxn modelId="{E222920D-C4F1-A24F-8EAD-30975AE6221F}" type="presParOf" srcId="{1FF1C561-5B21-224B-8C44-C6269F12C6DE}" destId="{FD94E926-41FE-F943-AEDB-3642DC3620F7}" srcOrd="2" destOrd="0" presId="urn:microsoft.com/office/officeart/2005/8/layout/process1"/>
    <dgm:cxn modelId="{3B8E53D0-2050-B246-9C2C-319C9FF51DA7}" type="presParOf" srcId="{1FF1C561-5B21-224B-8C44-C6269F12C6DE}" destId="{1CC9DE81-8B35-D54B-89FA-A4040087CB9E}" srcOrd="3" destOrd="0" presId="urn:microsoft.com/office/officeart/2005/8/layout/process1"/>
    <dgm:cxn modelId="{C3550253-D81E-8E44-A890-601CC5D8135B}" type="presParOf" srcId="{1CC9DE81-8B35-D54B-89FA-A4040087CB9E}" destId="{1D317732-346F-254A-B710-F8A30CD5AC6A}" srcOrd="0" destOrd="0" presId="urn:microsoft.com/office/officeart/2005/8/layout/process1"/>
    <dgm:cxn modelId="{A6857A86-71DE-9246-B474-61FBF4FA9E1F}" type="presParOf" srcId="{1FF1C561-5B21-224B-8C44-C6269F12C6DE}" destId="{C35DEC82-F28B-124F-8B88-591F8C150504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977E78-9650-994C-9C69-C13247605D89}">
      <dsp:nvSpPr>
        <dsp:cNvPr id="0" name=""/>
        <dsp:cNvSpPr/>
      </dsp:nvSpPr>
      <dsp:spPr>
        <a:xfrm>
          <a:off x="9242" y="283970"/>
          <a:ext cx="2762398" cy="16574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Social Media Use </a:t>
          </a:r>
        </a:p>
      </dsp:txBody>
      <dsp:txXfrm>
        <a:off x="57787" y="332515"/>
        <a:ext cx="2665308" cy="1560349"/>
      </dsp:txXfrm>
    </dsp:sp>
    <dsp:sp modelId="{BA2C9C19-8757-094B-A876-0F23DCE0ED8D}">
      <dsp:nvSpPr>
        <dsp:cNvPr id="0" name=""/>
        <dsp:cNvSpPr/>
      </dsp:nvSpPr>
      <dsp:spPr>
        <a:xfrm>
          <a:off x="3047880" y="770152"/>
          <a:ext cx="585628" cy="6850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700" kern="1200"/>
        </a:p>
      </dsp:txBody>
      <dsp:txXfrm>
        <a:off x="3047880" y="907167"/>
        <a:ext cx="409940" cy="411044"/>
      </dsp:txXfrm>
    </dsp:sp>
    <dsp:sp modelId="{FD94E926-41FE-F943-AEDB-3642DC3620F7}">
      <dsp:nvSpPr>
        <dsp:cNvPr id="0" name=""/>
        <dsp:cNvSpPr/>
      </dsp:nvSpPr>
      <dsp:spPr>
        <a:xfrm>
          <a:off x="3876600" y="283970"/>
          <a:ext cx="2762398" cy="16574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Study Time </a:t>
          </a:r>
        </a:p>
      </dsp:txBody>
      <dsp:txXfrm>
        <a:off x="3925145" y="332515"/>
        <a:ext cx="2665308" cy="1560349"/>
      </dsp:txXfrm>
    </dsp:sp>
    <dsp:sp modelId="{1CC9DE81-8B35-D54B-89FA-A4040087CB9E}">
      <dsp:nvSpPr>
        <dsp:cNvPr id="0" name=""/>
        <dsp:cNvSpPr/>
      </dsp:nvSpPr>
      <dsp:spPr>
        <a:xfrm>
          <a:off x="6915239" y="770152"/>
          <a:ext cx="585628" cy="6850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700" kern="1200"/>
        </a:p>
      </dsp:txBody>
      <dsp:txXfrm>
        <a:off x="6915239" y="907167"/>
        <a:ext cx="409940" cy="411044"/>
      </dsp:txXfrm>
    </dsp:sp>
    <dsp:sp modelId="{C35DEC82-F28B-124F-8B88-591F8C150504}">
      <dsp:nvSpPr>
        <dsp:cNvPr id="0" name=""/>
        <dsp:cNvSpPr/>
      </dsp:nvSpPr>
      <dsp:spPr>
        <a:xfrm>
          <a:off x="7743958" y="283970"/>
          <a:ext cx="2762398" cy="16574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Academic Performance</a:t>
          </a:r>
        </a:p>
      </dsp:txBody>
      <dsp:txXfrm>
        <a:off x="7792503" y="332515"/>
        <a:ext cx="2665308" cy="15603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F74E0F-EAF8-2D43-B666-D85B34EFB16D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F9D589-E306-164F-A1C8-37C39BC26C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35293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F9D589-E306-164F-A1C8-37C39BC26C69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84636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CA5F62AC-FE7F-7446-A229-69540F490519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3439FB47-531F-9246-AEEE-7D5755E3F2C9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7944747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F62AC-FE7F-7446-A229-69540F490519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9FB47-531F-9246-AEEE-7D5755E3F2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20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A5F62AC-FE7F-7446-A229-69540F490519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439FB47-531F-9246-AEEE-7D5755E3F2C9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28791671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F62AC-FE7F-7446-A229-69540F490519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9FB47-531F-9246-AEEE-7D5755E3F2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7126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F62AC-FE7F-7446-A229-69540F490519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9FB47-531F-9246-AEEE-7D5755E3F2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8059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F62AC-FE7F-7446-A229-69540F490519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9FB47-531F-9246-AEEE-7D5755E3F2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7761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F62AC-FE7F-7446-A229-69540F490519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9FB47-531F-9246-AEEE-7D5755E3F2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66510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A5F62AC-FE7F-7446-A229-69540F490519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439FB47-531F-9246-AEEE-7D5755E3F2C9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512418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A5F62AC-FE7F-7446-A229-69540F490519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439FB47-531F-9246-AEEE-7D5755E3F2C9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686277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F62AC-FE7F-7446-A229-69540F490519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9FB47-531F-9246-AEEE-7D5755E3F2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69020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F62AC-FE7F-7446-A229-69540F490519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9FB47-531F-9246-AEEE-7D5755E3F2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6233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CA5F62AC-FE7F-7446-A229-69540F490519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3439FB47-531F-9246-AEEE-7D5755E3F2C9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5834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8F123-4C5C-3633-9D95-B341AD8C974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4900" b="1" dirty="0"/>
              <a:t>The Impact of Social Media Use on Academic Performance among University Students in the UK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5B38A3-2921-0F0D-ADB4-3B171FD2F9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286028"/>
            <a:ext cx="4249479" cy="1703609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en-US" b="1" i="1" u="sng" dirty="0"/>
              <a:t>TEAM </a:t>
            </a:r>
            <a:r>
              <a:rPr lang="en-GB" b="1" i="1" u="sng" dirty="0"/>
              <a:t>ANXIETY</a:t>
            </a:r>
          </a:p>
          <a:p>
            <a:pPr algn="l"/>
            <a:endParaRPr lang="en-US" dirty="0"/>
          </a:p>
          <a:p>
            <a:pPr algn="l"/>
            <a:r>
              <a:rPr lang="en-US" dirty="0"/>
              <a:t>Pankti</a:t>
            </a:r>
          </a:p>
          <a:p>
            <a:pPr algn="l"/>
            <a:r>
              <a:rPr lang="en-US" dirty="0"/>
              <a:t>Sadia</a:t>
            </a:r>
          </a:p>
          <a:p>
            <a:pPr algn="l"/>
            <a:r>
              <a:rPr lang="en-US" dirty="0"/>
              <a:t>Marvin</a:t>
            </a:r>
          </a:p>
        </p:txBody>
      </p:sp>
    </p:spTree>
    <p:extLst>
      <p:ext uri="{BB962C8B-B14F-4D97-AF65-F5344CB8AC3E}">
        <p14:creationId xmlns:p14="http://schemas.microsoft.com/office/powerpoint/2010/main" val="39830301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C547C9-5A27-232E-ADE2-A2447867B0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Aim and Objectives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6936E6-1205-4548-806B-2CBC07B359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10730023" cy="4667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Aim</a:t>
            </a:r>
          </a:p>
          <a:p>
            <a:r>
              <a:rPr lang="en-GB" dirty="0"/>
              <a:t>To examine the relationship between social media usage and academic performance among university students in the UK.</a:t>
            </a:r>
          </a:p>
          <a:p>
            <a:pPr marL="0" indent="0">
              <a:buNone/>
            </a:pPr>
            <a:r>
              <a:rPr lang="en-GB" b="1" dirty="0"/>
              <a:t>Objectives</a:t>
            </a:r>
          </a:p>
          <a:p>
            <a:r>
              <a:rPr lang="en-GB" dirty="0"/>
              <a:t>To measure the amount of time students spend on social media daily</a:t>
            </a:r>
          </a:p>
          <a:p>
            <a:r>
              <a:rPr lang="en-GB" dirty="0"/>
              <a:t>To examine how social media affects study time and concentration</a:t>
            </a:r>
          </a:p>
          <a:p>
            <a:r>
              <a:rPr lang="en-GB" dirty="0"/>
              <a:t>To assess the impact of social media on sleep patterns and class attendance</a:t>
            </a:r>
          </a:p>
          <a:p>
            <a:r>
              <a:rPr lang="en-GB" dirty="0"/>
              <a:t>To analyse the relationship between social media use and self-reported academic performance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95305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F2DB8D-302F-A9B3-3ED5-8E2E072A68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Research Questions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0A3870-BD12-269E-639D-796E5E0EA5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Research Questions</a:t>
            </a:r>
          </a:p>
          <a:p>
            <a:r>
              <a:rPr lang="en-GB" dirty="0"/>
              <a:t>How many hours per day do students spend on social media?</a:t>
            </a:r>
          </a:p>
          <a:p>
            <a:r>
              <a:rPr lang="en-GB" dirty="0"/>
              <a:t>Does social media reduce study time?</a:t>
            </a:r>
          </a:p>
          <a:p>
            <a:r>
              <a:rPr lang="en-GB" dirty="0"/>
              <a:t>Does social media affect students’ concentration while studying?</a:t>
            </a:r>
          </a:p>
          <a:p>
            <a:r>
              <a:rPr lang="en-GB" dirty="0"/>
              <a:t>Is there a relationship between social media use and academic performance?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47894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B9B30D-438F-900A-D549-74E31A03B3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Population and Sample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8FEDD2-D146-11CC-E43C-E4E6057C45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Population</a:t>
            </a:r>
          </a:p>
          <a:p>
            <a:r>
              <a:rPr lang="en-GB" dirty="0"/>
              <a:t>All undergraduate or postgraduate students studying in UK universities.</a:t>
            </a:r>
          </a:p>
          <a:p>
            <a:pPr marL="0" indent="0">
              <a:buNone/>
            </a:pPr>
            <a:r>
              <a:rPr lang="en-GB" b="1" dirty="0"/>
              <a:t>Sample</a:t>
            </a:r>
          </a:p>
          <a:p>
            <a:r>
              <a:rPr lang="en-GB" dirty="0"/>
              <a:t>30 university students (pilot sample)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62419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3AD70-5CAD-F7E0-866C-E8C1004A69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Sampling Method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B39FF5-A35B-D0C7-C8EE-529DBB9DD6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Convenience sampling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Reason:</a:t>
            </a:r>
          </a:p>
          <a:p>
            <a:r>
              <a:rPr lang="en-GB" dirty="0"/>
              <a:t>Fast and suitable for pilot study</a:t>
            </a:r>
          </a:p>
          <a:p>
            <a:r>
              <a:rPr lang="en-GB" dirty="0"/>
              <a:t>Easy access to classmates, friends, or online student groups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88182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7B2E10-3346-4AF5-3B22-2E45A3BD2C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Conceptual Framework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407298-F332-E5A6-03DE-7A15D11D04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Time Displacement Theory</a:t>
            </a:r>
            <a:endParaRPr lang="en-GB" dirty="0"/>
          </a:p>
          <a:p>
            <a:r>
              <a:rPr lang="en-GB" dirty="0"/>
              <a:t>This theory suggests that time spent on social media reduces time available for academic activities, which may affect academic performance.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22347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63483E-2DE9-C1C3-61E2-AFEA3B535E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Variables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D6D8B9-EE14-FF62-F109-84CABBC064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244163" cy="25443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Independent Variable</a:t>
            </a:r>
          </a:p>
          <a:p>
            <a:pPr marL="0" indent="0">
              <a:buNone/>
            </a:pPr>
            <a:r>
              <a:rPr lang="en-GB" dirty="0"/>
              <a:t>Social media usage</a:t>
            </a:r>
          </a:p>
          <a:p>
            <a:r>
              <a:rPr lang="en-GB" dirty="0"/>
              <a:t>Time spent daily</a:t>
            </a:r>
          </a:p>
          <a:p>
            <a:r>
              <a:rPr lang="en-GB" dirty="0"/>
              <a:t>Frequency of checking</a:t>
            </a:r>
          </a:p>
          <a:p>
            <a:r>
              <a:rPr lang="en-GB" dirty="0"/>
              <a:t>Use during study time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5D6B3FD-ECAB-7E4B-E05F-43E98B0E8741}"/>
              </a:ext>
            </a:extLst>
          </p:cNvPr>
          <p:cNvSpPr txBox="1">
            <a:spLocks/>
          </p:cNvSpPr>
          <p:nvPr/>
        </p:nvSpPr>
        <p:spPr>
          <a:xfrm>
            <a:off x="6388395" y="1709000"/>
            <a:ext cx="4432005" cy="264005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000" b="1" dirty="0">
                <a:solidFill>
                  <a:schemeClr val="tx2"/>
                </a:solidFill>
              </a:rPr>
              <a:t>Dependent</a:t>
            </a:r>
            <a:r>
              <a:rPr lang="en-GB" b="1" dirty="0"/>
              <a:t> </a:t>
            </a:r>
            <a:r>
              <a:rPr lang="en-GB" sz="2000" b="1" dirty="0">
                <a:solidFill>
                  <a:schemeClr val="tx2"/>
                </a:solidFill>
              </a:rPr>
              <a:t>Variable</a:t>
            </a:r>
          </a:p>
          <a:p>
            <a:pPr marL="0" indent="0">
              <a:buNone/>
            </a:pPr>
            <a:r>
              <a:rPr lang="en-GB" sz="2000" b="1" dirty="0">
                <a:solidFill>
                  <a:schemeClr val="tx2"/>
                </a:solidFill>
              </a:rPr>
              <a:t>Academic performance</a:t>
            </a:r>
          </a:p>
          <a:p>
            <a:pPr marL="384048" indent="-384048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■"/>
            </a:pPr>
            <a:r>
              <a:rPr lang="en-GB" sz="2000" dirty="0">
                <a:solidFill>
                  <a:schemeClr val="tx2"/>
                </a:solidFill>
              </a:rPr>
              <a:t>Self-reported grades</a:t>
            </a:r>
          </a:p>
          <a:p>
            <a:pPr marL="384048" indent="-384048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■"/>
            </a:pPr>
            <a:r>
              <a:rPr lang="en-GB" sz="2000" dirty="0">
                <a:solidFill>
                  <a:schemeClr val="tx2"/>
                </a:solidFill>
              </a:rPr>
              <a:t>Study time</a:t>
            </a:r>
          </a:p>
          <a:p>
            <a:pPr marL="384048" indent="-384048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■"/>
            </a:pPr>
            <a:r>
              <a:rPr lang="en-GB" sz="2000" dirty="0">
                <a:solidFill>
                  <a:schemeClr val="tx2"/>
                </a:solidFill>
              </a:rPr>
              <a:t>Concentration level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0250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B9F33-8089-F539-894C-AFBCB92FFF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Conceptual Model</a:t>
            </a:r>
            <a:endParaRPr lang="en-US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CEB007CA-3D2B-5CED-1AD4-722660C39E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307118"/>
              </p:ext>
            </p:extLst>
          </p:nvPr>
        </p:nvGraphicFramePr>
        <p:xfrm>
          <a:off x="933893" y="2316310"/>
          <a:ext cx="10515600" cy="22253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018137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1BAE6-DA93-BE1A-876D-FCFCEFE4C7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Questionnaire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3E62DD-4875-D515-0681-E349DD9F32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Pilot – 30 Respondents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Use </a:t>
            </a:r>
            <a:r>
              <a:rPr lang="en-GB" b="1" dirty="0"/>
              <a:t>5-point Likert scale</a:t>
            </a:r>
            <a:br>
              <a:rPr lang="en-GB" dirty="0"/>
            </a:br>
            <a:r>
              <a:rPr lang="en-GB" dirty="0"/>
              <a:t>1 = Strongly Disagree</a:t>
            </a:r>
            <a:br>
              <a:rPr lang="en-GB" dirty="0"/>
            </a:br>
            <a:r>
              <a:rPr lang="en-GB" dirty="0"/>
              <a:t>2 = Disagree</a:t>
            </a:r>
            <a:br>
              <a:rPr lang="en-GB" dirty="0"/>
            </a:br>
            <a:r>
              <a:rPr lang="en-GB" dirty="0"/>
              <a:t>3 = Neutral</a:t>
            </a:r>
            <a:br>
              <a:rPr lang="en-GB" dirty="0"/>
            </a:br>
            <a:r>
              <a:rPr lang="en-GB" dirty="0"/>
              <a:t>4 = Agree</a:t>
            </a:r>
            <a:br>
              <a:rPr lang="en-GB" dirty="0"/>
            </a:br>
            <a:r>
              <a:rPr lang="en-GB" dirty="0"/>
              <a:t>5 = Strongly Agree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84664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293B4C-F5E5-7E14-02CB-57080739B0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34777"/>
            <a:ext cx="10623698" cy="593614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b="1" dirty="0"/>
              <a:t>Questionnaire: The Impact of Social Media Use on Academic Performance among University Students in the UK</a:t>
            </a:r>
            <a:endParaRPr lang="en-GB" b="1" dirty="0"/>
          </a:p>
          <a:p>
            <a:pPr marL="0" indent="0">
              <a:buNone/>
            </a:pPr>
            <a:r>
              <a:rPr lang="en-US" dirty="0"/>
              <a:t>Instructions: Please tick (✔) the option that best represents your opinion. All responses are confidential and will be used for academic purposes only.</a:t>
            </a:r>
            <a:br>
              <a:rPr lang="en-US" dirty="0"/>
            </a:br>
            <a:endParaRPr lang="en-US" dirty="0"/>
          </a:p>
          <a:p>
            <a:pPr marL="0" indent="0">
              <a:buNone/>
            </a:pPr>
            <a:r>
              <a:rPr lang="en-US" dirty="0"/>
              <a:t>Scale: 1 = Strongly Disagree, 2 = Disagree, 3 = Neutral, 4 = Agree, </a:t>
            </a:r>
          </a:p>
          <a:p>
            <a:pPr marL="0" indent="0">
              <a:buNone/>
            </a:pPr>
            <a:r>
              <a:rPr lang="en-US" dirty="0"/>
              <a:t>5 = Strongly Agree</a:t>
            </a:r>
            <a:endParaRPr lang="en-GB" dirty="0"/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r>
              <a:rPr lang="en-US" b="1" dirty="0"/>
              <a:t>Demographic Information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Age: ☐ 18-24 ☐ 24-32 ☐ 32-38 ☐ 38+</a:t>
            </a:r>
            <a:endParaRPr lang="en-GB" dirty="0"/>
          </a:p>
          <a:p>
            <a:pPr marL="0" indent="0">
              <a:buNone/>
            </a:pPr>
            <a:r>
              <a:rPr lang="en-US" dirty="0"/>
              <a:t>Gender: ☐ Male   ☐ Female   ☐ Prefer not to say</a:t>
            </a:r>
            <a:endParaRPr lang="en-GB" dirty="0"/>
          </a:p>
          <a:p>
            <a:pPr marL="0" indent="0">
              <a:buNone/>
            </a:pPr>
            <a:r>
              <a:rPr lang="en-US" dirty="0"/>
              <a:t>Level of Study: ☐ Undergraduate   ☐ Postgraduate</a:t>
            </a:r>
            <a:endParaRPr lang="en-GB" dirty="0"/>
          </a:p>
          <a:p>
            <a:pPr marL="0" indent="0">
              <a:buNone/>
            </a:pPr>
            <a:r>
              <a:rPr lang="en-US" dirty="0"/>
              <a:t>Field of Study: __________________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97072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08979-BDF5-C2EB-06EE-9A63190108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Questionnaire</a:t>
            </a:r>
            <a:endParaRPr lang="en-US" dirty="0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3D6F4C66-FB82-33D8-6547-F06AEE8AE6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6658571"/>
              </p:ext>
            </p:extLst>
          </p:nvPr>
        </p:nvGraphicFramePr>
        <p:xfrm>
          <a:off x="838200" y="1825625"/>
          <a:ext cx="10676860" cy="399038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27944">
                  <a:extLst>
                    <a:ext uri="{9D8B030D-6E8A-4147-A177-3AD203B41FA5}">
                      <a16:colId xmlns:a16="http://schemas.microsoft.com/office/drawing/2014/main" val="2518567048"/>
                    </a:ext>
                  </a:extLst>
                </a:gridCol>
                <a:gridCol w="3055159">
                  <a:extLst>
                    <a:ext uri="{9D8B030D-6E8A-4147-A177-3AD203B41FA5}">
                      <a16:colId xmlns:a16="http://schemas.microsoft.com/office/drawing/2014/main" val="56091672"/>
                    </a:ext>
                  </a:extLst>
                </a:gridCol>
                <a:gridCol w="1133540">
                  <a:extLst>
                    <a:ext uri="{9D8B030D-6E8A-4147-A177-3AD203B41FA5}">
                      <a16:colId xmlns:a16="http://schemas.microsoft.com/office/drawing/2014/main" val="2531795357"/>
                    </a:ext>
                  </a:extLst>
                </a:gridCol>
                <a:gridCol w="1522183">
                  <a:extLst>
                    <a:ext uri="{9D8B030D-6E8A-4147-A177-3AD203B41FA5}">
                      <a16:colId xmlns:a16="http://schemas.microsoft.com/office/drawing/2014/main" val="3710724923"/>
                    </a:ext>
                  </a:extLst>
                </a:gridCol>
                <a:gridCol w="1586956">
                  <a:extLst>
                    <a:ext uri="{9D8B030D-6E8A-4147-A177-3AD203B41FA5}">
                      <a16:colId xmlns:a16="http://schemas.microsoft.com/office/drawing/2014/main" val="1631827109"/>
                    </a:ext>
                  </a:extLst>
                </a:gridCol>
                <a:gridCol w="1478999">
                  <a:extLst>
                    <a:ext uri="{9D8B030D-6E8A-4147-A177-3AD203B41FA5}">
                      <a16:colId xmlns:a16="http://schemas.microsoft.com/office/drawing/2014/main" val="745155848"/>
                    </a:ext>
                  </a:extLst>
                </a:gridCol>
                <a:gridCol w="1272079">
                  <a:extLst>
                    <a:ext uri="{9D8B030D-6E8A-4147-A177-3AD203B41FA5}">
                      <a16:colId xmlns:a16="http://schemas.microsoft.com/office/drawing/2014/main" val="2433286506"/>
                    </a:ext>
                  </a:extLst>
                </a:gridCol>
              </a:tblGrid>
              <a:tr h="724112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No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600" dirty="0">
                          <a:effectLst/>
                          <a:latin typeface="Cambria" panose="02040503050406030204" pitchFamily="18" charset="0"/>
                          <a:ea typeface="MS Mincho" panose="02020609040205080304" pitchFamily="49" charset="-128"/>
                          <a:cs typeface="Vrinda" panose="020B0502040204020203" pitchFamily="34" charset="0"/>
                        </a:rPr>
                        <a:t>Statement</a:t>
                      </a:r>
                      <a:endParaRPr lang="en-GB" sz="16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600" dirty="0">
                          <a:effectLst/>
                          <a:latin typeface="Cambria" panose="02040503050406030204" pitchFamily="18" charset="0"/>
                          <a:ea typeface="MS Mincho" panose="02020609040205080304" pitchFamily="49" charset="-128"/>
                          <a:cs typeface="Vrinda" panose="020B0502040204020203" pitchFamily="34" charset="0"/>
                        </a:rPr>
                        <a:t>1</a:t>
                      </a:r>
                      <a:endParaRPr lang="en-GB" sz="16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600" dirty="0">
                          <a:effectLst/>
                          <a:latin typeface="Cambria" panose="02040503050406030204" pitchFamily="18" charset="0"/>
                          <a:ea typeface="MS Mincho" panose="02020609040205080304" pitchFamily="49" charset="-128"/>
                          <a:cs typeface="Vrinda" panose="020B0502040204020203" pitchFamily="34" charset="0"/>
                        </a:rPr>
                        <a:t>2</a:t>
                      </a:r>
                      <a:endParaRPr lang="en-GB" sz="16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600" dirty="0">
                          <a:effectLst/>
                          <a:latin typeface="Cambria" panose="02040503050406030204" pitchFamily="18" charset="0"/>
                          <a:ea typeface="MS Mincho" panose="02020609040205080304" pitchFamily="49" charset="-128"/>
                          <a:cs typeface="Vrinda" panose="020B0502040204020203" pitchFamily="34" charset="0"/>
                        </a:rPr>
                        <a:t>3</a:t>
                      </a:r>
                      <a:endParaRPr lang="en-GB" sz="16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600" dirty="0">
                          <a:effectLst/>
                          <a:latin typeface="Cambria" panose="02040503050406030204" pitchFamily="18" charset="0"/>
                          <a:ea typeface="MS Mincho" panose="02020609040205080304" pitchFamily="49" charset="-128"/>
                          <a:cs typeface="Vrinda" panose="020B0502040204020203" pitchFamily="34" charset="0"/>
                        </a:rPr>
                        <a:t>4</a:t>
                      </a:r>
                      <a:endParaRPr lang="en-GB" sz="16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600" dirty="0">
                          <a:effectLst/>
                          <a:latin typeface="Cambria" panose="02040503050406030204" pitchFamily="18" charset="0"/>
                          <a:ea typeface="MS Mincho" panose="02020609040205080304" pitchFamily="49" charset="-128"/>
                          <a:cs typeface="Vrinda" panose="020B0502040204020203" pitchFamily="34" charset="0"/>
                        </a:rPr>
                        <a:t>5</a:t>
                      </a:r>
                      <a:endParaRPr lang="en-GB" sz="16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928963075"/>
                  </a:ext>
                </a:extLst>
              </a:tr>
              <a:tr h="443890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Cambria" panose="02040503050406030204" pitchFamily="18" charset="0"/>
                          <a:ea typeface="MS Mincho" panose="02020609040205080304" pitchFamily="49" charset="-128"/>
                          <a:cs typeface="Vrinda" panose="020B0502040204020203" pitchFamily="34" charset="0"/>
                        </a:rPr>
                        <a:t>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dirty="0">
                          <a:effectLst/>
                          <a:latin typeface="Cambria" panose="02040503050406030204" pitchFamily="18" charset="0"/>
                          <a:ea typeface="MS Mincho" panose="02020609040205080304" pitchFamily="49" charset="-128"/>
                          <a:cs typeface="Vrinda" panose="020B0502040204020203" pitchFamily="34" charset="0"/>
                        </a:rPr>
                        <a:t>I use social media every day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dirty="0">
                          <a:effectLst/>
                          <a:latin typeface="Cambria" panose="02040503050406030204" pitchFamily="18" charset="0"/>
                          <a:ea typeface="MS Mincho" panose="02020609040205080304" pitchFamily="49" charset="-128"/>
                          <a:cs typeface="Vrinda" panose="020B0502040204020203" pitchFamily="34" charset="0"/>
                        </a:rPr>
                        <a:t>☐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dirty="0">
                          <a:effectLst/>
                          <a:latin typeface="Cambria" panose="02040503050406030204" pitchFamily="18" charset="0"/>
                          <a:ea typeface="MS Mincho" panose="02020609040205080304" pitchFamily="49" charset="-128"/>
                          <a:cs typeface="Vrinda" panose="020B0502040204020203" pitchFamily="34" charset="0"/>
                        </a:rPr>
                        <a:t>☐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dirty="0">
                          <a:effectLst/>
                          <a:latin typeface="Cambria" panose="02040503050406030204" pitchFamily="18" charset="0"/>
                          <a:ea typeface="MS Mincho" panose="02020609040205080304" pitchFamily="49" charset="-128"/>
                          <a:cs typeface="Vrinda" panose="020B0502040204020203" pitchFamily="34" charset="0"/>
                        </a:rPr>
                        <a:t>☐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dirty="0">
                          <a:effectLst/>
                          <a:latin typeface="Cambria" panose="02040503050406030204" pitchFamily="18" charset="0"/>
                          <a:ea typeface="MS Mincho" panose="02020609040205080304" pitchFamily="49" charset="-128"/>
                          <a:cs typeface="Vrinda" panose="020B0502040204020203" pitchFamily="34" charset="0"/>
                        </a:rPr>
                        <a:t>☐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dirty="0">
                          <a:effectLst/>
                          <a:latin typeface="Cambria" panose="02040503050406030204" pitchFamily="18" charset="0"/>
                          <a:ea typeface="MS Mincho" panose="02020609040205080304" pitchFamily="49" charset="-128"/>
                          <a:cs typeface="Vrinda" panose="020B0502040204020203" pitchFamily="34" charset="0"/>
                        </a:rPr>
                        <a:t>☐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569645342"/>
                  </a:ext>
                </a:extLst>
              </a:tr>
              <a:tr h="705595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Cambria" panose="02040503050406030204" pitchFamily="18" charset="0"/>
                          <a:ea typeface="MS Mincho" panose="02020609040205080304" pitchFamily="49" charset="-128"/>
                          <a:cs typeface="Vrinda" panose="020B0502040204020203" pitchFamily="34" charset="0"/>
                        </a:rPr>
                        <a:t>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dirty="0">
                          <a:effectLst/>
                          <a:latin typeface="Cambria" panose="02040503050406030204" pitchFamily="18" charset="0"/>
                          <a:ea typeface="MS Mincho" panose="02020609040205080304" pitchFamily="49" charset="-128"/>
                          <a:cs typeface="Vrinda" panose="020B0502040204020203" pitchFamily="34" charset="0"/>
                        </a:rPr>
                        <a:t>I spend more than 3 hours per day on social media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dirty="0">
                          <a:effectLst/>
                          <a:latin typeface="Cambria" panose="02040503050406030204" pitchFamily="18" charset="0"/>
                          <a:ea typeface="MS Mincho" panose="02020609040205080304" pitchFamily="49" charset="-128"/>
                          <a:cs typeface="Vrinda" panose="020B0502040204020203" pitchFamily="34" charset="0"/>
                        </a:rPr>
                        <a:t>☐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dirty="0">
                          <a:effectLst/>
                          <a:latin typeface="Cambria" panose="02040503050406030204" pitchFamily="18" charset="0"/>
                          <a:ea typeface="MS Mincho" panose="02020609040205080304" pitchFamily="49" charset="-128"/>
                          <a:cs typeface="Vrinda" panose="020B0502040204020203" pitchFamily="34" charset="0"/>
                        </a:rPr>
                        <a:t>☐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>
                          <a:effectLst/>
                          <a:latin typeface="Cambria" panose="02040503050406030204" pitchFamily="18" charset="0"/>
                          <a:ea typeface="MS Mincho" panose="02020609040205080304" pitchFamily="49" charset="-128"/>
                          <a:cs typeface="Vrinda" panose="020B0502040204020203" pitchFamily="34" charset="0"/>
                        </a:rPr>
                        <a:t>☐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dirty="0">
                          <a:effectLst/>
                          <a:latin typeface="Cambria" panose="02040503050406030204" pitchFamily="18" charset="0"/>
                          <a:ea typeface="MS Mincho" panose="02020609040205080304" pitchFamily="49" charset="-128"/>
                          <a:cs typeface="Vrinda" panose="020B0502040204020203" pitchFamily="34" charset="0"/>
                        </a:rPr>
                        <a:t>☐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dirty="0">
                          <a:effectLst/>
                          <a:latin typeface="Cambria" panose="02040503050406030204" pitchFamily="18" charset="0"/>
                          <a:ea typeface="MS Mincho" panose="02020609040205080304" pitchFamily="49" charset="-128"/>
                          <a:cs typeface="Vrinda" panose="020B0502040204020203" pitchFamily="34" charset="0"/>
                        </a:rPr>
                        <a:t>☐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793360001"/>
                  </a:ext>
                </a:extLst>
              </a:tr>
              <a:tr h="705595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Cambria" panose="02040503050406030204" pitchFamily="18" charset="0"/>
                          <a:ea typeface="MS Mincho" panose="02020609040205080304" pitchFamily="49" charset="-128"/>
                          <a:cs typeface="Vrinda" panose="020B0502040204020203" pitchFamily="34" charset="0"/>
                        </a:rPr>
                        <a:t>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dirty="0">
                          <a:effectLst/>
                          <a:latin typeface="Cambria" panose="02040503050406030204" pitchFamily="18" charset="0"/>
                          <a:ea typeface="MS Mincho" panose="02020609040205080304" pitchFamily="49" charset="-128"/>
                          <a:cs typeface="Vrinda" panose="020B0502040204020203" pitchFamily="34" charset="0"/>
                        </a:rPr>
                        <a:t>I check social media frequently during study time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dirty="0">
                          <a:effectLst/>
                          <a:latin typeface="Cambria" panose="02040503050406030204" pitchFamily="18" charset="0"/>
                          <a:ea typeface="MS Mincho" panose="02020609040205080304" pitchFamily="49" charset="-128"/>
                          <a:cs typeface="Vrinda" panose="020B0502040204020203" pitchFamily="34" charset="0"/>
                        </a:rPr>
                        <a:t>☐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dirty="0">
                          <a:effectLst/>
                          <a:latin typeface="Cambria" panose="02040503050406030204" pitchFamily="18" charset="0"/>
                          <a:ea typeface="MS Mincho" panose="02020609040205080304" pitchFamily="49" charset="-128"/>
                          <a:cs typeface="Vrinda" panose="020B0502040204020203" pitchFamily="34" charset="0"/>
                        </a:rPr>
                        <a:t>☐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>
                          <a:effectLst/>
                          <a:latin typeface="Cambria" panose="02040503050406030204" pitchFamily="18" charset="0"/>
                          <a:ea typeface="MS Mincho" panose="02020609040205080304" pitchFamily="49" charset="-128"/>
                          <a:cs typeface="Vrinda" panose="020B0502040204020203" pitchFamily="34" charset="0"/>
                        </a:rPr>
                        <a:t>☐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dirty="0">
                          <a:effectLst/>
                          <a:latin typeface="Cambria" panose="02040503050406030204" pitchFamily="18" charset="0"/>
                          <a:ea typeface="MS Mincho" panose="02020609040205080304" pitchFamily="49" charset="-128"/>
                          <a:cs typeface="Vrinda" panose="020B0502040204020203" pitchFamily="34" charset="0"/>
                        </a:rPr>
                        <a:t>☐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dirty="0">
                          <a:effectLst/>
                          <a:latin typeface="Cambria" panose="02040503050406030204" pitchFamily="18" charset="0"/>
                          <a:ea typeface="MS Mincho" panose="02020609040205080304" pitchFamily="49" charset="-128"/>
                          <a:cs typeface="Vrinda" panose="020B0502040204020203" pitchFamily="34" charset="0"/>
                        </a:rPr>
                        <a:t>☐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4258060638"/>
                  </a:ext>
                </a:extLst>
              </a:tr>
              <a:tr h="705595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Cambria" panose="02040503050406030204" pitchFamily="18" charset="0"/>
                          <a:ea typeface="MS Mincho" panose="02020609040205080304" pitchFamily="49" charset="-128"/>
                          <a:cs typeface="Vrinda" panose="020B0502040204020203" pitchFamily="34" charset="0"/>
                        </a:rPr>
                        <a:t>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dirty="0">
                          <a:effectLst/>
                          <a:latin typeface="Cambria" panose="02040503050406030204" pitchFamily="18" charset="0"/>
                          <a:ea typeface="MS Mincho" panose="02020609040205080304" pitchFamily="49" charset="-128"/>
                          <a:cs typeface="Vrinda" panose="020B0502040204020203" pitchFamily="34" charset="0"/>
                        </a:rPr>
                        <a:t>I feel distracted by social media while studying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dirty="0">
                          <a:effectLst/>
                          <a:latin typeface="Cambria" panose="02040503050406030204" pitchFamily="18" charset="0"/>
                          <a:ea typeface="MS Mincho" panose="02020609040205080304" pitchFamily="49" charset="-128"/>
                          <a:cs typeface="Vrinda" panose="020B0502040204020203" pitchFamily="34" charset="0"/>
                        </a:rPr>
                        <a:t>☐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dirty="0">
                          <a:effectLst/>
                          <a:latin typeface="Cambria" panose="02040503050406030204" pitchFamily="18" charset="0"/>
                          <a:ea typeface="MS Mincho" panose="02020609040205080304" pitchFamily="49" charset="-128"/>
                          <a:cs typeface="Vrinda" panose="020B0502040204020203" pitchFamily="34" charset="0"/>
                        </a:rPr>
                        <a:t>☐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dirty="0">
                          <a:effectLst/>
                          <a:latin typeface="Cambria" panose="02040503050406030204" pitchFamily="18" charset="0"/>
                          <a:ea typeface="MS Mincho" panose="02020609040205080304" pitchFamily="49" charset="-128"/>
                          <a:cs typeface="Vrinda" panose="020B0502040204020203" pitchFamily="34" charset="0"/>
                        </a:rPr>
                        <a:t>☐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dirty="0">
                          <a:effectLst/>
                          <a:latin typeface="Cambria" panose="02040503050406030204" pitchFamily="18" charset="0"/>
                          <a:ea typeface="MS Mincho" panose="02020609040205080304" pitchFamily="49" charset="-128"/>
                          <a:cs typeface="Vrinda" panose="020B0502040204020203" pitchFamily="34" charset="0"/>
                        </a:rPr>
                        <a:t>☐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dirty="0">
                          <a:effectLst/>
                          <a:latin typeface="Cambria" panose="02040503050406030204" pitchFamily="18" charset="0"/>
                          <a:ea typeface="MS Mincho" panose="02020609040205080304" pitchFamily="49" charset="-128"/>
                          <a:cs typeface="Vrinda" panose="020B0502040204020203" pitchFamily="34" charset="0"/>
                        </a:rPr>
                        <a:t>☐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074907738"/>
                  </a:ext>
                </a:extLst>
              </a:tr>
              <a:tr h="705595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Cambria" panose="02040503050406030204" pitchFamily="18" charset="0"/>
                          <a:ea typeface="MS Mincho" panose="02020609040205080304" pitchFamily="49" charset="-128"/>
                          <a:cs typeface="Vrinda" panose="020B0502040204020203" pitchFamily="34" charset="0"/>
                        </a:rPr>
                        <a:t>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dirty="0">
                          <a:effectLst/>
                          <a:latin typeface="Cambria" panose="02040503050406030204" pitchFamily="18" charset="0"/>
                          <a:ea typeface="MS Mincho" panose="02020609040205080304" pitchFamily="49" charset="-128"/>
                          <a:cs typeface="Vrinda" panose="020B0502040204020203" pitchFamily="34" charset="0"/>
                        </a:rPr>
                        <a:t>I use social media late at night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dirty="0">
                          <a:effectLst/>
                          <a:latin typeface="Cambria" panose="02040503050406030204" pitchFamily="18" charset="0"/>
                          <a:ea typeface="MS Mincho" panose="02020609040205080304" pitchFamily="49" charset="-128"/>
                          <a:cs typeface="Vrinda" panose="020B0502040204020203" pitchFamily="34" charset="0"/>
                        </a:rPr>
                        <a:t>☐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dirty="0">
                          <a:effectLst/>
                          <a:latin typeface="Cambria" panose="02040503050406030204" pitchFamily="18" charset="0"/>
                          <a:ea typeface="MS Mincho" panose="02020609040205080304" pitchFamily="49" charset="-128"/>
                          <a:cs typeface="Vrinda" panose="020B0502040204020203" pitchFamily="34" charset="0"/>
                        </a:rPr>
                        <a:t>☐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dirty="0">
                          <a:effectLst/>
                          <a:latin typeface="Cambria" panose="02040503050406030204" pitchFamily="18" charset="0"/>
                          <a:ea typeface="MS Mincho" panose="02020609040205080304" pitchFamily="49" charset="-128"/>
                          <a:cs typeface="Vrinda" panose="020B0502040204020203" pitchFamily="34" charset="0"/>
                        </a:rPr>
                        <a:t>☐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dirty="0">
                          <a:effectLst/>
                          <a:latin typeface="Cambria" panose="02040503050406030204" pitchFamily="18" charset="0"/>
                          <a:ea typeface="MS Mincho" panose="02020609040205080304" pitchFamily="49" charset="-128"/>
                          <a:cs typeface="Vrinda" panose="020B0502040204020203" pitchFamily="34" charset="0"/>
                        </a:rPr>
                        <a:t>☐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800" dirty="0">
                          <a:effectLst/>
                          <a:latin typeface="Cambria" panose="02040503050406030204" pitchFamily="18" charset="0"/>
                          <a:ea typeface="MS Mincho" panose="02020609040205080304" pitchFamily="49" charset="-128"/>
                          <a:cs typeface="Vrinda" panose="020B0502040204020203" pitchFamily="34" charset="0"/>
                        </a:rPr>
                        <a:t>☐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Vrinda" panose="020B0502040204020203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4593380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38349848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0</TotalTime>
  <Words>458</Words>
  <Application>Microsoft Office PowerPoint</Application>
  <PresentationFormat>Widescreen</PresentationFormat>
  <Paragraphs>107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Arial</vt:lpstr>
      <vt:lpstr>Cambria</vt:lpstr>
      <vt:lpstr>Franklin Gothic Book</vt:lpstr>
      <vt:lpstr>Crop</vt:lpstr>
      <vt:lpstr>The Impact of Social Media Use on Academic Performance among University Students in the UK</vt:lpstr>
      <vt:lpstr>Aim and Objectives</vt:lpstr>
      <vt:lpstr>Research Questions</vt:lpstr>
      <vt:lpstr>Population and Sample</vt:lpstr>
      <vt:lpstr>Sampling Method</vt:lpstr>
      <vt:lpstr>Conceptual Framework</vt:lpstr>
      <vt:lpstr>Variables</vt:lpstr>
      <vt:lpstr>Conceptual Model</vt:lpstr>
      <vt:lpstr>Questionnaire</vt:lpstr>
      <vt:lpstr>PowerPoint Presentation</vt:lpstr>
      <vt:lpstr>Questionnaire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Marvin Malthus Gomes (2507129)</dc:creator>
  <cp:lastModifiedBy>Helen Lee</cp:lastModifiedBy>
  <cp:revision>4</cp:revision>
  <dcterms:created xsi:type="dcterms:W3CDTF">2026-02-18T12:05:48Z</dcterms:created>
  <dcterms:modified xsi:type="dcterms:W3CDTF">2026-02-24T11:32:52Z</dcterms:modified>
</cp:coreProperties>
</file>