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256" r:id="rId5"/>
    <p:sldId id="304" r:id="rId6"/>
    <p:sldId id="307" r:id="rId7"/>
    <p:sldId id="308" r:id="rId8"/>
    <p:sldId id="310" r:id="rId9"/>
    <p:sldId id="311" r:id="rId10"/>
    <p:sldId id="312" r:id="rId11"/>
    <p:sldId id="313" r:id="rId12"/>
    <p:sldId id="314" r:id="rId13"/>
    <p:sldId id="315" r:id="rId14"/>
    <p:sldId id="316" r:id="rId15"/>
    <p:sldId id="326" r:id="rId16"/>
    <p:sldId id="327" r:id="rId17"/>
    <p:sldId id="330" r:id="rId18"/>
    <p:sldId id="331" r:id="rId19"/>
    <p:sldId id="332" r:id="rId20"/>
    <p:sldId id="333" r:id="rId21"/>
    <p:sldId id="334" r:id="rId22"/>
    <p:sldId id="337" r:id="rId23"/>
    <p:sldId id="275" r:id="rId24"/>
    <p:sldId id="336"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831" autoAdjust="0"/>
    <p:restoredTop sz="94660"/>
  </p:normalViewPr>
  <p:slideViewPr>
    <p:cSldViewPr>
      <p:cViewPr varScale="1">
        <p:scale>
          <a:sx n="82" d="100"/>
          <a:sy n="82" d="100"/>
        </p:scale>
        <p:origin x="1464"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21/02/2022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2/21/2022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b="1" dirty="0"/>
              <a:t>Employment (or personnel) planning </a:t>
            </a:r>
            <a:r>
              <a:rPr lang="en-US" altLang="en-US" dirty="0"/>
              <a:t>is the process of deciding what positions the firm will have to fill, and how to fill them. It embraces all future positions, from maintenance clerk to CEO. However, most firms call the process of deciding how to fill executive jobs </a:t>
            </a:r>
            <a:r>
              <a:rPr lang="en-US" altLang="en-US" i="1" dirty="0"/>
              <a:t>succession planning.</a:t>
            </a:r>
          </a:p>
          <a:p>
            <a:pPr eaLnBrk="1" hangingPunct="1"/>
            <a:r>
              <a:rPr lang="en-US" altLang="en-US" dirty="0"/>
              <a:t>Like all good plans, personnel plans require some forecasts or estimates, in this case, of three things: </a:t>
            </a:r>
            <a:r>
              <a:rPr lang="en-US" altLang="en-US" i="1" dirty="0"/>
              <a:t>personnel needs</a:t>
            </a:r>
            <a:r>
              <a:rPr lang="en-US" altLang="en-US" dirty="0"/>
              <a:t>, the </a:t>
            </a:r>
            <a:r>
              <a:rPr lang="en-US" altLang="en-US" i="1" dirty="0"/>
              <a:t>supply of inside </a:t>
            </a:r>
            <a:r>
              <a:rPr lang="en-US" altLang="en-US" dirty="0"/>
              <a:t>candidates, and the likely </a:t>
            </a:r>
            <a:r>
              <a:rPr lang="en-US" altLang="en-US" i="1" dirty="0"/>
              <a:t>supply of outside </a:t>
            </a:r>
            <a:r>
              <a:rPr lang="en-US" altLang="en-US" dirty="0"/>
              <a:t>candidates.</a:t>
            </a:r>
          </a:p>
        </p:txBody>
      </p:sp>
      <p:sp>
        <p:nvSpPr>
          <p:cNvPr id="4" name="Slide Number Placeholder 3"/>
          <p:cNvSpPr>
            <a:spLocks noGrp="1"/>
          </p:cNvSpPr>
          <p:nvPr>
            <p:ph type="sldNum" sz="quarter" idx="10"/>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3973347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b="1" dirty="0">
                <a:latin typeface="NewBaskerville-Roman" charset="0"/>
              </a:rPr>
              <a:t>Trend analysis</a:t>
            </a:r>
            <a:r>
              <a:rPr lang="en-US" altLang="en-US" dirty="0">
                <a:latin typeface="NewBaskerville-Roman" charset="0"/>
              </a:rPr>
              <a:t> can provide an initial estimate of future staffing needs, but employment levels rarely depend just on the passage of time. Other factors (like changes in sales volume and productivity) also affect staffing needs.</a:t>
            </a:r>
          </a:p>
          <a:p>
            <a:pPr eaLnBrk="1" hangingPunct="1"/>
            <a:r>
              <a:rPr lang="en-US" altLang="en-US" b="1" dirty="0"/>
              <a:t>Ratio analysis</a:t>
            </a:r>
            <a:r>
              <a:rPr lang="en-US" altLang="en-US" dirty="0"/>
              <a:t> provides forecasts based on the historical ratio between (1) some causal factor (like sales volume) and (2) the number of employees required (such as number of salespeople).</a:t>
            </a:r>
          </a:p>
          <a:p>
            <a:pPr eaLnBrk="1" hangingPunct="1"/>
            <a:r>
              <a:rPr lang="en-US" altLang="en-US" dirty="0"/>
              <a:t>A </a:t>
            </a:r>
            <a:r>
              <a:rPr lang="en-US" altLang="en-US" b="1" dirty="0"/>
              <a:t>scatter plot </a:t>
            </a:r>
            <a:r>
              <a:rPr lang="en-US" altLang="en-US" dirty="0"/>
              <a:t>shows graphically how two variables—such as sales and your firm’s staffing levels—are related. If they are, and then if you can forecast the business activity (like sales), you should also be able to estimate your personnel needs.</a:t>
            </a:r>
          </a:p>
        </p:txBody>
      </p:sp>
      <p:sp>
        <p:nvSpPr>
          <p:cNvPr id="4" name="Slide Number Placeholder 3"/>
          <p:cNvSpPr>
            <a:spLocks noGrp="1"/>
          </p:cNvSpPr>
          <p:nvPr>
            <p:ph type="sldNum" sz="quarter" idx="10"/>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28521713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altLang="en-US" dirty="0"/>
              <a:t>It’s hard to overemphasize the importance of effective recruiting. It’s easy to assume that recruiting is easy—that all you need do is place a few ads on the Web. Nothing could be farther from the truth. Several things make it more complex.</a:t>
            </a:r>
          </a:p>
        </p:txBody>
      </p:sp>
      <p:sp>
        <p:nvSpPr>
          <p:cNvPr id="4" name="Slide Number Placeholder 3"/>
          <p:cNvSpPr>
            <a:spLocks noGrp="1"/>
          </p:cNvSpPr>
          <p:nvPr>
            <p:ph type="sldNum" sz="quarter" idx="10"/>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42398625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altLang="en-US" dirty="0"/>
              <a:t>The figure</a:t>
            </a:r>
            <a:r>
              <a:rPr lang="en-US" altLang="en-US" baseline="0" dirty="0"/>
              <a:t> </a:t>
            </a:r>
            <a:r>
              <a:rPr lang="en-US" altLang="en-US" dirty="0"/>
              <a:t>illustrates an example of an employer’s use of a recruiting yield pyramid to calculate the number of applicants they must generate to hire the required number of new employees.</a:t>
            </a:r>
          </a:p>
        </p:txBody>
      </p:sp>
      <p:sp>
        <p:nvSpPr>
          <p:cNvPr id="4" name="Slide Number Placeholder 3"/>
          <p:cNvSpPr>
            <a:spLocks noGrp="1"/>
          </p:cNvSpPr>
          <p:nvPr>
            <p:ph type="sldNum" sz="quarter" idx="10"/>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35782938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The illustration</a:t>
            </a:r>
            <a:r>
              <a:rPr lang="en-US" altLang="en-US" baseline="0" dirty="0"/>
              <a:t> </a:t>
            </a:r>
            <a:r>
              <a:rPr lang="en-US" altLang="en-US" dirty="0"/>
              <a:t>summarizes a survey of best recruiting sources. Internet job boards garnered the most votes, followed by professional/trade job boards and employee referral programs.</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21392406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altLang="en-US" dirty="0"/>
              <a:t>With a pool of applicants, the prescreening process can begin. The </a:t>
            </a:r>
            <a:r>
              <a:rPr lang="en-US" altLang="en-US" b="1" dirty="0"/>
              <a:t>application form </a:t>
            </a:r>
            <a:r>
              <a:rPr lang="en-US" altLang="en-US" dirty="0"/>
              <a:t>is usually the first step in this process (some firms first require a brief, prescreening interview or online test). A filled-in application provides four types of information listed in the slide.</a:t>
            </a:r>
          </a:p>
        </p:txBody>
      </p:sp>
      <p:sp>
        <p:nvSpPr>
          <p:cNvPr id="4" name="Slide Number Placeholder 3"/>
          <p:cNvSpPr>
            <a:spLocks noGrp="1"/>
          </p:cNvSpPr>
          <p:nvPr>
            <p:ph type="sldNum" sz="quarter" idx="10"/>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19505510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6E1E2-17D2-5E4C-B96D-EEDAC0EF77DB}" type="slidenum">
              <a:rPr lang="en-US" smtClean="0"/>
              <a:t>21</a:t>
            </a:fld>
            <a:endParaRPr lang="en-US"/>
          </a:p>
        </p:txBody>
      </p:sp>
    </p:spTree>
    <p:extLst>
      <p:ext uri="{BB962C8B-B14F-4D97-AF65-F5344CB8AC3E}">
        <p14:creationId xmlns:p14="http://schemas.microsoft.com/office/powerpoint/2010/main" val="4179714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21/02/2022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21/02/2022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21/02/2022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21/02/2022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Professional Career Development</a:t>
            </a:r>
            <a:br>
              <a:rPr lang="en-GB" sz="4000" b="1" dirty="0">
                <a:solidFill>
                  <a:schemeClr val="accent2">
                    <a:lumMod val="20000"/>
                    <a:lumOff val="80000"/>
                  </a:schemeClr>
                </a:solidFill>
              </a:rPr>
            </a:br>
            <a:r>
              <a:rPr lang="en-GB" sz="3100" b="1" dirty="0">
                <a:solidFill>
                  <a:schemeClr val="accent2">
                    <a:lumMod val="20000"/>
                    <a:lumOff val="80000"/>
                  </a:schemeClr>
                </a:solidFill>
              </a:rPr>
              <a:t>(BMSW 4005)</a:t>
            </a:r>
            <a:br>
              <a:rPr lang="en-GB" sz="3100" b="1" dirty="0">
                <a:solidFill>
                  <a:schemeClr val="accent2">
                    <a:lumMod val="20000"/>
                    <a:lumOff val="80000"/>
                  </a:schemeClr>
                </a:solidFill>
              </a:rPr>
            </a:br>
            <a:r>
              <a:rPr lang="en-GB" sz="3100" b="1" dirty="0">
                <a:solidFill>
                  <a:srgbClr val="002060"/>
                </a:solidFill>
              </a:rPr>
              <a:t>Session 5a</a:t>
            </a:r>
            <a:br>
              <a:rPr lang="en-GB" sz="3200" b="1" dirty="0">
                <a:solidFill>
                  <a:schemeClr val="accent2">
                    <a:lumMod val="20000"/>
                    <a:lumOff val="80000"/>
                  </a:schemeClr>
                </a:solidFill>
              </a:rPr>
            </a:br>
            <a:r>
              <a:rPr lang="en-GB" sz="6700" b="1" dirty="0">
                <a:solidFill>
                  <a:schemeClr val="accent2">
                    <a:lumMod val="20000"/>
                    <a:lumOff val="80000"/>
                  </a:schemeClr>
                </a:solidFill>
              </a:rPr>
              <a:t>The recruitment and selection process</a:t>
            </a:r>
            <a:endParaRPr lang="en-GB" altLang="en-US" sz="40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8D765-1511-4D5C-9167-DA00AAB75036}"/>
              </a:ext>
            </a:extLst>
          </p:cNvPr>
          <p:cNvSpPr>
            <a:spLocks noGrp="1"/>
          </p:cNvSpPr>
          <p:nvPr>
            <p:ph type="title"/>
          </p:nvPr>
        </p:nvSpPr>
        <p:spPr/>
        <p:txBody>
          <a:bodyPr/>
          <a:lstStyle/>
          <a:p>
            <a:r>
              <a:rPr lang="en-GB" dirty="0"/>
              <a:t>Previously…</a:t>
            </a:r>
          </a:p>
        </p:txBody>
      </p:sp>
      <p:sp>
        <p:nvSpPr>
          <p:cNvPr id="3" name="Content Placeholder 2">
            <a:extLst>
              <a:ext uri="{FF2B5EF4-FFF2-40B4-BE49-F238E27FC236}">
                <a16:creationId xmlns:a16="http://schemas.microsoft.com/office/drawing/2014/main" id="{AE8CABA4-E050-4698-B79F-4F1B9B3EA76A}"/>
              </a:ext>
            </a:extLst>
          </p:cNvPr>
          <p:cNvSpPr>
            <a:spLocks noGrp="1"/>
          </p:cNvSpPr>
          <p:nvPr>
            <p:ph idx="1"/>
          </p:nvPr>
        </p:nvSpPr>
        <p:spPr/>
        <p:txBody>
          <a:bodyPr>
            <a:normAutofit lnSpcReduction="10000"/>
          </a:bodyPr>
          <a:lstStyle/>
          <a:p>
            <a:pPr marL="0" indent="0">
              <a:buNone/>
            </a:pPr>
            <a:r>
              <a:rPr lang="en-GB" dirty="0"/>
              <a:t>We have;</a:t>
            </a:r>
          </a:p>
          <a:p>
            <a:r>
              <a:rPr lang="en-GB" dirty="0"/>
              <a:t>Overviewed the module</a:t>
            </a:r>
          </a:p>
          <a:p>
            <a:r>
              <a:rPr lang="en-GB" dirty="0"/>
              <a:t>Tested existing knowledge</a:t>
            </a:r>
          </a:p>
          <a:p>
            <a:r>
              <a:rPr lang="en-GB" dirty="0"/>
              <a:t>Discussed self-awareness</a:t>
            </a:r>
          </a:p>
          <a:p>
            <a:r>
              <a:rPr lang="en-GB" dirty="0"/>
              <a:t>Discussed points to consider when exploring employment.</a:t>
            </a:r>
          </a:p>
          <a:p>
            <a:r>
              <a:rPr lang="en-GB" dirty="0"/>
              <a:t>Identified trends in future employment</a:t>
            </a:r>
          </a:p>
        </p:txBody>
      </p:sp>
    </p:spTree>
    <p:extLst>
      <p:ext uri="{BB962C8B-B14F-4D97-AF65-F5344CB8AC3E}">
        <p14:creationId xmlns:p14="http://schemas.microsoft.com/office/powerpoint/2010/main" val="3212540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this session..</a:t>
            </a:r>
          </a:p>
        </p:txBody>
      </p:sp>
      <p:pic>
        <p:nvPicPr>
          <p:cNvPr id="4" name="Content Placeholder 3"/>
          <p:cNvPicPr>
            <a:picLocks noGrp="1" noChangeAspect="1"/>
          </p:cNvPicPr>
          <p:nvPr>
            <p:ph idx="1"/>
          </p:nvPr>
        </p:nvPicPr>
        <p:blipFill>
          <a:blip r:embed="rId2"/>
          <a:stretch>
            <a:fillRect/>
          </a:stretch>
        </p:blipFill>
        <p:spPr>
          <a:xfrm>
            <a:off x="0" y="1233023"/>
            <a:ext cx="9144000" cy="4473857"/>
          </a:xfrm>
          <a:prstGeom prst="rect">
            <a:avLst/>
          </a:prstGeom>
        </p:spPr>
      </p:pic>
      <p:sp>
        <p:nvSpPr>
          <p:cNvPr id="5" name="Content Placeholder 2">
            <a:extLst>
              <a:ext uri="{FF2B5EF4-FFF2-40B4-BE49-F238E27FC236}">
                <a16:creationId xmlns:a16="http://schemas.microsoft.com/office/drawing/2014/main" id="{E8B85099-8DAC-4D3D-B6B9-5D49079273E7}"/>
              </a:ext>
            </a:extLst>
          </p:cNvPr>
          <p:cNvSpPr txBox="1">
            <a:spLocks/>
          </p:cNvSpPr>
          <p:nvPr/>
        </p:nvSpPr>
        <p:spPr>
          <a:xfrm>
            <a:off x="0" y="4653136"/>
            <a:ext cx="9144000" cy="1030674"/>
          </a:xfrm>
          <a:prstGeom prst="rect">
            <a:avLst/>
          </a:prstGeom>
          <a:solidFill>
            <a:srgbClr val="000000">
              <a:alpha val="50196"/>
            </a:srgbClr>
          </a:solidFill>
          <a:ln>
            <a:noFill/>
          </a:ln>
          <a:effectLst>
            <a:softEdge rad="127000"/>
          </a:effectLst>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ts val="1800"/>
              </a:spcBef>
              <a:buFont typeface="Arial" pitchFamily="34" charset="0"/>
              <a:buNone/>
            </a:pPr>
            <a:r>
              <a:rPr lang="en-GB" sz="6600" b="1" dirty="0">
                <a:solidFill>
                  <a:schemeClr val="bg1"/>
                </a:solidFill>
              </a:rPr>
              <a:t>Selection Process</a:t>
            </a:r>
          </a:p>
        </p:txBody>
      </p:sp>
    </p:spTree>
    <p:extLst>
      <p:ext uri="{BB962C8B-B14F-4D97-AF65-F5344CB8AC3E}">
        <p14:creationId xmlns:p14="http://schemas.microsoft.com/office/powerpoint/2010/main" val="884306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By the end of this session…</a:t>
            </a:r>
          </a:p>
        </p:txBody>
      </p:sp>
      <p:sp>
        <p:nvSpPr>
          <p:cNvPr id="3" name="Content Placeholder 2"/>
          <p:cNvSpPr>
            <a:spLocks noGrp="1"/>
          </p:cNvSpPr>
          <p:nvPr>
            <p:ph idx="1"/>
          </p:nvPr>
        </p:nvSpPr>
        <p:spPr/>
        <p:txBody>
          <a:bodyPr/>
          <a:lstStyle/>
          <a:p>
            <a:pPr marL="0" indent="0">
              <a:buNone/>
            </a:pPr>
            <a:r>
              <a:rPr lang="en-GB" dirty="0"/>
              <a:t>You should be able to…</a:t>
            </a:r>
          </a:p>
          <a:p>
            <a:r>
              <a:rPr lang="en-GB" dirty="0"/>
              <a:t>Define what is recruitment and selection</a:t>
            </a:r>
          </a:p>
          <a:p>
            <a:r>
              <a:rPr lang="en-GB" dirty="0"/>
              <a:t>Explain the steps of the recruitment and selection process.</a:t>
            </a:r>
          </a:p>
        </p:txBody>
      </p:sp>
    </p:spTree>
    <p:extLst>
      <p:ext uri="{BB962C8B-B14F-4D97-AF65-F5344CB8AC3E}">
        <p14:creationId xmlns:p14="http://schemas.microsoft.com/office/powerpoint/2010/main" val="3107300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recruitment and selection?</a:t>
            </a:r>
          </a:p>
        </p:txBody>
      </p:sp>
      <p:sp>
        <p:nvSpPr>
          <p:cNvPr id="3" name="Content Placeholder 2"/>
          <p:cNvSpPr>
            <a:spLocks noGrp="1"/>
          </p:cNvSpPr>
          <p:nvPr>
            <p:ph idx="1"/>
          </p:nvPr>
        </p:nvSpPr>
        <p:spPr>
          <a:xfrm>
            <a:off x="457200" y="1384177"/>
            <a:ext cx="8229600" cy="1900807"/>
          </a:xfrm>
          <a:solidFill>
            <a:schemeClr val="accent3">
              <a:lumMod val="20000"/>
              <a:lumOff val="80000"/>
            </a:schemeClr>
          </a:solidFill>
        </p:spPr>
        <p:txBody>
          <a:bodyPr>
            <a:normAutofit fontScale="77500" lnSpcReduction="20000"/>
          </a:bodyPr>
          <a:lstStyle/>
          <a:p>
            <a:pPr marL="0" indent="0">
              <a:buNone/>
            </a:pPr>
            <a:r>
              <a:rPr lang="en-GB" dirty="0"/>
              <a:t>Recruitment</a:t>
            </a:r>
          </a:p>
          <a:p>
            <a:pPr marL="0" indent="0">
              <a:buNone/>
            </a:pPr>
            <a:r>
              <a:rPr lang="en-GB" dirty="0"/>
              <a:t>The action of finding new people to join an organization or support a cause.</a:t>
            </a:r>
          </a:p>
          <a:p>
            <a:pPr marL="0" indent="0" algn="r">
              <a:buNone/>
            </a:pPr>
            <a:r>
              <a:rPr lang="en-GB" sz="1400" dirty="0"/>
              <a:t>(Oxford dictionary)</a:t>
            </a:r>
          </a:p>
          <a:p>
            <a:pPr marL="0" indent="0">
              <a:buNone/>
            </a:pPr>
            <a:r>
              <a:rPr lang="en-GB" dirty="0"/>
              <a:t>Locating, identifying, and attracting capable applicants</a:t>
            </a:r>
          </a:p>
          <a:p>
            <a:pPr marL="0" indent="0" algn="r">
              <a:buNone/>
            </a:pPr>
            <a:r>
              <a:rPr lang="en-GB" sz="1400" dirty="0"/>
              <a:t>(Robbins and Coulter, 2012)</a:t>
            </a:r>
          </a:p>
        </p:txBody>
      </p:sp>
      <p:sp>
        <p:nvSpPr>
          <p:cNvPr id="4" name="Rectangle 3"/>
          <p:cNvSpPr/>
          <p:nvPr/>
        </p:nvSpPr>
        <p:spPr>
          <a:xfrm>
            <a:off x="457200" y="3284984"/>
            <a:ext cx="8229600" cy="2362185"/>
          </a:xfrm>
          <a:prstGeom prst="rect">
            <a:avLst/>
          </a:prstGeom>
          <a:solidFill>
            <a:schemeClr val="accent6">
              <a:lumMod val="20000"/>
              <a:lumOff val="80000"/>
            </a:schemeClr>
          </a:solidFill>
        </p:spPr>
        <p:txBody>
          <a:bodyPr wrap="square">
            <a:spAutoFit/>
          </a:bodyPr>
          <a:lstStyle/>
          <a:p>
            <a:r>
              <a:rPr lang="en-GB" sz="2500" dirty="0"/>
              <a:t>Selection</a:t>
            </a:r>
          </a:p>
          <a:p>
            <a:r>
              <a:rPr lang="en-GB" sz="2500" dirty="0"/>
              <a:t>The action or fact of carefully choosing someone or something as being the best or most suitable.</a:t>
            </a:r>
          </a:p>
          <a:p>
            <a:pPr algn="r"/>
            <a:r>
              <a:rPr lang="en-GB" sz="1200" dirty="0"/>
              <a:t>(Oxford dictionary)</a:t>
            </a:r>
          </a:p>
          <a:p>
            <a:r>
              <a:rPr lang="en-GB" sz="2500" dirty="0"/>
              <a:t>Screening job applicants to ensure that the most appropriate candidates are hired.</a:t>
            </a:r>
          </a:p>
          <a:p>
            <a:pPr algn="r"/>
            <a:r>
              <a:rPr lang="en-GB" sz="1050" dirty="0"/>
              <a:t>(Robbins and Coulter, 2012)</a:t>
            </a:r>
          </a:p>
        </p:txBody>
      </p:sp>
    </p:spTree>
    <p:extLst>
      <p:ext uri="{BB962C8B-B14F-4D97-AF65-F5344CB8AC3E}">
        <p14:creationId xmlns:p14="http://schemas.microsoft.com/office/powerpoint/2010/main" val="951668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500"/>
                                        <p:tgtEl>
                                          <p:spTgt spid="3">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500"/>
                                        <p:tgtEl>
                                          <p:spTgt spid="3">
                                            <p:txEl>
                                              <p:pRg st="3" end="3"/>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4"/>
                                        </p:tgtEl>
                                        <p:attrNameLst>
                                          <p:attrName>style.visibility</p:attrName>
                                        </p:attrNameLst>
                                      </p:cBhvr>
                                      <p:to>
                                        <p:strVal val="visible"/>
                                      </p:to>
                                    </p:set>
                                  </p:childTnLst>
                                </p:cTn>
                              </p:par>
                            </p:childTnLst>
                          </p:cTn>
                        </p:par>
                        <p:par>
                          <p:cTn id="32" fill="hold">
                            <p:stCondLst>
                              <p:cond delay="0"/>
                            </p:stCondLst>
                            <p:childTnLst>
                              <p:par>
                                <p:cTn id="33" presetID="10" presetClass="entr" presetSubtype="0" fill="hold" nodeType="after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animEffect transition="in" filter="fade">
                                      <p:cBhvr>
                                        <p:cTn id="35" dur="500"/>
                                        <p:tgtEl>
                                          <p:spTgt spid="4">
                                            <p:txEl>
                                              <p:pRg st="0" end="0"/>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4">
                                            <p:txEl>
                                              <p:pRg st="1" end="1"/>
                                            </p:txEl>
                                          </p:spTgt>
                                        </p:tgtEl>
                                        <p:attrNameLst>
                                          <p:attrName>style.visibility</p:attrName>
                                        </p:attrNameLst>
                                      </p:cBhvr>
                                      <p:to>
                                        <p:strVal val="visible"/>
                                      </p:to>
                                    </p:set>
                                    <p:animEffect transition="in" filter="fade">
                                      <p:cBhvr>
                                        <p:cTn id="40" dur="500"/>
                                        <p:tgtEl>
                                          <p:spTgt spid="4">
                                            <p:txEl>
                                              <p:pRg st="1" end="1"/>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4">
                                            <p:txEl>
                                              <p:pRg st="2" end="2"/>
                                            </p:txEl>
                                          </p:spTgt>
                                        </p:tgtEl>
                                        <p:attrNameLst>
                                          <p:attrName>style.visibility</p:attrName>
                                        </p:attrNameLst>
                                      </p:cBhvr>
                                      <p:to>
                                        <p:strVal val="visible"/>
                                      </p:to>
                                    </p:set>
                                    <p:animEffect transition="in" filter="fade">
                                      <p:cBhvr>
                                        <p:cTn id="43" dur="500"/>
                                        <p:tgtEl>
                                          <p:spTgt spid="4">
                                            <p:txEl>
                                              <p:pRg st="2" end="2"/>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4">
                                            <p:txEl>
                                              <p:pRg st="3" end="3"/>
                                            </p:txEl>
                                          </p:spTgt>
                                        </p:tgtEl>
                                        <p:attrNameLst>
                                          <p:attrName>style.visibility</p:attrName>
                                        </p:attrNameLst>
                                      </p:cBhvr>
                                      <p:to>
                                        <p:strVal val="visible"/>
                                      </p:to>
                                    </p:set>
                                    <p:animEffect transition="in" filter="fade">
                                      <p:cBhvr>
                                        <p:cTn id="48" dur="500"/>
                                        <p:tgtEl>
                                          <p:spTgt spid="4">
                                            <p:txEl>
                                              <p:pRg st="3" end="3"/>
                                            </p:txEl>
                                          </p:spTgt>
                                        </p:tgtEl>
                                      </p:cBhvr>
                                    </p:animEffect>
                                  </p:childTnLst>
                                </p:cTn>
                              </p:par>
                              <p:par>
                                <p:cTn id="49" presetID="10" presetClass="entr" presetSubtype="0" fill="hold" nodeType="withEffect">
                                  <p:stCondLst>
                                    <p:cond delay="0"/>
                                  </p:stCondLst>
                                  <p:childTnLst>
                                    <p:set>
                                      <p:cBhvr>
                                        <p:cTn id="50" dur="1" fill="hold">
                                          <p:stCondLst>
                                            <p:cond delay="0"/>
                                          </p:stCondLst>
                                        </p:cTn>
                                        <p:tgtEl>
                                          <p:spTgt spid="4">
                                            <p:txEl>
                                              <p:pRg st="4" end="4"/>
                                            </p:txEl>
                                          </p:spTgt>
                                        </p:tgtEl>
                                        <p:attrNameLst>
                                          <p:attrName>style.visibility</p:attrName>
                                        </p:attrNameLst>
                                      </p:cBhvr>
                                      <p:to>
                                        <p:strVal val="visible"/>
                                      </p:to>
                                    </p:set>
                                    <p:animEffect transition="in" filter="fade">
                                      <p:cBhvr>
                                        <p:cTn id="51"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Recruitment and selection process</a:t>
            </a:r>
          </a:p>
        </p:txBody>
      </p:sp>
      <p:sp>
        <p:nvSpPr>
          <p:cNvPr id="3" name="Content Placeholder 2"/>
          <p:cNvSpPr>
            <a:spLocks noGrp="1"/>
          </p:cNvSpPr>
          <p:nvPr>
            <p:ph idx="1"/>
          </p:nvPr>
        </p:nvSpPr>
        <p:spPr>
          <a:xfrm>
            <a:off x="457200" y="5311261"/>
            <a:ext cx="8229600" cy="277979"/>
          </a:xfrm>
        </p:spPr>
        <p:txBody>
          <a:bodyPr>
            <a:noAutofit/>
          </a:bodyPr>
          <a:lstStyle/>
          <a:p>
            <a:pPr marL="0" indent="0" algn="r">
              <a:buNone/>
            </a:pPr>
            <a:r>
              <a:rPr lang="en-GB" sz="1100" dirty="0" err="1"/>
              <a:t>Dessler</a:t>
            </a:r>
            <a:r>
              <a:rPr lang="en-GB" sz="1100" dirty="0"/>
              <a:t> (2015) </a:t>
            </a:r>
            <a:r>
              <a:rPr lang="en-GB" sz="1100" i="1" dirty="0"/>
              <a:t>pp138</a:t>
            </a:r>
          </a:p>
        </p:txBody>
      </p:sp>
      <p:pic>
        <p:nvPicPr>
          <p:cNvPr id="4" name="Picture 3"/>
          <p:cNvPicPr>
            <a:picLocks noChangeAspect="1"/>
          </p:cNvPicPr>
          <p:nvPr/>
        </p:nvPicPr>
        <p:blipFill>
          <a:blip r:embed="rId2"/>
          <a:stretch>
            <a:fillRect/>
          </a:stretch>
        </p:blipFill>
        <p:spPr>
          <a:xfrm>
            <a:off x="251520" y="1052736"/>
            <a:ext cx="8640960" cy="4258526"/>
          </a:xfrm>
          <a:prstGeom prst="rect">
            <a:avLst/>
          </a:prstGeom>
        </p:spPr>
      </p:pic>
    </p:spTree>
    <p:extLst>
      <p:ext uri="{BB962C8B-B14F-4D97-AF65-F5344CB8AC3E}">
        <p14:creationId xmlns:p14="http://schemas.microsoft.com/office/powerpoint/2010/main" val="3258166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1 - </a:t>
            </a:r>
            <a:r>
              <a:rPr lang="en-US" sz="3200" b="1" kern="0" dirty="0">
                <a:solidFill>
                  <a:srgbClr val="3366CC"/>
                </a:solidFill>
                <a:effectLst>
                  <a:outerShdw blurRad="38100" dist="38100" dir="2700000" algn="tl">
                    <a:srgbClr val="C0C0C0"/>
                  </a:outerShdw>
                </a:effectLst>
                <a:latin typeface="Book Antiqua"/>
                <a:ea typeface="Arial Unicode MS"/>
                <a:cs typeface="Tahoma"/>
              </a:rPr>
              <a:t>Planning and Forecasting</a:t>
            </a:r>
            <a:r>
              <a:rPr lang="en-GB" dirty="0"/>
              <a:t> </a:t>
            </a:r>
          </a:p>
        </p:txBody>
      </p:sp>
      <p:sp>
        <p:nvSpPr>
          <p:cNvPr id="3" name="Content Placeholder 2"/>
          <p:cNvSpPr>
            <a:spLocks noGrp="1"/>
          </p:cNvSpPr>
          <p:nvPr>
            <p:ph idx="1"/>
          </p:nvPr>
        </p:nvSpPr>
        <p:spPr/>
        <p:txBody>
          <a:bodyPr>
            <a:normAutofit lnSpcReduction="10000"/>
          </a:bodyPr>
          <a:lstStyle/>
          <a:p>
            <a:pPr marL="222250" lvl="0" indent="-222250" fontAlgn="base">
              <a:spcBef>
                <a:spcPct val="35000"/>
              </a:spcBef>
              <a:spcAft>
                <a:spcPct val="0"/>
              </a:spcAft>
              <a:buClr>
                <a:srgbClr val="666699"/>
              </a:buClr>
              <a:buFontTx/>
              <a:buChar char="•"/>
              <a:defRPr/>
            </a:pPr>
            <a:r>
              <a:rPr lang="en-US" sz="2400" kern="0" dirty="0">
                <a:solidFill>
                  <a:srgbClr val="006699"/>
                </a:solidFill>
                <a:effectLst>
                  <a:outerShdw blurRad="38100" dist="38100" dir="2700000" algn="tl">
                    <a:srgbClr val="C0C0C0"/>
                  </a:outerShdw>
                </a:effectLst>
                <a:latin typeface="Arial"/>
                <a:cs typeface="Tahoma"/>
              </a:rPr>
              <a:t>Employment or Personnel Planning</a:t>
            </a:r>
          </a:p>
          <a:p>
            <a:pPr marL="625475" lvl="1" indent="-284163" fontAlgn="base">
              <a:spcBef>
                <a:spcPct val="35000"/>
              </a:spcBef>
              <a:spcAft>
                <a:spcPct val="0"/>
              </a:spcAft>
              <a:buClr>
                <a:srgbClr val="336699"/>
              </a:buClr>
              <a:buSzPct val="90000"/>
              <a:buFont typeface="Wingdings" panose="05000000000000000000" pitchFamily="2" charset="2"/>
              <a:buChar char="Ø"/>
              <a:defRPr/>
            </a:pPr>
            <a:r>
              <a:rPr lang="en-US" sz="2000" kern="0" dirty="0">
                <a:solidFill>
                  <a:srgbClr val="996633"/>
                </a:solidFill>
                <a:effectLst>
                  <a:outerShdw blurRad="38100" dist="38100" dir="2700000" algn="tl">
                    <a:srgbClr val="C0C0C0"/>
                  </a:outerShdw>
                </a:effectLst>
                <a:latin typeface="Arial"/>
                <a:cs typeface="Tahoma"/>
              </a:rPr>
              <a:t>The process of deciding what positions </a:t>
            </a:r>
            <a:br>
              <a:rPr lang="en-US" sz="2000" kern="0" dirty="0">
                <a:solidFill>
                  <a:srgbClr val="996633"/>
                </a:solidFill>
                <a:effectLst>
                  <a:outerShdw blurRad="38100" dist="38100" dir="2700000" algn="tl">
                    <a:srgbClr val="C0C0C0"/>
                  </a:outerShdw>
                </a:effectLst>
                <a:latin typeface="Arial"/>
                <a:cs typeface="Tahoma"/>
              </a:rPr>
            </a:br>
            <a:r>
              <a:rPr lang="en-US" sz="2000" kern="0" dirty="0">
                <a:solidFill>
                  <a:srgbClr val="996633"/>
                </a:solidFill>
                <a:effectLst>
                  <a:outerShdw blurRad="38100" dist="38100" dir="2700000" algn="tl">
                    <a:srgbClr val="C0C0C0"/>
                  </a:outerShdw>
                </a:effectLst>
                <a:latin typeface="Arial"/>
                <a:cs typeface="Tahoma"/>
              </a:rPr>
              <a:t>the firm will have to fill, and how to fill them.</a:t>
            </a:r>
          </a:p>
          <a:p>
            <a:pPr marL="222250" lvl="0" indent="-222250" fontAlgn="base">
              <a:spcBef>
                <a:spcPct val="35000"/>
              </a:spcBef>
              <a:spcAft>
                <a:spcPct val="0"/>
              </a:spcAft>
              <a:buClr>
                <a:srgbClr val="666699"/>
              </a:buClr>
              <a:buFontTx/>
              <a:buChar char="•"/>
              <a:defRPr/>
            </a:pPr>
            <a:r>
              <a:rPr lang="en-US" sz="2400" kern="0" dirty="0">
                <a:solidFill>
                  <a:srgbClr val="006699"/>
                </a:solidFill>
                <a:effectLst>
                  <a:outerShdw blurRad="38100" dist="38100" dir="2700000" algn="tl">
                    <a:srgbClr val="C0C0C0"/>
                  </a:outerShdw>
                </a:effectLst>
                <a:latin typeface="Arial"/>
                <a:cs typeface="Tahoma"/>
              </a:rPr>
              <a:t>Succession Planning</a:t>
            </a:r>
          </a:p>
          <a:p>
            <a:pPr marL="625475" lvl="1" indent="-284163" fontAlgn="base">
              <a:spcBef>
                <a:spcPct val="35000"/>
              </a:spcBef>
              <a:spcAft>
                <a:spcPct val="0"/>
              </a:spcAft>
              <a:buClr>
                <a:srgbClr val="336699"/>
              </a:buClr>
              <a:buSzPct val="90000"/>
              <a:buFont typeface="Wingdings" panose="05000000000000000000" pitchFamily="2" charset="2"/>
              <a:buChar char="Ø"/>
              <a:defRPr/>
            </a:pPr>
            <a:r>
              <a:rPr lang="en-US" sz="2000" kern="0" dirty="0">
                <a:solidFill>
                  <a:srgbClr val="996633"/>
                </a:solidFill>
                <a:effectLst>
                  <a:outerShdw blurRad="38100" dist="38100" dir="2700000" algn="tl">
                    <a:srgbClr val="C0C0C0"/>
                  </a:outerShdw>
                </a:effectLst>
                <a:latin typeface="Arial"/>
                <a:cs typeface="Tahoma"/>
              </a:rPr>
              <a:t>The process of deciding how to fill the company’s most important executive jobs.</a:t>
            </a:r>
          </a:p>
          <a:p>
            <a:pPr marL="222250" lvl="0" indent="-222250" fontAlgn="base">
              <a:spcBef>
                <a:spcPct val="35000"/>
              </a:spcBef>
              <a:spcAft>
                <a:spcPct val="0"/>
              </a:spcAft>
              <a:buClr>
                <a:srgbClr val="666699"/>
              </a:buClr>
              <a:buFontTx/>
              <a:buChar char="•"/>
              <a:defRPr/>
            </a:pPr>
            <a:r>
              <a:rPr lang="en-US" sz="2400" kern="0" dirty="0">
                <a:solidFill>
                  <a:srgbClr val="006699"/>
                </a:solidFill>
                <a:effectLst>
                  <a:outerShdw blurRad="38100" dist="38100" dir="2700000" algn="tl">
                    <a:srgbClr val="C0C0C0"/>
                  </a:outerShdw>
                </a:effectLst>
                <a:latin typeface="Arial"/>
                <a:cs typeface="Tahoma"/>
              </a:rPr>
              <a:t>What to Forecast?</a:t>
            </a:r>
          </a:p>
          <a:p>
            <a:pPr marL="625475" lvl="1" indent="-284163" fontAlgn="base">
              <a:spcBef>
                <a:spcPct val="35000"/>
              </a:spcBef>
              <a:spcAft>
                <a:spcPct val="0"/>
              </a:spcAft>
              <a:buClr>
                <a:srgbClr val="336699"/>
              </a:buClr>
              <a:buSzPct val="90000"/>
              <a:buFont typeface="Wingdings" panose="05000000000000000000" pitchFamily="2" charset="2"/>
              <a:buChar char="Ø"/>
              <a:defRPr/>
            </a:pPr>
            <a:r>
              <a:rPr lang="en-US" sz="2000" kern="0" dirty="0">
                <a:solidFill>
                  <a:srgbClr val="996633"/>
                </a:solidFill>
                <a:effectLst>
                  <a:outerShdw blurRad="38100" dist="38100" dir="2700000" algn="tl">
                    <a:srgbClr val="C0C0C0"/>
                  </a:outerShdw>
                </a:effectLst>
                <a:latin typeface="Arial"/>
                <a:cs typeface="Tahoma"/>
              </a:rPr>
              <a:t>Overall personnel needs</a:t>
            </a:r>
          </a:p>
          <a:p>
            <a:pPr marL="625475" lvl="1" indent="-284163" fontAlgn="base">
              <a:spcBef>
                <a:spcPct val="35000"/>
              </a:spcBef>
              <a:spcAft>
                <a:spcPct val="0"/>
              </a:spcAft>
              <a:buClr>
                <a:srgbClr val="336699"/>
              </a:buClr>
              <a:buSzPct val="90000"/>
              <a:buFont typeface="Wingdings" panose="05000000000000000000" pitchFamily="2" charset="2"/>
              <a:buChar char="Ø"/>
              <a:defRPr/>
            </a:pPr>
            <a:r>
              <a:rPr lang="en-US" sz="2000" kern="0" dirty="0">
                <a:solidFill>
                  <a:srgbClr val="996633"/>
                </a:solidFill>
                <a:effectLst>
                  <a:outerShdw blurRad="38100" dist="38100" dir="2700000" algn="tl">
                    <a:srgbClr val="C0C0C0"/>
                  </a:outerShdw>
                </a:effectLst>
                <a:latin typeface="Arial"/>
                <a:cs typeface="Tahoma"/>
              </a:rPr>
              <a:t>The supply of inside candidates</a:t>
            </a:r>
          </a:p>
          <a:p>
            <a:pPr marL="625475" lvl="1" indent="-284163" fontAlgn="base">
              <a:spcBef>
                <a:spcPct val="35000"/>
              </a:spcBef>
              <a:spcAft>
                <a:spcPct val="0"/>
              </a:spcAft>
              <a:buClr>
                <a:srgbClr val="336699"/>
              </a:buClr>
              <a:buSzPct val="90000"/>
              <a:buFont typeface="Wingdings" panose="05000000000000000000" pitchFamily="2" charset="2"/>
              <a:buChar char="Ø"/>
              <a:defRPr/>
            </a:pPr>
            <a:r>
              <a:rPr lang="en-US" sz="2000" kern="0" dirty="0">
                <a:solidFill>
                  <a:srgbClr val="996633"/>
                </a:solidFill>
                <a:effectLst>
                  <a:outerShdw blurRad="38100" dist="38100" dir="2700000" algn="tl">
                    <a:srgbClr val="C0C0C0"/>
                  </a:outerShdw>
                </a:effectLst>
                <a:latin typeface="Arial"/>
                <a:cs typeface="Tahoma"/>
              </a:rPr>
              <a:t>The supply of outside candidates</a:t>
            </a:r>
          </a:p>
        </p:txBody>
      </p:sp>
      <p:pic>
        <p:nvPicPr>
          <p:cNvPr id="4" name="Picture 3"/>
          <p:cNvPicPr>
            <a:picLocks noChangeAspect="1"/>
          </p:cNvPicPr>
          <p:nvPr/>
        </p:nvPicPr>
        <p:blipFill>
          <a:blip r:embed="rId3"/>
          <a:stretch>
            <a:fillRect/>
          </a:stretch>
        </p:blipFill>
        <p:spPr>
          <a:xfrm>
            <a:off x="6717815" y="3717032"/>
            <a:ext cx="1968985" cy="1917416"/>
          </a:xfrm>
          <a:prstGeom prst="rect">
            <a:avLst/>
          </a:prstGeom>
        </p:spPr>
      </p:pic>
    </p:spTree>
    <p:extLst>
      <p:ext uri="{BB962C8B-B14F-4D97-AF65-F5344CB8AC3E}">
        <p14:creationId xmlns:p14="http://schemas.microsoft.com/office/powerpoint/2010/main" val="4195268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kern="0" dirty="0">
                <a:solidFill>
                  <a:srgbClr val="3366CC"/>
                </a:solidFill>
                <a:effectLst>
                  <a:outerShdw blurRad="38100" dist="38100" dir="2700000" algn="tl">
                    <a:srgbClr val="C0C0C0"/>
                  </a:outerShdw>
                </a:effectLst>
                <a:latin typeface="Book Antiqua"/>
                <a:ea typeface="Arial Unicode MS"/>
                <a:cs typeface="Tahoma"/>
              </a:rPr>
              <a:t>Forecasting Personnel Needs</a:t>
            </a:r>
            <a:endParaRPr lang="en-GB" dirty="0"/>
          </a:p>
        </p:txBody>
      </p:sp>
      <p:sp>
        <p:nvSpPr>
          <p:cNvPr id="3" name="Content Placeholder 2"/>
          <p:cNvSpPr>
            <a:spLocks noGrp="1"/>
          </p:cNvSpPr>
          <p:nvPr>
            <p:ph idx="1"/>
          </p:nvPr>
        </p:nvSpPr>
        <p:spPr/>
        <p:txBody>
          <a:bodyPr/>
          <a:lstStyle/>
          <a:p>
            <a:endParaRPr lang="en-GB"/>
          </a:p>
        </p:txBody>
      </p:sp>
      <p:grpSp>
        <p:nvGrpSpPr>
          <p:cNvPr id="4" name="Group 11"/>
          <p:cNvGrpSpPr>
            <a:grpSpLocks/>
          </p:cNvGrpSpPr>
          <p:nvPr/>
        </p:nvGrpSpPr>
        <p:grpSpPr bwMode="auto">
          <a:xfrm>
            <a:off x="639763" y="2212975"/>
            <a:ext cx="7864475" cy="2432050"/>
            <a:chOff x="403" y="1238"/>
            <a:chExt cx="4954" cy="1532"/>
          </a:xfrm>
        </p:grpSpPr>
        <p:sp>
          <p:nvSpPr>
            <p:cNvPr id="5" name="AutoShape 12" descr="brownfill01"/>
            <p:cNvSpPr>
              <a:spLocks noChangeArrowheads="1"/>
            </p:cNvSpPr>
            <p:nvPr/>
          </p:nvSpPr>
          <p:spPr bwMode="auto">
            <a:xfrm>
              <a:off x="403" y="2202"/>
              <a:ext cx="1558" cy="568"/>
            </a:xfrm>
            <a:prstGeom prst="roundRect">
              <a:avLst>
                <a:gd name="adj" fmla="val 8361"/>
              </a:avLst>
            </a:prstGeom>
            <a:blipFill dpi="0" rotWithShape="1">
              <a:blip r:embed="rId3"/>
              <a:srcRect/>
              <a:stretch>
                <a:fillRect/>
              </a:stretch>
            </a:blipFill>
            <a:ln w="57150" algn="ctr">
              <a:solidFill>
                <a:srgbClr val="EB9F39"/>
              </a:solidFill>
              <a:round/>
              <a:headEnd/>
              <a:tailE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2400">
                  <a:latin typeface="Franklin Gothic Medium" panose="020B0603020102020204" pitchFamily="34" charset="0"/>
                </a:rPr>
                <a:t>Trend analysis</a:t>
              </a:r>
              <a:endParaRPr lang="en-US" altLang="en-US" sz="2400" i="1">
                <a:latin typeface="Franklin Gothic Medium" panose="020B0603020102020204" pitchFamily="34" charset="0"/>
              </a:endParaRPr>
            </a:p>
          </p:txBody>
        </p:sp>
        <p:sp>
          <p:nvSpPr>
            <p:cNvPr id="6" name="AutoShape 13" descr="greenfill01"/>
            <p:cNvSpPr>
              <a:spLocks noChangeArrowheads="1"/>
            </p:cNvSpPr>
            <p:nvPr/>
          </p:nvSpPr>
          <p:spPr bwMode="auto">
            <a:xfrm>
              <a:off x="2102" y="2201"/>
              <a:ext cx="1558" cy="566"/>
            </a:xfrm>
            <a:prstGeom prst="roundRect">
              <a:avLst>
                <a:gd name="adj" fmla="val 7120"/>
              </a:avLst>
            </a:prstGeom>
            <a:blipFill dpi="0" rotWithShape="1">
              <a:blip r:embed="rId4"/>
              <a:srcRect/>
              <a:stretch>
                <a:fillRect/>
              </a:stretch>
            </a:blipFill>
            <a:ln w="57150" algn="ctr">
              <a:solidFill>
                <a:srgbClr val="65CD65"/>
              </a:solidFill>
              <a:round/>
              <a:headEnd/>
              <a:tailE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2400">
                  <a:latin typeface="Franklin Gothic Medium" panose="020B0603020102020204" pitchFamily="34" charset="0"/>
                </a:rPr>
                <a:t>Ratio analysis</a:t>
              </a:r>
            </a:p>
          </p:txBody>
        </p:sp>
        <p:cxnSp>
          <p:nvCxnSpPr>
            <p:cNvPr id="7" name="AutoShape 14"/>
            <p:cNvCxnSpPr>
              <a:cxnSpLocks noChangeShapeType="1"/>
              <a:stCxn id="8" idx="2"/>
              <a:endCxn id="5" idx="0"/>
            </p:cNvCxnSpPr>
            <p:nvPr/>
          </p:nvCxnSpPr>
          <p:spPr bwMode="auto">
            <a:xfrm rot="5400000">
              <a:off x="1784" y="1089"/>
              <a:ext cx="493" cy="1698"/>
            </a:xfrm>
            <a:prstGeom prst="bentConnector3">
              <a:avLst>
                <a:gd name="adj1" fmla="val 49898"/>
              </a:avLst>
            </a:prstGeom>
            <a:noFill/>
            <a:ln w="31750">
              <a:solidFill>
                <a:schemeClr val="tx1"/>
              </a:solidFill>
              <a:miter lim="800000"/>
              <a:headEnd/>
              <a:tailEnd type="stealth" w="lg" len="lg"/>
            </a:ln>
            <a:extLst>
              <a:ext uri="{909E8E84-426E-40DD-AFC4-6F175D3DCCD1}">
                <a14:hiddenFill xmlns:a14="http://schemas.microsoft.com/office/drawing/2010/main">
                  <a:noFill/>
                </a14:hiddenFill>
              </a:ext>
            </a:extLst>
          </p:spPr>
        </p:cxnSp>
        <p:sp>
          <p:nvSpPr>
            <p:cNvPr id="8" name="AutoShape 15"/>
            <p:cNvSpPr>
              <a:spLocks noChangeArrowheads="1"/>
            </p:cNvSpPr>
            <p:nvPr/>
          </p:nvSpPr>
          <p:spPr bwMode="auto">
            <a:xfrm>
              <a:off x="1382" y="1238"/>
              <a:ext cx="2996" cy="435"/>
            </a:xfrm>
            <a:prstGeom prst="roundRect">
              <a:avLst>
                <a:gd name="adj" fmla="val 12259"/>
              </a:avLst>
            </a:prstGeom>
            <a:gradFill rotWithShape="1">
              <a:gsLst>
                <a:gs pos="0">
                  <a:srgbClr val="EAD596"/>
                </a:gs>
                <a:gs pos="100000">
                  <a:srgbClr val="CC9900"/>
                </a:gs>
              </a:gsLst>
              <a:lin ang="5400000" scaled="1"/>
            </a:gradFill>
            <a:ln w="57150">
              <a:solidFill>
                <a:srgbClr val="CC9900"/>
              </a:solidFill>
              <a:round/>
              <a:headEnd/>
              <a:tailE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2800" dirty="0">
                  <a:latin typeface="Franklin Gothic Medium" panose="020B0603020102020204" pitchFamily="34" charset="0"/>
                </a:rPr>
                <a:t>Forecasting Tools</a:t>
              </a:r>
            </a:p>
          </p:txBody>
        </p:sp>
        <p:cxnSp>
          <p:nvCxnSpPr>
            <p:cNvPr id="9" name="AutoShape 16"/>
            <p:cNvCxnSpPr>
              <a:cxnSpLocks noChangeShapeType="1"/>
              <a:stCxn id="8" idx="2"/>
              <a:endCxn id="6" idx="0"/>
            </p:cNvCxnSpPr>
            <p:nvPr/>
          </p:nvCxnSpPr>
          <p:spPr bwMode="auto">
            <a:xfrm rot="16200000" flipH="1">
              <a:off x="2635" y="1936"/>
              <a:ext cx="492" cy="1"/>
            </a:xfrm>
            <a:prstGeom prst="bentConnector3">
              <a:avLst>
                <a:gd name="adj1" fmla="val 49796"/>
              </a:avLst>
            </a:prstGeom>
            <a:noFill/>
            <a:ln w="31750">
              <a:solidFill>
                <a:schemeClr val="tx1"/>
              </a:solidFill>
              <a:miter lim="800000"/>
              <a:headEnd/>
              <a:tailEnd type="stealth" w="lg" len="lg"/>
            </a:ln>
            <a:extLst>
              <a:ext uri="{909E8E84-426E-40DD-AFC4-6F175D3DCCD1}">
                <a14:hiddenFill xmlns:a14="http://schemas.microsoft.com/office/drawing/2010/main">
                  <a:noFill/>
                </a14:hiddenFill>
              </a:ext>
            </a:extLst>
          </p:spPr>
        </p:cxnSp>
        <p:sp>
          <p:nvSpPr>
            <p:cNvPr id="10" name="AutoShape 17" descr="bluefill01"/>
            <p:cNvSpPr>
              <a:spLocks noChangeArrowheads="1"/>
            </p:cNvSpPr>
            <p:nvPr/>
          </p:nvSpPr>
          <p:spPr bwMode="auto">
            <a:xfrm>
              <a:off x="3799" y="2202"/>
              <a:ext cx="1558" cy="567"/>
            </a:xfrm>
            <a:prstGeom prst="roundRect">
              <a:avLst>
                <a:gd name="adj" fmla="val 7120"/>
              </a:avLst>
            </a:prstGeom>
            <a:blipFill dpi="0" rotWithShape="1">
              <a:blip r:embed="rId5"/>
              <a:srcRect/>
              <a:stretch>
                <a:fillRect/>
              </a:stretch>
            </a:blipFill>
            <a:ln w="57150" algn="ctr">
              <a:solidFill>
                <a:srgbClr val="7DC1FF"/>
              </a:solidFill>
              <a:round/>
              <a:headEnd/>
              <a:tailE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2400">
                  <a:latin typeface="Franklin Gothic Medium" panose="020B0603020102020204" pitchFamily="34" charset="0"/>
                </a:rPr>
                <a:t>Scatter plotting</a:t>
              </a:r>
            </a:p>
          </p:txBody>
        </p:sp>
        <p:cxnSp>
          <p:nvCxnSpPr>
            <p:cNvPr id="11" name="AutoShape 18"/>
            <p:cNvCxnSpPr>
              <a:cxnSpLocks noChangeShapeType="1"/>
              <a:stCxn id="8" idx="2"/>
              <a:endCxn id="10" idx="0"/>
            </p:cNvCxnSpPr>
            <p:nvPr/>
          </p:nvCxnSpPr>
          <p:spPr bwMode="auto">
            <a:xfrm rot="16200000" flipH="1">
              <a:off x="3482" y="1089"/>
              <a:ext cx="493" cy="1698"/>
            </a:xfrm>
            <a:prstGeom prst="bentConnector3">
              <a:avLst>
                <a:gd name="adj1" fmla="val 49898"/>
              </a:avLst>
            </a:prstGeom>
            <a:noFill/>
            <a:ln w="31750">
              <a:solidFill>
                <a:schemeClr val="tx1"/>
              </a:solidFill>
              <a:miter lim="800000"/>
              <a:headEnd/>
              <a:tailEnd type="stealth" w="lg" len="lg"/>
            </a:ln>
            <a:extLst>
              <a:ext uri="{909E8E84-426E-40DD-AFC4-6F175D3DCCD1}">
                <a14:hiddenFill xmlns:a14="http://schemas.microsoft.com/office/drawing/2010/main">
                  <a:noFill/>
                </a14:hiddenFill>
              </a:ext>
            </a:extLst>
          </p:spPr>
        </p:cxnSp>
      </p:grpSp>
    </p:spTree>
    <p:extLst>
      <p:ext uri="{BB962C8B-B14F-4D97-AF65-F5344CB8AC3E}">
        <p14:creationId xmlns:p14="http://schemas.microsoft.com/office/powerpoint/2010/main" val="1308598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2 - </a:t>
            </a:r>
            <a:r>
              <a:rPr lang="en-US" sz="3200" b="1" kern="0" dirty="0">
                <a:solidFill>
                  <a:srgbClr val="3366CC"/>
                </a:solidFill>
                <a:effectLst>
                  <a:outerShdw blurRad="38100" dist="38100" dir="2700000" algn="tl">
                    <a:srgbClr val="C0C0C0"/>
                  </a:outerShdw>
                </a:effectLst>
                <a:latin typeface="Book Antiqua"/>
                <a:ea typeface="Arial Unicode MS"/>
                <a:cs typeface="Tahoma"/>
              </a:rPr>
              <a:t>Recruiting</a:t>
            </a:r>
            <a:endParaRPr lang="en-GB" dirty="0"/>
          </a:p>
        </p:txBody>
      </p:sp>
      <p:grpSp>
        <p:nvGrpSpPr>
          <p:cNvPr id="4" name="Group 13"/>
          <p:cNvGrpSpPr>
            <a:grpSpLocks/>
          </p:cNvGrpSpPr>
          <p:nvPr/>
        </p:nvGrpSpPr>
        <p:grpSpPr bwMode="auto">
          <a:xfrm>
            <a:off x="639763" y="1936750"/>
            <a:ext cx="7864475" cy="2771775"/>
            <a:chOff x="403" y="1394"/>
            <a:chExt cx="4954" cy="1746"/>
          </a:xfrm>
        </p:grpSpPr>
        <p:sp>
          <p:nvSpPr>
            <p:cNvPr id="5" name="AutoShape 6" descr="brownfill01"/>
            <p:cNvSpPr>
              <a:spLocks noChangeArrowheads="1"/>
            </p:cNvSpPr>
            <p:nvPr/>
          </p:nvSpPr>
          <p:spPr bwMode="auto">
            <a:xfrm>
              <a:off x="403" y="2358"/>
              <a:ext cx="1558" cy="782"/>
            </a:xfrm>
            <a:prstGeom prst="roundRect">
              <a:avLst>
                <a:gd name="adj" fmla="val 8361"/>
              </a:avLst>
            </a:prstGeom>
            <a:blipFill dpi="0" rotWithShape="1">
              <a:blip r:embed="rId3"/>
              <a:srcRect/>
              <a:stretch>
                <a:fillRect/>
              </a:stretch>
            </a:blipFill>
            <a:ln w="57150" algn="ctr">
              <a:solidFill>
                <a:srgbClr val="EB9F39"/>
              </a:solidFill>
              <a:round/>
              <a:headEnd/>
              <a:tailE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2000">
                  <a:latin typeface="Franklin Gothic Medium" panose="020B0603020102020204" pitchFamily="34" charset="0"/>
                </a:rPr>
                <a:t>Effectiveness of chosen recruiting methods</a:t>
              </a:r>
              <a:endParaRPr lang="en-US" altLang="en-US" sz="2000" i="1">
                <a:latin typeface="Franklin Gothic Medium" panose="020B0603020102020204" pitchFamily="34" charset="0"/>
              </a:endParaRPr>
            </a:p>
          </p:txBody>
        </p:sp>
        <p:sp>
          <p:nvSpPr>
            <p:cNvPr id="6" name="AutoShape 7" descr="greenfill01"/>
            <p:cNvSpPr>
              <a:spLocks noChangeArrowheads="1"/>
            </p:cNvSpPr>
            <p:nvPr/>
          </p:nvSpPr>
          <p:spPr bwMode="auto">
            <a:xfrm>
              <a:off x="2102" y="2357"/>
              <a:ext cx="1558" cy="780"/>
            </a:xfrm>
            <a:prstGeom prst="roundRect">
              <a:avLst>
                <a:gd name="adj" fmla="val 7120"/>
              </a:avLst>
            </a:prstGeom>
            <a:blipFill dpi="0" rotWithShape="1">
              <a:blip r:embed="rId4"/>
              <a:srcRect/>
              <a:stretch>
                <a:fillRect/>
              </a:stretch>
            </a:blipFill>
            <a:ln w="57150" algn="ctr">
              <a:solidFill>
                <a:srgbClr val="65CD65"/>
              </a:solidFill>
              <a:round/>
              <a:headEnd/>
              <a:tailE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2000">
                  <a:latin typeface="Franklin Gothic Medium" panose="020B0603020102020204" pitchFamily="34" charset="0"/>
                </a:rPr>
                <a:t>Effects of nonrecruitment issues and policies</a:t>
              </a:r>
            </a:p>
          </p:txBody>
        </p:sp>
        <p:cxnSp>
          <p:nvCxnSpPr>
            <p:cNvPr id="7" name="AutoShape 8"/>
            <p:cNvCxnSpPr>
              <a:cxnSpLocks noChangeShapeType="1"/>
              <a:stCxn id="8" idx="2"/>
              <a:endCxn id="5" idx="0"/>
            </p:cNvCxnSpPr>
            <p:nvPr/>
          </p:nvCxnSpPr>
          <p:spPr bwMode="auto">
            <a:xfrm rot="5400000">
              <a:off x="1784" y="1245"/>
              <a:ext cx="493" cy="1698"/>
            </a:xfrm>
            <a:prstGeom prst="bentConnector3">
              <a:avLst>
                <a:gd name="adj1" fmla="val 49898"/>
              </a:avLst>
            </a:prstGeom>
            <a:noFill/>
            <a:ln w="31750">
              <a:solidFill>
                <a:schemeClr val="tx1"/>
              </a:solidFill>
              <a:miter lim="800000"/>
              <a:headEnd/>
              <a:tailEnd type="stealth" w="lg" len="lg"/>
            </a:ln>
            <a:extLst>
              <a:ext uri="{909E8E84-426E-40DD-AFC4-6F175D3DCCD1}">
                <a14:hiddenFill xmlns:a14="http://schemas.microsoft.com/office/drawing/2010/main">
                  <a:noFill/>
                </a14:hiddenFill>
              </a:ext>
            </a:extLst>
          </p:spPr>
        </p:cxnSp>
        <p:sp>
          <p:nvSpPr>
            <p:cNvPr id="8" name="AutoShape 9"/>
            <p:cNvSpPr>
              <a:spLocks noChangeArrowheads="1"/>
            </p:cNvSpPr>
            <p:nvPr/>
          </p:nvSpPr>
          <p:spPr bwMode="auto">
            <a:xfrm>
              <a:off x="1382" y="1394"/>
              <a:ext cx="2996" cy="435"/>
            </a:xfrm>
            <a:prstGeom prst="roundRect">
              <a:avLst>
                <a:gd name="adj" fmla="val 12259"/>
              </a:avLst>
            </a:prstGeom>
            <a:gradFill rotWithShape="1">
              <a:gsLst>
                <a:gs pos="0">
                  <a:srgbClr val="EAD596"/>
                </a:gs>
                <a:gs pos="100000">
                  <a:srgbClr val="CC9900"/>
                </a:gs>
              </a:gsLst>
              <a:lin ang="5400000" scaled="1"/>
            </a:gradFill>
            <a:ln w="57150">
              <a:solidFill>
                <a:srgbClr val="CC9900"/>
              </a:solidFill>
              <a:round/>
              <a:headEnd/>
              <a:tailE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2800" dirty="0">
                  <a:latin typeface="Franklin Gothic Medium" panose="020B0603020102020204" pitchFamily="34" charset="0"/>
                </a:rPr>
                <a:t>Recruiting Challenges</a:t>
              </a:r>
            </a:p>
          </p:txBody>
        </p:sp>
        <p:cxnSp>
          <p:nvCxnSpPr>
            <p:cNvPr id="9" name="AutoShape 10"/>
            <p:cNvCxnSpPr>
              <a:cxnSpLocks noChangeShapeType="1"/>
              <a:stCxn id="8" idx="2"/>
              <a:endCxn id="6" idx="0"/>
            </p:cNvCxnSpPr>
            <p:nvPr/>
          </p:nvCxnSpPr>
          <p:spPr bwMode="auto">
            <a:xfrm rot="16200000" flipH="1">
              <a:off x="2635" y="2092"/>
              <a:ext cx="492" cy="1"/>
            </a:xfrm>
            <a:prstGeom prst="bentConnector3">
              <a:avLst>
                <a:gd name="adj1" fmla="val 49796"/>
              </a:avLst>
            </a:prstGeom>
            <a:noFill/>
            <a:ln w="31750">
              <a:solidFill>
                <a:schemeClr val="tx1"/>
              </a:solidFill>
              <a:miter lim="800000"/>
              <a:headEnd/>
              <a:tailEnd type="stealth" w="lg" len="lg"/>
            </a:ln>
            <a:extLst>
              <a:ext uri="{909E8E84-426E-40DD-AFC4-6F175D3DCCD1}">
                <a14:hiddenFill xmlns:a14="http://schemas.microsoft.com/office/drawing/2010/main">
                  <a:noFill/>
                </a14:hiddenFill>
              </a:ext>
            </a:extLst>
          </p:spPr>
        </p:cxnSp>
        <p:sp>
          <p:nvSpPr>
            <p:cNvPr id="10" name="AutoShape 11" descr="bluefill01"/>
            <p:cNvSpPr>
              <a:spLocks noChangeArrowheads="1"/>
            </p:cNvSpPr>
            <p:nvPr/>
          </p:nvSpPr>
          <p:spPr bwMode="auto">
            <a:xfrm>
              <a:off x="3799" y="2358"/>
              <a:ext cx="1558" cy="781"/>
            </a:xfrm>
            <a:prstGeom prst="roundRect">
              <a:avLst>
                <a:gd name="adj" fmla="val 7120"/>
              </a:avLst>
            </a:prstGeom>
            <a:blipFill dpi="0" rotWithShape="1">
              <a:blip r:embed="rId5"/>
              <a:srcRect/>
              <a:stretch>
                <a:fillRect/>
              </a:stretch>
            </a:blipFill>
            <a:ln w="57150" algn="ctr">
              <a:solidFill>
                <a:srgbClr val="7DC1FF"/>
              </a:solidFill>
              <a:round/>
              <a:headEnd/>
              <a:tailE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2000">
                  <a:latin typeface="Franklin Gothic Medium" panose="020B0603020102020204" pitchFamily="34" charset="0"/>
                </a:rPr>
                <a:t>Legal requirements associated with employment laws</a:t>
              </a:r>
            </a:p>
          </p:txBody>
        </p:sp>
        <p:cxnSp>
          <p:nvCxnSpPr>
            <p:cNvPr id="11" name="AutoShape 12"/>
            <p:cNvCxnSpPr>
              <a:cxnSpLocks noChangeShapeType="1"/>
              <a:stCxn id="8" idx="2"/>
              <a:endCxn id="10" idx="0"/>
            </p:cNvCxnSpPr>
            <p:nvPr/>
          </p:nvCxnSpPr>
          <p:spPr bwMode="auto">
            <a:xfrm rot="16200000" flipH="1">
              <a:off x="3482" y="1245"/>
              <a:ext cx="493" cy="1698"/>
            </a:xfrm>
            <a:prstGeom prst="bentConnector3">
              <a:avLst>
                <a:gd name="adj1" fmla="val 49898"/>
              </a:avLst>
            </a:prstGeom>
            <a:noFill/>
            <a:ln w="31750">
              <a:solidFill>
                <a:schemeClr val="tx1"/>
              </a:solidFill>
              <a:miter lim="800000"/>
              <a:headEnd/>
              <a:tailEnd type="stealth" w="lg" len="lg"/>
            </a:ln>
            <a:extLst>
              <a:ext uri="{909E8E84-426E-40DD-AFC4-6F175D3DCCD1}">
                <a14:hiddenFill xmlns:a14="http://schemas.microsoft.com/office/drawing/2010/main">
                  <a:noFill/>
                </a14:hiddenFill>
              </a:ext>
            </a:extLst>
          </p:spPr>
        </p:cxnSp>
      </p:grpSp>
    </p:spTree>
    <p:extLst>
      <p:ext uri="{BB962C8B-B14F-4D97-AF65-F5344CB8AC3E}">
        <p14:creationId xmlns:p14="http://schemas.microsoft.com/office/powerpoint/2010/main" val="2600607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en-US" dirty="0">
                <a:cs typeface="Arial" panose="020B0604020202020204" pitchFamily="34" charset="0"/>
              </a:rPr>
              <a:t>Recruiting Yield Pyramid</a:t>
            </a:r>
            <a:endParaRPr lang="en-GB" dirty="0"/>
          </a:p>
        </p:txBody>
      </p:sp>
      <p:grpSp>
        <p:nvGrpSpPr>
          <p:cNvPr id="4" name="Group 3"/>
          <p:cNvGrpSpPr/>
          <p:nvPr/>
        </p:nvGrpSpPr>
        <p:grpSpPr>
          <a:xfrm>
            <a:off x="738289" y="2060848"/>
            <a:ext cx="7954962" cy="2776537"/>
            <a:chOff x="639763" y="1566863"/>
            <a:chExt cx="7954962" cy="2776537"/>
          </a:xfrm>
        </p:grpSpPr>
        <p:pic>
          <p:nvPicPr>
            <p:cNvPr id="5" name="Picture 4" descr="050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05113" y="1566863"/>
              <a:ext cx="5789612" cy="2776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5"/>
            <p:cNvSpPr txBox="1">
              <a:spLocks noChangeArrowheads="1"/>
            </p:cNvSpPr>
            <p:nvPr/>
          </p:nvSpPr>
          <p:spPr bwMode="auto">
            <a:xfrm>
              <a:off x="639763" y="3795713"/>
              <a:ext cx="2195512"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r" eaLnBrk="1" hangingPunct="1">
                <a:spcBef>
                  <a:spcPct val="50000"/>
                </a:spcBef>
              </a:pPr>
              <a:r>
                <a:rPr lang="en-US" altLang="en-US" sz="2000">
                  <a:cs typeface="Arial" panose="020B0604020202020204" pitchFamily="34" charset="0"/>
                </a:rPr>
                <a:t>16%  ● ● ● ● ● </a:t>
              </a:r>
              <a:r>
                <a:rPr lang="en-US" altLang="en-US" sz="2000">
                  <a:solidFill>
                    <a:srgbClr val="CC3300"/>
                  </a:solidFill>
                  <a:cs typeface="Arial" panose="020B0604020202020204" pitchFamily="34" charset="0"/>
                </a:rPr>
                <a:t>●</a:t>
              </a:r>
            </a:p>
          </p:txBody>
        </p:sp>
        <p:sp>
          <p:nvSpPr>
            <p:cNvPr id="7" name="Text Box 6"/>
            <p:cNvSpPr txBox="1">
              <a:spLocks noChangeArrowheads="1"/>
            </p:cNvSpPr>
            <p:nvPr/>
          </p:nvSpPr>
          <p:spPr bwMode="auto">
            <a:xfrm>
              <a:off x="914400" y="3244850"/>
              <a:ext cx="192087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r" eaLnBrk="1" hangingPunct="1">
                <a:spcBef>
                  <a:spcPct val="50000"/>
                </a:spcBef>
              </a:pPr>
              <a:r>
                <a:rPr lang="en-US" altLang="en-US" sz="2000">
                  <a:cs typeface="Arial" panose="020B0604020202020204" pitchFamily="34" charset="0"/>
                </a:rPr>
                <a:t>75%  ● </a:t>
              </a:r>
              <a:r>
                <a:rPr lang="en-US" altLang="en-US" sz="2000">
                  <a:solidFill>
                    <a:srgbClr val="CC3300"/>
                  </a:solidFill>
                  <a:cs typeface="Arial" panose="020B0604020202020204" pitchFamily="34" charset="0"/>
                </a:rPr>
                <a:t>● ● ●</a:t>
              </a:r>
            </a:p>
          </p:txBody>
        </p:sp>
        <p:sp>
          <p:nvSpPr>
            <p:cNvPr id="8" name="Text Box 7"/>
            <p:cNvSpPr txBox="1">
              <a:spLocks noChangeArrowheads="1"/>
            </p:cNvSpPr>
            <p:nvPr/>
          </p:nvSpPr>
          <p:spPr bwMode="auto">
            <a:xfrm>
              <a:off x="914400" y="2724150"/>
              <a:ext cx="192087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r" eaLnBrk="1" hangingPunct="1">
                <a:spcBef>
                  <a:spcPct val="50000"/>
                </a:spcBef>
              </a:pPr>
              <a:r>
                <a:rPr lang="en-US" altLang="en-US" sz="2000">
                  <a:cs typeface="Arial" panose="020B0604020202020204" pitchFamily="34" charset="0"/>
                </a:rPr>
                <a:t>67%  ● </a:t>
              </a:r>
              <a:r>
                <a:rPr lang="en-US" altLang="en-US" sz="2000">
                  <a:solidFill>
                    <a:srgbClr val="CC3300"/>
                  </a:solidFill>
                  <a:cs typeface="Arial" panose="020B0604020202020204" pitchFamily="34" charset="0"/>
                </a:rPr>
                <a:t>● ●</a:t>
              </a:r>
            </a:p>
          </p:txBody>
        </p:sp>
        <p:sp>
          <p:nvSpPr>
            <p:cNvPr id="9" name="Text Box 8"/>
            <p:cNvSpPr txBox="1">
              <a:spLocks noChangeArrowheads="1"/>
            </p:cNvSpPr>
            <p:nvPr/>
          </p:nvSpPr>
          <p:spPr bwMode="auto">
            <a:xfrm>
              <a:off x="914400" y="2206625"/>
              <a:ext cx="192087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r" eaLnBrk="1" hangingPunct="1">
                <a:spcBef>
                  <a:spcPct val="50000"/>
                </a:spcBef>
              </a:pPr>
              <a:r>
                <a:rPr lang="en-US" altLang="en-US" sz="2000">
                  <a:cs typeface="Arial" panose="020B0604020202020204" pitchFamily="34" charset="0"/>
                </a:rPr>
                <a:t> 50%  ● </a:t>
              </a:r>
              <a:r>
                <a:rPr lang="en-US" altLang="en-US" sz="2000">
                  <a:solidFill>
                    <a:srgbClr val="CC3300"/>
                  </a:solidFill>
                  <a:cs typeface="Arial" panose="020B0604020202020204" pitchFamily="34" charset="0"/>
                </a:rPr>
                <a:t>● </a:t>
              </a:r>
            </a:p>
          </p:txBody>
        </p:sp>
        <p:sp>
          <p:nvSpPr>
            <p:cNvPr id="10" name="Text Box 9"/>
            <p:cNvSpPr txBox="1">
              <a:spLocks noChangeArrowheads="1"/>
            </p:cNvSpPr>
            <p:nvPr/>
          </p:nvSpPr>
          <p:spPr bwMode="auto">
            <a:xfrm>
              <a:off x="914400" y="1738313"/>
              <a:ext cx="192087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r" eaLnBrk="1" hangingPunct="1">
                <a:spcBef>
                  <a:spcPct val="50000"/>
                </a:spcBef>
              </a:pPr>
              <a:r>
                <a:rPr lang="en-US" altLang="en-US" sz="2000">
                  <a:solidFill>
                    <a:srgbClr val="CC3300"/>
                  </a:solidFill>
                  <a:cs typeface="Arial" panose="020B0604020202020204" pitchFamily="34" charset="0"/>
                </a:rPr>
                <a:t>● </a:t>
              </a:r>
            </a:p>
          </p:txBody>
        </p:sp>
      </p:grpSp>
    </p:spTree>
    <p:extLst>
      <p:ext uri="{BB962C8B-B14F-4D97-AF65-F5344CB8AC3E}">
        <p14:creationId xmlns:p14="http://schemas.microsoft.com/office/powerpoint/2010/main" val="3834182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Relative Recruiting Source Effectiveness Based on New Hires</a:t>
            </a:r>
          </a:p>
        </p:txBody>
      </p:sp>
      <p:pic>
        <p:nvPicPr>
          <p:cNvPr id="4" name="Picture 5" descr="051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1384474"/>
            <a:ext cx="8045450" cy="418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02351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Recruitment and selection process</a:t>
            </a:r>
          </a:p>
        </p:txBody>
      </p:sp>
      <p:sp>
        <p:nvSpPr>
          <p:cNvPr id="3" name="Content Placeholder 2"/>
          <p:cNvSpPr>
            <a:spLocks noGrp="1"/>
          </p:cNvSpPr>
          <p:nvPr>
            <p:ph idx="1"/>
          </p:nvPr>
        </p:nvSpPr>
        <p:spPr>
          <a:xfrm>
            <a:off x="457200" y="5311261"/>
            <a:ext cx="8229600" cy="277979"/>
          </a:xfrm>
        </p:spPr>
        <p:txBody>
          <a:bodyPr>
            <a:noAutofit/>
          </a:bodyPr>
          <a:lstStyle/>
          <a:p>
            <a:pPr marL="0" indent="0" algn="r">
              <a:buNone/>
            </a:pPr>
            <a:r>
              <a:rPr lang="en-GB" sz="1100" dirty="0" err="1"/>
              <a:t>Dessler</a:t>
            </a:r>
            <a:r>
              <a:rPr lang="en-GB" sz="1100" dirty="0"/>
              <a:t> (2015) </a:t>
            </a:r>
            <a:r>
              <a:rPr lang="en-GB" sz="1100" i="1" dirty="0"/>
              <a:t>pp138</a:t>
            </a:r>
          </a:p>
        </p:txBody>
      </p:sp>
      <p:pic>
        <p:nvPicPr>
          <p:cNvPr id="4" name="Picture 3"/>
          <p:cNvPicPr>
            <a:picLocks noChangeAspect="1"/>
          </p:cNvPicPr>
          <p:nvPr/>
        </p:nvPicPr>
        <p:blipFill>
          <a:blip r:embed="rId2"/>
          <a:stretch>
            <a:fillRect/>
          </a:stretch>
        </p:blipFill>
        <p:spPr>
          <a:xfrm>
            <a:off x="251520" y="1052735"/>
            <a:ext cx="8640960" cy="4258526"/>
          </a:xfrm>
          <a:prstGeom prst="rect">
            <a:avLst/>
          </a:prstGeom>
        </p:spPr>
      </p:pic>
      <p:grpSp>
        <p:nvGrpSpPr>
          <p:cNvPr id="21" name="Group 20"/>
          <p:cNvGrpSpPr/>
          <p:nvPr/>
        </p:nvGrpSpPr>
        <p:grpSpPr>
          <a:xfrm>
            <a:off x="489575" y="1988840"/>
            <a:ext cx="1450860" cy="1089495"/>
            <a:chOff x="489575" y="1988840"/>
            <a:chExt cx="1450860" cy="1089495"/>
          </a:xfrm>
        </p:grpSpPr>
        <p:cxnSp>
          <p:nvCxnSpPr>
            <p:cNvPr id="6" name="Straight Connector 5"/>
            <p:cNvCxnSpPr/>
            <p:nvPr/>
          </p:nvCxnSpPr>
          <p:spPr>
            <a:xfrm>
              <a:off x="489575" y="2663202"/>
              <a:ext cx="432048" cy="369415"/>
            </a:xfrm>
            <a:prstGeom prst="line">
              <a:avLst/>
            </a:prstGeom>
            <a:ln w="1905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H="1">
              <a:off x="827584" y="1988840"/>
              <a:ext cx="1112851" cy="1089495"/>
            </a:xfrm>
            <a:prstGeom prst="line">
              <a:avLst/>
            </a:prstGeom>
            <a:ln w="190500">
              <a:solidFill>
                <a:srgbClr val="00B050"/>
              </a:solidFill>
            </a:ln>
          </p:spPr>
          <p:style>
            <a:lnRef idx="1">
              <a:schemeClr val="accent1"/>
            </a:lnRef>
            <a:fillRef idx="0">
              <a:schemeClr val="accent1"/>
            </a:fillRef>
            <a:effectRef idx="0">
              <a:schemeClr val="accent1"/>
            </a:effectRef>
            <a:fontRef idx="minor">
              <a:schemeClr val="tx1"/>
            </a:fontRef>
          </p:style>
        </p:cxnSp>
      </p:grpSp>
      <p:grpSp>
        <p:nvGrpSpPr>
          <p:cNvPr id="22" name="Group 21"/>
          <p:cNvGrpSpPr/>
          <p:nvPr/>
        </p:nvGrpSpPr>
        <p:grpSpPr>
          <a:xfrm>
            <a:off x="1940435" y="1988840"/>
            <a:ext cx="1450860" cy="1089495"/>
            <a:chOff x="489575" y="1988840"/>
            <a:chExt cx="1450860" cy="1089495"/>
          </a:xfrm>
        </p:grpSpPr>
        <p:cxnSp>
          <p:nvCxnSpPr>
            <p:cNvPr id="23" name="Straight Connector 22"/>
            <p:cNvCxnSpPr/>
            <p:nvPr/>
          </p:nvCxnSpPr>
          <p:spPr>
            <a:xfrm>
              <a:off x="489575" y="2663202"/>
              <a:ext cx="432048" cy="369415"/>
            </a:xfrm>
            <a:prstGeom prst="line">
              <a:avLst/>
            </a:prstGeom>
            <a:ln w="1905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flipH="1">
              <a:off x="827584" y="1988840"/>
              <a:ext cx="1112851" cy="1089495"/>
            </a:xfrm>
            <a:prstGeom prst="line">
              <a:avLst/>
            </a:prstGeom>
            <a:ln w="190500">
              <a:solidFill>
                <a:srgbClr val="00B050"/>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058238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wipe(left)">
                                      <p:cBhvr>
                                        <p:cTn id="7" dur="500"/>
                                        <p:tgtEl>
                                          <p:spTgt spid="21"/>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wipe(left)">
                                      <p:cBhvr>
                                        <p:cTn id="1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Step 3 -</a:t>
            </a:r>
            <a:r>
              <a:rPr lang="en-US" sz="3200" b="1" kern="0" dirty="0">
                <a:solidFill>
                  <a:srgbClr val="3366CC"/>
                </a:solidFill>
                <a:effectLst>
                  <a:outerShdw blurRad="38100" dist="38100" dir="2700000" algn="tl">
                    <a:srgbClr val="C0C0C0"/>
                  </a:outerShdw>
                </a:effectLst>
                <a:latin typeface="Book Antiqua"/>
                <a:cs typeface="Tahoma"/>
              </a:rPr>
              <a:t>Developing and Using Application Forms</a:t>
            </a:r>
            <a:endParaRPr lang="en-GB" dirty="0"/>
          </a:p>
        </p:txBody>
      </p:sp>
      <p:sp>
        <p:nvSpPr>
          <p:cNvPr id="3" name="Content Placeholder 2"/>
          <p:cNvSpPr>
            <a:spLocks noGrp="1"/>
          </p:cNvSpPr>
          <p:nvPr>
            <p:ph idx="1"/>
          </p:nvPr>
        </p:nvSpPr>
        <p:spPr/>
        <p:txBody>
          <a:bodyPr>
            <a:normAutofit/>
          </a:bodyPr>
          <a:lstStyle/>
          <a:p>
            <a:pPr marL="0" lvl="0" indent="0" fontAlgn="base">
              <a:spcBef>
                <a:spcPct val="35000"/>
              </a:spcBef>
              <a:spcAft>
                <a:spcPct val="0"/>
              </a:spcAft>
              <a:buClr>
                <a:srgbClr val="666699"/>
              </a:buClr>
              <a:buNone/>
              <a:defRPr/>
            </a:pPr>
            <a:r>
              <a:rPr lang="en-US" sz="2000" kern="0" dirty="0">
                <a:solidFill>
                  <a:srgbClr val="996633"/>
                </a:solidFill>
                <a:effectLst>
                  <a:outerShdw blurRad="38100" dist="38100" dir="2700000" algn="tl">
                    <a:srgbClr val="C0C0C0"/>
                  </a:outerShdw>
                </a:effectLst>
                <a:latin typeface="Arial"/>
                <a:cs typeface="Tahoma"/>
              </a:rPr>
              <a:t>Why use applications/CV’s?</a:t>
            </a:r>
          </a:p>
          <a:p>
            <a:pPr marL="0" lvl="0" indent="0" fontAlgn="base">
              <a:spcBef>
                <a:spcPct val="35000"/>
              </a:spcBef>
              <a:spcAft>
                <a:spcPct val="0"/>
              </a:spcAft>
              <a:buClr>
                <a:srgbClr val="666699"/>
              </a:buClr>
              <a:buNone/>
              <a:defRPr/>
            </a:pPr>
            <a:endParaRPr lang="en-US" sz="2000" kern="0" dirty="0">
              <a:solidFill>
                <a:srgbClr val="996633"/>
              </a:solidFill>
              <a:effectLst>
                <a:outerShdw blurRad="38100" dist="38100" dir="2700000" algn="tl">
                  <a:srgbClr val="C0C0C0"/>
                </a:outerShdw>
              </a:effectLst>
              <a:latin typeface="Arial"/>
              <a:cs typeface="Tahoma"/>
            </a:endParaRPr>
          </a:p>
        </p:txBody>
      </p:sp>
      <p:grpSp>
        <p:nvGrpSpPr>
          <p:cNvPr id="4" name="Group 22"/>
          <p:cNvGrpSpPr>
            <a:grpSpLocks/>
          </p:cNvGrpSpPr>
          <p:nvPr/>
        </p:nvGrpSpPr>
        <p:grpSpPr bwMode="auto">
          <a:xfrm>
            <a:off x="640556" y="2636912"/>
            <a:ext cx="7862888" cy="2746375"/>
            <a:chOff x="404" y="1296"/>
            <a:chExt cx="4953" cy="1730"/>
          </a:xfrm>
        </p:grpSpPr>
        <p:sp>
          <p:nvSpPr>
            <p:cNvPr id="5" name="AutoShape 13" descr="brownfill01"/>
            <p:cNvSpPr>
              <a:spLocks noChangeArrowheads="1"/>
            </p:cNvSpPr>
            <p:nvPr/>
          </p:nvSpPr>
          <p:spPr bwMode="auto">
            <a:xfrm>
              <a:off x="404" y="2438"/>
              <a:ext cx="1094" cy="588"/>
            </a:xfrm>
            <a:prstGeom prst="roundRect">
              <a:avLst>
                <a:gd name="adj" fmla="val 8361"/>
              </a:avLst>
            </a:prstGeom>
            <a:blipFill dpi="0" rotWithShape="1">
              <a:blip r:embed="rId3"/>
              <a:srcRect/>
              <a:stretch>
                <a:fillRect/>
              </a:stretch>
            </a:blipFill>
            <a:ln w="57150" algn="ctr">
              <a:solidFill>
                <a:srgbClr val="EB9F39"/>
              </a:solidFill>
              <a:round/>
              <a:headEnd/>
              <a:tailE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spcBef>
                  <a:spcPct val="20000"/>
                </a:spcBef>
              </a:pPr>
              <a:r>
                <a:rPr lang="en-US" altLang="en-US" sz="1800">
                  <a:latin typeface="Franklin Gothic Medium" panose="020B0603020102020204" pitchFamily="34" charset="0"/>
                </a:rPr>
                <a:t>Applicant’s education and experience</a:t>
              </a:r>
            </a:p>
          </p:txBody>
        </p:sp>
        <p:sp>
          <p:nvSpPr>
            <p:cNvPr id="6" name="AutoShape 14" descr="purplefill01"/>
            <p:cNvSpPr>
              <a:spLocks noChangeArrowheads="1"/>
            </p:cNvSpPr>
            <p:nvPr/>
          </p:nvSpPr>
          <p:spPr bwMode="auto">
            <a:xfrm>
              <a:off x="1696" y="2437"/>
              <a:ext cx="1094" cy="588"/>
            </a:xfrm>
            <a:prstGeom prst="roundRect">
              <a:avLst>
                <a:gd name="adj" fmla="val 9463"/>
              </a:avLst>
            </a:prstGeom>
            <a:blipFill dpi="0" rotWithShape="1">
              <a:blip r:embed="rId4"/>
              <a:srcRect/>
              <a:stretch>
                <a:fillRect/>
              </a:stretch>
            </a:blipFill>
            <a:ln w="57150" algn="ctr">
              <a:solidFill>
                <a:srgbClr val="AB439C"/>
              </a:solidFill>
              <a:round/>
              <a:headEnd/>
              <a:tailE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1800" dirty="0">
                  <a:latin typeface="Franklin Gothic Medium" panose="020B0603020102020204" pitchFamily="34" charset="0"/>
                </a:rPr>
                <a:t>Applicant’s </a:t>
              </a:r>
              <a:br>
                <a:rPr lang="en-US" altLang="en-US" sz="1800" dirty="0">
                  <a:latin typeface="Franklin Gothic Medium" panose="020B0603020102020204" pitchFamily="34" charset="0"/>
                </a:rPr>
              </a:br>
              <a:r>
                <a:rPr lang="en-US" altLang="en-US" sz="1800" dirty="0">
                  <a:latin typeface="Franklin Gothic Medium" panose="020B0603020102020204" pitchFamily="34" charset="0"/>
                </a:rPr>
                <a:t>prior progress and growth</a:t>
              </a:r>
            </a:p>
          </p:txBody>
        </p:sp>
        <p:sp>
          <p:nvSpPr>
            <p:cNvPr id="7" name="AutoShape 15" descr="greenfill01"/>
            <p:cNvSpPr>
              <a:spLocks noChangeArrowheads="1"/>
            </p:cNvSpPr>
            <p:nvPr/>
          </p:nvSpPr>
          <p:spPr bwMode="auto">
            <a:xfrm>
              <a:off x="2963" y="2437"/>
              <a:ext cx="1094" cy="586"/>
            </a:xfrm>
            <a:prstGeom prst="roundRect">
              <a:avLst>
                <a:gd name="adj" fmla="val 7120"/>
              </a:avLst>
            </a:prstGeom>
            <a:blipFill dpi="0" rotWithShape="1">
              <a:blip r:embed="rId5"/>
              <a:srcRect/>
              <a:stretch>
                <a:fillRect/>
              </a:stretch>
            </a:blipFill>
            <a:ln w="57150" algn="ctr">
              <a:solidFill>
                <a:srgbClr val="65CD65"/>
              </a:solidFill>
              <a:round/>
              <a:headEnd/>
              <a:tailE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1800">
                  <a:latin typeface="Franklin Gothic Medium" panose="020B0603020102020204" pitchFamily="34" charset="0"/>
                </a:rPr>
                <a:t>Applicant’s employment stability</a:t>
              </a:r>
            </a:p>
          </p:txBody>
        </p:sp>
        <p:cxnSp>
          <p:nvCxnSpPr>
            <p:cNvPr id="8" name="AutoShape 16"/>
            <p:cNvCxnSpPr>
              <a:cxnSpLocks noChangeShapeType="1"/>
              <a:stCxn id="9" idx="2"/>
              <a:endCxn id="5" idx="0"/>
            </p:cNvCxnSpPr>
            <p:nvPr/>
          </p:nvCxnSpPr>
          <p:spPr bwMode="auto">
            <a:xfrm rot="5400000">
              <a:off x="1611" y="1150"/>
              <a:ext cx="610" cy="1929"/>
            </a:xfrm>
            <a:prstGeom prst="bentConnector3">
              <a:avLst>
                <a:gd name="adj1" fmla="val 50000"/>
              </a:avLst>
            </a:prstGeom>
            <a:noFill/>
            <a:ln w="31750">
              <a:solidFill>
                <a:schemeClr val="tx1"/>
              </a:solidFill>
              <a:miter lim="800000"/>
              <a:headEnd/>
              <a:tailEnd type="stealth" w="lg" len="lg"/>
            </a:ln>
            <a:extLst>
              <a:ext uri="{909E8E84-426E-40DD-AFC4-6F175D3DCCD1}">
                <a14:hiddenFill xmlns:a14="http://schemas.microsoft.com/office/drawing/2010/main">
                  <a:noFill/>
                </a14:hiddenFill>
              </a:ext>
            </a:extLst>
          </p:spPr>
        </p:cxnSp>
        <p:sp>
          <p:nvSpPr>
            <p:cNvPr id="9" name="AutoShape 17"/>
            <p:cNvSpPr>
              <a:spLocks noChangeArrowheads="1"/>
            </p:cNvSpPr>
            <p:nvPr/>
          </p:nvSpPr>
          <p:spPr bwMode="auto">
            <a:xfrm>
              <a:off x="1613" y="1296"/>
              <a:ext cx="2534" cy="496"/>
            </a:xfrm>
            <a:prstGeom prst="roundRect">
              <a:avLst>
                <a:gd name="adj" fmla="val 12259"/>
              </a:avLst>
            </a:prstGeom>
            <a:gradFill rotWithShape="1">
              <a:gsLst>
                <a:gs pos="0">
                  <a:srgbClr val="EAD596"/>
                </a:gs>
                <a:gs pos="100000">
                  <a:srgbClr val="CC9900"/>
                </a:gs>
              </a:gsLst>
              <a:lin ang="5400000" scaled="1"/>
            </a:gradFill>
            <a:ln w="57150">
              <a:solidFill>
                <a:srgbClr val="CC9900"/>
              </a:solidFill>
              <a:round/>
              <a:headEnd/>
              <a:tailE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2000" dirty="0">
                  <a:latin typeface="Franklin Gothic Medium" panose="020B0603020102020204" pitchFamily="34" charset="0"/>
                </a:rPr>
                <a:t>Uses of Application Form Information</a:t>
              </a:r>
            </a:p>
          </p:txBody>
        </p:sp>
        <p:cxnSp>
          <p:nvCxnSpPr>
            <p:cNvPr id="10" name="AutoShape 18"/>
            <p:cNvCxnSpPr>
              <a:cxnSpLocks noChangeShapeType="1"/>
              <a:stCxn id="9" idx="2"/>
              <a:endCxn id="6" idx="0"/>
            </p:cNvCxnSpPr>
            <p:nvPr/>
          </p:nvCxnSpPr>
          <p:spPr bwMode="auto">
            <a:xfrm rot="5400000">
              <a:off x="2257" y="1796"/>
              <a:ext cx="609" cy="637"/>
            </a:xfrm>
            <a:prstGeom prst="bentConnector3">
              <a:avLst>
                <a:gd name="adj1" fmla="val 49917"/>
              </a:avLst>
            </a:prstGeom>
            <a:noFill/>
            <a:ln w="31750">
              <a:solidFill>
                <a:schemeClr val="tx1"/>
              </a:solidFill>
              <a:miter lim="800000"/>
              <a:headEnd/>
              <a:tailEnd type="stealth" w="lg" len="lg"/>
            </a:ln>
            <a:extLst>
              <a:ext uri="{909E8E84-426E-40DD-AFC4-6F175D3DCCD1}">
                <a14:hiddenFill xmlns:a14="http://schemas.microsoft.com/office/drawing/2010/main">
                  <a:noFill/>
                </a14:hiddenFill>
              </a:ext>
            </a:extLst>
          </p:spPr>
        </p:cxnSp>
        <p:cxnSp>
          <p:nvCxnSpPr>
            <p:cNvPr id="11" name="AutoShape 19"/>
            <p:cNvCxnSpPr>
              <a:cxnSpLocks noChangeShapeType="1"/>
              <a:stCxn id="9" idx="2"/>
              <a:endCxn id="7" idx="0"/>
            </p:cNvCxnSpPr>
            <p:nvPr/>
          </p:nvCxnSpPr>
          <p:spPr bwMode="auto">
            <a:xfrm rot="16200000" flipH="1">
              <a:off x="2890" y="1800"/>
              <a:ext cx="609" cy="630"/>
            </a:xfrm>
            <a:prstGeom prst="bentConnector3">
              <a:avLst>
                <a:gd name="adj1" fmla="val 49917"/>
              </a:avLst>
            </a:prstGeom>
            <a:noFill/>
            <a:ln w="31750">
              <a:solidFill>
                <a:schemeClr val="tx1"/>
              </a:solidFill>
              <a:miter lim="800000"/>
              <a:headEnd/>
              <a:tailEnd type="stealth" w="lg" len="lg"/>
            </a:ln>
            <a:extLst>
              <a:ext uri="{909E8E84-426E-40DD-AFC4-6F175D3DCCD1}">
                <a14:hiddenFill xmlns:a14="http://schemas.microsoft.com/office/drawing/2010/main">
                  <a:noFill/>
                </a14:hiddenFill>
              </a:ext>
            </a:extLst>
          </p:spPr>
        </p:cxnSp>
        <p:sp>
          <p:nvSpPr>
            <p:cNvPr id="12" name="AutoShape 20" descr="bluefill01"/>
            <p:cNvSpPr>
              <a:spLocks noChangeArrowheads="1"/>
            </p:cNvSpPr>
            <p:nvPr/>
          </p:nvSpPr>
          <p:spPr bwMode="auto">
            <a:xfrm>
              <a:off x="4263" y="2438"/>
              <a:ext cx="1094" cy="586"/>
            </a:xfrm>
            <a:prstGeom prst="roundRect">
              <a:avLst>
                <a:gd name="adj" fmla="val 7120"/>
              </a:avLst>
            </a:prstGeom>
            <a:blipFill dpi="0" rotWithShape="1">
              <a:blip r:embed="rId6"/>
              <a:srcRect/>
              <a:stretch>
                <a:fillRect/>
              </a:stretch>
            </a:blipFill>
            <a:ln w="57150" algn="ctr">
              <a:solidFill>
                <a:srgbClr val="7DC1FF"/>
              </a:solidFill>
              <a:round/>
              <a:headEnd/>
              <a:tailE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1800">
                  <a:latin typeface="Franklin Gothic Medium" panose="020B0603020102020204" pitchFamily="34" charset="0"/>
                </a:rPr>
                <a:t>Applicant’s likelihood of success</a:t>
              </a:r>
            </a:p>
          </p:txBody>
        </p:sp>
        <p:cxnSp>
          <p:nvCxnSpPr>
            <p:cNvPr id="13" name="AutoShape 21"/>
            <p:cNvCxnSpPr>
              <a:cxnSpLocks noChangeShapeType="1"/>
              <a:stCxn id="9" idx="2"/>
              <a:endCxn id="12" idx="0"/>
            </p:cNvCxnSpPr>
            <p:nvPr/>
          </p:nvCxnSpPr>
          <p:spPr bwMode="auto">
            <a:xfrm rot="16200000" flipH="1">
              <a:off x="3540" y="1150"/>
              <a:ext cx="610" cy="1930"/>
            </a:xfrm>
            <a:prstGeom prst="bentConnector3">
              <a:avLst>
                <a:gd name="adj1" fmla="val 50000"/>
              </a:avLst>
            </a:prstGeom>
            <a:noFill/>
            <a:ln w="31750">
              <a:solidFill>
                <a:schemeClr val="tx1"/>
              </a:solidFill>
              <a:miter lim="800000"/>
              <a:headEnd/>
              <a:tailEnd type="stealth" w="lg" len="lg"/>
            </a:ln>
            <a:extLst>
              <a:ext uri="{909E8E84-426E-40DD-AFC4-6F175D3DCCD1}">
                <a14:hiddenFill xmlns:a14="http://schemas.microsoft.com/office/drawing/2010/main">
                  <a:noFill/>
                </a14:hiddenFill>
              </a:ext>
            </a:extLst>
          </p:spPr>
        </p:cxnSp>
      </p:grpSp>
    </p:spTree>
    <p:extLst>
      <p:ext uri="{BB962C8B-B14F-4D97-AF65-F5344CB8AC3E}">
        <p14:creationId xmlns:p14="http://schemas.microsoft.com/office/powerpoint/2010/main" val="977216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Step 4 – </a:t>
            </a:r>
            <a:r>
              <a:rPr lang="en-GB" sz="3200" b="1" kern="0" dirty="0">
                <a:solidFill>
                  <a:srgbClr val="3366CC"/>
                </a:solidFill>
                <a:effectLst>
                  <a:outerShdw blurRad="38100" dist="38100" dir="2700000" algn="tl">
                    <a:srgbClr val="C0C0C0"/>
                  </a:outerShdw>
                </a:effectLst>
                <a:latin typeface="Book Antiqua"/>
                <a:cs typeface="Tahoma"/>
              </a:rPr>
              <a:t>Use of selection tools for screening</a:t>
            </a:r>
          </a:p>
        </p:txBody>
      </p:sp>
      <p:sp>
        <p:nvSpPr>
          <p:cNvPr id="3" name="Content Placeholder 2"/>
          <p:cNvSpPr>
            <a:spLocks noGrp="1"/>
          </p:cNvSpPr>
          <p:nvPr>
            <p:ph idx="1"/>
          </p:nvPr>
        </p:nvSpPr>
        <p:spPr/>
        <p:txBody>
          <a:bodyPr/>
          <a:lstStyle/>
          <a:p>
            <a:pPr marL="0" indent="0">
              <a:buNone/>
            </a:pPr>
            <a:r>
              <a:rPr lang="en-GB" dirty="0"/>
              <a:t>Why careful selection is important?</a:t>
            </a:r>
          </a:p>
          <a:p>
            <a:pPr marL="0" indent="0">
              <a:buNone/>
            </a:pPr>
            <a:endParaRPr lang="en-GB" dirty="0"/>
          </a:p>
        </p:txBody>
      </p:sp>
      <p:sp>
        <p:nvSpPr>
          <p:cNvPr id="6" name="Freeform 5"/>
          <p:cNvSpPr/>
          <p:nvPr/>
        </p:nvSpPr>
        <p:spPr>
          <a:xfrm>
            <a:off x="4632265" y="2622001"/>
            <a:ext cx="2160000" cy="2160000"/>
          </a:xfrm>
          <a:custGeom>
            <a:avLst/>
            <a:gdLst>
              <a:gd name="connsiteX0" fmla="*/ 0 w 2114787"/>
              <a:gd name="connsiteY0" fmla="*/ 352472 h 2155340"/>
              <a:gd name="connsiteX1" fmla="*/ 352472 w 2114787"/>
              <a:gd name="connsiteY1" fmla="*/ 0 h 2155340"/>
              <a:gd name="connsiteX2" fmla="*/ 1762315 w 2114787"/>
              <a:gd name="connsiteY2" fmla="*/ 0 h 2155340"/>
              <a:gd name="connsiteX3" fmla="*/ 2114787 w 2114787"/>
              <a:gd name="connsiteY3" fmla="*/ 352472 h 2155340"/>
              <a:gd name="connsiteX4" fmla="*/ 2114787 w 2114787"/>
              <a:gd name="connsiteY4" fmla="*/ 1802868 h 2155340"/>
              <a:gd name="connsiteX5" fmla="*/ 1762315 w 2114787"/>
              <a:gd name="connsiteY5" fmla="*/ 2155340 h 2155340"/>
              <a:gd name="connsiteX6" fmla="*/ 352472 w 2114787"/>
              <a:gd name="connsiteY6" fmla="*/ 2155340 h 2155340"/>
              <a:gd name="connsiteX7" fmla="*/ 0 w 2114787"/>
              <a:gd name="connsiteY7" fmla="*/ 1802868 h 2155340"/>
              <a:gd name="connsiteX8" fmla="*/ 0 w 2114787"/>
              <a:gd name="connsiteY8" fmla="*/ 352472 h 2155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4787" h="2155340">
                <a:moveTo>
                  <a:pt x="1768946" y="1"/>
                </a:moveTo>
                <a:cubicBezTo>
                  <a:pt x="1959949" y="1"/>
                  <a:pt x="2114787" y="160834"/>
                  <a:pt x="2114787" y="359231"/>
                </a:cubicBezTo>
                <a:lnTo>
                  <a:pt x="2114787" y="1796109"/>
                </a:lnTo>
                <a:cubicBezTo>
                  <a:pt x="2114787" y="1994506"/>
                  <a:pt x="1959949" y="2155339"/>
                  <a:pt x="1768946" y="2155339"/>
                </a:cubicBezTo>
                <a:lnTo>
                  <a:pt x="345841" y="2155339"/>
                </a:lnTo>
                <a:cubicBezTo>
                  <a:pt x="154838" y="2155339"/>
                  <a:pt x="0" y="1994506"/>
                  <a:pt x="0" y="1796109"/>
                </a:cubicBezTo>
                <a:lnTo>
                  <a:pt x="0" y="359231"/>
                </a:lnTo>
                <a:cubicBezTo>
                  <a:pt x="0" y="160834"/>
                  <a:pt x="154838" y="1"/>
                  <a:pt x="345841" y="1"/>
                </a:cubicBezTo>
                <a:lnTo>
                  <a:pt x="1768946" y="1"/>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71816" tIns="171815" rIns="171815" bIns="171816" numCol="1" spcCol="1270" anchor="ctr" anchorCtr="0">
            <a:noAutofit/>
          </a:bodyPr>
          <a:lstStyle/>
          <a:p>
            <a:pPr lvl="0" algn="ctr" defTabSz="800100">
              <a:lnSpc>
                <a:spcPct val="90000"/>
              </a:lnSpc>
              <a:spcBef>
                <a:spcPct val="0"/>
              </a:spcBef>
              <a:spcAft>
                <a:spcPct val="35000"/>
              </a:spcAft>
            </a:pPr>
            <a:r>
              <a:rPr lang="en-US" sz="2400" kern="1200" dirty="0"/>
              <a:t>Performance</a:t>
            </a:r>
            <a:endParaRPr lang="en-US" kern="1200" dirty="0"/>
          </a:p>
        </p:txBody>
      </p:sp>
      <p:sp>
        <p:nvSpPr>
          <p:cNvPr id="7" name="Rounded Rectangle 6"/>
          <p:cNvSpPr/>
          <p:nvPr/>
        </p:nvSpPr>
        <p:spPr>
          <a:xfrm>
            <a:off x="6002287" y="1996391"/>
            <a:ext cx="2451112" cy="1317802"/>
          </a:xfrm>
          <a:prstGeom prst="round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8" name="Freeform 7"/>
          <p:cNvSpPr/>
          <p:nvPr/>
        </p:nvSpPr>
        <p:spPr>
          <a:xfrm>
            <a:off x="180651" y="2622001"/>
            <a:ext cx="2160000" cy="2160000"/>
          </a:xfrm>
          <a:custGeom>
            <a:avLst/>
            <a:gdLst>
              <a:gd name="connsiteX0" fmla="*/ 0 w 2196337"/>
              <a:gd name="connsiteY0" fmla="*/ 318475 h 1910813"/>
              <a:gd name="connsiteX1" fmla="*/ 318475 w 2196337"/>
              <a:gd name="connsiteY1" fmla="*/ 0 h 1910813"/>
              <a:gd name="connsiteX2" fmla="*/ 1877862 w 2196337"/>
              <a:gd name="connsiteY2" fmla="*/ 0 h 1910813"/>
              <a:gd name="connsiteX3" fmla="*/ 2196337 w 2196337"/>
              <a:gd name="connsiteY3" fmla="*/ 318475 h 1910813"/>
              <a:gd name="connsiteX4" fmla="*/ 2196337 w 2196337"/>
              <a:gd name="connsiteY4" fmla="*/ 1592338 h 1910813"/>
              <a:gd name="connsiteX5" fmla="*/ 1877862 w 2196337"/>
              <a:gd name="connsiteY5" fmla="*/ 1910813 h 1910813"/>
              <a:gd name="connsiteX6" fmla="*/ 318475 w 2196337"/>
              <a:gd name="connsiteY6" fmla="*/ 1910813 h 1910813"/>
              <a:gd name="connsiteX7" fmla="*/ 0 w 2196337"/>
              <a:gd name="connsiteY7" fmla="*/ 1592338 h 1910813"/>
              <a:gd name="connsiteX8" fmla="*/ 0 w 2196337"/>
              <a:gd name="connsiteY8" fmla="*/ 318475 h 1910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96337" h="1910813">
                <a:moveTo>
                  <a:pt x="1830273" y="0"/>
                </a:moveTo>
                <a:cubicBezTo>
                  <a:pt x="2032445" y="0"/>
                  <a:pt x="2196336" y="124050"/>
                  <a:pt x="2196336" y="277073"/>
                </a:cubicBezTo>
                <a:lnTo>
                  <a:pt x="2196336" y="1633740"/>
                </a:lnTo>
                <a:cubicBezTo>
                  <a:pt x="2196336" y="1786763"/>
                  <a:pt x="2032445" y="1910813"/>
                  <a:pt x="1830273" y="1910813"/>
                </a:cubicBezTo>
                <a:lnTo>
                  <a:pt x="366064" y="1910813"/>
                </a:lnTo>
                <a:cubicBezTo>
                  <a:pt x="163892" y="1910813"/>
                  <a:pt x="1" y="1786763"/>
                  <a:pt x="1" y="1633740"/>
                </a:cubicBezTo>
                <a:lnTo>
                  <a:pt x="1" y="277073"/>
                </a:lnTo>
                <a:cubicBezTo>
                  <a:pt x="1" y="124050"/>
                  <a:pt x="163892" y="0"/>
                  <a:pt x="366064" y="0"/>
                </a:cubicBezTo>
                <a:lnTo>
                  <a:pt x="1830273" y="0"/>
                </a:lnTo>
                <a:close/>
              </a:path>
            </a:pathLst>
          </a:custGeom>
        </p:spPr>
        <p:style>
          <a:lnRef idx="2">
            <a:schemeClr val="lt1">
              <a:hueOff val="0"/>
              <a:satOff val="0"/>
              <a:lumOff val="0"/>
              <a:alphaOff val="0"/>
            </a:schemeClr>
          </a:lnRef>
          <a:fillRef idx="1">
            <a:schemeClr val="accent3">
              <a:hueOff val="3750088"/>
              <a:satOff val="-5627"/>
              <a:lumOff val="-915"/>
              <a:alphaOff val="0"/>
            </a:schemeClr>
          </a:fillRef>
          <a:effectRef idx="0">
            <a:schemeClr val="accent3">
              <a:hueOff val="3750088"/>
              <a:satOff val="-5627"/>
              <a:lumOff val="-915"/>
              <a:alphaOff val="0"/>
            </a:schemeClr>
          </a:effectRef>
          <a:fontRef idx="minor">
            <a:schemeClr val="lt1"/>
          </a:fontRef>
        </p:style>
        <p:txBody>
          <a:bodyPr spcFirstLastPara="0" vert="horz" wrap="square" lIns="93278" tIns="93278" rIns="93278" bIns="93278" numCol="1" spcCol="1270" anchor="ctr" anchorCtr="0">
            <a:noAutofit/>
          </a:bodyPr>
          <a:lstStyle/>
          <a:p>
            <a:pPr lvl="0" algn="ctr" defTabSz="1600200">
              <a:lnSpc>
                <a:spcPct val="90000"/>
              </a:lnSpc>
              <a:spcBef>
                <a:spcPct val="0"/>
              </a:spcBef>
              <a:spcAft>
                <a:spcPct val="35000"/>
              </a:spcAft>
            </a:pPr>
            <a:r>
              <a:rPr lang="en-US" sz="3600" kern="1200"/>
              <a:t>Cost</a:t>
            </a:r>
            <a:endParaRPr lang="en-US" sz="3600" kern="1200" dirty="0"/>
          </a:p>
        </p:txBody>
      </p:sp>
      <p:sp>
        <p:nvSpPr>
          <p:cNvPr id="9" name="Freeform 8"/>
          <p:cNvSpPr/>
          <p:nvPr/>
        </p:nvSpPr>
        <p:spPr>
          <a:xfrm>
            <a:off x="2406458" y="2622001"/>
            <a:ext cx="2160000" cy="2160000"/>
          </a:xfrm>
          <a:custGeom>
            <a:avLst/>
            <a:gdLst>
              <a:gd name="connsiteX0" fmla="*/ 0 w 2196337"/>
              <a:gd name="connsiteY0" fmla="*/ 318475 h 1910813"/>
              <a:gd name="connsiteX1" fmla="*/ 318475 w 2196337"/>
              <a:gd name="connsiteY1" fmla="*/ 0 h 1910813"/>
              <a:gd name="connsiteX2" fmla="*/ 1877862 w 2196337"/>
              <a:gd name="connsiteY2" fmla="*/ 0 h 1910813"/>
              <a:gd name="connsiteX3" fmla="*/ 2196337 w 2196337"/>
              <a:gd name="connsiteY3" fmla="*/ 318475 h 1910813"/>
              <a:gd name="connsiteX4" fmla="*/ 2196337 w 2196337"/>
              <a:gd name="connsiteY4" fmla="*/ 1592338 h 1910813"/>
              <a:gd name="connsiteX5" fmla="*/ 1877862 w 2196337"/>
              <a:gd name="connsiteY5" fmla="*/ 1910813 h 1910813"/>
              <a:gd name="connsiteX6" fmla="*/ 318475 w 2196337"/>
              <a:gd name="connsiteY6" fmla="*/ 1910813 h 1910813"/>
              <a:gd name="connsiteX7" fmla="*/ 0 w 2196337"/>
              <a:gd name="connsiteY7" fmla="*/ 1592338 h 1910813"/>
              <a:gd name="connsiteX8" fmla="*/ 0 w 2196337"/>
              <a:gd name="connsiteY8" fmla="*/ 318475 h 1910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96337" h="1910813">
                <a:moveTo>
                  <a:pt x="1830273" y="0"/>
                </a:moveTo>
                <a:cubicBezTo>
                  <a:pt x="2032445" y="0"/>
                  <a:pt x="2196336" y="124050"/>
                  <a:pt x="2196336" y="277073"/>
                </a:cubicBezTo>
                <a:lnTo>
                  <a:pt x="2196336" y="1633740"/>
                </a:lnTo>
                <a:cubicBezTo>
                  <a:pt x="2196336" y="1786763"/>
                  <a:pt x="2032445" y="1910813"/>
                  <a:pt x="1830273" y="1910813"/>
                </a:cubicBezTo>
                <a:lnTo>
                  <a:pt x="366064" y="1910813"/>
                </a:lnTo>
                <a:cubicBezTo>
                  <a:pt x="163892" y="1910813"/>
                  <a:pt x="1" y="1786763"/>
                  <a:pt x="1" y="1633740"/>
                </a:cubicBezTo>
                <a:lnTo>
                  <a:pt x="1" y="277073"/>
                </a:lnTo>
                <a:cubicBezTo>
                  <a:pt x="1" y="124050"/>
                  <a:pt x="163892" y="0"/>
                  <a:pt x="366064" y="0"/>
                </a:cubicBezTo>
                <a:lnTo>
                  <a:pt x="1830273" y="0"/>
                </a:lnTo>
                <a:close/>
              </a:path>
            </a:pathLst>
          </a:custGeom>
        </p:spPr>
        <p:style>
          <a:lnRef idx="2">
            <a:schemeClr val="lt1">
              <a:hueOff val="0"/>
              <a:satOff val="0"/>
              <a:lumOff val="0"/>
              <a:alphaOff val="0"/>
            </a:schemeClr>
          </a:lnRef>
          <a:fillRef idx="1">
            <a:schemeClr val="accent3">
              <a:hueOff val="7500176"/>
              <a:satOff val="-11253"/>
              <a:lumOff val="-1830"/>
              <a:alphaOff val="0"/>
            </a:schemeClr>
          </a:fillRef>
          <a:effectRef idx="0">
            <a:schemeClr val="accent3">
              <a:hueOff val="7500176"/>
              <a:satOff val="-11253"/>
              <a:lumOff val="-1830"/>
              <a:alphaOff val="0"/>
            </a:schemeClr>
          </a:effectRef>
          <a:fontRef idx="minor">
            <a:schemeClr val="lt1"/>
          </a:fontRef>
        </p:style>
        <p:txBody>
          <a:bodyPr spcFirstLastPara="0" vert="horz" wrap="square" lIns="188528" tIns="188528" rIns="188528" bIns="188528" numCol="1" spcCol="1270" anchor="ctr" anchorCtr="0">
            <a:noAutofit/>
          </a:bodyPr>
          <a:lstStyle/>
          <a:p>
            <a:pPr lvl="0" algn="ctr" defTabSz="1111250">
              <a:lnSpc>
                <a:spcPct val="90000"/>
              </a:lnSpc>
              <a:spcBef>
                <a:spcPct val="0"/>
              </a:spcBef>
              <a:spcAft>
                <a:spcPct val="35000"/>
              </a:spcAft>
            </a:pPr>
            <a:r>
              <a:rPr lang="en-US" sz="2800" kern="1200" dirty="0"/>
              <a:t>Legal Obligations</a:t>
            </a:r>
          </a:p>
        </p:txBody>
      </p:sp>
      <p:sp>
        <p:nvSpPr>
          <p:cNvPr id="10" name="Rounded Rectangle 9"/>
          <p:cNvSpPr/>
          <p:nvPr/>
        </p:nvSpPr>
        <p:spPr>
          <a:xfrm>
            <a:off x="546584" y="3860642"/>
            <a:ext cx="2372044" cy="1317802"/>
          </a:xfrm>
          <a:prstGeom prst="round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1" name="Freeform 10"/>
          <p:cNvSpPr/>
          <p:nvPr/>
        </p:nvSpPr>
        <p:spPr>
          <a:xfrm>
            <a:off x="6858072" y="2622001"/>
            <a:ext cx="2160000" cy="2160000"/>
          </a:xfrm>
          <a:custGeom>
            <a:avLst/>
            <a:gdLst>
              <a:gd name="connsiteX0" fmla="*/ 0 w 2196337"/>
              <a:gd name="connsiteY0" fmla="*/ 318475 h 1910813"/>
              <a:gd name="connsiteX1" fmla="*/ 318475 w 2196337"/>
              <a:gd name="connsiteY1" fmla="*/ 0 h 1910813"/>
              <a:gd name="connsiteX2" fmla="*/ 1877862 w 2196337"/>
              <a:gd name="connsiteY2" fmla="*/ 0 h 1910813"/>
              <a:gd name="connsiteX3" fmla="*/ 2196337 w 2196337"/>
              <a:gd name="connsiteY3" fmla="*/ 318475 h 1910813"/>
              <a:gd name="connsiteX4" fmla="*/ 2196337 w 2196337"/>
              <a:gd name="connsiteY4" fmla="*/ 1592338 h 1910813"/>
              <a:gd name="connsiteX5" fmla="*/ 1877862 w 2196337"/>
              <a:gd name="connsiteY5" fmla="*/ 1910813 h 1910813"/>
              <a:gd name="connsiteX6" fmla="*/ 318475 w 2196337"/>
              <a:gd name="connsiteY6" fmla="*/ 1910813 h 1910813"/>
              <a:gd name="connsiteX7" fmla="*/ 0 w 2196337"/>
              <a:gd name="connsiteY7" fmla="*/ 1592338 h 1910813"/>
              <a:gd name="connsiteX8" fmla="*/ 0 w 2196337"/>
              <a:gd name="connsiteY8" fmla="*/ 318475 h 1910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96337" h="1910813">
                <a:moveTo>
                  <a:pt x="1830273" y="0"/>
                </a:moveTo>
                <a:cubicBezTo>
                  <a:pt x="2032445" y="0"/>
                  <a:pt x="2196336" y="124050"/>
                  <a:pt x="2196336" y="277073"/>
                </a:cubicBezTo>
                <a:lnTo>
                  <a:pt x="2196336" y="1633740"/>
                </a:lnTo>
                <a:cubicBezTo>
                  <a:pt x="2196336" y="1786763"/>
                  <a:pt x="2032445" y="1910813"/>
                  <a:pt x="1830273" y="1910813"/>
                </a:cubicBezTo>
                <a:lnTo>
                  <a:pt x="366064" y="1910813"/>
                </a:lnTo>
                <a:cubicBezTo>
                  <a:pt x="163892" y="1910813"/>
                  <a:pt x="1" y="1786763"/>
                  <a:pt x="1" y="1633740"/>
                </a:cubicBezTo>
                <a:lnTo>
                  <a:pt x="1" y="277073"/>
                </a:lnTo>
                <a:cubicBezTo>
                  <a:pt x="1" y="124050"/>
                  <a:pt x="163892" y="0"/>
                  <a:pt x="366064" y="0"/>
                </a:cubicBezTo>
                <a:lnTo>
                  <a:pt x="1830273" y="0"/>
                </a:lnTo>
                <a:close/>
              </a:path>
            </a:pathLst>
          </a:custGeom>
        </p:spPr>
        <p:style>
          <a:lnRef idx="2">
            <a:schemeClr val="lt1">
              <a:hueOff val="0"/>
              <a:satOff val="0"/>
              <a:lumOff val="0"/>
              <a:alphaOff val="0"/>
            </a:schemeClr>
          </a:lnRef>
          <a:fillRef idx="1">
            <a:schemeClr val="accent3">
              <a:hueOff val="11250264"/>
              <a:satOff val="-16880"/>
              <a:lumOff val="-2745"/>
              <a:alphaOff val="0"/>
            </a:schemeClr>
          </a:fillRef>
          <a:effectRef idx="0">
            <a:schemeClr val="accent3">
              <a:hueOff val="11250264"/>
              <a:satOff val="-16880"/>
              <a:lumOff val="-2745"/>
              <a:alphaOff val="0"/>
            </a:schemeClr>
          </a:effectRef>
          <a:fontRef idx="minor">
            <a:schemeClr val="lt1"/>
          </a:fontRef>
        </p:style>
        <p:txBody>
          <a:bodyPr spcFirstLastPara="0" vert="horz" wrap="square" lIns="93278" tIns="93278" rIns="93278" bIns="93278" numCol="1" spcCol="1270" anchor="ctr" anchorCtr="0">
            <a:noAutofit/>
          </a:bodyPr>
          <a:lstStyle/>
          <a:p>
            <a:pPr lvl="0" algn="ctr" defTabSz="711200">
              <a:lnSpc>
                <a:spcPct val="90000"/>
              </a:lnSpc>
              <a:spcBef>
                <a:spcPct val="0"/>
              </a:spcBef>
              <a:spcAft>
                <a:spcPct val="35000"/>
              </a:spcAft>
            </a:pPr>
            <a:r>
              <a:rPr lang="en-US" sz="2400" kern="1200" dirty="0"/>
              <a:t>Person – Job/ organization fit</a:t>
            </a:r>
          </a:p>
        </p:txBody>
      </p:sp>
    </p:spTree>
    <p:extLst>
      <p:ext uri="{BB962C8B-B14F-4D97-AF65-F5344CB8AC3E}">
        <p14:creationId xmlns:p14="http://schemas.microsoft.com/office/powerpoint/2010/main" val="1750517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p:cTn id="14" dur="500" fill="hold"/>
                                        <p:tgtEl>
                                          <p:spTgt spid="9"/>
                                        </p:tgtEl>
                                        <p:attrNameLst>
                                          <p:attrName>ppt_w</p:attrName>
                                        </p:attrNameLst>
                                      </p:cBhvr>
                                      <p:tavLst>
                                        <p:tav tm="0">
                                          <p:val>
                                            <p:fltVal val="0"/>
                                          </p:val>
                                        </p:tav>
                                        <p:tav tm="100000">
                                          <p:val>
                                            <p:strVal val="#ppt_w"/>
                                          </p:val>
                                        </p:tav>
                                      </p:tavLst>
                                    </p:anim>
                                    <p:anim calcmode="lin" valueType="num">
                                      <p:cBhvr>
                                        <p:cTn id="15" dur="500" fill="hold"/>
                                        <p:tgtEl>
                                          <p:spTgt spid="9"/>
                                        </p:tgtEl>
                                        <p:attrNameLst>
                                          <p:attrName>ppt_h</p:attrName>
                                        </p:attrNameLst>
                                      </p:cBhvr>
                                      <p:tavLst>
                                        <p:tav tm="0">
                                          <p:val>
                                            <p:fltVal val="0"/>
                                          </p:val>
                                        </p:tav>
                                        <p:tav tm="100000">
                                          <p:val>
                                            <p:strVal val="#ppt_h"/>
                                          </p:val>
                                        </p:tav>
                                      </p:tavLst>
                                    </p:anim>
                                    <p:animEffect transition="in" filter="fade">
                                      <p:cBhvr>
                                        <p:cTn id="16" dur="500"/>
                                        <p:tgtEl>
                                          <p:spTgt spid="9"/>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p:cTn id="21" dur="500" fill="hold"/>
                                        <p:tgtEl>
                                          <p:spTgt spid="6"/>
                                        </p:tgtEl>
                                        <p:attrNameLst>
                                          <p:attrName>ppt_w</p:attrName>
                                        </p:attrNameLst>
                                      </p:cBhvr>
                                      <p:tavLst>
                                        <p:tav tm="0">
                                          <p:val>
                                            <p:fltVal val="0"/>
                                          </p:val>
                                        </p:tav>
                                        <p:tav tm="100000">
                                          <p:val>
                                            <p:strVal val="#ppt_w"/>
                                          </p:val>
                                        </p:tav>
                                      </p:tavLst>
                                    </p:anim>
                                    <p:anim calcmode="lin" valueType="num">
                                      <p:cBhvr>
                                        <p:cTn id="22" dur="500" fill="hold"/>
                                        <p:tgtEl>
                                          <p:spTgt spid="6"/>
                                        </p:tgtEl>
                                        <p:attrNameLst>
                                          <p:attrName>ppt_h</p:attrName>
                                        </p:attrNameLst>
                                      </p:cBhvr>
                                      <p:tavLst>
                                        <p:tav tm="0">
                                          <p:val>
                                            <p:fltVal val="0"/>
                                          </p:val>
                                        </p:tav>
                                        <p:tav tm="100000">
                                          <p:val>
                                            <p:strVal val="#ppt_h"/>
                                          </p:val>
                                        </p:tav>
                                      </p:tavLst>
                                    </p:anim>
                                    <p:animEffect transition="in" filter="fade">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11"/>
                                        </p:tgtEl>
                                        <p:attrNameLst>
                                          <p:attrName>style.visibility</p:attrName>
                                        </p:attrNameLst>
                                      </p:cBhvr>
                                      <p:to>
                                        <p:strVal val="visible"/>
                                      </p:to>
                                    </p:set>
                                    <p:anim calcmode="lin" valueType="num">
                                      <p:cBhvr>
                                        <p:cTn id="28" dur="500" fill="hold"/>
                                        <p:tgtEl>
                                          <p:spTgt spid="11"/>
                                        </p:tgtEl>
                                        <p:attrNameLst>
                                          <p:attrName>ppt_w</p:attrName>
                                        </p:attrNameLst>
                                      </p:cBhvr>
                                      <p:tavLst>
                                        <p:tav tm="0">
                                          <p:val>
                                            <p:fltVal val="0"/>
                                          </p:val>
                                        </p:tav>
                                        <p:tav tm="100000">
                                          <p:val>
                                            <p:strVal val="#ppt_w"/>
                                          </p:val>
                                        </p:tav>
                                      </p:tavLst>
                                    </p:anim>
                                    <p:anim calcmode="lin" valueType="num">
                                      <p:cBhvr>
                                        <p:cTn id="29" dur="500" fill="hold"/>
                                        <p:tgtEl>
                                          <p:spTgt spid="11"/>
                                        </p:tgtEl>
                                        <p:attrNameLst>
                                          <p:attrName>ppt_h</p:attrName>
                                        </p:attrNameLst>
                                      </p:cBhvr>
                                      <p:tavLst>
                                        <p:tav tm="0">
                                          <p:val>
                                            <p:fltVal val="0"/>
                                          </p:val>
                                        </p:tav>
                                        <p:tav tm="100000">
                                          <p:val>
                                            <p:strVal val="#ppt_h"/>
                                          </p:val>
                                        </p:tav>
                                      </p:tavLst>
                                    </p:anim>
                                    <p:animEffect transition="in" filter="fade">
                                      <p:cBhvr>
                                        <p:cTn id="3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9" grpId="0" animBg="1"/>
      <p:bldP spid="11"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Selection tools that are used by organisations</a:t>
            </a:r>
          </a:p>
        </p:txBody>
      </p:sp>
      <p:sp>
        <p:nvSpPr>
          <p:cNvPr id="3" name="Content Placeholder 2"/>
          <p:cNvSpPr>
            <a:spLocks noGrp="1"/>
          </p:cNvSpPr>
          <p:nvPr>
            <p:ph idx="1"/>
          </p:nvPr>
        </p:nvSpPr>
        <p:spPr/>
        <p:txBody>
          <a:bodyPr>
            <a:normAutofit lnSpcReduction="10000"/>
          </a:bodyPr>
          <a:lstStyle/>
          <a:p>
            <a:r>
              <a:rPr lang="en-GB" dirty="0"/>
              <a:t>Tests of cognitive abilities</a:t>
            </a:r>
          </a:p>
          <a:p>
            <a:r>
              <a:rPr lang="en-GB" dirty="0"/>
              <a:t>Tests of Motor and physical abilities</a:t>
            </a:r>
          </a:p>
          <a:p>
            <a:r>
              <a:rPr lang="en-GB" dirty="0"/>
              <a:t>Measures of personality and interests</a:t>
            </a:r>
          </a:p>
          <a:p>
            <a:r>
              <a:rPr lang="en-GB" dirty="0"/>
              <a:t>Achievement (job knowledge) tests</a:t>
            </a:r>
          </a:p>
          <a:p>
            <a:r>
              <a:rPr lang="en-GB" dirty="0"/>
              <a:t>Work sampling</a:t>
            </a:r>
          </a:p>
          <a:p>
            <a:r>
              <a:rPr lang="en-GB" dirty="0"/>
              <a:t>Assessment centres</a:t>
            </a:r>
          </a:p>
          <a:p>
            <a:r>
              <a:rPr lang="en-GB" dirty="0"/>
              <a:t>Miniature job training and evaluation</a:t>
            </a:r>
          </a:p>
        </p:txBody>
      </p:sp>
    </p:spTree>
    <p:extLst>
      <p:ext uri="{BB962C8B-B14F-4D97-AF65-F5344CB8AC3E}">
        <p14:creationId xmlns:p14="http://schemas.microsoft.com/office/powerpoint/2010/main" val="1295474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Step 5 – </a:t>
            </a:r>
            <a:r>
              <a:rPr lang="en-US" sz="2900" b="1" kern="0" dirty="0">
                <a:solidFill>
                  <a:srgbClr val="3366CC"/>
                </a:solidFill>
                <a:effectLst>
                  <a:outerShdw blurRad="38100" dist="38100" dir="2700000" algn="tl">
                    <a:srgbClr val="C0C0C0"/>
                  </a:outerShdw>
                </a:effectLst>
                <a:latin typeface="Book Antiqua"/>
                <a:cs typeface="Tahoma"/>
              </a:rPr>
              <a:t>Final Selection </a:t>
            </a:r>
          </a:p>
        </p:txBody>
      </p:sp>
      <p:sp>
        <p:nvSpPr>
          <p:cNvPr id="3" name="Content Placeholder 2"/>
          <p:cNvSpPr>
            <a:spLocks noGrp="1"/>
          </p:cNvSpPr>
          <p:nvPr>
            <p:ph idx="1"/>
          </p:nvPr>
        </p:nvSpPr>
        <p:spPr/>
        <p:txBody>
          <a:bodyPr/>
          <a:lstStyle/>
          <a:p>
            <a:pPr marL="0" indent="0">
              <a:buNone/>
            </a:pPr>
            <a:r>
              <a:rPr lang="en-GB" dirty="0"/>
              <a:t>Testing is only part of an employer’s selection process. </a:t>
            </a:r>
          </a:p>
          <a:p>
            <a:pPr marL="0" indent="0">
              <a:buNone/>
            </a:pPr>
            <a:r>
              <a:rPr lang="en-GB" dirty="0"/>
              <a:t>Other tools may include background</a:t>
            </a:r>
          </a:p>
          <a:p>
            <a:pPr marL="0" indent="0">
              <a:buNone/>
            </a:pPr>
            <a:r>
              <a:rPr lang="en-GB" dirty="0"/>
              <a:t>investigations and reference checks, pre-employment information services, honesty</a:t>
            </a:r>
          </a:p>
          <a:p>
            <a:pPr marL="0" indent="0">
              <a:buNone/>
            </a:pPr>
            <a:r>
              <a:rPr lang="en-GB" dirty="0"/>
              <a:t>testing, graphology, and substance abuse screening.</a:t>
            </a:r>
            <a:endParaRPr lang="en-US" dirty="0"/>
          </a:p>
        </p:txBody>
      </p:sp>
    </p:spTree>
    <p:extLst>
      <p:ext uri="{BB962C8B-B14F-4D97-AF65-F5344CB8AC3E}">
        <p14:creationId xmlns:p14="http://schemas.microsoft.com/office/powerpoint/2010/main" val="3933497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a:solidFill>
                  <a:srgbClr val="176FC1"/>
                </a:solidFill>
                <a:latin typeface="Avenir-Black-23-0"/>
              </a:rPr>
              <a:t>Why Perform Background Investigations and Reference Checks?</a:t>
            </a:r>
            <a:endParaRPr lang="en-US" sz="3600" dirty="0"/>
          </a:p>
        </p:txBody>
      </p:sp>
      <p:sp>
        <p:nvSpPr>
          <p:cNvPr id="3" name="Content Placeholder 2"/>
          <p:cNvSpPr>
            <a:spLocks noGrp="1"/>
          </p:cNvSpPr>
          <p:nvPr>
            <p:ph idx="1"/>
          </p:nvPr>
        </p:nvSpPr>
        <p:spPr/>
        <p:txBody>
          <a:bodyPr>
            <a:normAutofit fontScale="92500" lnSpcReduction="20000"/>
          </a:bodyPr>
          <a:lstStyle/>
          <a:p>
            <a:r>
              <a:rPr lang="en-GB" dirty="0"/>
              <a:t>One of the easiest ways to avoid hiring mistakes is to check the candidate’s background thoroughly.</a:t>
            </a:r>
          </a:p>
          <a:p>
            <a:r>
              <a:rPr lang="en-GB" dirty="0"/>
              <a:t>Doing so is cost effective and (if done right) useful. </a:t>
            </a:r>
          </a:p>
          <a:p>
            <a:r>
              <a:rPr lang="en-GB" dirty="0"/>
              <a:t>There is usually no reason why even supervisors in large companies can’t check the references of someone they’re about to hire, as long as they know the rules.</a:t>
            </a:r>
            <a:endParaRPr lang="en-US" dirty="0"/>
          </a:p>
        </p:txBody>
      </p:sp>
    </p:spTree>
    <p:extLst>
      <p:ext uri="{BB962C8B-B14F-4D97-AF65-F5344CB8AC3E}">
        <p14:creationId xmlns:p14="http://schemas.microsoft.com/office/powerpoint/2010/main" val="1461987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Tools used for background checks</a:t>
            </a:r>
          </a:p>
        </p:txBody>
      </p:sp>
      <p:sp>
        <p:nvSpPr>
          <p:cNvPr id="3" name="Content Placeholder 2"/>
          <p:cNvSpPr>
            <a:spLocks noGrp="1"/>
          </p:cNvSpPr>
          <p:nvPr>
            <p:ph idx="1"/>
          </p:nvPr>
        </p:nvSpPr>
        <p:spPr/>
        <p:txBody>
          <a:bodyPr>
            <a:normAutofit lnSpcReduction="10000"/>
          </a:bodyPr>
          <a:lstStyle/>
          <a:p>
            <a:r>
              <a:rPr lang="en-GB" dirty="0">
                <a:solidFill>
                  <a:srgbClr val="176FC1"/>
                </a:solidFill>
                <a:latin typeface="Avenir-Black-16-0"/>
              </a:rPr>
              <a:t>The Social Network: Checking Applicants Social Postings</a:t>
            </a:r>
          </a:p>
          <a:p>
            <a:r>
              <a:rPr lang="en-GB" dirty="0">
                <a:solidFill>
                  <a:srgbClr val="176FC1"/>
                </a:solidFill>
                <a:latin typeface="Avenir-Black-16-0"/>
              </a:rPr>
              <a:t>Using Pre-employment Information Services</a:t>
            </a:r>
          </a:p>
          <a:p>
            <a:r>
              <a:rPr lang="en-GB" dirty="0">
                <a:solidFill>
                  <a:srgbClr val="176FC1"/>
                </a:solidFill>
                <a:latin typeface="Avenir-Black-16-0"/>
              </a:rPr>
              <a:t>The Polygraph and Honesty Testing</a:t>
            </a:r>
          </a:p>
          <a:p>
            <a:r>
              <a:rPr lang="en-GB" dirty="0">
                <a:solidFill>
                  <a:srgbClr val="176FC1"/>
                </a:solidFill>
                <a:latin typeface="Avenir-Black-16-0"/>
              </a:rPr>
              <a:t>Graphology</a:t>
            </a:r>
          </a:p>
          <a:p>
            <a:r>
              <a:rPr lang="en-GB" dirty="0">
                <a:solidFill>
                  <a:srgbClr val="176FC1"/>
                </a:solidFill>
                <a:latin typeface="Avenir-Black-16-0"/>
              </a:rPr>
              <a:t>Physical Exams</a:t>
            </a:r>
          </a:p>
          <a:p>
            <a:r>
              <a:rPr lang="en-GB" dirty="0">
                <a:solidFill>
                  <a:srgbClr val="176FC1"/>
                </a:solidFill>
                <a:latin typeface="Avenir-Black-17-0"/>
              </a:rPr>
              <a:t>Substance Abuse Screening</a:t>
            </a:r>
            <a:endParaRPr lang="en-GB" dirty="0"/>
          </a:p>
        </p:txBody>
      </p:sp>
    </p:spTree>
    <p:extLst>
      <p:ext uri="{BB962C8B-B14F-4D97-AF65-F5344CB8AC3E}">
        <p14:creationId xmlns:p14="http://schemas.microsoft.com/office/powerpoint/2010/main" val="2846405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a:t>
            </a:r>
          </a:p>
        </p:txBody>
      </p:sp>
      <p:sp>
        <p:nvSpPr>
          <p:cNvPr id="3" name="Content Placeholder 2"/>
          <p:cNvSpPr>
            <a:spLocks noGrp="1"/>
          </p:cNvSpPr>
          <p:nvPr>
            <p:ph idx="1"/>
          </p:nvPr>
        </p:nvSpPr>
        <p:spPr/>
        <p:txBody>
          <a:bodyPr/>
          <a:lstStyle/>
          <a:p>
            <a:pPr marL="0" indent="0">
              <a:buNone/>
            </a:pPr>
            <a:endParaRPr lang="en-GB" dirty="0"/>
          </a:p>
          <a:p>
            <a:pPr marL="0" indent="0">
              <a:buNone/>
            </a:pPr>
            <a:r>
              <a:rPr lang="en-GB" dirty="0"/>
              <a:t>Watch the Career advisor introductory video on </a:t>
            </a:r>
            <a:r>
              <a:rPr lang="en-GB" dirty="0" err="1"/>
              <a:t>moodle</a:t>
            </a:r>
            <a:endParaRPr lang="en-GB" dirty="0"/>
          </a:p>
        </p:txBody>
      </p:sp>
    </p:spTree>
    <p:extLst>
      <p:ext uri="{BB962C8B-B14F-4D97-AF65-F5344CB8AC3E}">
        <p14:creationId xmlns:p14="http://schemas.microsoft.com/office/powerpoint/2010/main" val="16516454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lstStyle/>
          <a:p>
            <a:r>
              <a:rPr lang="en-GB" dirty="0"/>
              <a:t>Summary</a:t>
            </a:r>
          </a:p>
        </p:txBody>
      </p:sp>
      <p:sp>
        <p:nvSpPr>
          <p:cNvPr id="3" name="Content Placeholder 2"/>
          <p:cNvSpPr>
            <a:spLocks noGrp="1"/>
          </p:cNvSpPr>
          <p:nvPr>
            <p:ph idx="1"/>
          </p:nvPr>
        </p:nvSpPr>
        <p:spPr>
          <a:xfrm>
            <a:off x="457200" y="1600201"/>
            <a:ext cx="4402832" cy="3917032"/>
          </a:xfrm>
        </p:spPr>
        <p:txBody>
          <a:bodyPr>
            <a:normAutofit/>
          </a:bodyPr>
          <a:lstStyle/>
          <a:p>
            <a:pPr marL="0" indent="0">
              <a:buNone/>
            </a:pPr>
            <a:r>
              <a:rPr lang="en-GB" dirty="0"/>
              <a:t>Can you explain</a:t>
            </a:r>
          </a:p>
          <a:p>
            <a:r>
              <a:rPr lang="en-GB" dirty="0"/>
              <a:t>What is recruitment?</a:t>
            </a:r>
          </a:p>
          <a:p>
            <a:r>
              <a:rPr lang="en-GB" dirty="0"/>
              <a:t>What is selection?</a:t>
            </a:r>
          </a:p>
          <a:p>
            <a:r>
              <a:rPr lang="en-GB" dirty="0"/>
              <a:t>What are the steps of the recruitment and selection process?</a:t>
            </a:r>
          </a:p>
        </p:txBody>
      </p:sp>
      <p:pic>
        <p:nvPicPr>
          <p:cNvPr id="4" name="Picture 1">
            <a:extLst>
              <a:ext uri="{FF2B5EF4-FFF2-40B4-BE49-F238E27FC236}">
                <a16:creationId xmlns:a16="http://schemas.microsoft.com/office/drawing/2014/main" id="{57A2770E-33FC-4834-AD2A-DCC61B82EAFE}"/>
              </a:ext>
            </a:extLst>
          </p:cNvPr>
          <p:cNvPicPr>
            <a:picLocks noChangeAspect="1"/>
          </p:cNvPicPr>
          <p:nvPr/>
        </p:nvPicPr>
        <p:blipFill>
          <a:blip r:embed="rId2"/>
          <a:srcRect/>
          <a:stretch>
            <a:fillRect/>
          </a:stretch>
        </p:blipFill>
        <p:spPr bwMode="auto">
          <a:xfrm>
            <a:off x="4860032" y="1634481"/>
            <a:ext cx="4135140" cy="3015311"/>
          </a:xfrm>
          <a:prstGeom prst="rect">
            <a:avLst/>
          </a:prstGeom>
          <a:noFill/>
          <a:ln w="9525">
            <a:noFill/>
            <a:miter lim="800000"/>
            <a:headEnd/>
            <a:tailEnd/>
          </a:ln>
        </p:spPr>
      </p:pic>
    </p:spTree>
    <p:extLst>
      <p:ext uri="{BB962C8B-B14F-4D97-AF65-F5344CB8AC3E}">
        <p14:creationId xmlns:p14="http://schemas.microsoft.com/office/powerpoint/2010/main" val="201178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creating successful cv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573325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pPr algn="l"/>
            <a:r>
              <a:rPr lang="en-GB" dirty="0">
                <a:solidFill>
                  <a:schemeClr val="bg1"/>
                </a:solidFill>
              </a:rPr>
              <a:t>Next session….</a:t>
            </a:r>
          </a:p>
        </p:txBody>
      </p:sp>
      <p:sp>
        <p:nvSpPr>
          <p:cNvPr id="5" name="Content Placeholder 2">
            <a:extLst>
              <a:ext uri="{FF2B5EF4-FFF2-40B4-BE49-F238E27FC236}">
                <a16:creationId xmlns:a16="http://schemas.microsoft.com/office/drawing/2014/main" id="{E8B85099-8DAC-4D3D-B6B9-5D49079273E7}"/>
              </a:ext>
            </a:extLst>
          </p:cNvPr>
          <p:cNvSpPr txBox="1">
            <a:spLocks/>
          </p:cNvSpPr>
          <p:nvPr/>
        </p:nvSpPr>
        <p:spPr>
          <a:xfrm>
            <a:off x="0" y="4869160"/>
            <a:ext cx="9144000" cy="1030674"/>
          </a:xfrm>
          <a:prstGeom prst="rect">
            <a:avLst/>
          </a:prstGeom>
          <a:solidFill>
            <a:srgbClr val="000000">
              <a:alpha val="50196"/>
            </a:srgbClr>
          </a:solidFill>
          <a:ln>
            <a:noFill/>
          </a:ln>
          <a:effectLst>
            <a:softEdge rad="127000"/>
          </a:effectLst>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ts val="5400"/>
              </a:spcBef>
              <a:buFont typeface="Arial" pitchFamily="34" charset="0"/>
              <a:buNone/>
            </a:pPr>
            <a:r>
              <a:rPr lang="en-GB" sz="6600" b="1" dirty="0">
                <a:solidFill>
                  <a:schemeClr val="bg1"/>
                </a:solidFill>
              </a:rPr>
              <a:t>CV’s writing Part 1</a:t>
            </a:r>
          </a:p>
        </p:txBody>
      </p:sp>
    </p:spTree>
    <p:extLst>
      <p:ext uri="{BB962C8B-B14F-4D97-AF65-F5344CB8AC3E}">
        <p14:creationId xmlns:p14="http://schemas.microsoft.com/office/powerpoint/2010/main" val="83447377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terms/"/>
    <ds:schemaRef ds:uri="http://schemas.microsoft.com/office/2006/metadata/properties"/>
    <ds:schemaRef ds:uri="http://schemas.microsoft.com/office/2006/documentManagement/types"/>
    <ds:schemaRef ds:uri="303dbf9b-b85b-46a0-94f1-894078c07ecd"/>
    <ds:schemaRef ds:uri="http://purl.org/dc/elements/1.1/"/>
    <ds:schemaRef ds:uri="http://schemas.openxmlformats.org/package/2006/metadata/core-properties"/>
    <ds:schemaRef ds:uri="http://purl.org/dc/dcmitype/"/>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43512</TotalTime>
  <Words>983</Words>
  <Application>Microsoft Office PowerPoint</Application>
  <PresentationFormat>On-screen Show (4:3)</PresentationFormat>
  <Paragraphs>118</Paragraphs>
  <Slides>21</Slides>
  <Notes>7</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21</vt:i4>
      </vt:variant>
    </vt:vector>
  </HeadingPairs>
  <TitlesOfParts>
    <vt:vector size="34" baseType="lpstr">
      <vt:lpstr>Arial</vt:lpstr>
      <vt:lpstr>Arial Unicode MS</vt:lpstr>
      <vt:lpstr>Avenir-Black-16-0</vt:lpstr>
      <vt:lpstr>Avenir-Black-17-0</vt:lpstr>
      <vt:lpstr>Avenir-Black-23-0</vt:lpstr>
      <vt:lpstr>Book Antiqua</vt:lpstr>
      <vt:lpstr>Calibri</vt:lpstr>
      <vt:lpstr>Franklin Gothic Medium</vt:lpstr>
      <vt:lpstr>Myriad Pro</vt:lpstr>
      <vt:lpstr>NewBaskerville-Roman</vt:lpstr>
      <vt:lpstr>Tahoma</vt:lpstr>
      <vt:lpstr>Wingdings</vt:lpstr>
      <vt:lpstr>20140311PresentationUWTSDTemplate</vt:lpstr>
      <vt:lpstr>Certificate of Higher Education in Skills for the Workplace   Professional Career Development (BMSW 4005) Session 5a The recruitment and selection process</vt:lpstr>
      <vt:lpstr>Previously…</vt:lpstr>
      <vt:lpstr>In this session..</vt:lpstr>
      <vt:lpstr>By the end of this session…</vt:lpstr>
      <vt:lpstr>What is recruitment and selection?</vt:lpstr>
      <vt:lpstr>Recruitment and selection process</vt:lpstr>
      <vt:lpstr>Step 1 - Planning and Forecasting </vt:lpstr>
      <vt:lpstr>Forecasting Personnel Needs</vt:lpstr>
      <vt:lpstr>Step 2 - Recruiting</vt:lpstr>
      <vt:lpstr>Recruiting Yield Pyramid</vt:lpstr>
      <vt:lpstr>Relative Recruiting Source Effectiveness Based on New Hires</vt:lpstr>
      <vt:lpstr>Recruitment and selection process</vt:lpstr>
      <vt:lpstr>Step 3 -Developing and Using Application Forms</vt:lpstr>
      <vt:lpstr>Step 4 – Use of selection tools for screening</vt:lpstr>
      <vt:lpstr>Selection tools that are used by organisations</vt:lpstr>
      <vt:lpstr>Step 5 – Final Selection </vt:lpstr>
      <vt:lpstr>Why Perform Background Investigations and Reference Checks?</vt:lpstr>
      <vt:lpstr>Tools used for background checks</vt:lpstr>
      <vt:lpstr>Activity </vt:lpstr>
      <vt:lpstr>Summary</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Olubukola Adegbite</cp:lastModifiedBy>
  <cp:revision>197</cp:revision>
  <dcterms:created xsi:type="dcterms:W3CDTF">2015-04-14T15:21:28Z</dcterms:created>
  <dcterms:modified xsi:type="dcterms:W3CDTF">2022-02-21T23:37:50Z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