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autoCompressPictures="0">
  <p:sldMasterIdLst>
    <p:sldMasterId id="2147483648" r:id="rId1"/>
  </p:sldMasterIdLst>
  <p:notesMasterIdLst>
    <p:notesMasterId r:id="rId15"/>
  </p:notesMasterIdLst>
  <p:handoutMasterIdLst>
    <p:handoutMasterId r:id="rId16"/>
  </p:handoutMasterIdLst>
  <p:sldIdLst>
    <p:sldId id="256" r:id="rId2"/>
    <p:sldId id="257" r:id="rId3"/>
    <p:sldId id="273" r:id="rId4"/>
    <p:sldId id="258" r:id="rId5"/>
    <p:sldId id="259" r:id="rId6"/>
    <p:sldId id="261" r:id="rId7"/>
    <p:sldId id="262" r:id="rId8"/>
    <p:sldId id="263" r:id="rId9"/>
    <p:sldId id="264" r:id="rId10"/>
    <p:sldId id="265" r:id="rId11"/>
    <p:sldId id="266" r:id="rId12"/>
    <p:sldId id="267" r:id="rId13"/>
    <p:sldId id="268" r:id="rId14"/>
  </p:sldIdLst>
  <p:sldSz cx="12192000" cy="6858000"/>
  <p:notesSz cx="6888163" cy="10018713"/>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anjinder Kaur" initials="MK" lastIdx="1" clrIdx="0">
    <p:extLst>
      <p:ext uri="{19B8F6BF-5375-455C-9EA6-DF929625EA0E}">
        <p15:presenceInfo xmlns:p15="http://schemas.microsoft.com/office/powerpoint/2012/main" userId="e273dd6e5ce59a06"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EC50C92-B3D6-4EB8-8139-73D101CEEA46}" v="10" dt="2021-09-27T08:30:05.11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7" autoAdjust="0"/>
    <p:restoredTop sz="94660"/>
  </p:normalViewPr>
  <p:slideViewPr>
    <p:cSldViewPr snapToGrid="0">
      <p:cViewPr varScale="1">
        <p:scale>
          <a:sx n="69" d="100"/>
          <a:sy n="69" d="100"/>
        </p:scale>
        <p:origin x="480" y="2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commentAuthors" Target="commentAuthor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njinder Kaur" userId="e273dd6e5ce59a06" providerId="LiveId" clId="{2EC50C92-B3D6-4EB8-8139-73D101CEEA46}"/>
    <pc:docChg chg="modSld">
      <pc:chgData name="Manjinder Kaur" userId="e273dd6e5ce59a06" providerId="LiveId" clId="{2EC50C92-B3D6-4EB8-8139-73D101CEEA46}" dt="2021-09-27T08:30:05.118" v="9"/>
      <pc:docMkLst>
        <pc:docMk/>
      </pc:docMkLst>
      <pc:sldChg chg="addSp modSp modTransition">
        <pc:chgData name="Manjinder Kaur" userId="e273dd6e5ce59a06" providerId="LiveId" clId="{2EC50C92-B3D6-4EB8-8139-73D101CEEA46}" dt="2021-09-27T08:06:37.042" v="1"/>
        <pc:sldMkLst>
          <pc:docMk/>
          <pc:sldMk cId="995776438" sldId="256"/>
        </pc:sldMkLst>
        <pc:picChg chg="add mod">
          <ac:chgData name="Manjinder Kaur" userId="e273dd6e5ce59a06" providerId="LiveId" clId="{2EC50C92-B3D6-4EB8-8139-73D101CEEA46}" dt="2021-09-27T08:06:37.042" v="1"/>
          <ac:picMkLst>
            <pc:docMk/>
            <pc:sldMk cId="995776438" sldId="256"/>
            <ac:picMk id="7" creationId="{6F135462-D2AB-4BFE-8824-24F72CAF5923}"/>
          </ac:picMkLst>
        </pc:picChg>
      </pc:sldChg>
      <pc:sldChg chg="addSp delSp modSp modTransition modAnim">
        <pc:chgData name="Manjinder Kaur" userId="e273dd6e5ce59a06" providerId="LiveId" clId="{2EC50C92-B3D6-4EB8-8139-73D101CEEA46}" dt="2021-09-27T08:17:36.909" v="3"/>
        <pc:sldMkLst>
          <pc:docMk/>
          <pc:sldMk cId="1707211016" sldId="257"/>
        </pc:sldMkLst>
        <pc:picChg chg="add del mod">
          <ac:chgData name="Manjinder Kaur" userId="e273dd6e5ce59a06" providerId="LiveId" clId="{2EC50C92-B3D6-4EB8-8139-73D101CEEA46}" dt="2021-09-27T08:06:40.609" v="2"/>
          <ac:picMkLst>
            <pc:docMk/>
            <pc:sldMk cId="1707211016" sldId="257"/>
            <ac:picMk id="8" creationId="{D3FBF8C3-4E68-45E1-9179-5A3249242839}"/>
          </ac:picMkLst>
        </pc:picChg>
        <pc:picChg chg="add mod">
          <ac:chgData name="Manjinder Kaur" userId="e273dd6e5ce59a06" providerId="LiveId" clId="{2EC50C92-B3D6-4EB8-8139-73D101CEEA46}" dt="2021-09-27T08:17:36.909" v="3"/>
          <ac:picMkLst>
            <pc:docMk/>
            <pc:sldMk cId="1707211016" sldId="257"/>
            <ac:picMk id="9" creationId="{CDCE153A-653E-461D-9131-6AD5C06334C7}"/>
          </ac:picMkLst>
        </pc:picChg>
      </pc:sldChg>
      <pc:sldChg chg="addSp modSp modTransition">
        <pc:chgData name="Manjinder Kaur" userId="e273dd6e5ce59a06" providerId="LiveId" clId="{2EC50C92-B3D6-4EB8-8139-73D101CEEA46}" dt="2021-09-27T08:17:36.909" v="3"/>
        <pc:sldMkLst>
          <pc:docMk/>
          <pc:sldMk cId="1247997351" sldId="258"/>
        </pc:sldMkLst>
        <pc:picChg chg="add mod">
          <ac:chgData name="Manjinder Kaur" userId="e273dd6e5ce59a06" providerId="LiveId" clId="{2EC50C92-B3D6-4EB8-8139-73D101CEEA46}" dt="2021-09-27T08:17:36.909" v="3"/>
          <ac:picMkLst>
            <pc:docMk/>
            <pc:sldMk cId="1247997351" sldId="258"/>
            <ac:picMk id="7" creationId="{B39AA5E4-691D-42D3-95D3-4ACA20BD6176}"/>
          </ac:picMkLst>
        </pc:picChg>
      </pc:sldChg>
      <pc:sldChg chg="addSp modSp modTransition">
        <pc:chgData name="Manjinder Kaur" userId="e273dd6e5ce59a06" providerId="LiveId" clId="{2EC50C92-B3D6-4EB8-8139-73D101CEEA46}" dt="2021-09-27T08:17:36.909" v="3"/>
        <pc:sldMkLst>
          <pc:docMk/>
          <pc:sldMk cId="1117432516" sldId="259"/>
        </pc:sldMkLst>
        <pc:picChg chg="add mod">
          <ac:chgData name="Manjinder Kaur" userId="e273dd6e5ce59a06" providerId="LiveId" clId="{2EC50C92-B3D6-4EB8-8139-73D101CEEA46}" dt="2021-09-27T08:17:36.909" v="3"/>
          <ac:picMkLst>
            <pc:docMk/>
            <pc:sldMk cId="1117432516" sldId="259"/>
            <ac:picMk id="3" creationId="{E2C96878-512E-479D-8DB1-13D348AF6AFE}"/>
          </ac:picMkLst>
        </pc:picChg>
      </pc:sldChg>
      <pc:sldChg chg="addSp delSp modSp modTransition modAnim">
        <pc:chgData name="Manjinder Kaur" userId="e273dd6e5ce59a06" providerId="LiveId" clId="{2EC50C92-B3D6-4EB8-8139-73D101CEEA46}" dt="2021-09-27T08:24:58.825" v="5"/>
        <pc:sldMkLst>
          <pc:docMk/>
          <pc:sldMk cId="2354150378" sldId="261"/>
        </pc:sldMkLst>
        <pc:picChg chg="add del mod">
          <ac:chgData name="Manjinder Kaur" userId="e273dd6e5ce59a06" providerId="LiveId" clId="{2EC50C92-B3D6-4EB8-8139-73D101CEEA46}" dt="2021-09-27T08:17:40.523" v="4"/>
          <ac:picMkLst>
            <pc:docMk/>
            <pc:sldMk cId="2354150378" sldId="261"/>
            <ac:picMk id="3" creationId="{40995FAF-63D0-42B3-B0B1-DD9E966081C4}"/>
          </ac:picMkLst>
        </pc:picChg>
        <pc:picChg chg="add mod">
          <ac:chgData name="Manjinder Kaur" userId="e273dd6e5ce59a06" providerId="LiveId" clId="{2EC50C92-B3D6-4EB8-8139-73D101CEEA46}" dt="2021-09-27T08:24:58.825" v="5"/>
          <ac:picMkLst>
            <pc:docMk/>
            <pc:sldMk cId="2354150378" sldId="261"/>
            <ac:picMk id="6" creationId="{0124AA3B-7713-48E3-B6FE-A2BAD765B44C}"/>
          </ac:picMkLst>
        </pc:picChg>
      </pc:sldChg>
      <pc:sldChg chg="addSp modSp modTransition">
        <pc:chgData name="Manjinder Kaur" userId="e273dd6e5ce59a06" providerId="LiveId" clId="{2EC50C92-B3D6-4EB8-8139-73D101CEEA46}" dt="2021-09-27T08:24:58.825" v="5"/>
        <pc:sldMkLst>
          <pc:docMk/>
          <pc:sldMk cId="3282950732" sldId="262"/>
        </pc:sldMkLst>
        <pc:picChg chg="add mod">
          <ac:chgData name="Manjinder Kaur" userId="e273dd6e5ce59a06" providerId="LiveId" clId="{2EC50C92-B3D6-4EB8-8139-73D101CEEA46}" dt="2021-09-27T08:24:58.825" v="5"/>
          <ac:picMkLst>
            <pc:docMk/>
            <pc:sldMk cId="3282950732" sldId="262"/>
            <ac:picMk id="3" creationId="{10AA3FF6-DC11-4B76-9895-66E038AF9A4E}"/>
          </ac:picMkLst>
        </pc:picChg>
      </pc:sldChg>
      <pc:sldChg chg="addSp delSp modSp modTransition modAnim">
        <pc:chgData name="Manjinder Kaur" userId="e273dd6e5ce59a06" providerId="LiveId" clId="{2EC50C92-B3D6-4EB8-8139-73D101CEEA46}" dt="2021-09-27T08:30:05.118" v="9"/>
        <pc:sldMkLst>
          <pc:docMk/>
          <pc:sldMk cId="2091044242" sldId="263"/>
        </pc:sldMkLst>
        <pc:picChg chg="add del mod">
          <ac:chgData name="Manjinder Kaur" userId="e273dd6e5ce59a06" providerId="LiveId" clId="{2EC50C92-B3D6-4EB8-8139-73D101CEEA46}" dt="2021-09-27T08:25:01.886" v="6"/>
          <ac:picMkLst>
            <pc:docMk/>
            <pc:sldMk cId="2091044242" sldId="263"/>
            <ac:picMk id="3" creationId="{9007B405-5DCF-406C-B5F7-7F14FA910E68}"/>
          </ac:picMkLst>
        </pc:picChg>
        <pc:picChg chg="add del mod">
          <ac:chgData name="Manjinder Kaur" userId="e273dd6e5ce59a06" providerId="LiveId" clId="{2EC50C92-B3D6-4EB8-8139-73D101CEEA46}" dt="2021-09-27T08:25:35.773" v="8"/>
          <ac:picMkLst>
            <pc:docMk/>
            <pc:sldMk cId="2091044242" sldId="263"/>
            <ac:picMk id="7" creationId="{8AAFC2CE-BB37-4D0D-AEA4-B6048E9B74B9}"/>
          </ac:picMkLst>
        </pc:picChg>
        <pc:picChg chg="add mod">
          <ac:chgData name="Manjinder Kaur" userId="e273dd6e5ce59a06" providerId="LiveId" clId="{2EC50C92-B3D6-4EB8-8139-73D101CEEA46}" dt="2021-09-27T08:30:05.118" v="9"/>
          <ac:picMkLst>
            <pc:docMk/>
            <pc:sldMk cId="2091044242" sldId="263"/>
            <ac:picMk id="8" creationId="{4E28B03D-7B99-4609-B57E-3D5BA89E359E}"/>
          </ac:picMkLst>
        </pc:picChg>
      </pc:sldChg>
      <pc:sldChg chg="addSp modSp modTransition">
        <pc:chgData name="Manjinder Kaur" userId="e273dd6e5ce59a06" providerId="LiveId" clId="{2EC50C92-B3D6-4EB8-8139-73D101CEEA46}" dt="2021-09-27T08:30:05.118" v="9"/>
        <pc:sldMkLst>
          <pc:docMk/>
          <pc:sldMk cId="3304066759" sldId="264"/>
        </pc:sldMkLst>
        <pc:picChg chg="add mod">
          <ac:chgData name="Manjinder Kaur" userId="e273dd6e5ce59a06" providerId="LiveId" clId="{2EC50C92-B3D6-4EB8-8139-73D101CEEA46}" dt="2021-09-27T08:30:05.118" v="9"/>
          <ac:picMkLst>
            <pc:docMk/>
            <pc:sldMk cId="3304066759" sldId="264"/>
            <ac:picMk id="3" creationId="{4DE2E1F6-1BEB-43FC-B84F-2F56FDC845E7}"/>
          </ac:picMkLst>
        </pc:picChg>
      </pc:sldChg>
      <pc:sldChg chg="addSp modSp modTransition">
        <pc:chgData name="Manjinder Kaur" userId="e273dd6e5ce59a06" providerId="LiveId" clId="{2EC50C92-B3D6-4EB8-8139-73D101CEEA46}" dt="2021-09-27T08:30:05.118" v="9"/>
        <pc:sldMkLst>
          <pc:docMk/>
          <pc:sldMk cId="545325248" sldId="265"/>
        </pc:sldMkLst>
        <pc:picChg chg="add mod">
          <ac:chgData name="Manjinder Kaur" userId="e273dd6e5ce59a06" providerId="LiveId" clId="{2EC50C92-B3D6-4EB8-8139-73D101CEEA46}" dt="2021-09-27T08:30:05.118" v="9"/>
          <ac:picMkLst>
            <pc:docMk/>
            <pc:sldMk cId="545325248" sldId="265"/>
            <ac:picMk id="3" creationId="{80306459-2294-47D1-A4A2-782BFA339986}"/>
          </ac:picMkLst>
        </pc:picChg>
      </pc:sldChg>
      <pc:sldChg chg="addSp modSp modTransition">
        <pc:chgData name="Manjinder Kaur" userId="e273dd6e5ce59a06" providerId="LiveId" clId="{2EC50C92-B3D6-4EB8-8139-73D101CEEA46}" dt="2021-09-27T08:30:05.118" v="9"/>
        <pc:sldMkLst>
          <pc:docMk/>
          <pc:sldMk cId="1303776583" sldId="266"/>
        </pc:sldMkLst>
        <pc:picChg chg="add mod">
          <ac:chgData name="Manjinder Kaur" userId="e273dd6e5ce59a06" providerId="LiveId" clId="{2EC50C92-B3D6-4EB8-8139-73D101CEEA46}" dt="2021-09-27T08:30:05.118" v="9"/>
          <ac:picMkLst>
            <pc:docMk/>
            <pc:sldMk cId="1303776583" sldId="266"/>
            <ac:picMk id="6" creationId="{480D9C1F-1B5E-4382-81AF-FED77E55924F}"/>
          </ac:picMkLst>
        </pc:picChg>
      </pc:sldChg>
      <pc:sldChg chg="addSp modSp modTransition">
        <pc:chgData name="Manjinder Kaur" userId="e273dd6e5ce59a06" providerId="LiveId" clId="{2EC50C92-B3D6-4EB8-8139-73D101CEEA46}" dt="2021-09-27T08:30:05.118" v="9"/>
        <pc:sldMkLst>
          <pc:docMk/>
          <pc:sldMk cId="4037082400" sldId="267"/>
        </pc:sldMkLst>
        <pc:picChg chg="add mod">
          <ac:chgData name="Manjinder Kaur" userId="e273dd6e5ce59a06" providerId="LiveId" clId="{2EC50C92-B3D6-4EB8-8139-73D101CEEA46}" dt="2021-09-27T08:30:05.118" v="9"/>
          <ac:picMkLst>
            <pc:docMk/>
            <pc:sldMk cId="4037082400" sldId="267"/>
            <ac:picMk id="6" creationId="{C87C5B40-18B4-491A-9585-214262683E94}"/>
          </ac:picMkLst>
        </pc:picChg>
      </pc:sldChg>
      <pc:sldChg chg="addSp modSp modTransition">
        <pc:chgData name="Manjinder Kaur" userId="e273dd6e5ce59a06" providerId="LiveId" clId="{2EC50C92-B3D6-4EB8-8139-73D101CEEA46}" dt="2021-09-27T08:30:05.118" v="9"/>
        <pc:sldMkLst>
          <pc:docMk/>
          <pc:sldMk cId="3287488029" sldId="268"/>
        </pc:sldMkLst>
        <pc:picChg chg="add mod">
          <ac:chgData name="Manjinder Kaur" userId="e273dd6e5ce59a06" providerId="LiveId" clId="{2EC50C92-B3D6-4EB8-8139-73D101CEEA46}" dt="2021-09-27T08:30:05.118" v="9"/>
          <ac:picMkLst>
            <pc:docMk/>
            <pc:sldMk cId="3287488029" sldId="268"/>
            <ac:picMk id="6" creationId="{E5E027FE-FFC3-45BA-BAA8-C799B1684943}"/>
          </ac:picMkLst>
        </pc:picChg>
      </pc:sldChg>
      <pc:sldChg chg="addSp modSp modTransition">
        <pc:chgData name="Manjinder Kaur" userId="e273dd6e5ce59a06" providerId="LiveId" clId="{2EC50C92-B3D6-4EB8-8139-73D101CEEA46}" dt="2021-09-27T08:17:36.909" v="3"/>
        <pc:sldMkLst>
          <pc:docMk/>
          <pc:sldMk cId="3390097706" sldId="273"/>
        </pc:sldMkLst>
        <pc:picChg chg="add mod">
          <ac:chgData name="Manjinder Kaur" userId="e273dd6e5ce59a06" providerId="LiveId" clId="{2EC50C92-B3D6-4EB8-8139-73D101CEEA46}" dt="2021-09-27T08:17:36.909" v="3"/>
          <ac:picMkLst>
            <pc:docMk/>
            <pc:sldMk cId="3390097706" sldId="273"/>
            <ac:picMk id="3" creationId="{2322DF3B-66D5-42B0-A423-90326B48D3A6}"/>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4E0D67C-6B60-461C-9675-AC25EABA8511}"/>
              </a:ext>
            </a:extLst>
          </p:cNvPr>
          <p:cNvSpPr>
            <a:spLocks noGrp="1"/>
          </p:cNvSpPr>
          <p:nvPr>
            <p:ph type="hdr" sz="quarter"/>
          </p:nvPr>
        </p:nvSpPr>
        <p:spPr>
          <a:xfrm>
            <a:off x="0" y="0"/>
            <a:ext cx="2984500" cy="501650"/>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A76EE289-FF00-453E-A2EB-EA588B293EF8}"/>
              </a:ext>
            </a:extLst>
          </p:cNvPr>
          <p:cNvSpPr>
            <a:spLocks noGrp="1"/>
          </p:cNvSpPr>
          <p:nvPr>
            <p:ph type="dt" sz="quarter" idx="1"/>
          </p:nvPr>
        </p:nvSpPr>
        <p:spPr>
          <a:xfrm>
            <a:off x="3902075" y="0"/>
            <a:ext cx="2984500" cy="501650"/>
          </a:xfrm>
          <a:prstGeom prst="rect">
            <a:avLst/>
          </a:prstGeom>
        </p:spPr>
        <p:txBody>
          <a:bodyPr vert="horz" lIns="91440" tIns="45720" rIns="91440" bIns="45720" rtlCol="0"/>
          <a:lstStyle>
            <a:lvl1pPr algn="r">
              <a:defRPr sz="1200"/>
            </a:lvl1pPr>
          </a:lstStyle>
          <a:p>
            <a:fld id="{24919367-F423-4699-A89B-266EDDB11637}" type="datetimeFigureOut">
              <a:rPr lang="en-GB" smtClean="0"/>
              <a:t>27/09/2021</a:t>
            </a:fld>
            <a:endParaRPr lang="en-GB"/>
          </a:p>
        </p:txBody>
      </p:sp>
      <p:sp>
        <p:nvSpPr>
          <p:cNvPr id="4" name="Footer Placeholder 3">
            <a:extLst>
              <a:ext uri="{FF2B5EF4-FFF2-40B4-BE49-F238E27FC236}">
                <a16:creationId xmlns:a16="http://schemas.microsoft.com/office/drawing/2014/main" id="{76F547AC-4283-4263-8CBD-7520A41B4007}"/>
              </a:ext>
            </a:extLst>
          </p:cNvPr>
          <p:cNvSpPr>
            <a:spLocks noGrp="1"/>
          </p:cNvSpPr>
          <p:nvPr>
            <p:ph type="ftr" sz="quarter" idx="2"/>
          </p:nvPr>
        </p:nvSpPr>
        <p:spPr>
          <a:xfrm>
            <a:off x="0" y="9517063"/>
            <a:ext cx="2984500" cy="50165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565BA223-9A9C-4C1B-9AA0-91E4B3CCCB8F}"/>
              </a:ext>
            </a:extLst>
          </p:cNvPr>
          <p:cNvSpPr>
            <a:spLocks noGrp="1"/>
          </p:cNvSpPr>
          <p:nvPr>
            <p:ph type="sldNum" sz="quarter" idx="3"/>
          </p:nvPr>
        </p:nvSpPr>
        <p:spPr>
          <a:xfrm>
            <a:off x="3902075" y="9517063"/>
            <a:ext cx="2984500" cy="501650"/>
          </a:xfrm>
          <a:prstGeom prst="rect">
            <a:avLst/>
          </a:prstGeom>
        </p:spPr>
        <p:txBody>
          <a:bodyPr vert="horz" lIns="91440" tIns="45720" rIns="91440" bIns="45720" rtlCol="0" anchor="b"/>
          <a:lstStyle>
            <a:lvl1pPr algn="r">
              <a:defRPr sz="1200"/>
            </a:lvl1pPr>
          </a:lstStyle>
          <a:p>
            <a:fld id="{AB0B09CD-6BF7-4536-BBBD-3C6DBC2F702D}" type="slidenum">
              <a:rPr lang="en-GB" smtClean="0"/>
              <a:t>‹#›</a:t>
            </a:fld>
            <a:endParaRPr lang="en-GB"/>
          </a:p>
        </p:txBody>
      </p:sp>
    </p:spTree>
    <p:extLst>
      <p:ext uri="{BB962C8B-B14F-4D97-AF65-F5344CB8AC3E}">
        <p14:creationId xmlns:p14="http://schemas.microsoft.com/office/powerpoint/2010/main" val="703541743"/>
      </p:ext>
    </p:extLst>
  </p:cSld>
  <p:clrMap bg1="lt1" tx1="dk1" bg2="lt2" tx2="dk2" accent1="accent1" accent2="accent2" accent3="accent3" accent4="accent4" accent5="accent5" accent6="accent6" hlink="hlink" folHlink="folHlink"/>
  <p:hf hd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4871" cy="502676"/>
          </a:xfrm>
          <a:prstGeom prst="rect">
            <a:avLst/>
          </a:prstGeom>
        </p:spPr>
        <p:txBody>
          <a:bodyPr vert="horz" lIns="96606" tIns="48303" rIns="96606" bIns="48303" rtlCol="0"/>
          <a:lstStyle>
            <a:lvl1pPr algn="l">
              <a:defRPr sz="1300"/>
            </a:lvl1pPr>
          </a:lstStyle>
          <a:p>
            <a:endParaRPr lang="en-GB"/>
          </a:p>
        </p:txBody>
      </p:sp>
      <p:sp>
        <p:nvSpPr>
          <p:cNvPr id="3" name="Date Placeholder 2"/>
          <p:cNvSpPr>
            <a:spLocks noGrp="1"/>
          </p:cNvSpPr>
          <p:nvPr>
            <p:ph type="dt" idx="1"/>
          </p:nvPr>
        </p:nvSpPr>
        <p:spPr>
          <a:xfrm>
            <a:off x="3901698" y="0"/>
            <a:ext cx="2984871" cy="502676"/>
          </a:xfrm>
          <a:prstGeom prst="rect">
            <a:avLst/>
          </a:prstGeom>
        </p:spPr>
        <p:txBody>
          <a:bodyPr vert="horz" lIns="96606" tIns="48303" rIns="96606" bIns="48303" rtlCol="0"/>
          <a:lstStyle>
            <a:lvl1pPr algn="r">
              <a:defRPr sz="1300"/>
            </a:lvl1pPr>
          </a:lstStyle>
          <a:p>
            <a:fld id="{63B510A0-85C9-468A-B73F-A2D299ACFB41}" type="datetimeFigureOut">
              <a:rPr lang="en-GB" smtClean="0"/>
              <a:t>27/09/2021</a:t>
            </a:fld>
            <a:endParaRPr lang="en-GB"/>
          </a:p>
        </p:txBody>
      </p:sp>
      <p:sp>
        <p:nvSpPr>
          <p:cNvPr id="4" name="Slide Image Placeholder 3"/>
          <p:cNvSpPr>
            <a:spLocks noGrp="1" noRot="1" noChangeAspect="1"/>
          </p:cNvSpPr>
          <p:nvPr>
            <p:ph type="sldImg" idx="2"/>
          </p:nvPr>
        </p:nvSpPr>
        <p:spPr>
          <a:xfrm>
            <a:off x="439738" y="1252538"/>
            <a:ext cx="6008687" cy="3381375"/>
          </a:xfrm>
          <a:prstGeom prst="rect">
            <a:avLst/>
          </a:prstGeom>
          <a:noFill/>
          <a:ln w="12700">
            <a:solidFill>
              <a:prstClr val="black"/>
            </a:solidFill>
          </a:ln>
        </p:spPr>
        <p:txBody>
          <a:bodyPr vert="horz" lIns="96606" tIns="48303" rIns="96606" bIns="48303" rtlCol="0" anchor="ctr"/>
          <a:lstStyle/>
          <a:p>
            <a:endParaRPr lang="en-GB"/>
          </a:p>
        </p:txBody>
      </p:sp>
      <p:sp>
        <p:nvSpPr>
          <p:cNvPr id="5" name="Notes Placeholder 4"/>
          <p:cNvSpPr>
            <a:spLocks noGrp="1"/>
          </p:cNvSpPr>
          <p:nvPr>
            <p:ph type="body" sz="quarter" idx="3"/>
          </p:nvPr>
        </p:nvSpPr>
        <p:spPr>
          <a:xfrm>
            <a:off x="688817" y="4821506"/>
            <a:ext cx="5510530" cy="3944868"/>
          </a:xfrm>
          <a:prstGeom prst="rect">
            <a:avLst/>
          </a:prstGeom>
        </p:spPr>
        <p:txBody>
          <a:bodyPr vert="horz" lIns="96606" tIns="48303" rIns="96606" bIns="48303"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516039"/>
            <a:ext cx="2984871" cy="502674"/>
          </a:xfrm>
          <a:prstGeom prst="rect">
            <a:avLst/>
          </a:prstGeom>
        </p:spPr>
        <p:txBody>
          <a:bodyPr vert="horz" lIns="96606" tIns="48303" rIns="96606" bIns="48303" rtlCol="0" anchor="b"/>
          <a:lstStyle>
            <a:lvl1pPr algn="l">
              <a:defRPr sz="1300"/>
            </a:lvl1pPr>
          </a:lstStyle>
          <a:p>
            <a:endParaRPr lang="en-GB"/>
          </a:p>
        </p:txBody>
      </p:sp>
      <p:sp>
        <p:nvSpPr>
          <p:cNvPr id="7" name="Slide Number Placeholder 6"/>
          <p:cNvSpPr>
            <a:spLocks noGrp="1"/>
          </p:cNvSpPr>
          <p:nvPr>
            <p:ph type="sldNum" sz="quarter" idx="5"/>
          </p:nvPr>
        </p:nvSpPr>
        <p:spPr>
          <a:xfrm>
            <a:off x="3901698" y="9516039"/>
            <a:ext cx="2984871" cy="502674"/>
          </a:xfrm>
          <a:prstGeom prst="rect">
            <a:avLst/>
          </a:prstGeom>
        </p:spPr>
        <p:txBody>
          <a:bodyPr vert="horz" lIns="96606" tIns="48303" rIns="96606" bIns="48303" rtlCol="0" anchor="b"/>
          <a:lstStyle>
            <a:lvl1pPr algn="r">
              <a:defRPr sz="1300"/>
            </a:lvl1pPr>
          </a:lstStyle>
          <a:p>
            <a:fld id="{465DACF7-702B-43CC-B806-8C948797B7ED}" type="slidenum">
              <a:rPr lang="en-GB" smtClean="0"/>
              <a:t>‹#›</a:t>
            </a:fld>
            <a:endParaRPr lang="en-GB"/>
          </a:p>
        </p:txBody>
      </p:sp>
    </p:spTree>
    <p:extLst>
      <p:ext uri="{BB962C8B-B14F-4D97-AF65-F5344CB8AC3E}">
        <p14:creationId xmlns:p14="http://schemas.microsoft.com/office/powerpoint/2010/main" val="1262708961"/>
      </p:ext>
    </p:extLst>
  </p:cSld>
  <p:clrMap bg1="lt1" tx1="dk1" bg2="lt2" tx2="dk2" accent1="accent1" accent2="accent2" accent3="accent3" accent4="accent4" accent5="accent5" accent6="accent6" hlink="hlink" folHlink="folHlink"/>
  <p:hf hd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3D97CCC9-2F1B-4F67-9C53-051C6E6AF6E0}" type="datetime1">
              <a:rPr lang="en-US" smtClean="0"/>
              <a:t>9/27/2021</a:t>
            </a:fld>
            <a:endParaRPr lang="en-US" dirty="0"/>
          </a:p>
        </p:txBody>
      </p:sp>
      <p:sp>
        <p:nvSpPr>
          <p:cNvPr id="5" name="Footer Placeholder 4"/>
          <p:cNvSpPr>
            <a:spLocks noGrp="1"/>
          </p:cNvSpPr>
          <p:nvPr>
            <p:ph type="ftr" sz="quarter" idx="11"/>
          </p:nvPr>
        </p:nvSpPr>
        <p:spPr>
          <a:xfrm>
            <a:off x="1876424" y="5410201"/>
            <a:ext cx="5124886" cy="365125"/>
          </a:xfrm>
        </p:spPr>
        <p:txBody>
          <a:bodyPr/>
          <a:lstStyle/>
          <a:p>
            <a:endParaRPr lang="en-US" dirty="0"/>
          </a:p>
        </p:txBody>
      </p:sp>
      <p:sp>
        <p:nvSpPr>
          <p:cNvPr id="6" name="Slide Number Placeholder 5"/>
          <p:cNvSpPr>
            <a:spLocks noGrp="1"/>
          </p:cNvSpPr>
          <p:nvPr>
            <p:ph type="sldNum" sz="quarter" idx="12"/>
          </p:nvPr>
        </p:nvSpPr>
        <p:spPr>
          <a:xfrm>
            <a:off x="9896911" y="5410199"/>
            <a:ext cx="771089"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7C8A522-F6C6-4740-853C-1384AC998768}" type="datetime1">
              <a:rPr lang="en-US" smtClean="0"/>
              <a:t>9/27/2021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41D07A9-A96A-4811-803C-475943DBE705}" type="datetime1">
              <a:rPr lang="en-US" smtClean="0"/>
              <a:t>9/27/2021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9D67BC2-080C-42EA-9133-CAE1C9A869AD}" type="datetime1">
              <a:rPr lang="en-US" smtClean="0"/>
              <a:t>9/27/2021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9E664B-B14A-4EF2-8995-90FC07C89E8D}" type="datetime1">
              <a:rPr lang="en-US" smtClean="0"/>
              <a:t>9/27/2021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D22BF65-1104-4709-871F-CDAFF9A72195}" type="datetime1">
              <a:rPr lang="en-US" smtClean="0"/>
              <a:t>9/27/2021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CCB5151-7D81-4B3F-8DFE-3503BDE21042}" type="datetime1">
              <a:rPr lang="en-US" smtClean="0"/>
              <a:t>9/27/2021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F32C7ED-0444-42A7-9945-31C2AF5D43B7}" type="datetime1">
              <a:rPr lang="en-US" smtClean="0"/>
              <a:t>9/27/2021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A889C67-3A10-439F-A943-4173817B8CA6}" type="datetime1">
              <a:rPr lang="en-US" smtClean="0"/>
              <a:t>9/27/2021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31856A9-01E3-4AAA-BBC8-43F4CA3D884D}" type="datetime1">
              <a:rPr lang="en-US" smtClean="0"/>
              <a:t>9/27/2021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988EBE7-131A-4ED3-A097-C0F94C8D91C5}" type="datetime1">
              <a:rPr lang="en-US" smtClean="0"/>
              <a:t>9/27/2021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6F3C072-81EA-4F35-9CF7-894123C653BC}" type="datetime1">
              <a:rPr lang="en-US" smtClean="0"/>
              <a:t>9/27/2021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92B35DF-2CA6-425C-9599-B78C3BEE49BC}" type="datetime1">
              <a:rPr lang="en-US" smtClean="0"/>
              <a:t>9/27/2021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6E4DA6C1-B2D9-4403-B606-71183BCCEF5F}" type="datetime1">
              <a:rPr lang="en-US" smtClean="0"/>
              <a:t>9/27/2021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1C309E7-1FF1-4927-9F3C-08D34C09CA89}" type="datetime1">
              <a:rPr lang="en-US" smtClean="0"/>
              <a:t>9/27/2021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61852B2-C52F-435B-BC58-EAC768B47C10}" type="datetime1">
              <a:rPr lang="en-US" smtClean="0"/>
              <a:t>9/27/2021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A99ADC9-7916-45E5-B769-B8744AA87125}" type="datetime1">
              <a:rPr lang="en-US" smtClean="0"/>
              <a:t>9/27/2021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FFA18A79-99C0-4846-9F52-7287AF55A569}" type="datetime1">
              <a:rPr lang="en-US" smtClean="0"/>
              <a:t>9/27/2021</a:t>
            </a:fld>
            <a:endParaRPr lang="en-US" dirty="0"/>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hf hdr="0" dt="0"/>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4.png"/><Relationship Id="rId5" Type="http://schemas.openxmlformats.org/officeDocument/2006/relationships/image" Target="../media/image6.pn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slideLayout" Target="../slideLayouts/slideLayout2.xml"/><Relationship Id="rId7" Type="http://schemas.openxmlformats.org/officeDocument/2006/relationships/image" Target="../media/image10.jpe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9.jpeg"/><Relationship Id="rId5" Type="http://schemas.openxmlformats.org/officeDocument/2006/relationships/image" Target="../media/image8.png"/><Relationship Id="rId10" Type="http://schemas.openxmlformats.org/officeDocument/2006/relationships/image" Target="../media/image4.png"/><Relationship Id="rId4" Type="http://schemas.openxmlformats.org/officeDocument/2006/relationships/image" Target="../media/image7.png"/><Relationship Id="rId9" Type="http://schemas.openxmlformats.org/officeDocument/2006/relationships/image" Target="../media/image12.png"/></Relationships>
</file>

<file path=ppt/slides/_rels/slide4.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4.xml"/><Relationship Id="rId7" Type="http://schemas.openxmlformats.org/officeDocument/2006/relationships/image" Target="../media/image16.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15.png"/><Relationship Id="rId5" Type="http://schemas.openxmlformats.org/officeDocument/2006/relationships/image" Target="../media/image14.jpeg"/><Relationship Id="rId4" Type="http://schemas.openxmlformats.org/officeDocument/2006/relationships/image" Target="../media/image13.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4.png"/><Relationship Id="rId5" Type="http://schemas.openxmlformats.org/officeDocument/2006/relationships/image" Target="../media/image18.jpeg"/><Relationship Id="rId4" Type="http://schemas.openxmlformats.org/officeDocument/2006/relationships/image" Target="../media/image17.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4.png"/><Relationship Id="rId5" Type="http://schemas.openxmlformats.org/officeDocument/2006/relationships/image" Target="../media/image20.png"/><Relationship Id="rId4" Type="http://schemas.openxmlformats.org/officeDocument/2006/relationships/image" Target="../media/image19.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4.png"/><Relationship Id="rId5" Type="http://schemas.openxmlformats.org/officeDocument/2006/relationships/image" Target="../media/image22.png"/><Relationship Id="rId4" Type="http://schemas.openxmlformats.org/officeDocument/2006/relationships/image" Target="../media/image21.png"/></Relationships>
</file>

<file path=ppt/slides/_rels/slide8.xml.rels><?xml version="1.0" encoding="UTF-8" standalone="yes"?>
<Relationships xmlns="http://schemas.openxmlformats.org/package/2006/relationships"><Relationship Id="rId8" Type="http://schemas.openxmlformats.org/officeDocument/2006/relationships/image" Target="../media/image25.jpeg"/><Relationship Id="rId13" Type="http://schemas.openxmlformats.org/officeDocument/2006/relationships/image" Target="../media/image4.png"/><Relationship Id="rId3" Type="http://schemas.openxmlformats.org/officeDocument/2006/relationships/slideLayout" Target="../slideLayouts/slideLayout5.xml"/><Relationship Id="rId7" Type="http://schemas.openxmlformats.org/officeDocument/2006/relationships/image" Target="../media/image24.png"/><Relationship Id="rId12" Type="http://schemas.openxmlformats.org/officeDocument/2006/relationships/image" Target="../media/image29.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3.jpeg"/><Relationship Id="rId11" Type="http://schemas.openxmlformats.org/officeDocument/2006/relationships/image" Target="../media/image28.png"/><Relationship Id="rId5" Type="http://schemas.openxmlformats.org/officeDocument/2006/relationships/image" Target="../media/image2.png"/><Relationship Id="rId10" Type="http://schemas.openxmlformats.org/officeDocument/2006/relationships/image" Target="../media/image27.png"/><Relationship Id="rId4" Type="http://schemas.openxmlformats.org/officeDocument/2006/relationships/image" Target="../media/image1.jpeg"/><Relationship Id="rId9" Type="http://schemas.openxmlformats.org/officeDocument/2006/relationships/image" Target="../media/image26.jpeg"/></Relationships>
</file>

<file path=ppt/slides/_rels/slide9.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2.xml"/><Relationship Id="rId7" Type="http://schemas.openxmlformats.org/officeDocument/2006/relationships/image" Target="../media/image32.jpe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31.png"/><Relationship Id="rId5" Type="http://schemas.openxmlformats.org/officeDocument/2006/relationships/image" Target="../media/image30.png"/><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8" Type="http://schemas.openxmlformats.org/officeDocument/2006/relationships/image" Target="../media/image37.jpeg"/><Relationship Id="rId3" Type="http://schemas.openxmlformats.org/officeDocument/2006/relationships/slideLayout" Target="../slideLayouts/slideLayout2.xml"/><Relationship Id="rId7" Type="http://schemas.openxmlformats.org/officeDocument/2006/relationships/image" Target="../media/image36.jpe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35.jpeg"/><Relationship Id="rId5" Type="http://schemas.openxmlformats.org/officeDocument/2006/relationships/image" Target="../media/image34.jpeg"/><Relationship Id="rId4" Type="http://schemas.openxmlformats.org/officeDocument/2006/relationships/image" Target="../media/image33.jpeg"/><Relationship Id="rId9" Type="http://schemas.openxmlformats.org/officeDocument/2006/relationships/image" Target="../media/image4.png"/></Relationships>
</file>

<file path=ppt/slides/_rels/slide11.xml.rels><?xml version="1.0" encoding="UTF-8" standalone="yes"?>
<Relationships xmlns="http://schemas.openxmlformats.org/package/2006/relationships"><Relationship Id="rId8" Type="http://schemas.openxmlformats.org/officeDocument/2006/relationships/hyperlink" Target="https://assemblo.com/guides/what-are-the-7-ps-of-marketing/" TargetMode="External"/><Relationship Id="rId13" Type="http://schemas.openxmlformats.org/officeDocument/2006/relationships/hyperlink" Target="https://www.medicalnewstoday.com/articles/exercise-and-mental-health-during-covid-19-study-explores-link-trends" TargetMode="External"/><Relationship Id="rId18" Type="http://schemas.openxmlformats.org/officeDocument/2006/relationships/hyperlink" Target="https://www.forbes.com/sites/jesscording/2020/07/13/covid-19-transforming-fitness-industry/?sh=1bcebbc030a7" TargetMode="External"/><Relationship Id="rId3" Type="http://schemas.openxmlformats.org/officeDocument/2006/relationships/slideLayout" Target="../slideLayouts/slideLayout2.xml"/><Relationship Id="rId7" Type="http://schemas.openxmlformats.org/officeDocument/2006/relationships/hyperlink" Target="https://ir.uitm.edu.my/id/eprint/428/" TargetMode="External"/><Relationship Id="rId12" Type="http://schemas.openxmlformats.org/officeDocument/2006/relationships/hyperlink" Target="https://www.medicalnewstoday.com/authors/robby-berman" TargetMode="External"/><Relationship Id="rId17" Type="http://schemas.openxmlformats.org/officeDocument/2006/relationships/hyperlink" Target="https://www.ft.com/content/8029a3d9-669f-4784-ba8d-216804c3378e" TargetMode="External"/><Relationship Id="rId2" Type="http://schemas.openxmlformats.org/officeDocument/2006/relationships/audio" Target="../media/media11.m4a"/><Relationship Id="rId16" Type="http://schemas.openxmlformats.org/officeDocument/2006/relationships/hyperlink" Target="https://www.bloomberg.com/news/articles/2021-01-19/fitness-industry-may-never-return-to-its-old-ways-after-covid-19" TargetMode="External"/><Relationship Id="rId20" Type="http://schemas.openxmlformats.org/officeDocument/2006/relationships/image" Target="../media/image4.png"/><Relationship Id="rId1" Type="http://schemas.microsoft.com/office/2007/relationships/media" Target="../media/media11.m4a"/><Relationship Id="rId6" Type="http://schemas.openxmlformats.org/officeDocument/2006/relationships/hyperlink" Target="https://www.ncbi.nlm.nih.gov/pmc/articles/PMC4537617/" TargetMode="External"/><Relationship Id="rId11" Type="http://schemas.openxmlformats.org/officeDocument/2006/relationships/hyperlink" Target="https://www.bbc.com/worklife/article/20200504-covid-19-update-quarantine-home-workouts-during-coronavirus" TargetMode="External"/><Relationship Id="rId5" Type="http://schemas.openxmlformats.org/officeDocument/2006/relationships/hyperlink" Target="https://www.ncbi.nlm.nih.gov/pubmed/?term=BIANCO%20A%5BAuthor%5D&amp;cauthor=true&amp;cauthor_uid=26284201" TargetMode="External"/><Relationship Id="rId15" Type="http://schemas.openxmlformats.org/officeDocument/2006/relationships/hyperlink" Target="https://www.bloomberg.com/authors/AUdOqAvfQIE/jackie-davalos" TargetMode="External"/><Relationship Id="rId10" Type="http://schemas.openxmlformats.org/officeDocument/2006/relationships/hyperlink" Target="https://www.bbc.com/worklife/tags/covid-19" TargetMode="External"/><Relationship Id="rId19" Type="http://schemas.openxmlformats.org/officeDocument/2006/relationships/hyperlink" Target="http://eprints.bournemouth.ac.uk/26180/" TargetMode="External"/><Relationship Id="rId4" Type="http://schemas.openxmlformats.org/officeDocument/2006/relationships/hyperlink" Target="https://www.ncbi.nlm.nih.gov/pubmed/?term=PAOLI%20A%5BAuthor%5D&amp;cauthor=true&amp;cauthor_uid=26284201" TargetMode="External"/><Relationship Id="rId9" Type="http://schemas.openxmlformats.org/officeDocument/2006/relationships/hyperlink" Target="https://www.bbc.co.uk/news/technology-55318822" TargetMode="External"/><Relationship Id="rId14" Type="http://schemas.openxmlformats.org/officeDocument/2006/relationships/hyperlink" Target="https://www.cbinsights.com/research/peloton-ipo-investor-analysis/" TargetMode="External"/></Relationships>
</file>

<file path=ppt/slides/_rels/slide12.xml.rels><?xml version="1.0" encoding="UTF-8" standalone="yes"?>
<Relationships xmlns="http://schemas.openxmlformats.org/package/2006/relationships"><Relationship Id="rId8" Type="http://schemas.openxmlformats.org/officeDocument/2006/relationships/hyperlink" Target="https://www.frontiersin.org/people/u/1016877" TargetMode="External"/><Relationship Id="rId13" Type="http://schemas.openxmlformats.org/officeDocument/2006/relationships/hyperlink" Target="https://www.lesmills.com/uk/fit-planet/fitness/what-is-a-virtual-workout/" TargetMode="External"/><Relationship Id="rId18" Type="http://schemas.openxmlformats.org/officeDocument/2006/relationships/hyperlink" Target="https://www.thehindu.com/life-and-style/fitness/how-the-pandemic-impacted-tech-fitness-and-nutrition-startups-india/article33556862.ece" TargetMode="External"/><Relationship Id="rId3" Type="http://schemas.openxmlformats.org/officeDocument/2006/relationships/slideLayout" Target="../slideLayouts/slideLayout2.xml"/><Relationship Id="rId21" Type="http://schemas.openxmlformats.org/officeDocument/2006/relationships/image" Target="../media/image4.png"/><Relationship Id="rId7" Type="http://schemas.openxmlformats.org/officeDocument/2006/relationships/hyperlink" Target="https://www.karinainkster.com/post/online-fitness-athletic-training" TargetMode="External"/><Relationship Id="rId12" Type="http://schemas.openxmlformats.org/officeDocument/2006/relationships/hyperlink" Target="https://www.ncbi.nlm.nih.gov/pmc/articles/PMC7673425/" TargetMode="External"/><Relationship Id="rId17" Type="http://schemas.openxmlformats.org/officeDocument/2006/relationships/hyperlink" Target="https://www.thehindu.com/profile/author/Sunalini-Mathew-6830/" TargetMode="External"/><Relationship Id="rId2" Type="http://schemas.openxmlformats.org/officeDocument/2006/relationships/audio" Target="../media/media12.m4a"/><Relationship Id="rId16" Type="http://schemas.openxmlformats.org/officeDocument/2006/relationships/hyperlink" Target="https://www.mobihealthnews.com/news/emea/fitness-goes-digital-during-covid-19-crisis" TargetMode="External"/><Relationship Id="rId20" Type="http://schemas.openxmlformats.org/officeDocument/2006/relationships/hyperlink" Target="http://dl.ucsc.cmb.ac.lk/jspui/handle/123456789/3193" TargetMode="External"/><Relationship Id="rId1" Type="http://schemas.microsoft.com/office/2007/relationships/media" Target="../media/media12.m4a"/><Relationship Id="rId6" Type="http://schemas.openxmlformats.org/officeDocument/2006/relationships/hyperlink" Target="https://kfknowledgebank.kaplan.co.uk/business-strategy" TargetMode="External"/><Relationship Id="rId11" Type="http://schemas.openxmlformats.org/officeDocument/2006/relationships/hyperlink" Target="https://www.frontiersin.org/people/u/1069282" TargetMode="External"/><Relationship Id="rId5" Type="http://schemas.openxmlformats.org/officeDocument/2006/relationships/hyperlink" Target="https://www.welltodoglobal.com/the-growing-role-of-social-responsibility-in-the-fitness-industry/" TargetMode="External"/><Relationship Id="rId15" Type="http://schemas.openxmlformats.org/officeDocument/2006/relationships/hyperlink" Target="https://www.sciencedirect.com/science/article/pii/S1877042814060686" TargetMode="External"/><Relationship Id="rId10" Type="http://schemas.openxmlformats.org/officeDocument/2006/relationships/hyperlink" Target="https://www.frontiersin.org/people/u/1049590" TargetMode="External"/><Relationship Id="rId19" Type="http://schemas.openxmlformats.org/officeDocument/2006/relationships/hyperlink" Target="http://dl.ucsc.cmb.ac.lk/jspui/browse?type=author&amp;value=Shanika%2C+R.A.D." TargetMode="External"/><Relationship Id="rId4" Type="http://schemas.openxmlformats.org/officeDocument/2006/relationships/hyperlink" Target="https://d.docs.live.net/e273dd6e5ce59a06/Documents/1%202020University%20study/UWTSD/5%20Digital%20Entrepreneurship/Essay%202%20Business%20Plan%20efitness%20and%20presentation/HILL" TargetMode="External"/><Relationship Id="rId9" Type="http://schemas.openxmlformats.org/officeDocument/2006/relationships/hyperlink" Target="https://www.frontiersin.org/people/u/998116" TargetMode="External"/><Relationship Id="rId14" Type="http://schemas.openxmlformats.org/officeDocument/2006/relationships/hyperlink" Target="https://www.sciencedirect.com/science/article/pii/S1877042814060686#!" TargetMode="External"/></Relationships>
</file>

<file path=ppt/slides/_rels/slide13.xml.rels><?xml version="1.0" encoding="UTF-8" standalone="yes"?>
<Relationships xmlns="http://schemas.openxmlformats.org/package/2006/relationships"><Relationship Id="rId8" Type="http://schemas.openxmlformats.org/officeDocument/2006/relationships/hyperlink" Target="http://dl.ucsc.cmb.ac.lk/jspui/handle/123456789/3193" TargetMode="External"/><Relationship Id="rId13" Type="http://schemas.openxmlformats.org/officeDocument/2006/relationships/hyperlink" Target="http://dspace.cityu.edu.hk/browse?type=author&amp;value=Wu%2C+Wai+Kit+%28%E5%90%B3%E5%81%89%E6%9D%B0%29" TargetMode="External"/><Relationship Id="rId3" Type="http://schemas.openxmlformats.org/officeDocument/2006/relationships/slideLayout" Target="../slideLayouts/slideLayout2.xml"/><Relationship Id="rId7" Type="http://schemas.openxmlformats.org/officeDocument/2006/relationships/hyperlink" Target="http://dl.ucsc.cmb.ac.lk/jspui/browse?type=author&amp;value=Shanika%2C+R.A.D." TargetMode="External"/><Relationship Id="rId12" Type="http://schemas.openxmlformats.org/officeDocument/2006/relationships/hyperlink" Target="https://www.jstor.org/stable/23331702" TargetMode="External"/><Relationship Id="rId17" Type="http://schemas.openxmlformats.org/officeDocument/2006/relationships/image" Target="../media/image4.png"/><Relationship Id="rId2" Type="http://schemas.openxmlformats.org/officeDocument/2006/relationships/audio" Target="../media/media13.m4a"/><Relationship Id="rId16" Type="http://schemas.openxmlformats.org/officeDocument/2006/relationships/hyperlink" Target="https://www.forbes.com/sites/yolarobert1/2020/04/29/is-the-online-fitness-boom-here-to-stay/?sh=2755c3977080" TargetMode="External"/><Relationship Id="rId1" Type="http://schemas.microsoft.com/office/2007/relationships/media" Target="../media/media13.m4a"/><Relationship Id="rId6" Type="http://schemas.openxmlformats.org/officeDocument/2006/relationships/hyperlink" Target="https://www.smartinsights.com/digital-marketing-strategy/sostac-plan-example/" TargetMode="External"/><Relationship Id="rId11" Type="http://schemas.openxmlformats.org/officeDocument/2006/relationships/hyperlink" Target="https://www.euro.who.int/en/health-topics/health-emergencies/coronavirus-covid-19/publications-and-technical-guidance/noncommunicable-diseases/stay-physically-active-during-self-quarantine" TargetMode="External"/><Relationship Id="rId5" Type="http://schemas.openxmlformats.org/officeDocument/2006/relationships/hyperlink" Target="https://www.smartinsights.com/digital-marketing-strategy/online-value-proposition/" TargetMode="External"/><Relationship Id="rId15" Type="http://schemas.openxmlformats.org/officeDocument/2006/relationships/hyperlink" Target="https://www.forbes.com/sites/yolarobert1/" TargetMode="External"/><Relationship Id="rId10" Type="http://schemas.openxmlformats.org/officeDocument/2006/relationships/hyperlink" Target="https://www.theguardian.com/lifeandstyle/2019/aug/19/the-rise-of-digital-fitness-can-the-new-wave-of-high-intensity-home-workouts-replace-the-gym" TargetMode="External"/><Relationship Id="rId4" Type="http://schemas.openxmlformats.org/officeDocument/2006/relationships/hyperlink" Target="https://www.smartinsights.com/marketing-planning/marketing-models/digital-marketing-models-6cs-online-customer-motivation/" TargetMode="External"/><Relationship Id="rId9" Type="http://schemas.openxmlformats.org/officeDocument/2006/relationships/hyperlink" Target="https://journals.sagepub.com/doi/full/10.1177/2047487320933260" TargetMode="External"/><Relationship Id="rId14" Type="http://schemas.openxmlformats.org/officeDocument/2006/relationships/hyperlink" Target="http://dspace.cityu.edu.hk/handle/2031/644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50EBAF-F6E3-4131-9AF8-5E383AB7A2D0}"/>
              </a:ext>
            </a:extLst>
          </p:cNvPr>
          <p:cNvSpPr>
            <a:spLocks noGrp="1"/>
          </p:cNvSpPr>
          <p:nvPr>
            <p:ph type="ctrTitle"/>
          </p:nvPr>
        </p:nvSpPr>
        <p:spPr/>
        <p:txBody>
          <a:bodyPr/>
          <a:lstStyle/>
          <a:p>
            <a:pPr algn="ctr"/>
            <a:r>
              <a:rPr lang="en-GB" dirty="0"/>
              <a:t>‘MK E-Fitness’: </a:t>
            </a:r>
          </a:p>
        </p:txBody>
      </p:sp>
      <p:sp>
        <p:nvSpPr>
          <p:cNvPr id="3" name="Subtitle 2">
            <a:extLst>
              <a:ext uri="{FF2B5EF4-FFF2-40B4-BE49-F238E27FC236}">
                <a16:creationId xmlns:a16="http://schemas.microsoft.com/office/drawing/2014/main" id="{7BA35C9B-8543-4577-9A4A-2B0584259693}"/>
              </a:ext>
            </a:extLst>
          </p:cNvPr>
          <p:cNvSpPr>
            <a:spLocks noGrp="1"/>
          </p:cNvSpPr>
          <p:nvPr>
            <p:ph type="subTitle" idx="1"/>
          </p:nvPr>
        </p:nvSpPr>
        <p:spPr/>
        <p:txBody>
          <a:bodyPr/>
          <a:lstStyle/>
          <a:p>
            <a:pPr algn="ctr"/>
            <a:r>
              <a:rPr lang="en-GB" dirty="0"/>
              <a:t>The organisation’s marketplace: </a:t>
            </a:r>
          </a:p>
          <a:p>
            <a:pPr algn="ctr"/>
            <a:r>
              <a:rPr lang="en-GB" dirty="0"/>
              <a:t>A New Venture.</a:t>
            </a:r>
          </a:p>
        </p:txBody>
      </p:sp>
      <p:sp>
        <p:nvSpPr>
          <p:cNvPr id="4" name="Footer Placeholder 3">
            <a:extLst>
              <a:ext uri="{FF2B5EF4-FFF2-40B4-BE49-F238E27FC236}">
                <a16:creationId xmlns:a16="http://schemas.microsoft.com/office/drawing/2014/main" id="{6C448D92-EA79-4BED-B20C-66E23E3734F6}"/>
              </a:ext>
            </a:extLst>
          </p:cNvPr>
          <p:cNvSpPr>
            <a:spLocks noGrp="1"/>
          </p:cNvSpPr>
          <p:nvPr>
            <p:ph type="ftr" sz="quarter" idx="11"/>
          </p:nvPr>
        </p:nvSpPr>
        <p:spPr>
          <a:xfrm>
            <a:off x="2327563" y="5803520"/>
            <a:ext cx="5124886" cy="727016"/>
          </a:xfrm>
        </p:spPr>
        <p:txBody>
          <a:bodyPr/>
          <a:lstStyle/>
          <a:p>
            <a:r>
              <a:rPr lang="en-GB" b="1" i="1" dirty="0"/>
              <a:t>MANJINDER KAUR,</a:t>
            </a:r>
            <a:r>
              <a:rPr lang="en-GB" dirty="0"/>
              <a:t> </a:t>
            </a:r>
            <a:r>
              <a:rPr lang="en-GB" b="1" i="1" dirty="0"/>
              <a:t>Student ID Number: 1812346,</a:t>
            </a:r>
            <a:endParaRPr lang="en-GB" dirty="0"/>
          </a:p>
          <a:p>
            <a:r>
              <a:rPr lang="en-GB" b="1" i="1" dirty="0"/>
              <a:t>Degree Subject: MBA ONLINE,</a:t>
            </a:r>
            <a:r>
              <a:rPr lang="en-GB" dirty="0"/>
              <a:t> </a:t>
            </a:r>
            <a:r>
              <a:rPr lang="en-GB" b="1" i="1" dirty="0"/>
              <a:t>Module 5: digital entrepreneurship.</a:t>
            </a:r>
            <a:endParaRPr lang="en-GB" dirty="0"/>
          </a:p>
        </p:txBody>
      </p:sp>
      <p:sp>
        <p:nvSpPr>
          <p:cNvPr id="5" name="Slide Number Placeholder 4">
            <a:extLst>
              <a:ext uri="{FF2B5EF4-FFF2-40B4-BE49-F238E27FC236}">
                <a16:creationId xmlns:a16="http://schemas.microsoft.com/office/drawing/2014/main" id="{DA3B93BE-0489-42A0-A957-A9242A045DFD}"/>
              </a:ext>
            </a:extLst>
          </p:cNvPr>
          <p:cNvSpPr>
            <a:spLocks noGrp="1"/>
          </p:cNvSpPr>
          <p:nvPr>
            <p:ph type="sldNum" sz="quarter" idx="12"/>
          </p:nvPr>
        </p:nvSpPr>
        <p:spPr>
          <a:xfrm>
            <a:off x="6866207" y="5820506"/>
            <a:ext cx="1615440" cy="870586"/>
          </a:xfrm>
        </p:spPr>
        <p:txBody>
          <a:bodyPr/>
          <a:lstStyle/>
          <a:p>
            <a:r>
              <a:rPr lang="en-US" dirty="0"/>
              <a:t>Page </a:t>
            </a:r>
            <a:fld id="{6D22F896-40B5-4ADD-8801-0D06FADFA095}" type="slidenum">
              <a:rPr lang="en-US" smtClean="0"/>
              <a:t>1</a:t>
            </a:fld>
            <a:r>
              <a:rPr lang="en-US" dirty="0"/>
              <a:t> of 13</a:t>
            </a:r>
          </a:p>
        </p:txBody>
      </p:sp>
      <p:pic>
        <p:nvPicPr>
          <p:cNvPr id="6" name="Picture 5">
            <a:extLst>
              <a:ext uri="{FF2B5EF4-FFF2-40B4-BE49-F238E27FC236}">
                <a16:creationId xmlns:a16="http://schemas.microsoft.com/office/drawing/2014/main" id="{C1E4C33B-3125-4620-BE83-B48DD65D9F43}"/>
              </a:ext>
            </a:extLst>
          </p:cNvPr>
          <p:cNvPicPr>
            <a:picLocks noChangeAspect="1"/>
          </p:cNvPicPr>
          <p:nvPr/>
        </p:nvPicPr>
        <p:blipFill>
          <a:blip r:embed="rId4"/>
          <a:stretch>
            <a:fillRect/>
          </a:stretch>
        </p:blipFill>
        <p:spPr>
          <a:xfrm>
            <a:off x="5199222" y="595904"/>
            <a:ext cx="2145978" cy="2139881"/>
          </a:xfrm>
          <a:prstGeom prst="rect">
            <a:avLst/>
          </a:prstGeom>
        </p:spPr>
      </p:pic>
      <p:pic>
        <p:nvPicPr>
          <p:cNvPr id="7" name="Audio 6">
            <a:hlinkClick r:id="" action="ppaction://media"/>
            <a:extLst>
              <a:ext uri="{FF2B5EF4-FFF2-40B4-BE49-F238E27FC236}">
                <a16:creationId xmlns:a16="http://schemas.microsoft.com/office/drawing/2014/main" id="{6F135462-D2AB-4BFE-8824-24F72CAF592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731625" y="6397625"/>
            <a:ext cx="244475" cy="244475"/>
          </a:xfrm>
          <a:prstGeom prst="rect">
            <a:avLst/>
          </a:prstGeom>
        </p:spPr>
      </p:pic>
    </p:spTree>
    <p:extLst>
      <p:ext uri="{BB962C8B-B14F-4D97-AF65-F5344CB8AC3E}">
        <p14:creationId xmlns:p14="http://schemas.microsoft.com/office/powerpoint/2010/main" val="995776438"/>
      </p:ext>
    </p:extLst>
  </p:cSld>
  <p:clrMapOvr>
    <a:masterClrMapping/>
  </p:clrMapOvr>
  <mc:AlternateContent xmlns:mc="http://schemas.openxmlformats.org/markup-compatibility/2006">
    <mc:Choice xmlns:p14="http://schemas.microsoft.com/office/powerpoint/2010/main" Requires="p14">
      <p:transition spd="med" p14:dur="700" advTm="10017">
        <p:fade/>
      </p:transition>
    </mc:Choice>
    <mc:Fallback>
      <p:transition spd="med" advTm="1001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64AC0-6FE4-47BD-8408-0595303A6AD5}"/>
              </a:ext>
            </a:extLst>
          </p:cNvPr>
          <p:cNvSpPr>
            <a:spLocks noGrp="1"/>
          </p:cNvSpPr>
          <p:nvPr>
            <p:ph type="title"/>
          </p:nvPr>
        </p:nvSpPr>
        <p:spPr>
          <a:xfrm>
            <a:off x="1141411" y="302635"/>
            <a:ext cx="9905998" cy="240464"/>
          </a:xfrm>
        </p:spPr>
        <p:txBody>
          <a:bodyPr>
            <a:normAutofit fontScale="90000"/>
          </a:bodyPr>
          <a:lstStyle/>
          <a:p>
            <a:pPr algn="ctr"/>
            <a:r>
              <a:rPr lang="en-GB" dirty="0"/>
              <a:t>Summary: </a:t>
            </a:r>
          </a:p>
        </p:txBody>
      </p:sp>
      <p:sp>
        <p:nvSpPr>
          <p:cNvPr id="3" name="Content Placeholder 2">
            <a:extLst>
              <a:ext uri="{FF2B5EF4-FFF2-40B4-BE49-F238E27FC236}">
                <a16:creationId xmlns:a16="http://schemas.microsoft.com/office/drawing/2014/main" id="{49FCC510-8920-4B32-A1BE-788A283B3728}"/>
              </a:ext>
            </a:extLst>
          </p:cNvPr>
          <p:cNvSpPr>
            <a:spLocks noGrp="1"/>
          </p:cNvSpPr>
          <p:nvPr>
            <p:ph idx="1"/>
          </p:nvPr>
        </p:nvSpPr>
        <p:spPr>
          <a:xfrm>
            <a:off x="1313209" y="615142"/>
            <a:ext cx="9905999" cy="4849092"/>
          </a:xfrm>
        </p:spPr>
        <p:txBody>
          <a:bodyPr/>
          <a:lstStyle/>
          <a:p>
            <a:pPr marL="342900" lvl="0" indent="-342900">
              <a:lnSpc>
                <a:spcPct val="115000"/>
              </a:lnSpc>
              <a:spcAft>
                <a:spcPts val="1000"/>
              </a:spcAft>
              <a:buFont typeface="+mj-lt"/>
              <a:buAutoNum type="arabicParenR"/>
            </a:pPr>
            <a:r>
              <a:rPr lang="en-GB" sz="1800" b="1" u="sng" dirty="0">
                <a:effectLst/>
                <a:latin typeface="Times New Roman" panose="02020603050405020304" pitchFamily="18" charset="0"/>
                <a:ea typeface="Calibri" panose="020F0502020204030204" pitchFamily="34" charset="0"/>
                <a:cs typeface="Times New Roman" panose="02020603050405020304" pitchFamily="18" charset="0"/>
              </a:rPr>
              <a:t>Executive Summary: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MK E-Fitness is a business, which will consist of 50% under 45 years and young children. The collective goal of the business are to be welcoming, provide a social and entertainment platform for diverse people with a range of interests. They will be offered continual training to help channel their energies positively. We will promote inclusion and healthy living in community through benefits and incentives for staff to encourage long-term commitment, increase sales to reach £150,000 by end of year 1 and maintain growth of 15% per year. The environment will be consisting of freedom and convenient. There will be equipment and clothing for purchase online.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Footer Placeholder 3">
            <a:extLst>
              <a:ext uri="{FF2B5EF4-FFF2-40B4-BE49-F238E27FC236}">
                <a16:creationId xmlns:a16="http://schemas.microsoft.com/office/drawing/2014/main" id="{E7421E7A-BB53-4493-A2D3-8CCEBB788F25}"/>
              </a:ext>
            </a:extLst>
          </p:cNvPr>
          <p:cNvSpPr>
            <a:spLocks noGrp="1"/>
          </p:cNvSpPr>
          <p:nvPr>
            <p:ph type="ftr" sz="quarter" idx="11"/>
          </p:nvPr>
        </p:nvSpPr>
        <p:spPr>
          <a:xfrm>
            <a:off x="1141411" y="5883275"/>
            <a:ext cx="6239309" cy="1037590"/>
          </a:xfrm>
        </p:spPr>
        <p:txBody>
          <a:bodyPr/>
          <a:lstStyle/>
          <a:p>
            <a:r>
              <a:rPr lang="en-GB" b="1" i="1" dirty="0"/>
              <a:t>MANJINDER KAUR,</a:t>
            </a:r>
            <a:r>
              <a:rPr lang="en-GB" dirty="0"/>
              <a:t> </a:t>
            </a:r>
            <a:r>
              <a:rPr lang="en-GB" b="1" i="1" dirty="0"/>
              <a:t>Student ID Number: 1812346,</a:t>
            </a:r>
            <a:endParaRPr lang="en-GB" dirty="0"/>
          </a:p>
          <a:p>
            <a:r>
              <a:rPr lang="en-GB" b="1" i="1" dirty="0"/>
              <a:t>Degree Subject: MBA ONLINE,</a:t>
            </a:r>
            <a:r>
              <a:rPr lang="en-GB" dirty="0"/>
              <a:t> </a:t>
            </a:r>
            <a:r>
              <a:rPr lang="en-GB" b="1" i="1" dirty="0"/>
              <a:t>Module 5: Digital Entrepreneurship.</a:t>
            </a:r>
            <a:r>
              <a:rPr lang="en-GB" i="1" dirty="0"/>
              <a:t> </a:t>
            </a:r>
            <a:endParaRPr lang="en-GB" dirty="0"/>
          </a:p>
          <a:p>
            <a:endParaRPr lang="en-US" dirty="0"/>
          </a:p>
        </p:txBody>
      </p:sp>
      <p:sp>
        <p:nvSpPr>
          <p:cNvPr id="5" name="Slide Number Placeholder 4">
            <a:extLst>
              <a:ext uri="{FF2B5EF4-FFF2-40B4-BE49-F238E27FC236}">
                <a16:creationId xmlns:a16="http://schemas.microsoft.com/office/drawing/2014/main" id="{A8AD18FD-5300-4110-93F9-0CFA234D1A56}"/>
              </a:ext>
            </a:extLst>
          </p:cNvPr>
          <p:cNvSpPr>
            <a:spLocks noGrp="1"/>
          </p:cNvSpPr>
          <p:nvPr>
            <p:ph type="sldNum" sz="quarter" idx="12"/>
          </p:nvPr>
        </p:nvSpPr>
        <p:spPr>
          <a:xfrm>
            <a:off x="5312944" y="6090690"/>
            <a:ext cx="1469070" cy="677546"/>
          </a:xfrm>
        </p:spPr>
        <p:txBody>
          <a:bodyPr/>
          <a:lstStyle/>
          <a:p>
            <a:r>
              <a:rPr lang="en-US" dirty="0"/>
              <a:t>Page </a:t>
            </a:r>
            <a:fld id="{6D22F896-40B5-4ADD-8801-0D06FADFA095}" type="slidenum">
              <a:rPr lang="en-US" smtClean="0"/>
              <a:t>2</a:t>
            </a:fld>
            <a:r>
              <a:rPr lang="en-US" dirty="0"/>
              <a:t> of 13</a:t>
            </a:r>
          </a:p>
        </p:txBody>
      </p:sp>
      <p:pic>
        <p:nvPicPr>
          <p:cNvPr id="6" name="Picture 5">
            <a:extLst>
              <a:ext uri="{FF2B5EF4-FFF2-40B4-BE49-F238E27FC236}">
                <a16:creationId xmlns:a16="http://schemas.microsoft.com/office/drawing/2014/main" id="{F0E54BE9-0716-4E29-8DA8-98CDF19CD520}"/>
              </a:ext>
            </a:extLst>
          </p:cNvPr>
          <p:cNvPicPr>
            <a:picLocks noChangeAspect="1"/>
          </p:cNvPicPr>
          <p:nvPr/>
        </p:nvPicPr>
        <p:blipFill>
          <a:blip r:embed="rId4"/>
          <a:stretch>
            <a:fillRect/>
          </a:stretch>
        </p:blipFill>
        <p:spPr>
          <a:xfrm>
            <a:off x="2035101" y="3695965"/>
            <a:ext cx="2697520" cy="2056443"/>
          </a:xfrm>
          <a:prstGeom prst="rect">
            <a:avLst/>
          </a:prstGeom>
        </p:spPr>
      </p:pic>
      <p:pic>
        <p:nvPicPr>
          <p:cNvPr id="7" name="Picture 6">
            <a:extLst>
              <a:ext uri="{FF2B5EF4-FFF2-40B4-BE49-F238E27FC236}">
                <a16:creationId xmlns:a16="http://schemas.microsoft.com/office/drawing/2014/main" id="{FE3F2A0C-8104-4E5A-ACBB-5E4F0EF1EA1D}"/>
              </a:ext>
            </a:extLst>
          </p:cNvPr>
          <p:cNvPicPr>
            <a:picLocks noChangeAspect="1"/>
          </p:cNvPicPr>
          <p:nvPr/>
        </p:nvPicPr>
        <p:blipFill>
          <a:blip r:embed="rId5"/>
          <a:stretch>
            <a:fillRect/>
          </a:stretch>
        </p:blipFill>
        <p:spPr>
          <a:xfrm>
            <a:off x="6373109" y="3824401"/>
            <a:ext cx="3932261" cy="1847248"/>
          </a:xfrm>
          <a:prstGeom prst="rect">
            <a:avLst/>
          </a:prstGeom>
        </p:spPr>
      </p:pic>
      <p:pic>
        <p:nvPicPr>
          <p:cNvPr id="9" name="Audio 8">
            <a:hlinkClick r:id="" action="ppaction://media"/>
            <a:extLst>
              <a:ext uri="{FF2B5EF4-FFF2-40B4-BE49-F238E27FC236}">
                <a16:creationId xmlns:a16="http://schemas.microsoft.com/office/drawing/2014/main" id="{CDCE153A-653E-461D-9131-6AD5C06334C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731625" y="6397625"/>
            <a:ext cx="244475" cy="244475"/>
          </a:xfrm>
          <a:prstGeom prst="rect">
            <a:avLst/>
          </a:prstGeom>
        </p:spPr>
      </p:pic>
    </p:spTree>
    <p:extLst>
      <p:ext uri="{BB962C8B-B14F-4D97-AF65-F5344CB8AC3E}">
        <p14:creationId xmlns:p14="http://schemas.microsoft.com/office/powerpoint/2010/main" val="1707211016"/>
      </p:ext>
    </p:extLst>
  </p:cSld>
  <p:clrMapOvr>
    <a:masterClrMapping/>
  </p:clrMapOvr>
  <mc:AlternateContent xmlns:mc="http://schemas.openxmlformats.org/markup-compatibility/2006">
    <mc:Choice xmlns:p14="http://schemas.microsoft.com/office/powerpoint/2010/main" Requires="p14">
      <p:transition spd="med" p14:dur="700" advTm="50815">
        <p:fade/>
      </p:transition>
    </mc:Choice>
    <mc:Fallback>
      <p:transition spd="med" advTm="50815">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219C59-2BFF-4F06-AAA6-CBA328831D3E}"/>
              </a:ext>
            </a:extLst>
          </p:cNvPr>
          <p:cNvSpPr>
            <a:spLocks noGrp="1"/>
          </p:cNvSpPr>
          <p:nvPr>
            <p:ph type="title"/>
          </p:nvPr>
        </p:nvSpPr>
        <p:spPr>
          <a:xfrm>
            <a:off x="1141411" y="147416"/>
            <a:ext cx="9905998" cy="448281"/>
          </a:xfrm>
        </p:spPr>
        <p:txBody>
          <a:bodyPr>
            <a:normAutofit fontScale="90000"/>
          </a:bodyPr>
          <a:lstStyle/>
          <a:p>
            <a:pPr algn="ctr"/>
            <a:r>
              <a:rPr lang="en-GB" dirty="0"/>
              <a:t>Team:</a:t>
            </a:r>
          </a:p>
        </p:txBody>
      </p:sp>
      <p:sp>
        <p:nvSpPr>
          <p:cNvPr id="4" name="Footer Placeholder 3">
            <a:extLst>
              <a:ext uri="{FF2B5EF4-FFF2-40B4-BE49-F238E27FC236}">
                <a16:creationId xmlns:a16="http://schemas.microsoft.com/office/drawing/2014/main" id="{CB478230-BA15-4855-B301-B4DE82D65750}"/>
              </a:ext>
            </a:extLst>
          </p:cNvPr>
          <p:cNvSpPr>
            <a:spLocks noGrp="1"/>
          </p:cNvSpPr>
          <p:nvPr>
            <p:ph type="ftr" sz="quarter" idx="11"/>
          </p:nvPr>
        </p:nvSpPr>
        <p:spPr>
          <a:xfrm>
            <a:off x="1257789" y="6135236"/>
            <a:ext cx="6239309" cy="365125"/>
          </a:xfrm>
        </p:spPr>
        <p:txBody>
          <a:bodyPr/>
          <a:lstStyle/>
          <a:p>
            <a:r>
              <a:rPr lang="en-GB" b="1" i="1" dirty="0"/>
              <a:t>MANJINDER KAUR,</a:t>
            </a:r>
            <a:r>
              <a:rPr lang="en-GB" dirty="0"/>
              <a:t> </a:t>
            </a:r>
            <a:r>
              <a:rPr lang="en-GB" b="1" i="1" dirty="0"/>
              <a:t>Student ID Number: 1812346,</a:t>
            </a:r>
            <a:endParaRPr lang="en-GB" dirty="0"/>
          </a:p>
          <a:p>
            <a:r>
              <a:rPr lang="en-GB" b="1" i="1" dirty="0"/>
              <a:t>Degree Subject: MBA ONLINE,</a:t>
            </a:r>
            <a:r>
              <a:rPr lang="en-GB" dirty="0"/>
              <a:t> </a:t>
            </a:r>
            <a:r>
              <a:rPr lang="en-GB" b="1" i="1" dirty="0"/>
              <a:t>Module 5: Digital Entrepreneurship.</a:t>
            </a:r>
            <a:endParaRPr lang="en-GB" dirty="0"/>
          </a:p>
        </p:txBody>
      </p:sp>
      <p:sp>
        <p:nvSpPr>
          <p:cNvPr id="5" name="Slide Number Placeholder 4">
            <a:extLst>
              <a:ext uri="{FF2B5EF4-FFF2-40B4-BE49-F238E27FC236}">
                <a16:creationId xmlns:a16="http://schemas.microsoft.com/office/drawing/2014/main" id="{A6BA619D-E353-4CD0-B8E7-CE5C351018DB}"/>
              </a:ext>
            </a:extLst>
          </p:cNvPr>
          <p:cNvSpPr>
            <a:spLocks noGrp="1"/>
          </p:cNvSpPr>
          <p:nvPr>
            <p:ph type="sldNum" sz="quarter" idx="12"/>
          </p:nvPr>
        </p:nvSpPr>
        <p:spPr>
          <a:xfrm>
            <a:off x="9653846" y="6135236"/>
            <a:ext cx="1393563" cy="365125"/>
          </a:xfrm>
        </p:spPr>
        <p:txBody>
          <a:bodyPr/>
          <a:lstStyle/>
          <a:p>
            <a:r>
              <a:rPr lang="en-US" dirty="0"/>
              <a:t>Page </a:t>
            </a:r>
            <a:fld id="{6D22F896-40B5-4ADD-8801-0D06FADFA095}" type="slidenum">
              <a:rPr lang="en-US" smtClean="0"/>
              <a:t>3</a:t>
            </a:fld>
            <a:r>
              <a:rPr lang="en-US" dirty="0"/>
              <a:t> of 13</a:t>
            </a:r>
          </a:p>
        </p:txBody>
      </p:sp>
      <p:pic>
        <p:nvPicPr>
          <p:cNvPr id="6" name="Picture 5">
            <a:extLst>
              <a:ext uri="{FF2B5EF4-FFF2-40B4-BE49-F238E27FC236}">
                <a16:creationId xmlns:a16="http://schemas.microsoft.com/office/drawing/2014/main" id="{6322FF34-2B47-447B-907A-71FFCCE762DA}"/>
              </a:ext>
            </a:extLst>
          </p:cNvPr>
          <p:cNvPicPr>
            <a:picLocks noChangeAspect="1"/>
          </p:cNvPicPr>
          <p:nvPr/>
        </p:nvPicPr>
        <p:blipFill>
          <a:blip r:embed="rId4"/>
          <a:stretch>
            <a:fillRect/>
          </a:stretch>
        </p:blipFill>
        <p:spPr>
          <a:xfrm>
            <a:off x="3235669" y="815549"/>
            <a:ext cx="6309907" cy="2493480"/>
          </a:xfrm>
          <a:prstGeom prst="rect">
            <a:avLst/>
          </a:prstGeom>
        </p:spPr>
      </p:pic>
      <p:pic>
        <p:nvPicPr>
          <p:cNvPr id="7" name="Picture 6">
            <a:extLst>
              <a:ext uri="{FF2B5EF4-FFF2-40B4-BE49-F238E27FC236}">
                <a16:creationId xmlns:a16="http://schemas.microsoft.com/office/drawing/2014/main" id="{6D31A506-42E8-4884-8001-AE13EE731273}"/>
              </a:ext>
            </a:extLst>
          </p:cNvPr>
          <p:cNvPicPr>
            <a:picLocks noChangeAspect="1"/>
          </p:cNvPicPr>
          <p:nvPr/>
        </p:nvPicPr>
        <p:blipFill>
          <a:blip r:embed="rId5"/>
          <a:stretch>
            <a:fillRect/>
          </a:stretch>
        </p:blipFill>
        <p:spPr>
          <a:xfrm>
            <a:off x="3235669" y="3375230"/>
            <a:ext cx="6309907" cy="2627604"/>
          </a:xfrm>
          <a:prstGeom prst="rect">
            <a:avLst/>
          </a:prstGeom>
        </p:spPr>
      </p:pic>
      <p:pic>
        <p:nvPicPr>
          <p:cNvPr id="8194" name="Picture 2" descr="Engage interact share connect words gears information. Engage, interact,  share and connect words on gears to illustrate | CanStock">
            <a:extLst>
              <a:ext uri="{FF2B5EF4-FFF2-40B4-BE49-F238E27FC236}">
                <a16:creationId xmlns:a16="http://schemas.microsoft.com/office/drawing/2014/main" id="{6BA96CD3-41FC-4964-BD69-5A845F9AB09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24269" y="947909"/>
            <a:ext cx="2085975" cy="2190750"/>
          </a:xfrm>
          <a:prstGeom prst="rect">
            <a:avLst/>
          </a:prstGeom>
          <a:noFill/>
          <a:extLst>
            <a:ext uri="{909E8E84-426E-40DD-AFC4-6F175D3DCCD1}">
              <a14:hiddenFill xmlns:a14="http://schemas.microsoft.com/office/drawing/2010/main">
                <a:solidFill>
                  <a:srgbClr val="FFFFFF"/>
                </a:solidFill>
              </a14:hiddenFill>
            </a:ext>
          </a:extLst>
        </p:spPr>
      </p:pic>
      <p:pic>
        <p:nvPicPr>
          <p:cNvPr id="8196" name="Picture 4" descr="1,952 At Home Workout Illustrations &amp; Clip Art - iStock">
            <a:extLst>
              <a:ext uri="{FF2B5EF4-FFF2-40B4-BE49-F238E27FC236}">
                <a16:creationId xmlns:a16="http://schemas.microsoft.com/office/drawing/2014/main" id="{DF5706F2-263B-4D1B-8A02-FBCCE60E4BCF}"/>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537294" y="3615173"/>
            <a:ext cx="2619375" cy="1743075"/>
          </a:xfrm>
          <a:prstGeom prst="rect">
            <a:avLst/>
          </a:prstGeom>
          <a:noFill/>
          <a:extLst>
            <a:ext uri="{909E8E84-426E-40DD-AFC4-6F175D3DCCD1}">
              <a14:hiddenFill xmlns:a14="http://schemas.microsoft.com/office/drawing/2010/main">
                <a:solidFill>
                  <a:srgbClr val="FFFFFF"/>
                </a:solidFill>
              </a14:hiddenFill>
            </a:ext>
          </a:extLst>
        </p:spPr>
      </p:pic>
      <p:pic>
        <p:nvPicPr>
          <p:cNvPr id="8198" name="Picture 6" descr="6 Creative Ways to Engage With Your Members Online">
            <a:extLst>
              <a:ext uri="{FF2B5EF4-FFF2-40B4-BE49-F238E27FC236}">
                <a16:creationId xmlns:a16="http://schemas.microsoft.com/office/drawing/2014/main" id="{9B0C75F5-4C08-4603-A0D6-7BA8C60EF4F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21006" y="3641756"/>
            <a:ext cx="2936697" cy="1566239"/>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How to ace your virtual fitness class">
            <a:extLst>
              <a:ext uri="{FF2B5EF4-FFF2-40B4-BE49-F238E27FC236}">
                <a16:creationId xmlns:a16="http://schemas.microsoft.com/office/drawing/2014/main" id="{2C9E5119-7A29-4E06-927F-2E168526E6FF}"/>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775418" y="811270"/>
            <a:ext cx="2143125" cy="2143125"/>
          </a:xfrm>
          <a:prstGeom prst="rect">
            <a:avLst/>
          </a:prstGeom>
          <a:noFill/>
          <a:extLst>
            <a:ext uri="{909E8E84-426E-40DD-AFC4-6F175D3DCCD1}">
              <a14:hiddenFill xmlns:a14="http://schemas.microsoft.com/office/drawing/2010/main">
                <a:solidFill>
                  <a:srgbClr val="FFFFFF"/>
                </a:solidFill>
              </a14:hiddenFill>
            </a:ext>
          </a:extLst>
        </p:spPr>
      </p:pic>
      <p:pic>
        <p:nvPicPr>
          <p:cNvPr id="3" name="Audio 2">
            <a:hlinkClick r:id="" action="ppaction://media"/>
            <a:extLst>
              <a:ext uri="{FF2B5EF4-FFF2-40B4-BE49-F238E27FC236}">
                <a16:creationId xmlns:a16="http://schemas.microsoft.com/office/drawing/2014/main" id="{2322DF3B-66D5-42B0-A423-90326B48D3A6}"/>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731625" y="6397625"/>
            <a:ext cx="244475" cy="244475"/>
          </a:xfrm>
          <a:prstGeom prst="rect">
            <a:avLst/>
          </a:prstGeom>
        </p:spPr>
      </p:pic>
    </p:spTree>
    <p:extLst>
      <p:ext uri="{BB962C8B-B14F-4D97-AF65-F5344CB8AC3E}">
        <p14:creationId xmlns:p14="http://schemas.microsoft.com/office/powerpoint/2010/main" val="3390097706"/>
      </p:ext>
    </p:extLst>
  </p:cSld>
  <p:clrMapOvr>
    <a:masterClrMapping/>
  </p:clrMapOvr>
  <mc:AlternateContent xmlns:mc="http://schemas.openxmlformats.org/markup-compatibility/2006">
    <mc:Choice xmlns:p14="http://schemas.microsoft.com/office/powerpoint/2010/main" Requires="p14">
      <p:transition spd="slow" p14:dur="2000" advTm="149291"/>
    </mc:Choice>
    <mc:Fallback>
      <p:transition spd="slow" advTm="1492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A407AB-B092-4004-A1B1-783F5008E034}"/>
              </a:ext>
            </a:extLst>
          </p:cNvPr>
          <p:cNvSpPr>
            <a:spLocks noGrp="1"/>
          </p:cNvSpPr>
          <p:nvPr>
            <p:ph type="title"/>
          </p:nvPr>
        </p:nvSpPr>
        <p:spPr>
          <a:xfrm>
            <a:off x="1143001" y="34774"/>
            <a:ext cx="9905998" cy="640935"/>
          </a:xfrm>
        </p:spPr>
        <p:txBody>
          <a:bodyPr>
            <a:normAutofit/>
          </a:bodyPr>
          <a:lstStyle/>
          <a:p>
            <a:pPr algn="ctr"/>
            <a:r>
              <a:rPr lang="en-GB" dirty="0"/>
              <a:t>Problem:</a:t>
            </a:r>
          </a:p>
        </p:txBody>
      </p:sp>
      <p:sp>
        <p:nvSpPr>
          <p:cNvPr id="4" name="Footer Placeholder 3">
            <a:extLst>
              <a:ext uri="{FF2B5EF4-FFF2-40B4-BE49-F238E27FC236}">
                <a16:creationId xmlns:a16="http://schemas.microsoft.com/office/drawing/2014/main" id="{F4A6E52C-4710-4EDB-B26C-AE6B144CBFD6}"/>
              </a:ext>
            </a:extLst>
          </p:cNvPr>
          <p:cNvSpPr>
            <a:spLocks noGrp="1"/>
          </p:cNvSpPr>
          <p:nvPr>
            <p:ph type="ftr" sz="quarter" idx="11"/>
          </p:nvPr>
        </p:nvSpPr>
        <p:spPr>
          <a:xfrm>
            <a:off x="1173882" y="6334760"/>
            <a:ext cx="6239309" cy="365125"/>
          </a:xfrm>
        </p:spPr>
        <p:txBody>
          <a:bodyPr/>
          <a:lstStyle/>
          <a:p>
            <a:r>
              <a:rPr lang="en-GB" b="1" i="1" dirty="0"/>
              <a:t>MANJINDER KAUR,</a:t>
            </a:r>
            <a:r>
              <a:rPr lang="en-GB" dirty="0"/>
              <a:t> </a:t>
            </a:r>
            <a:r>
              <a:rPr lang="en-GB" b="1" i="1" dirty="0"/>
              <a:t>Student ID Number: 1812346,</a:t>
            </a:r>
            <a:endParaRPr lang="en-GB" dirty="0"/>
          </a:p>
          <a:p>
            <a:r>
              <a:rPr lang="en-GB" b="1" i="1" dirty="0"/>
              <a:t>Degree Subject: MBA ONLINE,</a:t>
            </a:r>
            <a:r>
              <a:rPr lang="en-GB" dirty="0"/>
              <a:t> </a:t>
            </a:r>
            <a:r>
              <a:rPr lang="en-GB" b="1" i="1" dirty="0"/>
              <a:t>Module 5: Digital Entrepreneurship.</a:t>
            </a:r>
            <a:r>
              <a:rPr lang="en-GB" i="1" dirty="0"/>
              <a:t> </a:t>
            </a:r>
            <a:endParaRPr lang="en-GB" dirty="0"/>
          </a:p>
          <a:p>
            <a:endParaRPr lang="en-US" dirty="0"/>
          </a:p>
        </p:txBody>
      </p:sp>
      <p:sp>
        <p:nvSpPr>
          <p:cNvPr id="5" name="Slide Number Placeholder 4">
            <a:extLst>
              <a:ext uri="{FF2B5EF4-FFF2-40B4-BE49-F238E27FC236}">
                <a16:creationId xmlns:a16="http://schemas.microsoft.com/office/drawing/2014/main" id="{ABDA0CFA-B09F-433C-B22E-B594EB683AF8}"/>
              </a:ext>
            </a:extLst>
          </p:cNvPr>
          <p:cNvSpPr>
            <a:spLocks noGrp="1"/>
          </p:cNvSpPr>
          <p:nvPr>
            <p:ph type="sldNum" sz="quarter" idx="12"/>
          </p:nvPr>
        </p:nvSpPr>
        <p:spPr>
          <a:xfrm>
            <a:off x="5722037" y="6416040"/>
            <a:ext cx="1142249" cy="365125"/>
          </a:xfrm>
        </p:spPr>
        <p:txBody>
          <a:bodyPr/>
          <a:lstStyle/>
          <a:p>
            <a:r>
              <a:rPr lang="en-US" dirty="0"/>
              <a:t>Page </a:t>
            </a:r>
            <a:fld id="{6D22F896-40B5-4ADD-8801-0D06FADFA095}" type="slidenum">
              <a:rPr lang="en-US" smtClean="0"/>
              <a:t>4</a:t>
            </a:fld>
            <a:r>
              <a:rPr lang="en-US" dirty="0"/>
              <a:t> of 13</a:t>
            </a:r>
          </a:p>
        </p:txBody>
      </p:sp>
      <p:sp>
        <p:nvSpPr>
          <p:cNvPr id="9" name="Text Placeholder 6">
            <a:extLst>
              <a:ext uri="{FF2B5EF4-FFF2-40B4-BE49-F238E27FC236}">
                <a16:creationId xmlns:a16="http://schemas.microsoft.com/office/drawing/2014/main" id="{C398AFDA-81E0-4A07-8921-3CFC797F8ACA}"/>
              </a:ext>
            </a:extLst>
          </p:cNvPr>
          <p:cNvSpPr txBox="1">
            <a:spLocks/>
          </p:cNvSpPr>
          <p:nvPr/>
        </p:nvSpPr>
        <p:spPr>
          <a:xfrm>
            <a:off x="820565" y="2045176"/>
            <a:ext cx="4649783" cy="3429794"/>
          </a:xfrm>
          <a:prstGeom prst="rect">
            <a:avLst/>
          </a:prstGeom>
        </p:spPr>
        <p:txBody>
          <a:bodyPr vert="horz" lIns="91440" tIns="45720" rIns="91440" bIns="45720" rtlCol="0">
            <a:normAutofit/>
          </a:bodyPr>
          <a:lst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a:lstStyle>
          <a:p>
            <a:endParaRPr lang="en-GB" dirty="0"/>
          </a:p>
        </p:txBody>
      </p:sp>
      <p:pic>
        <p:nvPicPr>
          <p:cNvPr id="3" name="Picture 2">
            <a:extLst>
              <a:ext uri="{FF2B5EF4-FFF2-40B4-BE49-F238E27FC236}">
                <a16:creationId xmlns:a16="http://schemas.microsoft.com/office/drawing/2014/main" id="{F9A32FC0-FFE4-4892-BF62-884369C5620F}"/>
              </a:ext>
            </a:extLst>
          </p:cNvPr>
          <p:cNvPicPr>
            <a:picLocks noChangeAspect="1"/>
          </p:cNvPicPr>
          <p:nvPr/>
        </p:nvPicPr>
        <p:blipFill rotWithShape="1">
          <a:blip r:embed="rId4"/>
          <a:srcRect t="8443" r="21075" b="17763"/>
          <a:stretch/>
        </p:blipFill>
        <p:spPr>
          <a:xfrm>
            <a:off x="8861540" y="4928337"/>
            <a:ext cx="2636345" cy="1882941"/>
          </a:xfrm>
          <a:prstGeom prst="rect">
            <a:avLst/>
          </a:prstGeom>
        </p:spPr>
      </p:pic>
      <p:pic>
        <p:nvPicPr>
          <p:cNvPr id="8" name="Picture 4" descr="Breaking Barriers To Physical Activity - Active Nation">
            <a:extLst>
              <a:ext uri="{FF2B5EF4-FFF2-40B4-BE49-F238E27FC236}">
                <a16:creationId xmlns:a16="http://schemas.microsoft.com/office/drawing/2014/main" id="{09852ED5-EF92-422C-8119-8FA66ED025A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795172" y="71021"/>
            <a:ext cx="2576263" cy="2255136"/>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descr="Statistics">
            <a:extLst>
              <a:ext uri="{FF2B5EF4-FFF2-40B4-BE49-F238E27FC236}">
                <a16:creationId xmlns:a16="http://schemas.microsoft.com/office/drawing/2014/main" id="{3F532393-E0B3-464F-9876-E47EEB23ED31}"/>
              </a:ext>
            </a:extLst>
          </p:cNvPr>
          <p:cNvPicPr/>
          <p:nvPr/>
        </p:nvPicPr>
        <p:blipFill rotWithShape="1">
          <a:blip r:embed="rId6">
            <a:extLst>
              <a:ext uri="{28A0092B-C50C-407E-A947-70E740481C1C}">
                <a14:useLocalDpi xmlns:a14="http://schemas.microsoft.com/office/drawing/2010/main" val="0"/>
              </a:ext>
            </a:extLst>
          </a:blip>
          <a:srcRect l="5623" t="167" r="6417" b="10291"/>
          <a:stretch/>
        </p:blipFill>
        <p:spPr bwMode="auto">
          <a:xfrm>
            <a:off x="8134782" y="2336416"/>
            <a:ext cx="4028902" cy="2571402"/>
          </a:xfrm>
          <a:prstGeom prst="rect">
            <a:avLst/>
          </a:prstGeom>
          <a:noFill/>
          <a:ln>
            <a:noFill/>
          </a:ln>
        </p:spPr>
      </p:pic>
      <p:sp>
        <p:nvSpPr>
          <p:cNvPr id="6" name="AutoShape 2" descr="Half of UK consumers purchased home workout products during the pandemic  and 75% intend to continue working out at home post pandemic, according to  latest research from GlobalData - GlobalData">
            <a:extLst>
              <a:ext uri="{FF2B5EF4-FFF2-40B4-BE49-F238E27FC236}">
                <a16:creationId xmlns:a16="http://schemas.microsoft.com/office/drawing/2014/main" id="{C25C685F-BF4E-43F3-8058-2A66A2B12F9E}"/>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2052" name="Picture 4" descr="Half of UK consumers purchased home workout products during the pandemic  and 75% intend to continue working out at home post pandemic, according to  latest research from GlobalData - GlobalData">
            <a:extLst>
              <a:ext uri="{FF2B5EF4-FFF2-40B4-BE49-F238E27FC236}">
                <a16:creationId xmlns:a16="http://schemas.microsoft.com/office/drawing/2014/main" id="{FA6A50F1-E148-4490-87A0-D8C27FD1DB82}"/>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72181" y="756989"/>
            <a:ext cx="8094894" cy="5376939"/>
          </a:xfrm>
          <a:prstGeom prst="rect">
            <a:avLst/>
          </a:prstGeom>
          <a:noFill/>
          <a:extLst>
            <a:ext uri="{909E8E84-426E-40DD-AFC4-6F175D3DCCD1}">
              <a14:hiddenFill xmlns:a14="http://schemas.microsoft.com/office/drawing/2010/main">
                <a:solidFill>
                  <a:srgbClr val="FFFFFF"/>
                </a:solidFill>
              </a14:hiddenFill>
            </a:ext>
          </a:extLst>
        </p:spPr>
      </p:pic>
      <p:pic>
        <p:nvPicPr>
          <p:cNvPr id="7" name="Audio 6">
            <a:hlinkClick r:id="" action="ppaction://media"/>
            <a:extLst>
              <a:ext uri="{FF2B5EF4-FFF2-40B4-BE49-F238E27FC236}">
                <a16:creationId xmlns:a16="http://schemas.microsoft.com/office/drawing/2014/main" id="{B39AA5E4-691D-42D3-95D3-4ACA20BD6176}"/>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731625" y="6397625"/>
            <a:ext cx="244475" cy="244475"/>
          </a:xfrm>
          <a:prstGeom prst="rect">
            <a:avLst/>
          </a:prstGeom>
        </p:spPr>
      </p:pic>
    </p:spTree>
    <p:extLst>
      <p:ext uri="{BB962C8B-B14F-4D97-AF65-F5344CB8AC3E}">
        <p14:creationId xmlns:p14="http://schemas.microsoft.com/office/powerpoint/2010/main" val="1247997351"/>
      </p:ext>
    </p:extLst>
  </p:cSld>
  <p:clrMapOvr>
    <a:masterClrMapping/>
  </p:clrMapOvr>
  <mc:AlternateContent xmlns:mc="http://schemas.openxmlformats.org/markup-compatibility/2006">
    <mc:Choice xmlns:p14="http://schemas.microsoft.com/office/powerpoint/2010/main" Requires="p14">
      <p:transition spd="med" p14:dur="700" advTm="310948">
        <p:fade/>
      </p:transition>
    </mc:Choice>
    <mc:Fallback>
      <p:transition spd="med" advTm="31094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02122F-B774-4EDD-A303-765E25BDE6DB}"/>
              </a:ext>
            </a:extLst>
          </p:cNvPr>
          <p:cNvSpPr>
            <a:spLocks noGrp="1"/>
          </p:cNvSpPr>
          <p:nvPr>
            <p:ph type="title"/>
          </p:nvPr>
        </p:nvSpPr>
        <p:spPr>
          <a:xfrm>
            <a:off x="1141411" y="280035"/>
            <a:ext cx="9905998" cy="164400"/>
          </a:xfrm>
        </p:spPr>
        <p:txBody>
          <a:bodyPr>
            <a:normAutofit fontScale="90000"/>
          </a:bodyPr>
          <a:lstStyle/>
          <a:p>
            <a:pPr algn="ctr"/>
            <a:r>
              <a:rPr lang="en-GB" dirty="0"/>
              <a:t>Solution:</a:t>
            </a:r>
          </a:p>
        </p:txBody>
      </p:sp>
      <p:sp>
        <p:nvSpPr>
          <p:cNvPr id="4" name="Footer Placeholder 3">
            <a:extLst>
              <a:ext uri="{FF2B5EF4-FFF2-40B4-BE49-F238E27FC236}">
                <a16:creationId xmlns:a16="http://schemas.microsoft.com/office/drawing/2014/main" id="{DB9E3894-E5AD-40CC-B698-A63EED849F0C}"/>
              </a:ext>
            </a:extLst>
          </p:cNvPr>
          <p:cNvSpPr>
            <a:spLocks noGrp="1"/>
          </p:cNvSpPr>
          <p:nvPr>
            <p:ph type="ftr" sz="quarter" idx="11"/>
          </p:nvPr>
        </p:nvSpPr>
        <p:spPr>
          <a:xfrm>
            <a:off x="1141411" y="5883275"/>
            <a:ext cx="6239309" cy="1060450"/>
          </a:xfrm>
        </p:spPr>
        <p:txBody>
          <a:bodyPr/>
          <a:lstStyle/>
          <a:p>
            <a:r>
              <a:rPr lang="en-GB" b="1" i="1" dirty="0"/>
              <a:t>MANJINDER KAUR,</a:t>
            </a:r>
            <a:r>
              <a:rPr lang="en-GB" dirty="0"/>
              <a:t> </a:t>
            </a:r>
            <a:r>
              <a:rPr lang="en-GB" b="1" i="1" dirty="0"/>
              <a:t>Student ID Number: 1812346,</a:t>
            </a:r>
            <a:endParaRPr lang="en-GB" dirty="0"/>
          </a:p>
          <a:p>
            <a:r>
              <a:rPr lang="en-GB" b="1" i="1" dirty="0"/>
              <a:t>Degree Subject: MBA ONLINE,</a:t>
            </a:r>
            <a:r>
              <a:rPr lang="en-GB" dirty="0"/>
              <a:t> </a:t>
            </a:r>
            <a:r>
              <a:rPr lang="en-GB" b="1" i="1" dirty="0"/>
              <a:t>Module 5: Digital Entrepreneurship.</a:t>
            </a:r>
            <a:endParaRPr lang="en-GB" dirty="0"/>
          </a:p>
        </p:txBody>
      </p:sp>
      <p:sp>
        <p:nvSpPr>
          <p:cNvPr id="5" name="Slide Number Placeholder 4">
            <a:extLst>
              <a:ext uri="{FF2B5EF4-FFF2-40B4-BE49-F238E27FC236}">
                <a16:creationId xmlns:a16="http://schemas.microsoft.com/office/drawing/2014/main" id="{105C523F-D59B-41F4-BF65-81628569082E}"/>
              </a:ext>
            </a:extLst>
          </p:cNvPr>
          <p:cNvSpPr>
            <a:spLocks noGrp="1"/>
          </p:cNvSpPr>
          <p:nvPr>
            <p:ph type="sldNum" sz="quarter" idx="12"/>
          </p:nvPr>
        </p:nvSpPr>
        <p:spPr>
          <a:xfrm>
            <a:off x="5770685" y="6038533"/>
            <a:ext cx="1331910" cy="694691"/>
          </a:xfrm>
        </p:spPr>
        <p:txBody>
          <a:bodyPr/>
          <a:lstStyle/>
          <a:p>
            <a:r>
              <a:rPr lang="en-US" dirty="0"/>
              <a:t>Page </a:t>
            </a:r>
            <a:fld id="{6D22F896-40B5-4ADD-8801-0D06FADFA095}" type="slidenum">
              <a:rPr lang="en-US" smtClean="0"/>
              <a:t>5</a:t>
            </a:fld>
            <a:r>
              <a:rPr lang="en-US" dirty="0"/>
              <a:t> of 13</a:t>
            </a:r>
          </a:p>
        </p:txBody>
      </p:sp>
      <p:pic>
        <p:nvPicPr>
          <p:cNvPr id="7" name="Picture 6">
            <a:extLst>
              <a:ext uri="{FF2B5EF4-FFF2-40B4-BE49-F238E27FC236}">
                <a16:creationId xmlns:a16="http://schemas.microsoft.com/office/drawing/2014/main" id="{C8EEF1FD-BE83-4FD2-92E2-287F5ECE50E7}"/>
              </a:ext>
            </a:extLst>
          </p:cNvPr>
          <p:cNvPicPr>
            <a:picLocks noChangeAspect="1"/>
          </p:cNvPicPr>
          <p:nvPr/>
        </p:nvPicPr>
        <p:blipFill>
          <a:blip r:embed="rId4"/>
          <a:stretch>
            <a:fillRect/>
          </a:stretch>
        </p:blipFill>
        <p:spPr>
          <a:xfrm>
            <a:off x="4514841" y="648393"/>
            <a:ext cx="7651143" cy="5528493"/>
          </a:xfrm>
          <a:prstGeom prst="rect">
            <a:avLst/>
          </a:prstGeom>
        </p:spPr>
      </p:pic>
      <p:pic>
        <p:nvPicPr>
          <p:cNvPr id="6146" name="Picture 2" descr="INFOGRAPHIC] Fitness practices trend during COVID 19 – The Rubicon">
            <a:extLst>
              <a:ext uri="{FF2B5EF4-FFF2-40B4-BE49-F238E27FC236}">
                <a16:creationId xmlns:a16="http://schemas.microsoft.com/office/drawing/2014/main" id="{50CBA29F-97BD-4688-83EA-374489DEE62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60077" y="581891"/>
            <a:ext cx="4327055" cy="5594995"/>
          </a:xfrm>
          <a:prstGeom prst="rect">
            <a:avLst/>
          </a:prstGeom>
          <a:noFill/>
          <a:extLst>
            <a:ext uri="{909E8E84-426E-40DD-AFC4-6F175D3DCCD1}">
              <a14:hiddenFill xmlns:a14="http://schemas.microsoft.com/office/drawing/2010/main">
                <a:solidFill>
                  <a:srgbClr val="FFFFFF"/>
                </a:solidFill>
              </a14:hiddenFill>
            </a:ext>
          </a:extLst>
        </p:spPr>
      </p:pic>
      <p:pic>
        <p:nvPicPr>
          <p:cNvPr id="3" name="Audio 2">
            <a:hlinkClick r:id="" action="ppaction://media"/>
            <a:extLst>
              <a:ext uri="{FF2B5EF4-FFF2-40B4-BE49-F238E27FC236}">
                <a16:creationId xmlns:a16="http://schemas.microsoft.com/office/drawing/2014/main" id="{E2C96878-512E-479D-8DB1-13D348AF6AF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731625" y="6397625"/>
            <a:ext cx="244475" cy="244475"/>
          </a:xfrm>
          <a:prstGeom prst="rect">
            <a:avLst/>
          </a:prstGeom>
        </p:spPr>
      </p:pic>
    </p:spTree>
    <p:extLst>
      <p:ext uri="{BB962C8B-B14F-4D97-AF65-F5344CB8AC3E}">
        <p14:creationId xmlns:p14="http://schemas.microsoft.com/office/powerpoint/2010/main" val="1117432516"/>
      </p:ext>
    </p:extLst>
  </p:cSld>
  <p:clrMapOvr>
    <a:masterClrMapping/>
  </p:clrMapOvr>
  <mc:AlternateContent xmlns:mc="http://schemas.openxmlformats.org/markup-compatibility/2006">
    <mc:Choice xmlns:p14="http://schemas.microsoft.com/office/powerpoint/2010/main" Requires="p14">
      <p:transition spd="med" p14:dur="700" advTm="126953">
        <p:fade/>
      </p:transition>
    </mc:Choice>
    <mc:Fallback>
      <p:transition spd="med" advTm="12695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7B8E38-F57F-4A11-B222-509E344E970C}"/>
              </a:ext>
            </a:extLst>
          </p:cNvPr>
          <p:cNvSpPr>
            <a:spLocks noGrp="1"/>
          </p:cNvSpPr>
          <p:nvPr>
            <p:ph type="title"/>
          </p:nvPr>
        </p:nvSpPr>
        <p:spPr>
          <a:xfrm>
            <a:off x="1141411" y="207038"/>
            <a:ext cx="9905998" cy="463225"/>
          </a:xfrm>
        </p:spPr>
        <p:txBody>
          <a:bodyPr>
            <a:normAutofit fontScale="90000"/>
          </a:bodyPr>
          <a:lstStyle/>
          <a:p>
            <a:pPr algn="ctr"/>
            <a:r>
              <a:rPr lang="en-GB" dirty="0"/>
              <a:t>Marketing and sales strategy</a:t>
            </a:r>
          </a:p>
        </p:txBody>
      </p:sp>
      <p:sp>
        <p:nvSpPr>
          <p:cNvPr id="4" name="Footer Placeholder 3">
            <a:extLst>
              <a:ext uri="{FF2B5EF4-FFF2-40B4-BE49-F238E27FC236}">
                <a16:creationId xmlns:a16="http://schemas.microsoft.com/office/drawing/2014/main" id="{C672FE82-932D-406F-98E4-99BE54520504}"/>
              </a:ext>
            </a:extLst>
          </p:cNvPr>
          <p:cNvSpPr>
            <a:spLocks noGrp="1"/>
          </p:cNvSpPr>
          <p:nvPr>
            <p:ph type="ftr" sz="quarter" idx="11"/>
          </p:nvPr>
        </p:nvSpPr>
        <p:spPr>
          <a:xfrm>
            <a:off x="1141411" y="5883275"/>
            <a:ext cx="6239309" cy="974725"/>
          </a:xfrm>
        </p:spPr>
        <p:txBody>
          <a:bodyPr/>
          <a:lstStyle/>
          <a:p>
            <a:r>
              <a:rPr lang="en-GB" b="1" i="1" dirty="0"/>
              <a:t>MANJINDER KAUR,</a:t>
            </a:r>
            <a:r>
              <a:rPr lang="en-GB" dirty="0"/>
              <a:t> </a:t>
            </a:r>
            <a:r>
              <a:rPr lang="en-GB" b="1" i="1" dirty="0"/>
              <a:t>Student ID Number: 1812346,</a:t>
            </a:r>
            <a:endParaRPr lang="en-GB" dirty="0"/>
          </a:p>
          <a:p>
            <a:r>
              <a:rPr lang="en-GB" b="1" i="1" dirty="0"/>
              <a:t>Degree Subject: MBA ONLINE,</a:t>
            </a:r>
            <a:r>
              <a:rPr lang="en-GB" dirty="0"/>
              <a:t> </a:t>
            </a:r>
            <a:r>
              <a:rPr lang="en-GB" b="1" i="1" dirty="0"/>
              <a:t>Module 5: Digital Entrepreneurship.</a:t>
            </a:r>
            <a:endParaRPr lang="en-GB" dirty="0"/>
          </a:p>
          <a:p>
            <a:endParaRPr lang="en-US" dirty="0"/>
          </a:p>
        </p:txBody>
      </p:sp>
      <p:sp>
        <p:nvSpPr>
          <p:cNvPr id="5" name="Slide Number Placeholder 4">
            <a:extLst>
              <a:ext uri="{FF2B5EF4-FFF2-40B4-BE49-F238E27FC236}">
                <a16:creationId xmlns:a16="http://schemas.microsoft.com/office/drawing/2014/main" id="{90E71BE8-66FE-4C27-998F-CF7913D2F2A0}"/>
              </a:ext>
            </a:extLst>
          </p:cNvPr>
          <p:cNvSpPr>
            <a:spLocks noGrp="1"/>
          </p:cNvSpPr>
          <p:nvPr>
            <p:ph type="sldNum" sz="quarter" idx="12"/>
          </p:nvPr>
        </p:nvSpPr>
        <p:spPr>
          <a:xfrm>
            <a:off x="5029053" y="5950556"/>
            <a:ext cx="1669095" cy="700406"/>
          </a:xfrm>
        </p:spPr>
        <p:txBody>
          <a:bodyPr/>
          <a:lstStyle/>
          <a:p>
            <a:r>
              <a:rPr lang="en-US" dirty="0"/>
              <a:t>Page </a:t>
            </a:r>
            <a:fld id="{6D22F896-40B5-4ADD-8801-0D06FADFA095}" type="slidenum">
              <a:rPr lang="en-US" smtClean="0"/>
              <a:t>6</a:t>
            </a:fld>
            <a:r>
              <a:rPr lang="en-US" dirty="0"/>
              <a:t> of 13</a:t>
            </a:r>
          </a:p>
        </p:txBody>
      </p:sp>
      <p:pic>
        <p:nvPicPr>
          <p:cNvPr id="8" name="Picture 7">
            <a:extLst>
              <a:ext uri="{FF2B5EF4-FFF2-40B4-BE49-F238E27FC236}">
                <a16:creationId xmlns:a16="http://schemas.microsoft.com/office/drawing/2014/main" id="{48418EB6-F5B3-41D0-85F2-4E6AD4D2B96D}"/>
              </a:ext>
            </a:extLst>
          </p:cNvPr>
          <p:cNvPicPr>
            <a:picLocks noChangeAspect="1"/>
          </p:cNvPicPr>
          <p:nvPr/>
        </p:nvPicPr>
        <p:blipFill>
          <a:blip r:embed="rId4"/>
          <a:stretch>
            <a:fillRect/>
          </a:stretch>
        </p:blipFill>
        <p:spPr>
          <a:xfrm>
            <a:off x="249583" y="1010805"/>
            <a:ext cx="7307547" cy="4732713"/>
          </a:xfrm>
          <a:prstGeom prst="rect">
            <a:avLst/>
          </a:prstGeom>
        </p:spPr>
      </p:pic>
      <p:sp>
        <p:nvSpPr>
          <p:cNvPr id="9" name="AutoShape 2" descr="Fitness Market Overview">
            <a:extLst>
              <a:ext uri="{FF2B5EF4-FFF2-40B4-BE49-F238E27FC236}">
                <a16:creationId xmlns:a16="http://schemas.microsoft.com/office/drawing/2014/main" id="{57C45B89-BB3D-4EB5-9807-948EEAC3B782}"/>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 name="Picture 9">
            <a:extLst>
              <a:ext uri="{FF2B5EF4-FFF2-40B4-BE49-F238E27FC236}">
                <a16:creationId xmlns:a16="http://schemas.microsoft.com/office/drawing/2014/main" id="{7FDDFD73-4087-49BE-A03E-FD3C8E8384B4}"/>
              </a:ext>
            </a:extLst>
          </p:cNvPr>
          <p:cNvPicPr>
            <a:picLocks noChangeAspect="1"/>
          </p:cNvPicPr>
          <p:nvPr/>
        </p:nvPicPr>
        <p:blipFill rotWithShape="1">
          <a:blip r:embed="rId5"/>
          <a:srcRect l="7262" r="5004" b="7118"/>
          <a:stretch/>
        </p:blipFill>
        <p:spPr>
          <a:xfrm>
            <a:off x="7730635" y="1845318"/>
            <a:ext cx="4211782" cy="3086901"/>
          </a:xfrm>
          <a:prstGeom prst="rect">
            <a:avLst/>
          </a:prstGeom>
        </p:spPr>
      </p:pic>
      <p:pic>
        <p:nvPicPr>
          <p:cNvPr id="6" name="Audio 5">
            <a:hlinkClick r:id="" action="ppaction://media"/>
            <a:extLst>
              <a:ext uri="{FF2B5EF4-FFF2-40B4-BE49-F238E27FC236}">
                <a16:creationId xmlns:a16="http://schemas.microsoft.com/office/drawing/2014/main" id="{0124AA3B-7713-48E3-B6FE-A2BAD765B44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731625" y="6397625"/>
            <a:ext cx="244475" cy="244475"/>
          </a:xfrm>
          <a:prstGeom prst="rect">
            <a:avLst/>
          </a:prstGeom>
        </p:spPr>
      </p:pic>
    </p:spTree>
    <p:extLst>
      <p:ext uri="{BB962C8B-B14F-4D97-AF65-F5344CB8AC3E}">
        <p14:creationId xmlns:p14="http://schemas.microsoft.com/office/powerpoint/2010/main" val="2354150378"/>
      </p:ext>
    </p:extLst>
  </p:cSld>
  <p:clrMapOvr>
    <a:masterClrMapping/>
  </p:clrMapOvr>
  <mc:AlternateContent xmlns:mc="http://schemas.openxmlformats.org/markup-compatibility/2006">
    <mc:Choice xmlns:p14="http://schemas.microsoft.com/office/powerpoint/2010/main" Requires="p14">
      <p:transition spd="med" p14:dur="700" advTm="254849">
        <p:fade/>
      </p:transition>
    </mc:Choice>
    <mc:Fallback>
      <p:transition spd="med" advTm="25484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7E6B0D-72FC-48BE-8949-8D4E624AB372}"/>
              </a:ext>
            </a:extLst>
          </p:cNvPr>
          <p:cNvSpPr>
            <a:spLocks noGrp="1"/>
          </p:cNvSpPr>
          <p:nvPr>
            <p:ph type="title"/>
          </p:nvPr>
        </p:nvSpPr>
        <p:spPr>
          <a:xfrm>
            <a:off x="1143001" y="160020"/>
            <a:ext cx="9905998" cy="375892"/>
          </a:xfrm>
        </p:spPr>
        <p:txBody>
          <a:bodyPr>
            <a:normAutofit fontScale="90000"/>
          </a:bodyPr>
          <a:lstStyle/>
          <a:p>
            <a:pPr algn="ctr"/>
            <a:r>
              <a:rPr lang="en-GB" dirty="0"/>
              <a:t>Projections and milestones:</a:t>
            </a:r>
          </a:p>
        </p:txBody>
      </p:sp>
      <p:sp>
        <p:nvSpPr>
          <p:cNvPr id="4" name="Footer Placeholder 3">
            <a:extLst>
              <a:ext uri="{FF2B5EF4-FFF2-40B4-BE49-F238E27FC236}">
                <a16:creationId xmlns:a16="http://schemas.microsoft.com/office/drawing/2014/main" id="{4F0FB0C7-ED23-4B40-8E49-3E87ECE12E06}"/>
              </a:ext>
            </a:extLst>
          </p:cNvPr>
          <p:cNvSpPr>
            <a:spLocks noGrp="1"/>
          </p:cNvSpPr>
          <p:nvPr>
            <p:ph type="ftr" sz="quarter" idx="11"/>
          </p:nvPr>
        </p:nvSpPr>
        <p:spPr>
          <a:xfrm>
            <a:off x="1141411" y="5883275"/>
            <a:ext cx="6239309" cy="974725"/>
          </a:xfrm>
        </p:spPr>
        <p:txBody>
          <a:bodyPr/>
          <a:lstStyle/>
          <a:p>
            <a:r>
              <a:rPr lang="en-GB" b="1" i="1" dirty="0"/>
              <a:t>MANJINDER KAUR,</a:t>
            </a:r>
            <a:r>
              <a:rPr lang="en-GB" dirty="0"/>
              <a:t> </a:t>
            </a:r>
            <a:r>
              <a:rPr lang="en-GB" b="1" i="1" dirty="0"/>
              <a:t>Student ID Number: 1812346,</a:t>
            </a:r>
            <a:endParaRPr lang="en-GB" dirty="0"/>
          </a:p>
          <a:p>
            <a:r>
              <a:rPr lang="en-GB" b="1" i="1" dirty="0"/>
              <a:t>Degree Subject: MBA ONLINE,</a:t>
            </a:r>
            <a:r>
              <a:rPr lang="en-GB" dirty="0"/>
              <a:t> </a:t>
            </a:r>
            <a:r>
              <a:rPr lang="en-GB" b="1" i="1" dirty="0"/>
              <a:t>Module 5: Digital Entrepreneurship.</a:t>
            </a:r>
            <a:endParaRPr lang="en-GB" dirty="0"/>
          </a:p>
          <a:p>
            <a:endParaRPr lang="en-US" dirty="0"/>
          </a:p>
        </p:txBody>
      </p:sp>
      <p:sp>
        <p:nvSpPr>
          <p:cNvPr id="5" name="Slide Number Placeholder 4">
            <a:extLst>
              <a:ext uri="{FF2B5EF4-FFF2-40B4-BE49-F238E27FC236}">
                <a16:creationId xmlns:a16="http://schemas.microsoft.com/office/drawing/2014/main" id="{344706A3-5F47-4479-A2FD-B8846082CA60}"/>
              </a:ext>
            </a:extLst>
          </p:cNvPr>
          <p:cNvSpPr>
            <a:spLocks noGrp="1"/>
          </p:cNvSpPr>
          <p:nvPr>
            <p:ph type="sldNum" sz="quarter" idx="12"/>
          </p:nvPr>
        </p:nvSpPr>
        <p:spPr>
          <a:xfrm>
            <a:off x="5134122" y="5917199"/>
            <a:ext cx="1651950" cy="814706"/>
          </a:xfrm>
        </p:spPr>
        <p:txBody>
          <a:bodyPr/>
          <a:lstStyle/>
          <a:p>
            <a:r>
              <a:rPr lang="en-US" dirty="0"/>
              <a:t>Page </a:t>
            </a:r>
            <a:fld id="{6D22F896-40B5-4ADD-8801-0D06FADFA095}" type="slidenum">
              <a:rPr lang="en-US" smtClean="0"/>
              <a:t>7</a:t>
            </a:fld>
            <a:r>
              <a:rPr lang="en-US" dirty="0"/>
              <a:t> of 13</a:t>
            </a:r>
          </a:p>
        </p:txBody>
      </p:sp>
      <p:pic>
        <p:nvPicPr>
          <p:cNvPr id="6" name="Picture 5">
            <a:extLst>
              <a:ext uri="{FF2B5EF4-FFF2-40B4-BE49-F238E27FC236}">
                <a16:creationId xmlns:a16="http://schemas.microsoft.com/office/drawing/2014/main" id="{D01960A0-8332-4A37-8B2C-371D2BE38280}"/>
              </a:ext>
            </a:extLst>
          </p:cNvPr>
          <p:cNvPicPr>
            <a:picLocks noChangeAspect="1"/>
          </p:cNvPicPr>
          <p:nvPr/>
        </p:nvPicPr>
        <p:blipFill>
          <a:blip r:embed="rId4"/>
          <a:stretch>
            <a:fillRect/>
          </a:stretch>
        </p:blipFill>
        <p:spPr>
          <a:xfrm>
            <a:off x="5669422" y="1129590"/>
            <a:ext cx="6035563" cy="4052010"/>
          </a:xfrm>
          <a:prstGeom prst="rect">
            <a:avLst/>
          </a:prstGeom>
        </p:spPr>
      </p:pic>
      <p:pic>
        <p:nvPicPr>
          <p:cNvPr id="7" name="Picture 4" descr="Health Club Stats">
            <a:extLst>
              <a:ext uri="{FF2B5EF4-FFF2-40B4-BE49-F238E27FC236}">
                <a16:creationId xmlns:a16="http://schemas.microsoft.com/office/drawing/2014/main" id="{62921364-86D3-4E5A-A0D9-C2469AF3F9E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11353" y="1129590"/>
            <a:ext cx="5169647" cy="4052010"/>
          </a:xfrm>
          <a:prstGeom prst="rect">
            <a:avLst/>
          </a:prstGeom>
          <a:noFill/>
          <a:extLst>
            <a:ext uri="{909E8E84-426E-40DD-AFC4-6F175D3DCCD1}">
              <a14:hiddenFill xmlns:a14="http://schemas.microsoft.com/office/drawing/2010/main">
                <a:solidFill>
                  <a:srgbClr val="FFFFFF"/>
                </a:solidFill>
              </a14:hiddenFill>
            </a:ext>
          </a:extLst>
        </p:spPr>
      </p:pic>
      <p:pic>
        <p:nvPicPr>
          <p:cNvPr id="3" name="Audio 2">
            <a:hlinkClick r:id="" action="ppaction://media"/>
            <a:extLst>
              <a:ext uri="{FF2B5EF4-FFF2-40B4-BE49-F238E27FC236}">
                <a16:creationId xmlns:a16="http://schemas.microsoft.com/office/drawing/2014/main" id="{10AA3FF6-DC11-4B76-9895-66E038AF9A4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731625" y="6397625"/>
            <a:ext cx="244475" cy="244475"/>
          </a:xfrm>
          <a:prstGeom prst="rect">
            <a:avLst/>
          </a:prstGeom>
        </p:spPr>
      </p:pic>
    </p:spTree>
    <p:extLst>
      <p:ext uri="{BB962C8B-B14F-4D97-AF65-F5344CB8AC3E}">
        <p14:creationId xmlns:p14="http://schemas.microsoft.com/office/powerpoint/2010/main" val="3282950732"/>
      </p:ext>
    </p:extLst>
  </p:cSld>
  <p:clrMapOvr>
    <a:masterClrMapping/>
  </p:clrMapOvr>
  <mc:AlternateContent xmlns:mc="http://schemas.openxmlformats.org/markup-compatibility/2006">
    <mc:Choice xmlns:p14="http://schemas.microsoft.com/office/powerpoint/2010/main" Requires="p14">
      <p:transition spd="med" p14:dur="700" advTm="147108">
        <p:fade/>
      </p:transition>
    </mc:Choice>
    <mc:Fallback>
      <p:transition spd="med" advTm="14710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4">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pic>
        <p:nvPicPr>
          <p:cNvPr id="77" name="Picture 2">
            <a:extLst>
              <a:ext uri="{FF2B5EF4-FFF2-40B4-BE49-F238E27FC236}">
                <a16:creationId xmlns:a16="http://schemas.microsoft.com/office/drawing/2014/main" id="{7856394C-53C0-4D24-8A50-73F9D9E1C19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p14="http://schemas.microsoft.com/office/powerpoint/2010/main" xmlns:a16="http://schemas.microsoft.com/office/drawing/2014/main" xmlns="">
                <a:solidFill>
                  <a:srgbClr val="FFFFFF"/>
                </a:solidFill>
              </a14:hiddenFill>
            </a:ext>
          </a:extLst>
        </p:spPr>
      </p:pic>
      <p:grpSp>
        <p:nvGrpSpPr>
          <p:cNvPr id="79" name="Group 78">
            <a:extLst>
              <a:ext uri="{FF2B5EF4-FFF2-40B4-BE49-F238E27FC236}">
                <a16:creationId xmlns:a16="http://schemas.microsoft.com/office/drawing/2014/main" id="{CC810F3A-3D78-4D8C-97FE-8CCCA6A0E19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053888" cy="6858001"/>
            <a:chOff x="-14288" y="0"/>
            <a:chExt cx="12053888" cy="6858001"/>
          </a:xfrm>
        </p:grpSpPr>
        <p:grpSp>
          <p:nvGrpSpPr>
            <p:cNvPr id="80" name="Group 79">
              <a:extLst>
                <a:ext uri="{FF2B5EF4-FFF2-40B4-BE49-F238E27FC236}">
                  <a16:creationId xmlns:a16="http://schemas.microsoft.com/office/drawing/2014/main" id="{A06B8ED8-5AB4-49EC-A020-0B738522ED3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92" name="Rectangle 5">
                <a:extLst>
                  <a:ext uri="{FF2B5EF4-FFF2-40B4-BE49-F238E27FC236}">
                    <a16:creationId xmlns:a16="http://schemas.microsoft.com/office/drawing/2014/main" id="{4315C5C7-65AD-4FC7-9508-6FA6AA325474}"/>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93" name="Freeform 6">
                <a:extLst>
                  <a:ext uri="{FF2B5EF4-FFF2-40B4-BE49-F238E27FC236}">
                    <a16:creationId xmlns:a16="http://schemas.microsoft.com/office/drawing/2014/main" id="{4E294A40-EDA7-4077-9FB8-F85D7ADB043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94" name="Freeform 7">
                <a:extLst>
                  <a:ext uri="{FF2B5EF4-FFF2-40B4-BE49-F238E27FC236}">
                    <a16:creationId xmlns:a16="http://schemas.microsoft.com/office/drawing/2014/main" id="{3081163C-DCAA-4BCC-89F4-2774F9E64B4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95" name="Freeform 8">
                <a:extLst>
                  <a:ext uri="{FF2B5EF4-FFF2-40B4-BE49-F238E27FC236}">
                    <a16:creationId xmlns:a16="http://schemas.microsoft.com/office/drawing/2014/main" id="{AA3261C4-187A-44F2-A07B-1DC4C7C4B8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96" name="Freeform 9">
                <a:extLst>
                  <a:ext uri="{FF2B5EF4-FFF2-40B4-BE49-F238E27FC236}">
                    <a16:creationId xmlns:a16="http://schemas.microsoft.com/office/drawing/2014/main" id="{A295EF5E-4247-44BB-AD06-CCCEE9110E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97" name="Freeform 10">
                <a:extLst>
                  <a:ext uri="{FF2B5EF4-FFF2-40B4-BE49-F238E27FC236}">
                    <a16:creationId xmlns:a16="http://schemas.microsoft.com/office/drawing/2014/main" id="{D9CD0FEF-8773-4279-9AFB-8962F205A9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98" name="Freeform 11">
                <a:extLst>
                  <a:ext uri="{FF2B5EF4-FFF2-40B4-BE49-F238E27FC236}">
                    <a16:creationId xmlns:a16="http://schemas.microsoft.com/office/drawing/2014/main" id="{7F6E7F3A-65F4-4E2C-9455-C7648EE9A6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99" name="Freeform 12">
                <a:extLst>
                  <a:ext uri="{FF2B5EF4-FFF2-40B4-BE49-F238E27FC236}">
                    <a16:creationId xmlns:a16="http://schemas.microsoft.com/office/drawing/2014/main" id="{C51114FF-C5C4-4933-9782-7C54DEE7DF7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00" name="Freeform 13">
                <a:extLst>
                  <a:ext uri="{FF2B5EF4-FFF2-40B4-BE49-F238E27FC236}">
                    <a16:creationId xmlns:a16="http://schemas.microsoft.com/office/drawing/2014/main" id="{0BBE058D-3556-42E8-9E02-20697EB7F1B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01" name="Freeform 14">
                <a:extLst>
                  <a:ext uri="{FF2B5EF4-FFF2-40B4-BE49-F238E27FC236}">
                    <a16:creationId xmlns:a16="http://schemas.microsoft.com/office/drawing/2014/main" id="{F89E406B-E821-4758-88A4-9BC54B60E7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02" name="Freeform 15">
                <a:extLst>
                  <a:ext uri="{FF2B5EF4-FFF2-40B4-BE49-F238E27FC236}">
                    <a16:creationId xmlns:a16="http://schemas.microsoft.com/office/drawing/2014/main" id="{00E47EEB-3296-4F6C-AD83-A730C96B2B3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03" name="Line 16">
                <a:extLst>
                  <a:ext uri="{FF2B5EF4-FFF2-40B4-BE49-F238E27FC236}">
                    <a16:creationId xmlns:a16="http://schemas.microsoft.com/office/drawing/2014/main" id="{DC92F4BD-F7E0-4669-A247-53DCCACCF253}"/>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104" name="Freeform 17">
                <a:extLst>
                  <a:ext uri="{FF2B5EF4-FFF2-40B4-BE49-F238E27FC236}">
                    <a16:creationId xmlns:a16="http://schemas.microsoft.com/office/drawing/2014/main" id="{1B140FE9-19D4-453C-B91F-3D30BDE13A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05" name="Freeform 18">
                <a:extLst>
                  <a:ext uri="{FF2B5EF4-FFF2-40B4-BE49-F238E27FC236}">
                    <a16:creationId xmlns:a16="http://schemas.microsoft.com/office/drawing/2014/main" id="{DE78F8E6-7EEA-45CB-9DB5-BD8387B94C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06" name="Freeform 19">
                <a:extLst>
                  <a:ext uri="{FF2B5EF4-FFF2-40B4-BE49-F238E27FC236}">
                    <a16:creationId xmlns:a16="http://schemas.microsoft.com/office/drawing/2014/main" id="{3CC3E798-9A2D-4CB6-BFF6-EC14E504BF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07" name="Freeform 20">
                <a:extLst>
                  <a:ext uri="{FF2B5EF4-FFF2-40B4-BE49-F238E27FC236}">
                    <a16:creationId xmlns:a16="http://schemas.microsoft.com/office/drawing/2014/main" id="{D1E3124D-06D8-4A74-B24A-69555027A3F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08" name="Rectangle 21">
                <a:extLst>
                  <a:ext uri="{FF2B5EF4-FFF2-40B4-BE49-F238E27FC236}">
                    <a16:creationId xmlns:a16="http://schemas.microsoft.com/office/drawing/2014/main" id="{84F4A75D-6010-4A23-AE60-3D5DCA8B2005}"/>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109" name="Freeform 22">
                <a:extLst>
                  <a:ext uri="{FF2B5EF4-FFF2-40B4-BE49-F238E27FC236}">
                    <a16:creationId xmlns:a16="http://schemas.microsoft.com/office/drawing/2014/main" id="{814AA457-071B-4E8B-89DB-5E48A16581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10" name="Freeform 23">
                <a:extLst>
                  <a:ext uri="{FF2B5EF4-FFF2-40B4-BE49-F238E27FC236}">
                    <a16:creationId xmlns:a16="http://schemas.microsoft.com/office/drawing/2014/main" id="{3CE571C2-C2AF-42EC-8035-48382480620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11" name="Freeform 24">
                <a:extLst>
                  <a:ext uri="{FF2B5EF4-FFF2-40B4-BE49-F238E27FC236}">
                    <a16:creationId xmlns:a16="http://schemas.microsoft.com/office/drawing/2014/main" id="{4D72BED5-7239-4FF2-9974-1BBE86C4D7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12" name="Freeform 25">
                <a:extLst>
                  <a:ext uri="{FF2B5EF4-FFF2-40B4-BE49-F238E27FC236}">
                    <a16:creationId xmlns:a16="http://schemas.microsoft.com/office/drawing/2014/main" id="{3FABD385-112F-4DA4-A2D4-C934B0141AB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13" name="Freeform 26">
                <a:extLst>
                  <a:ext uri="{FF2B5EF4-FFF2-40B4-BE49-F238E27FC236}">
                    <a16:creationId xmlns:a16="http://schemas.microsoft.com/office/drawing/2014/main" id="{64AE5EDB-B410-4C6E-963F-6B0B6AAF1B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14" name="Freeform 27">
                <a:extLst>
                  <a:ext uri="{FF2B5EF4-FFF2-40B4-BE49-F238E27FC236}">
                    <a16:creationId xmlns:a16="http://schemas.microsoft.com/office/drawing/2014/main" id="{4B374591-4775-4266-8791-482F87EE16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15" name="Freeform 28">
                <a:extLst>
                  <a:ext uri="{FF2B5EF4-FFF2-40B4-BE49-F238E27FC236}">
                    <a16:creationId xmlns:a16="http://schemas.microsoft.com/office/drawing/2014/main" id="{00F8A02E-573F-4453-96EB-1E53ED2E82C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16" name="Freeform 29">
                <a:extLst>
                  <a:ext uri="{FF2B5EF4-FFF2-40B4-BE49-F238E27FC236}">
                    <a16:creationId xmlns:a16="http://schemas.microsoft.com/office/drawing/2014/main" id="{BD63A715-4044-49B7-BAC1-4DCAD2C9490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17" name="Freeform 30">
                <a:extLst>
                  <a:ext uri="{FF2B5EF4-FFF2-40B4-BE49-F238E27FC236}">
                    <a16:creationId xmlns:a16="http://schemas.microsoft.com/office/drawing/2014/main" id="{5DA9F5DF-E969-401D-A25F-95D4A9BB83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18" name="Freeform 31">
                <a:extLst>
                  <a:ext uri="{FF2B5EF4-FFF2-40B4-BE49-F238E27FC236}">
                    <a16:creationId xmlns:a16="http://schemas.microsoft.com/office/drawing/2014/main" id="{FBBB8FE7-C5BE-4B6D-9C9E-23301A50BDE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grpSp>
        <p:grpSp>
          <p:nvGrpSpPr>
            <p:cNvPr id="81" name="Group 80">
              <a:extLst>
                <a:ext uri="{FF2B5EF4-FFF2-40B4-BE49-F238E27FC236}">
                  <a16:creationId xmlns:a16="http://schemas.microsoft.com/office/drawing/2014/main" id="{7556458F-27F1-41A1-A887-7D6354BE2D1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82" name="Freeform 32">
                <a:extLst>
                  <a:ext uri="{FF2B5EF4-FFF2-40B4-BE49-F238E27FC236}">
                    <a16:creationId xmlns:a16="http://schemas.microsoft.com/office/drawing/2014/main" id="{012124B4-3C8F-48BA-818C-0926EBAAF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3" name="Freeform 33">
                <a:extLst>
                  <a:ext uri="{FF2B5EF4-FFF2-40B4-BE49-F238E27FC236}">
                    <a16:creationId xmlns:a16="http://schemas.microsoft.com/office/drawing/2014/main" id="{978A4312-6EF0-456A-A027-A749152DA5F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4" name="Freeform 34">
                <a:extLst>
                  <a:ext uri="{FF2B5EF4-FFF2-40B4-BE49-F238E27FC236}">
                    <a16:creationId xmlns:a16="http://schemas.microsoft.com/office/drawing/2014/main" id="{E56460CD-535C-4E47-AC32-65785916094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5" name="Freeform 35">
                <a:extLst>
                  <a:ext uri="{FF2B5EF4-FFF2-40B4-BE49-F238E27FC236}">
                    <a16:creationId xmlns:a16="http://schemas.microsoft.com/office/drawing/2014/main" id="{E451CC5F-6BD4-48F5-9EB4-57970C3504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6" name="Freeform 36">
                <a:extLst>
                  <a:ext uri="{FF2B5EF4-FFF2-40B4-BE49-F238E27FC236}">
                    <a16:creationId xmlns:a16="http://schemas.microsoft.com/office/drawing/2014/main" id="{9329AE54-1A26-443D-AC63-232131D8F36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7" name="Freeform 37">
                <a:extLst>
                  <a:ext uri="{FF2B5EF4-FFF2-40B4-BE49-F238E27FC236}">
                    <a16:creationId xmlns:a16="http://schemas.microsoft.com/office/drawing/2014/main" id="{CECBC766-59F6-4760-AA84-3F55B024E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8" name="Freeform 38">
                <a:extLst>
                  <a:ext uri="{FF2B5EF4-FFF2-40B4-BE49-F238E27FC236}">
                    <a16:creationId xmlns:a16="http://schemas.microsoft.com/office/drawing/2014/main" id="{AC43C975-2B87-41CE-9955-E61F129947C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9" name="Freeform 39">
                <a:extLst>
                  <a:ext uri="{FF2B5EF4-FFF2-40B4-BE49-F238E27FC236}">
                    <a16:creationId xmlns:a16="http://schemas.microsoft.com/office/drawing/2014/main" id="{14E5E50F-FE4A-4774-8CD4-936CF2B871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90" name="Freeform 40">
                <a:extLst>
                  <a:ext uri="{FF2B5EF4-FFF2-40B4-BE49-F238E27FC236}">
                    <a16:creationId xmlns:a16="http://schemas.microsoft.com/office/drawing/2014/main" id="{BDE1E59F-80CA-420E-8981-3A7692EEC4C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91" name="Rectangle 41">
                <a:extLst>
                  <a:ext uri="{FF2B5EF4-FFF2-40B4-BE49-F238E27FC236}">
                    <a16:creationId xmlns:a16="http://schemas.microsoft.com/office/drawing/2014/main" id="{D354352C-244F-427F-9372-B101B4F74FE5}"/>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grpSp>
      </p:grpSp>
      <p:sp>
        <p:nvSpPr>
          <p:cNvPr id="2" name="Title 1">
            <a:extLst>
              <a:ext uri="{FF2B5EF4-FFF2-40B4-BE49-F238E27FC236}">
                <a16:creationId xmlns:a16="http://schemas.microsoft.com/office/drawing/2014/main" id="{96064C90-0007-4CE0-A578-BC4A0782387A}"/>
              </a:ext>
            </a:extLst>
          </p:cNvPr>
          <p:cNvSpPr>
            <a:spLocks noGrp="1"/>
          </p:cNvSpPr>
          <p:nvPr>
            <p:ph type="title"/>
          </p:nvPr>
        </p:nvSpPr>
        <p:spPr>
          <a:xfrm>
            <a:off x="-1611808" y="236186"/>
            <a:ext cx="9127345" cy="355732"/>
          </a:xfrm>
        </p:spPr>
        <p:txBody>
          <a:bodyPr vert="horz" lIns="91440" tIns="45720" rIns="91440" bIns="45720" rtlCol="0" anchor="ctr">
            <a:normAutofit fontScale="90000"/>
          </a:bodyPr>
          <a:lstStyle/>
          <a:p>
            <a:pPr algn="ctr"/>
            <a:r>
              <a:rPr lang="en-US" dirty="0"/>
              <a:t>Competition:</a:t>
            </a:r>
          </a:p>
        </p:txBody>
      </p:sp>
      <p:pic>
        <p:nvPicPr>
          <p:cNvPr id="3076" name="Picture 4" descr="Peloton's Growth Marketing Strategy">
            <a:extLst>
              <a:ext uri="{FF2B5EF4-FFF2-40B4-BE49-F238E27FC236}">
                <a16:creationId xmlns:a16="http://schemas.microsoft.com/office/drawing/2014/main" id="{CC64476D-2A38-483C-9776-256871AAC97B}"/>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22143" r="1" b="1"/>
          <a:stretch/>
        </p:blipFill>
        <p:spPr bwMode="auto">
          <a:xfrm>
            <a:off x="7986374" y="3778642"/>
            <a:ext cx="2245675" cy="1442190"/>
          </a:xfrm>
          <a:custGeom>
            <a:avLst/>
            <a:gdLst/>
            <a:ahLst/>
            <a:cxnLst/>
            <a:rect l="l" t="t" r="r" b="b"/>
            <a:pathLst>
              <a:path w="2245675" h="3047892">
                <a:moveTo>
                  <a:pt x="148128" y="0"/>
                </a:moveTo>
                <a:lnTo>
                  <a:pt x="2245675" y="0"/>
                </a:lnTo>
                <a:lnTo>
                  <a:pt x="2245675" y="3047892"/>
                </a:lnTo>
                <a:lnTo>
                  <a:pt x="0" y="3047892"/>
                </a:lnTo>
                <a:lnTo>
                  <a:pt x="0" y="148128"/>
                </a:lnTo>
                <a:cubicBezTo>
                  <a:pt x="0" y="66319"/>
                  <a:pt x="66319" y="0"/>
                  <a:pt x="148128" y="0"/>
                </a:cubicBezTo>
                <a:close/>
              </a:path>
            </a:pathLst>
          </a:custGeom>
          <a:noFill/>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3074" name="Picture 2">
            <a:extLst>
              <a:ext uri="{FF2B5EF4-FFF2-40B4-BE49-F238E27FC236}">
                <a16:creationId xmlns:a16="http://schemas.microsoft.com/office/drawing/2014/main" id="{7614D4A2-A852-4E49-AF63-C9AB8F555EC7}"/>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r="-3" b="2143"/>
          <a:stretch/>
        </p:blipFill>
        <p:spPr bwMode="auto">
          <a:xfrm>
            <a:off x="4620001" y="3735134"/>
            <a:ext cx="3256836" cy="2971397"/>
          </a:xfrm>
          <a:prstGeom prst="rect">
            <a:avLst/>
          </a:prstGeom>
          <a:noFill/>
          <a:ln w="19050" cap="sq">
            <a:solidFill>
              <a:schemeClr val="tx2">
                <a:lumMod val="60000"/>
                <a:lumOff val="40000"/>
                <a:alpha val="60000"/>
              </a:schemeClr>
            </a:solidFill>
            <a:miter lim="800000"/>
          </a:ln>
          <a:effectLst>
            <a:outerShdw blurRad="88900" dist="38100" dir="54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3080" name="Picture 8" descr="Peloton Vs. Nordictrack - ExerciseBike">
            <a:extLst>
              <a:ext uri="{FF2B5EF4-FFF2-40B4-BE49-F238E27FC236}">
                <a16:creationId xmlns:a16="http://schemas.microsoft.com/office/drawing/2014/main" id="{A4ED3B1D-5E10-437E-8A87-51359E64F5BE}"/>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10701" r="11585"/>
          <a:stretch/>
        </p:blipFill>
        <p:spPr bwMode="auto">
          <a:xfrm>
            <a:off x="7948099" y="5342513"/>
            <a:ext cx="2245675" cy="1444834"/>
          </a:xfrm>
          <a:prstGeom prst="rect">
            <a:avLst/>
          </a:prstGeom>
          <a:noFill/>
          <a:ln w="19050" cap="sq">
            <a:solidFill>
              <a:schemeClr val="tx2">
                <a:lumMod val="60000"/>
                <a:lumOff val="40000"/>
                <a:alpha val="60000"/>
              </a:schemeClr>
            </a:solidFill>
            <a:miter lim="800000"/>
          </a:ln>
          <a:effectLst>
            <a:outerShdw blurRad="88900" dist="38100" dir="54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sp>
        <p:nvSpPr>
          <p:cNvPr id="4" name="Footer Placeholder 3">
            <a:extLst>
              <a:ext uri="{FF2B5EF4-FFF2-40B4-BE49-F238E27FC236}">
                <a16:creationId xmlns:a16="http://schemas.microsoft.com/office/drawing/2014/main" id="{D8E3971E-54DF-4057-8627-078456520003}"/>
              </a:ext>
            </a:extLst>
          </p:cNvPr>
          <p:cNvSpPr>
            <a:spLocks noGrp="1"/>
          </p:cNvSpPr>
          <p:nvPr>
            <p:ph type="ftr" sz="quarter" idx="11"/>
          </p:nvPr>
        </p:nvSpPr>
        <p:spPr>
          <a:xfrm>
            <a:off x="1102245" y="6341405"/>
            <a:ext cx="6239309" cy="365125"/>
          </a:xfrm>
        </p:spPr>
        <p:txBody>
          <a:bodyPr vert="horz" lIns="91440" tIns="45720" rIns="91440" bIns="45720" rtlCol="0" anchor="ctr">
            <a:normAutofit/>
          </a:bodyPr>
          <a:lstStyle/>
          <a:p>
            <a:r>
              <a:rPr lang="en-GB" sz="800" b="1" i="1" dirty="0"/>
              <a:t>MANJINDER KAUR,</a:t>
            </a:r>
            <a:r>
              <a:rPr lang="en-GB" sz="800" dirty="0"/>
              <a:t> </a:t>
            </a:r>
            <a:r>
              <a:rPr lang="en-GB" sz="800" b="1" i="1" dirty="0"/>
              <a:t>Student ID Number: 1812346,</a:t>
            </a:r>
            <a:endParaRPr lang="en-GB" sz="800" dirty="0"/>
          </a:p>
          <a:p>
            <a:r>
              <a:rPr lang="en-GB" sz="800" b="1" i="1" dirty="0"/>
              <a:t>Degree Subject: MBA ONLINE,</a:t>
            </a:r>
            <a:r>
              <a:rPr lang="en-GB" sz="800" dirty="0"/>
              <a:t> </a:t>
            </a:r>
            <a:r>
              <a:rPr lang="en-GB" sz="800" b="1" i="1" dirty="0"/>
              <a:t>Module 5: Digital Entrepreneurship.</a:t>
            </a:r>
            <a:endParaRPr lang="en-GB" sz="800" dirty="0"/>
          </a:p>
        </p:txBody>
      </p:sp>
      <p:sp>
        <p:nvSpPr>
          <p:cNvPr id="5" name="Slide Number Placeholder 4">
            <a:extLst>
              <a:ext uri="{FF2B5EF4-FFF2-40B4-BE49-F238E27FC236}">
                <a16:creationId xmlns:a16="http://schemas.microsoft.com/office/drawing/2014/main" id="{BE72B928-7E39-47E4-A6C9-13ED30D0FD1C}"/>
              </a:ext>
            </a:extLst>
          </p:cNvPr>
          <p:cNvSpPr>
            <a:spLocks noGrp="1"/>
          </p:cNvSpPr>
          <p:nvPr>
            <p:ph type="sldNum" sz="quarter" idx="12"/>
          </p:nvPr>
        </p:nvSpPr>
        <p:spPr>
          <a:xfrm>
            <a:off x="9720349" y="6339224"/>
            <a:ext cx="1315165" cy="365125"/>
          </a:xfrm>
        </p:spPr>
        <p:txBody>
          <a:bodyPr vert="horz" lIns="91440" tIns="45720" rIns="91440" bIns="45720" rtlCol="0" anchor="ctr">
            <a:normAutofit/>
          </a:bodyPr>
          <a:lstStyle/>
          <a:p>
            <a:pPr>
              <a:lnSpc>
                <a:spcPct val="90000"/>
              </a:lnSpc>
              <a:spcAft>
                <a:spcPts val="600"/>
              </a:spcAft>
            </a:pPr>
            <a:r>
              <a:rPr lang="en-US" sz="900" dirty="0"/>
              <a:t>Page </a:t>
            </a:r>
            <a:fld id="{6D22F896-40B5-4ADD-8801-0D06FADFA095}" type="slidenum">
              <a:rPr lang="en-US" sz="900" smtClean="0"/>
              <a:pPr>
                <a:lnSpc>
                  <a:spcPct val="90000"/>
                </a:lnSpc>
                <a:spcAft>
                  <a:spcPts val="600"/>
                </a:spcAft>
              </a:pPr>
              <a:t>8</a:t>
            </a:fld>
            <a:r>
              <a:rPr lang="en-US" sz="900" dirty="0"/>
              <a:t> of 13</a:t>
            </a:r>
          </a:p>
        </p:txBody>
      </p:sp>
      <p:sp>
        <p:nvSpPr>
          <p:cNvPr id="6" name="Rectangle 5">
            <a:extLst>
              <a:ext uri="{FF2B5EF4-FFF2-40B4-BE49-F238E27FC236}">
                <a16:creationId xmlns:a16="http://schemas.microsoft.com/office/drawing/2014/main" id="{5124ADA3-A2D5-42AC-8F26-40F4CDFBDA3B}"/>
              </a:ext>
            </a:extLst>
          </p:cNvPr>
          <p:cNvSpPr/>
          <p:nvPr/>
        </p:nvSpPr>
        <p:spPr>
          <a:xfrm>
            <a:off x="378247" y="564896"/>
            <a:ext cx="11199171" cy="6049220"/>
          </a:xfrm>
          <a:prstGeom prst="rect">
            <a:avLst/>
          </a:prstGeom>
        </p:spPr>
        <p:txBody>
          <a:bodyPr wrap="square">
            <a:spAutoFit/>
          </a:bodyPr>
          <a:lstStyle/>
          <a:p>
            <a:pPr>
              <a:lnSpc>
                <a:spcPct val="115000"/>
              </a:lnSpc>
              <a:spcAft>
                <a:spcPts val="600"/>
              </a:spcAft>
              <a:tabLst>
                <a:tab pos="2750820" algn="l"/>
              </a:tabLst>
            </a:pPr>
            <a:endParaRPr lang="en-GB" sz="1600">
              <a:latin typeface="Times New Roman" panose="02020603050405020304" pitchFamily="18" charset="0"/>
              <a:ea typeface="Times New Roman" panose="02020603050405020304" pitchFamily="18" charset="0"/>
              <a:cs typeface="Times New Roman" panose="02020603050405020304" pitchFamily="18" charset="0"/>
            </a:endParaRPr>
          </a:p>
          <a:p>
            <a:pPr>
              <a:lnSpc>
                <a:spcPct val="115000"/>
              </a:lnSpc>
              <a:spcAft>
                <a:spcPts val="600"/>
              </a:spcAft>
              <a:tabLst>
                <a:tab pos="2750820" algn="l"/>
              </a:tabLst>
            </a:pPr>
            <a:endParaRPr lang="en-GB" sz="1600">
              <a:latin typeface="Times New Roman" panose="02020603050405020304" pitchFamily="18" charset="0"/>
              <a:ea typeface="Times New Roman" panose="02020603050405020304" pitchFamily="18" charset="0"/>
              <a:cs typeface="Times New Roman" panose="02020603050405020304" pitchFamily="18" charset="0"/>
            </a:endParaRPr>
          </a:p>
          <a:p>
            <a:pPr>
              <a:lnSpc>
                <a:spcPct val="115000"/>
              </a:lnSpc>
              <a:spcAft>
                <a:spcPts val="600"/>
              </a:spcAft>
              <a:tabLst>
                <a:tab pos="2750820" algn="l"/>
              </a:tabLst>
            </a:pPr>
            <a:endParaRPr lang="en-GB" sz="1600">
              <a:latin typeface="Times New Roman" panose="02020603050405020304" pitchFamily="18" charset="0"/>
              <a:ea typeface="Times New Roman" panose="02020603050405020304" pitchFamily="18" charset="0"/>
              <a:cs typeface="Times New Roman" panose="02020603050405020304" pitchFamily="18" charset="0"/>
            </a:endParaRPr>
          </a:p>
          <a:p>
            <a:pPr marL="285750" indent="-285750">
              <a:lnSpc>
                <a:spcPct val="115000"/>
              </a:lnSpc>
              <a:spcAft>
                <a:spcPts val="600"/>
              </a:spcAft>
              <a:buFont typeface="Arial" panose="020B0604020202020204" pitchFamily="34" charset="0"/>
              <a:buChar char="•"/>
              <a:tabLst>
                <a:tab pos="2750820" algn="l"/>
              </a:tabLst>
            </a:pPr>
            <a:endParaRPr lang="en-GB" sz="1600">
              <a:latin typeface="Times New Roman" panose="02020603050405020304" pitchFamily="18" charset="0"/>
              <a:ea typeface="Times New Roman" panose="02020603050405020304" pitchFamily="18" charset="0"/>
              <a:cs typeface="Times New Roman" panose="02020603050405020304" pitchFamily="18" charset="0"/>
            </a:endParaRPr>
          </a:p>
          <a:p>
            <a:pPr>
              <a:lnSpc>
                <a:spcPct val="115000"/>
              </a:lnSpc>
              <a:spcAft>
                <a:spcPts val="600"/>
              </a:spcAft>
              <a:tabLst>
                <a:tab pos="2750820" algn="l"/>
              </a:tabLst>
            </a:pPr>
            <a:endParaRPr lang="en-GB" sz="1600">
              <a:latin typeface="Times New Roman" panose="02020603050405020304" pitchFamily="18" charset="0"/>
              <a:ea typeface="Times New Roman" panose="02020603050405020304" pitchFamily="18" charset="0"/>
              <a:cs typeface="Times New Roman" panose="02020603050405020304" pitchFamily="18" charset="0"/>
            </a:endParaRPr>
          </a:p>
          <a:p>
            <a:pPr>
              <a:lnSpc>
                <a:spcPct val="115000"/>
              </a:lnSpc>
              <a:spcAft>
                <a:spcPts val="600"/>
              </a:spcAft>
              <a:tabLst>
                <a:tab pos="2750820" algn="l"/>
              </a:tabLst>
            </a:pPr>
            <a:endParaRPr lang="en-GB" sz="1600">
              <a:latin typeface="Times New Roman" panose="02020603050405020304" pitchFamily="18" charset="0"/>
              <a:ea typeface="Times New Roman" panose="02020603050405020304" pitchFamily="18" charset="0"/>
              <a:cs typeface="Times New Roman" panose="02020603050405020304" pitchFamily="18" charset="0"/>
            </a:endParaRPr>
          </a:p>
          <a:p>
            <a:pPr>
              <a:lnSpc>
                <a:spcPct val="115000"/>
              </a:lnSpc>
              <a:spcAft>
                <a:spcPts val="600"/>
              </a:spcAft>
              <a:tabLst>
                <a:tab pos="2750820" algn="l"/>
              </a:tabLst>
            </a:pPr>
            <a:endParaRPr lang="en-GB" sz="1600">
              <a:latin typeface="Times New Roman" panose="02020603050405020304" pitchFamily="18" charset="0"/>
              <a:ea typeface="Times New Roman" panose="02020603050405020304" pitchFamily="18" charset="0"/>
              <a:cs typeface="Times New Roman" panose="02020603050405020304" pitchFamily="18" charset="0"/>
            </a:endParaRPr>
          </a:p>
          <a:p>
            <a:pPr>
              <a:lnSpc>
                <a:spcPct val="115000"/>
              </a:lnSpc>
              <a:spcAft>
                <a:spcPts val="600"/>
              </a:spcAft>
              <a:tabLst>
                <a:tab pos="2750820" algn="l"/>
              </a:tabLst>
            </a:pPr>
            <a:endParaRPr lang="en-GB" sz="1600">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600"/>
              </a:spcAft>
              <a:tabLst>
                <a:tab pos="2750820" algn="l"/>
              </a:tabLst>
            </a:pPr>
            <a:r>
              <a:rPr lang="en-GB" sz="1600" dirty="0">
                <a:latin typeface="Times New Roman" panose="02020603050405020304" pitchFamily="18" charset="0"/>
                <a:ea typeface="Times New Roman" panose="02020603050405020304" pitchFamily="18" charset="0"/>
                <a:cs typeface="Times New Roman" panose="02020603050405020304" pitchFamily="18" charset="0"/>
              </a:rPr>
              <a:t> </a:t>
            </a:r>
            <a:endParaRPr lang="en-GB" sz="1600">
              <a:latin typeface="Times New Roman" panose="02020603050405020304" pitchFamily="18" charset="0"/>
              <a:ea typeface="Times New Roman" panose="02020603050405020304" pitchFamily="18" charset="0"/>
              <a:cs typeface="Times New Roman" panose="02020603050405020304" pitchFamily="18" charset="0"/>
            </a:endParaRPr>
          </a:p>
          <a:p>
            <a:pPr>
              <a:lnSpc>
                <a:spcPct val="115000"/>
              </a:lnSpc>
              <a:spcAft>
                <a:spcPts val="600"/>
              </a:spcAft>
              <a:tabLst>
                <a:tab pos="2750820" algn="l"/>
              </a:tabLst>
            </a:pPr>
            <a:endParaRPr lang="en-GB" sz="1600">
              <a:latin typeface="Times New Roman" panose="02020603050405020304" pitchFamily="18" charset="0"/>
              <a:ea typeface="Calibri" panose="020F0502020204030204" pitchFamily="34" charset="0"/>
              <a:cs typeface="Times New Roman" panose="02020603050405020304" pitchFamily="18" charset="0"/>
            </a:endParaRPr>
          </a:p>
          <a:p>
            <a:pPr>
              <a:lnSpc>
                <a:spcPct val="115000"/>
              </a:lnSpc>
              <a:spcAft>
                <a:spcPts val="600"/>
              </a:spcAft>
              <a:tabLst>
                <a:tab pos="2750820" algn="l"/>
              </a:tabLst>
            </a:pPr>
            <a:endParaRPr lang="en-GB" sz="1600">
              <a:latin typeface="Times New Roman" panose="02020603050405020304" pitchFamily="18" charset="0"/>
              <a:ea typeface="Calibri" panose="020F0502020204030204" pitchFamily="34" charset="0"/>
              <a:cs typeface="Times New Roman" panose="02020603050405020304" pitchFamily="18" charset="0"/>
            </a:endParaRPr>
          </a:p>
          <a:p>
            <a:pPr>
              <a:lnSpc>
                <a:spcPct val="115000"/>
              </a:lnSpc>
              <a:spcAft>
                <a:spcPts val="600"/>
              </a:spcAft>
              <a:tabLst>
                <a:tab pos="2750820" algn="l"/>
              </a:tabLst>
            </a:pPr>
            <a:endParaRPr lang="en-GB" sz="1600">
              <a:latin typeface="Times New Roman" panose="02020603050405020304" pitchFamily="18" charset="0"/>
              <a:ea typeface="Calibri" panose="020F0502020204030204" pitchFamily="34" charset="0"/>
              <a:cs typeface="Times New Roman" panose="02020603050405020304" pitchFamily="18" charset="0"/>
            </a:endParaRPr>
          </a:p>
          <a:p>
            <a:pPr>
              <a:lnSpc>
                <a:spcPct val="115000"/>
              </a:lnSpc>
              <a:spcAft>
                <a:spcPts val="600"/>
              </a:spcAft>
              <a:tabLst>
                <a:tab pos="2750820" algn="l"/>
              </a:tabLst>
            </a:pPr>
            <a:endParaRPr lang="en-GB" sz="1600">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600"/>
              </a:spcAft>
              <a:tabLst>
                <a:tab pos="2750820" algn="l"/>
              </a:tabLst>
            </a:pPr>
            <a:endParaRPr lang="en-GB" sz="1600">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Aft>
                <a:spcPts val="600"/>
              </a:spcAft>
              <a:tabLst>
                <a:tab pos="2750820" algn="l"/>
              </a:tabLst>
            </a:pPr>
            <a:r>
              <a:rPr lang="en-GB" sz="1600" dirty="0">
                <a:latin typeface="Times New Roman" panose="02020603050405020304" pitchFamily="18" charset="0"/>
                <a:ea typeface="Times New Roman" panose="02020603050405020304" pitchFamily="18" charset="0"/>
                <a:cs typeface="Times New Roman" panose="02020603050405020304" pitchFamily="18" charset="0"/>
              </a:rPr>
              <a:t> </a:t>
            </a:r>
            <a:endParaRPr lang="en-GB" sz="1600">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600"/>
              </a:spcAft>
              <a:tabLst>
                <a:tab pos="2750820" algn="l"/>
              </a:tabLst>
            </a:pPr>
            <a:r>
              <a:rPr lang="en-GB" sz="1600" dirty="0">
                <a:latin typeface="Times New Roman" panose="02020603050405020304" pitchFamily="18" charset="0"/>
                <a:ea typeface="Times New Roman" panose="02020603050405020304" pitchFamily="18" charset="0"/>
                <a:cs typeface="Times New Roman" panose="02020603050405020304" pitchFamily="18" charset="0"/>
              </a:rPr>
              <a:t> </a:t>
            </a:r>
            <a:endParaRPr lang="en-GB" sz="1600">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600"/>
              </a:spcAft>
              <a:tabLst>
                <a:tab pos="2750820" algn="l"/>
              </a:tabLst>
            </a:pPr>
            <a:endParaRPr lang="en-GB" sz="1200">
              <a:latin typeface="Times New Roman" panose="02020603050405020304" pitchFamily="18" charset="0"/>
              <a:ea typeface="Times New Roman" panose="02020603050405020304" pitchFamily="18" charset="0"/>
              <a:cs typeface="Times New Roman" panose="02020603050405020304" pitchFamily="18" charset="0"/>
            </a:endParaRPr>
          </a:p>
        </p:txBody>
      </p:sp>
      <p:pic>
        <p:nvPicPr>
          <p:cNvPr id="3082" name="Picture 10" descr="Red ocean vs blue ocean marketing strategy chart">
            <a:extLst>
              <a:ext uri="{FF2B5EF4-FFF2-40B4-BE49-F238E27FC236}">
                <a16:creationId xmlns:a16="http://schemas.microsoft.com/office/drawing/2014/main" id="{F9870D89-2B4D-4FF7-AED7-7770C301028D}"/>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219721" y="726821"/>
            <a:ext cx="5777018" cy="2796077"/>
          </a:xfrm>
          <a:prstGeom prst="rect">
            <a:avLst/>
          </a:prstGeom>
          <a:noFill/>
          <a:extLst>
            <a:ext uri="{909E8E84-426E-40DD-AFC4-6F175D3DCCD1}">
              <a14:hiddenFill xmlns:a14="http://schemas.microsoft.com/office/drawing/2010/main">
                <a:solidFill>
                  <a:srgbClr val="FFFFFF"/>
                </a:solidFill>
              </a14:hiddenFill>
            </a:ext>
          </a:extLst>
        </p:spPr>
      </p:pic>
      <p:pic>
        <p:nvPicPr>
          <p:cNvPr id="3084" name="Picture 12" descr="Peloton: Next-Gen Social Network - by Matthew Carmona - carmona">
            <a:extLst>
              <a:ext uri="{FF2B5EF4-FFF2-40B4-BE49-F238E27FC236}">
                <a16:creationId xmlns:a16="http://schemas.microsoft.com/office/drawing/2014/main" id="{03405B33-858B-45E0-8BB6-9F8873B96140}"/>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228599" y="3584649"/>
            <a:ext cx="4324843" cy="2544349"/>
          </a:xfrm>
          <a:prstGeom prst="rect">
            <a:avLst/>
          </a:prstGeom>
          <a:noFill/>
          <a:extLst>
            <a:ext uri="{909E8E84-426E-40DD-AFC4-6F175D3DCCD1}">
              <a14:hiddenFill xmlns:a14="http://schemas.microsoft.com/office/drawing/2010/main">
                <a:solidFill>
                  <a:srgbClr val="FFFFFF"/>
                </a:solidFill>
              </a14:hiddenFill>
            </a:ext>
          </a:extLst>
        </p:spPr>
      </p:pic>
      <p:pic>
        <p:nvPicPr>
          <p:cNvPr id="3086" name="Picture 14" descr="DISCLAIMER the full fitness landscape is too broad to encompass everything in one post, so this article is focused on consume">
            <a:extLst>
              <a:ext uri="{FF2B5EF4-FFF2-40B4-BE49-F238E27FC236}">
                <a16:creationId xmlns:a16="http://schemas.microsoft.com/office/drawing/2014/main" id="{A4F2D250-149E-4B26-B7C0-13F1CFD5968C}"/>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6078042" y="392113"/>
            <a:ext cx="5943600" cy="3305175"/>
          </a:xfrm>
          <a:prstGeom prst="rect">
            <a:avLst/>
          </a:prstGeom>
          <a:noFill/>
          <a:extLst>
            <a:ext uri="{909E8E84-426E-40DD-AFC4-6F175D3DCCD1}">
              <a14:hiddenFill xmlns:a14="http://schemas.microsoft.com/office/drawing/2010/main">
                <a:solidFill>
                  <a:srgbClr val="FFFFFF"/>
                </a:solidFill>
              </a14:hiddenFill>
            </a:ext>
          </a:extLst>
        </p:spPr>
      </p:pic>
      <p:pic>
        <p:nvPicPr>
          <p:cNvPr id="3088" name="Picture 16" descr="Peloton&amp;#39;s competitors raise big money: Tonal, Zwift, Mirror/Lululemon -  Peloton Buddy">
            <a:extLst>
              <a:ext uri="{FF2B5EF4-FFF2-40B4-BE49-F238E27FC236}">
                <a16:creationId xmlns:a16="http://schemas.microsoft.com/office/drawing/2014/main" id="{0D55D34E-87CC-4E88-8825-CE1A980F4988}"/>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10352116" y="4019892"/>
            <a:ext cx="1787497" cy="2223823"/>
          </a:xfrm>
          <a:prstGeom prst="rect">
            <a:avLst/>
          </a:prstGeom>
          <a:noFill/>
          <a:extLst>
            <a:ext uri="{909E8E84-426E-40DD-AFC4-6F175D3DCCD1}">
              <a14:hiddenFill xmlns:a14="http://schemas.microsoft.com/office/drawing/2010/main">
                <a:solidFill>
                  <a:srgbClr val="FFFFFF"/>
                </a:solidFill>
              </a14:hiddenFill>
            </a:ext>
          </a:extLst>
        </p:spPr>
      </p:pic>
      <p:pic>
        <p:nvPicPr>
          <p:cNvPr id="8" name="Audio 7">
            <a:hlinkClick r:id="" action="ppaction://media"/>
            <a:extLst>
              <a:ext uri="{FF2B5EF4-FFF2-40B4-BE49-F238E27FC236}">
                <a16:creationId xmlns:a16="http://schemas.microsoft.com/office/drawing/2014/main" id="{4E28B03D-7B99-4609-B57E-3D5BA89E359E}"/>
              </a:ext>
            </a:extLst>
          </p:cNvPr>
          <p:cNvPicPr>
            <a:picLocks noChangeAspect="1"/>
          </p:cNvPicPr>
          <p:nvPr>
            <a:audioFile r:link="rId2"/>
            <p:extLst>
              <p:ext uri="{DAA4B4D4-6D71-4841-9C94-3DE7FCFB9230}">
                <p14:media xmlns:p14="http://schemas.microsoft.com/office/powerpoint/2010/main" r:embed="rId1"/>
              </p:ext>
            </p:extLst>
          </p:nvPr>
        </p:nvPicPr>
        <p:blipFill>
          <a:blip r:embed="rId13"/>
          <a:stretch>
            <a:fillRect/>
          </a:stretch>
        </p:blipFill>
        <p:spPr>
          <a:xfrm>
            <a:off x="11731625" y="6397625"/>
            <a:ext cx="244475" cy="244475"/>
          </a:xfrm>
          <a:prstGeom prst="rect">
            <a:avLst/>
          </a:prstGeom>
        </p:spPr>
      </p:pic>
    </p:spTree>
    <p:extLst>
      <p:ext uri="{BB962C8B-B14F-4D97-AF65-F5344CB8AC3E}">
        <p14:creationId xmlns:p14="http://schemas.microsoft.com/office/powerpoint/2010/main" val="2091044242"/>
      </p:ext>
    </p:extLst>
  </p:cSld>
  <p:clrMapOvr>
    <a:masterClrMapping/>
  </p:clrMapOvr>
  <mc:AlternateContent xmlns:mc="http://schemas.openxmlformats.org/markup-compatibility/2006">
    <mc:Choice xmlns:p14="http://schemas.microsoft.com/office/powerpoint/2010/main" Requires="p14">
      <p:transition spd="med" p14:dur="700" advTm="134685">
        <p:fade/>
      </p:transition>
    </mc:Choice>
    <mc:Fallback>
      <p:transition spd="med" advTm="134685">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 name="Rectangle 50">
            <a:extLst>
              <a:ext uri="{FF2B5EF4-FFF2-40B4-BE49-F238E27FC236}">
                <a16:creationId xmlns:a16="http://schemas.microsoft.com/office/drawing/2014/main" id="{3CBA50DB-DBC7-4B6E-B3C1-8FF1EA519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grpSp>
        <p:nvGrpSpPr>
          <p:cNvPr id="53" name="Group 52">
            <a:extLst>
              <a:ext uri="{FF2B5EF4-FFF2-40B4-BE49-F238E27FC236}">
                <a16:creationId xmlns:a16="http://schemas.microsoft.com/office/drawing/2014/main" id="{1DED8FB6-AF8D-4D98-913D-E6486FEC102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1902285" cy="6858001"/>
            <a:chOff x="0" y="0"/>
            <a:chExt cx="11902285" cy="6858001"/>
          </a:xfrm>
        </p:grpSpPr>
        <p:grpSp>
          <p:nvGrpSpPr>
            <p:cNvPr id="54" name="Group 53">
              <a:extLst>
                <a:ext uri="{FF2B5EF4-FFF2-40B4-BE49-F238E27FC236}">
                  <a16:creationId xmlns:a16="http://schemas.microsoft.com/office/drawing/2014/main" id="{0A805ED2-113B-4584-8827-567B5792F1F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0"/>
              <a:ext cx="1220788" cy="6858001"/>
              <a:chOff x="-14288" y="0"/>
              <a:chExt cx="1220788" cy="6858001"/>
            </a:xfrm>
            <a:gradFill flip="none" rotWithShape="1">
              <a:gsLst>
                <a:gs pos="0">
                  <a:schemeClr val="bg2"/>
                </a:gs>
                <a:gs pos="100000">
                  <a:schemeClr val="tx2">
                    <a:lumMod val="60000"/>
                    <a:lumOff val="40000"/>
                  </a:schemeClr>
                </a:gs>
              </a:gsLst>
              <a:lin ang="5400000" scaled="0"/>
              <a:tileRect/>
            </a:gradFill>
          </p:grpSpPr>
          <p:sp>
            <p:nvSpPr>
              <p:cNvPr id="66" name="Rectangle 5">
                <a:extLst>
                  <a:ext uri="{FF2B5EF4-FFF2-40B4-BE49-F238E27FC236}">
                    <a16:creationId xmlns:a16="http://schemas.microsoft.com/office/drawing/2014/main" id="{C6CF21D8-CC72-4F35-A29E-3AF9E6DA1302}"/>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67" name="Freeform 6">
                <a:extLst>
                  <a:ext uri="{FF2B5EF4-FFF2-40B4-BE49-F238E27FC236}">
                    <a16:creationId xmlns:a16="http://schemas.microsoft.com/office/drawing/2014/main" id="{8E60A7C3-087D-47B4-AB5A-C8B1042FD20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68" name="Freeform 7">
                <a:extLst>
                  <a:ext uri="{FF2B5EF4-FFF2-40B4-BE49-F238E27FC236}">
                    <a16:creationId xmlns:a16="http://schemas.microsoft.com/office/drawing/2014/main" id="{1885EECE-F6D9-4128-BC90-01583BF2699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69" name="Freeform 8">
                <a:extLst>
                  <a:ext uri="{FF2B5EF4-FFF2-40B4-BE49-F238E27FC236}">
                    <a16:creationId xmlns:a16="http://schemas.microsoft.com/office/drawing/2014/main" id="{F44AA128-AA96-4FF2-A1C3-F9D2E7FD38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70" name="Freeform 9">
                <a:extLst>
                  <a:ext uri="{FF2B5EF4-FFF2-40B4-BE49-F238E27FC236}">
                    <a16:creationId xmlns:a16="http://schemas.microsoft.com/office/drawing/2014/main" id="{7E52DC12-230B-4892-B284-F2FE9DE16A7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71" name="Freeform 10">
                <a:extLst>
                  <a:ext uri="{FF2B5EF4-FFF2-40B4-BE49-F238E27FC236}">
                    <a16:creationId xmlns:a16="http://schemas.microsoft.com/office/drawing/2014/main" id="{A68FBF9E-B81A-41D0-8A03-6CFC30811D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72" name="Freeform 11">
                <a:extLst>
                  <a:ext uri="{FF2B5EF4-FFF2-40B4-BE49-F238E27FC236}">
                    <a16:creationId xmlns:a16="http://schemas.microsoft.com/office/drawing/2014/main" id="{B0047F84-8480-494F-9241-39FF17CFFF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73" name="Freeform 12">
                <a:extLst>
                  <a:ext uri="{FF2B5EF4-FFF2-40B4-BE49-F238E27FC236}">
                    <a16:creationId xmlns:a16="http://schemas.microsoft.com/office/drawing/2014/main" id="{8CAF76D8-4B95-4A8E-9EE5-8CCC0A7AD2C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74" name="Freeform 13">
                <a:extLst>
                  <a:ext uri="{FF2B5EF4-FFF2-40B4-BE49-F238E27FC236}">
                    <a16:creationId xmlns:a16="http://schemas.microsoft.com/office/drawing/2014/main" id="{792F82F3-05A8-4A55-8C5B-81F6678B595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75" name="Freeform 14">
                <a:extLst>
                  <a:ext uri="{FF2B5EF4-FFF2-40B4-BE49-F238E27FC236}">
                    <a16:creationId xmlns:a16="http://schemas.microsoft.com/office/drawing/2014/main" id="{B8472536-021A-4E59-BD59-DDC090A18A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76" name="Freeform 15">
                <a:extLst>
                  <a:ext uri="{FF2B5EF4-FFF2-40B4-BE49-F238E27FC236}">
                    <a16:creationId xmlns:a16="http://schemas.microsoft.com/office/drawing/2014/main" id="{AEBEF646-3C12-469F-B194-A161A7A95D2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77" name="Line 16">
                <a:extLst>
                  <a:ext uri="{FF2B5EF4-FFF2-40B4-BE49-F238E27FC236}">
                    <a16:creationId xmlns:a16="http://schemas.microsoft.com/office/drawing/2014/main" id="{D4501159-D7AC-4307-9DFC-C8F3A94341DA}"/>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78" name="Freeform 17">
                <a:extLst>
                  <a:ext uri="{FF2B5EF4-FFF2-40B4-BE49-F238E27FC236}">
                    <a16:creationId xmlns:a16="http://schemas.microsoft.com/office/drawing/2014/main" id="{B5244C41-454C-47D8-A6A9-C17EC2A366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79" name="Freeform 18">
                <a:extLst>
                  <a:ext uri="{FF2B5EF4-FFF2-40B4-BE49-F238E27FC236}">
                    <a16:creationId xmlns:a16="http://schemas.microsoft.com/office/drawing/2014/main" id="{8FA883B8-99FB-4540-B573-F0674BFB1C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0" name="Freeform 19">
                <a:extLst>
                  <a:ext uri="{FF2B5EF4-FFF2-40B4-BE49-F238E27FC236}">
                    <a16:creationId xmlns:a16="http://schemas.microsoft.com/office/drawing/2014/main" id="{F1178B7C-5A00-4E5B-9010-B1477621E0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1" name="Freeform 20">
                <a:extLst>
                  <a:ext uri="{FF2B5EF4-FFF2-40B4-BE49-F238E27FC236}">
                    <a16:creationId xmlns:a16="http://schemas.microsoft.com/office/drawing/2014/main" id="{E359D5D8-EE2E-4714-A40A-C3A6D91F989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2" name="Rectangle 21">
                <a:extLst>
                  <a:ext uri="{FF2B5EF4-FFF2-40B4-BE49-F238E27FC236}">
                    <a16:creationId xmlns:a16="http://schemas.microsoft.com/office/drawing/2014/main" id="{8A89C2E5-F892-4666-85FB-995578FBC739}"/>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83" name="Freeform 22">
                <a:extLst>
                  <a:ext uri="{FF2B5EF4-FFF2-40B4-BE49-F238E27FC236}">
                    <a16:creationId xmlns:a16="http://schemas.microsoft.com/office/drawing/2014/main" id="{6DC6174B-0EC3-4A81-A0D1-D10DBB869A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4" name="Freeform 23">
                <a:extLst>
                  <a:ext uri="{FF2B5EF4-FFF2-40B4-BE49-F238E27FC236}">
                    <a16:creationId xmlns:a16="http://schemas.microsoft.com/office/drawing/2014/main" id="{2CB96070-0553-4F79-984C-8DABB1CD5D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5" name="Freeform 24">
                <a:extLst>
                  <a:ext uri="{FF2B5EF4-FFF2-40B4-BE49-F238E27FC236}">
                    <a16:creationId xmlns:a16="http://schemas.microsoft.com/office/drawing/2014/main" id="{BA23B6E2-3718-4009-B80E-9279154B19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6" name="Freeform 25">
                <a:extLst>
                  <a:ext uri="{FF2B5EF4-FFF2-40B4-BE49-F238E27FC236}">
                    <a16:creationId xmlns:a16="http://schemas.microsoft.com/office/drawing/2014/main" id="{CAFB32D5-E528-419B-80EE-1475633970A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7" name="Freeform 26">
                <a:extLst>
                  <a:ext uri="{FF2B5EF4-FFF2-40B4-BE49-F238E27FC236}">
                    <a16:creationId xmlns:a16="http://schemas.microsoft.com/office/drawing/2014/main" id="{A68ADD35-4FEA-404D-B2F3-23556E6E8F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8" name="Freeform 27">
                <a:extLst>
                  <a:ext uri="{FF2B5EF4-FFF2-40B4-BE49-F238E27FC236}">
                    <a16:creationId xmlns:a16="http://schemas.microsoft.com/office/drawing/2014/main" id="{89CF17CA-49E3-4B4A-836A-4FD55C67BE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9" name="Freeform 28">
                <a:extLst>
                  <a:ext uri="{FF2B5EF4-FFF2-40B4-BE49-F238E27FC236}">
                    <a16:creationId xmlns:a16="http://schemas.microsoft.com/office/drawing/2014/main" id="{AB394F2E-F3E7-4CED-84A9-35C47AB287C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0" name="Freeform 29">
                <a:extLst>
                  <a:ext uri="{FF2B5EF4-FFF2-40B4-BE49-F238E27FC236}">
                    <a16:creationId xmlns:a16="http://schemas.microsoft.com/office/drawing/2014/main" id="{FF816C2F-3999-4A9F-8395-5D68ED33A41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1" name="Freeform 30">
                <a:extLst>
                  <a:ext uri="{FF2B5EF4-FFF2-40B4-BE49-F238E27FC236}">
                    <a16:creationId xmlns:a16="http://schemas.microsoft.com/office/drawing/2014/main" id="{82AD6AC6-71D5-4BD8-9185-D3062968B5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2" name="Freeform 31">
                <a:extLst>
                  <a:ext uri="{FF2B5EF4-FFF2-40B4-BE49-F238E27FC236}">
                    <a16:creationId xmlns:a16="http://schemas.microsoft.com/office/drawing/2014/main" id="{743A50C2-65CF-4F4C-B412-6149A93ACFE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grpSp>
        <p:grpSp>
          <p:nvGrpSpPr>
            <p:cNvPr id="55" name="Group 54">
              <a:extLst>
                <a:ext uri="{FF2B5EF4-FFF2-40B4-BE49-F238E27FC236}">
                  <a16:creationId xmlns:a16="http://schemas.microsoft.com/office/drawing/2014/main" id="{6C0E7A88-FEDF-4C4F-A6B4-F7DDE9DE926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227597" y="0"/>
              <a:ext cx="674688" cy="6848476"/>
              <a:chOff x="11364912" y="0"/>
              <a:chExt cx="674688" cy="6848476"/>
            </a:xfrm>
            <a:gradFill flip="none" rotWithShape="1">
              <a:gsLst>
                <a:gs pos="0">
                  <a:schemeClr val="bg2"/>
                </a:gs>
                <a:gs pos="100000">
                  <a:schemeClr val="tx2">
                    <a:lumMod val="60000"/>
                    <a:lumOff val="40000"/>
                  </a:schemeClr>
                </a:gs>
              </a:gsLst>
              <a:lin ang="5400000" scaled="0"/>
              <a:tileRect/>
            </a:gradFill>
          </p:grpSpPr>
          <p:sp>
            <p:nvSpPr>
              <p:cNvPr id="56" name="Freeform 32">
                <a:extLst>
                  <a:ext uri="{FF2B5EF4-FFF2-40B4-BE49-F238E27FC236}">
                    <a16:creationId xmlns:a16="http://schemas.microsoft.com/office/drawing/2014/main" id="{AE94B3EE-D5C0-4BDE-B6AA-7599F0486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57" name="Freeform 33">
                <a:extLst>
                  <a:ext uri="{FF2B5EF4-FFF2-40B4-BE49-F238E27FC236}">
                    <a16:creationId xmlns:a16="http://schemas.microsoft.com/office/drawing/2014/main" id="{5EF110E8-C00D-454E-8F3A-ECF2D356676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58" name="Freeform 34">
                <a:extLst>
                  <a:ext uri="{FF2B5EF4-FFF2-40B4-BE49-F238E27FC236}">
                    <a16:creationId xmlns:a16="http://schemas.microsoft.com/office/drawing/2014/main" id="{BFC5F327-6927-4F35-9AF6-C45527BB451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59" name="Freeform 35">
                <a:extLst>
                  <a:ext uri="{FF2B5EF4-FFF2-40B4-BE49-F238E27FC236}">
                    <a16:creationId xmlns:a16="http://schemas.microsoft.com/office/drawing/2014/main" id="{BF2D314D-AEDE-418D-9702-D3CDB98C30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60" name="Freeform 36">
                <a:extLst>
                  <a:ext uri="{FF2B5EF4-FFF2-40B4-BE49-F238E27FC236}">
                    <a16:creationId xmlns:a16="http://schemas.microsoft.com/office/drawing/2014/main" id="{64FD07F8-3CA6-4209-9A9E-30609FE9A36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61" name="Freeform 37">
                <a:extLst>
                  <a:ext uri="{FF2B5EF4-FFF2-40B4-BE49-F238E27FC236}">
                    <a16:creationId xmlns:a16="http://schemas.microsoft.com/office/drawing/2014/main" id="{AB0AE24D-CD49-4B57-82E0-780F62AE4F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62" name="Freeform 38">
                <a:extLst>
                  <a:ext uri="{FF2B5EF4-FFF2-40B4-BE49-F238E27FC236}">
                    <a16:creationId xmlns:a16="http://schemas.microsoft.com/office/drawing/2014/main" id="{66803AF8-6368-45E6-A0B7-C0C4CFFEEB5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63" name="Freeform 39">
                <a:extLst>
                  <a:ext uri="{FF2B5EF4-FFF2-40B4-BE49-F238E27FC236}">
                    <a16:creationId xmlns:a16="http://schemas.microsoft.com/office/drawing/2014/main" id="{B4761E05-2792-472B-A814-9616151CF3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64" name="Freeform 40">
                <a:extLst>
                  <a:ext uri="{FF2B5EF4-FFF2-40B4-BE49-F238E27FC236}">
                    <a16:creationId xmlns:a16="http://schemas.microsoft.com/office/drawing/2014/main" id="{40B6A261-9427-4E70-9564-048AD009BD8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65" name="Rectangle 41">
                <a:extLst>
                  <a:ext uri="{FF2B5EF4-FFF2-40B4-BE49-F238E27FC236}">
                    <a16:creationId xmlns:a16="http://schemas.microsoft.com/office/drawing/2014/main" id="{68BFDFBE-2286-4123-9436-E1DF84AF494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grpSp>
      </p:grpSp>
      <p:pic>
        <p:nvPicPr>
          <p:cNvPr id="94" name="Picture 2">
            <a:extLst>
              <a:ext uri="{FF2B5EF4-FFF2-40B4-BE49-F238E27FC236}">
                <a16:creationId xmlns:a16="http://schemas.microsoft.com/office/drawing/2014/main" id="{5B3DE270-418F-47A7-B311-C4D876041DC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 xmlns:a16="http://schemas.microsoft.com/office/drawing/2014/main" xmlns:p14="http://schemas.microsoft.com/office/powerpoint/2010/main"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0C77CFBB-58B6-47A7-B1E1-4524165CE255}"/>
              </a:ext>
            </a:extLst>
          </p:cNvPr>
          <p:cNvSpPr>
            <a:spLocks noGrp="1"/>
          </p:cNvSpPr>
          <p:nvPr>
            <p:ph type="title"/>
          </p:nvPr>
        </p:nvSpPr>
        <p:spPr>
          <a:xfrm>
            <a:off x="8036041" y="618518"/>
            <a:ext cx="3281003" cy="526704"/>
          </a:xfrm>
        </p:spPr>
        <p:txBody>
          <a:bodyPr anchor="b">
            <a:normAutofit/>
          </a:bodyPr>
          <a:lstStyle/>
          <a:p>
            <a:r>
              <a:rPr lang="en-GB" sz="2800" dirty="0">
                <a:solidFill>
                  <a:srgbClr val="FFFFFF"/>
                </a:solidFill>
              </a:rPr>
              <a:t>Business model:</a:t>
            </a:r>
          </a:p>
        </p:txBody>
      </p:sp>
      <p:sp useBgFill="1">
        <p:nvSpPr>
          <p:cNvPr id="96" name="Round Diagonal Corner Rectangle 11">
            <a:extLst>
              <a:ext uri="{FF2B5EF4-FFF2-40B4-BE49-F238E27FC236}">
                <a16:creationId xmlns:a16="http://schemas.microsoft.com/office/drawing/2014/main" id="{A1351C6B-7343-451F-AB4A-1CE294A4E9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8949" y="808057"/>
            <a:ext cx="6752461" cy="5234394"/>
          </a:xfrm>
          <a:prstGeom prst="round2DiagRect">
            <a:avLst>
              <a:gd name="adj1" fmla="val 741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AFE9B1B9-B762-4030-95FD-808CBD70AB6A}"/>
              </a:ext>
            </a:extLst>
          </p:cNvPr>
          <p:cNvPicPr>
            <a:picLocks noChangeAspect="1"/>
          </p:cNvPicPr>
          <p:nvPr/>
        </p:nvPicPr>
        <p:blipFill rotWithShape="1">
          <a:blip r:embed="rId5"/>
          <a:srcRect l="24756" t="29108" r="12939" b="6753"/>
          <a:stretch/>
        </p:blipFill>
        <p:spPr>
          <a:xfrm>
            <a:off x="223170" y="746488"/>
            <a:ext cx="7328240" cy="5343588"/>
          </a:xfrm>
          <a:prstGeom prst="rect">
            <a:avLst/>
          </a:prstGeom>
        </p:spPr>
      </p:pic>
      <p:sp>
        <p:nvSpPr>
          <p:cNvPr id="4" name="Footer Placeholder 3">
            <a:extLst>
              <a:ext uri="{FF2B5EF4-FFF2-40B4-BE49-F238E27FC236}">
                <a16:creationId xmlns:a16="http://schemas.microsoft.com/office/drawing/2014/main" id="{92508915-DC55-4B73-9950-8DE522FC79F2}"/>
              </a:ext>
            </a:extLst>
          </p:cNvPr>
          <p:cNvSpPr>
            <a:spLocks noGrp="1"/>
          </p:cNvSpPr>
          <p:nvPr>
            <p:ph type="ftr" sz="quarter" idx="11"/>
          </p:nvPr>
        </p:nvSpPr>
        <p:spPr>
          <a:xfrm>
            <a:off x="1141411" y="6416675"/>
            <a:ext cx="6239309" cy="257810"/>
          </a:xfrm>
        </p:spPr>
        <p:txBody>
          <a:bodyPr>
            <a:normAutofit fontScale="25000" lnSpcReduction="20000"/>
          </a:bodyPr>
          <a:lstStyle/>
          <a:p>
            <a:r>
              <a:rPr lang="en-GB" sz="3600" b="1" i="1" dirty="0"/>
              <a:t>MANJINDER KAUR,</a:t>
            </a:r>
            <a:r>
              <a:rPr lang="en-GB" sz="3600" dirty="0"/>
              <a:t> </a:t>
            </a:r>
            <a:r>
              <a:rPr lang="en-GB" sz="3600" b="1" i="1" dirty="0"/>
              <a:t>Student ID Number: 1812346,</a:t>
            </a:r>
            <a:endParaRPr lang="en-GB" sz="3600" dirty="0"/>
          </a:p>
          <a:p>
            <a:r>
              <a:rPr lang="en-GB" sz="3600" b="1" i="1" dirty="0"/>
              <a:t>Degree Subject: MBA ONLINE,</a:t>
            </a:r>
            <a:r>
              <a:rPr lang="en-GB" sz="3600" dirty="0"/>
              <a:t> </a:t>
            </a:r>
            <a:r>
              <a:rPr lang="en-GB" sz="3600" b="1" i="1" dirty="0"/>
              <a:t>Module 5: Digital Entrepreneurship.</a:t>
            </a:r>
            <a:endParaRPr lang="en-GB" sz="3600" dirty="0"/>
          </a:p>
          <a:p>
            <a:pPr>
              <a:lnSpc>
                <a:spcPct val="90000"/>
              </a:lnSpc>
              <a:spcAft>
                <a:spcPts val="600"/>
              </a:spcAft>
            </a:pPr>
            <a:endParaRPr lang="en-US" sz="300" dirty="0">
              <a:solidFill>
                <a:srgbClr val="FFFFFF"/>
              </a:solidFill>
            </a:endParaRPr>
          </a:p>
        </p:txBody>
      </p:sp>
      <p:sp>
        <p:nvSpPr>
          <p:cNvPr id="5" name="Slide Number Placeholder 4">
            <a:extLst>
              <a:ext uri="{FF2B5EF4-FFF2-40B4-BE49-F238E27FC236}">
                <a16:creationId xmlns:a16="http://schemas.microsoft.com/office/drawing/2014/main" id="{D1FCEB23-33A3-4053-A9C9-1FD80BD4FB66}"/>
              </a:ext>
            </a:extLst>
          </p:cNvPr>
          <p:cNvSpPr>
            <a:spLocks noGrp="1"/>
          </p:cNvSpPr>
          <p:nvPr>
            <p:ph type="sldNum" sz="quarter" idx="12"/>
          </p:nvPr>
        </p:nvSpPr>
        <p:spPr>
          <a:xfrm>
            <a:off x="9908771" y="6309360"/>
            <a:ext cx="1138639" cy="365125"/>
          </a:xfrm>
        </p:spPr>
        <p:txBody>
          <a:bodyPr>
            <a:normAutofit/>
          </a:bodyPr>
          <a:lstStyle/>
          <a:p>
            <a:pPr>
              <a:lnSpc>
                <a:spcPct val="90000"/>
              </a:lnSpc>
              <a:spcAft>
                <a:spcPts val="600"/>
              </a:spcAft>
            </a:pPr>
            <a:r>
              <a:rPr lang="en-US" sz="900" dirty="0">
                <a:solidFill>
                  <a:srgbClr val="FFFFFF"/>
                </a:solidFill>
              </a:rPr>
              <a:t>Page </a:t>
            </a:r>
            <a:fld id="{6D22F896-40B5-4ADD-8801-0D06FADFA095}" type="slidenum">
              <a:rPr lang="en-US" sz="900">
                <a:solidFill>
                  <a:srgbClr val="FFFFFF"/>
                </a:solidFill>
              </a:rPr>
              <a:pPr>
                <a:lnSpc>
                  <a:spcPct val="90000"/>
                </a:lnSpc>
                <a:spcAft>
                  <a:spcPts val="600"/>
                </a:spcAft>
              </a:pPr>
              <a:t>9</a:t>
            </a:fld>
            <a:r>
              <a:rPr lang="en-US" sz="900" dirty="0">
                <a:solidFill>
                  <a:srgbClr val="FFFFFF"/>
                </a:solidFill>
              </a:rPr>
              <a:t> of 13</a:t>
            </a:r>
          </a:p>
        </p:txBody>
      </p:sp>
      <p:pic>
        <p:nvPicPr>
          <p:cNvPr id="50" name="Picture 49">
            <a:extLst>
              <a:ext uri="{FF2B5EF4-FFF2-40B4-BE49-F238E27FC236}">
                <a16:creationId xmlns:a16="http://schemas.microsoft.com/office/drawing/2014/main" id="{91A2888F-864B-434D-A2E4-88253A639362}"/>
              </a:ext>
            </a:extLst>
          </p:cNvPr>
          <p:cNvPicPr>
            <a:picLocks noChangeAspect="1"/>
          </p:cNvPicPr>
          <p:nvPr/>
        </p:nvPicPr>
        <p:blipFill>
          <a:blip r:embed="rId6"/>
          <a:stretch>
            <a:fillRect/>
          </a:stretch>
        </p:blipFill>
        <p:spPr>
          <a:xfrm>
            <a:off x="7600178" y="3740266"/>
            <a:ext cx="4525147" cy="2492801"/>
          </a:xfrm>
          <a:prstGeom prst="rect">
            <a:avLst/>
          </a:prstGeom>
        </p:spPr>
      </p:pic>
      <p:pic>
        <p:nvPicPr>
          <p:cNvPr id="52" name="Picture 51" descr="STARTING YOUR PERSONAL TRAINING BUSINESS - HOW TO WRITE A BUSINESS PLAN -  CMS Fitness Courses">
            <a:extLst>
              <a:ext uri="{FF2B5EF4-FFF2-40B4-BE49-F238E27FC236}">
                <a16:creationId xmlns:a16="http://schemas.microsoft.com/office/drawing/2014/main" id="{2EA56C9C-7449-4A54-9716-DA0BF5B10A9A}"/>
              </a:ext>
            </a:extLst>
          </p:cNvPr>
          <p:cNvPicPr/>
          <p:nvPr/>
        </p:nvPicPr>
        <p:blipFill>
          <a:blip r:embed="rId7">
            <a:extLst>
              <a:ext uri="{28A0092B-C50C-407E-A947-70E740481C1C}">
                <a14:useLocalDpi xmlns:a14="http://schemas.microsoft.com/office/drawing/2010/main" val="0"/>
              </a:ext>
            </a:extLst>
          </a:blip>
          <a:srcRect/>
          <a:stretch>
            <a:fillRect/>
          </a:stretch>
        </p:blipFill>
        <p:spPr bwMode="auto">
          <a:xfrm>
            <a:off x="7894713" y="1368874"/>
            <a:ext cx="3717059" cy="2147739"/>
          </a:xfrm>
          <a:prstGeom prst="rect">
            <a:avLst/>
          </a:prstGeom>
          <a:noFill/>
          <a:ln>
            <a:noFill/>
          </a:ln>
        </p:spPr>
      </p:pic>
      <p:pic>
        <p:nvPicPr>
          <p:cNvPr id="3" name="Audio 2">
            <a:hlinkClick r:id="" action="ppaction://media"/>
            <a:extLst>
              <a:ext uri="{FF2B5EF4-FFF2-40B4-BE49-F238E27FC236}">
                <a16:creationId xmlns:a16="http://schemas.microsoft.com/office/drawing/2014/main" id="{4DE2E1F6-1BEB-43FC-B84F-2F56FDC845E7}"/>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731625" y="6397625"/>
            <a:ext cx="244475" cy="244475"/>
          </a:xfrm>
          <a:prstGeom prst="rect">
            <a:avLst/>
          </a:prstGeom>
        </p:spPr>
      </p:pic>
    </p:spTree>
    <p:extLst>
      <p:ext uri="{BB962C8B-B14F-4D97-AF65-F5344CB8AC3E}">
        <p14:creationId xmlns:p14="http://schemas.microsoft.com/office/powerpoint/2010/main" val="3304066759"/>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41480"/>
    </mc:Choice>
    <mc:Fallback>
      <p:transition spd="slow" advTm="414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C140BA-CE49-45D3-960E-1D0E6602C6DE}"/>
              </a:ext>
            </a:extLst>
          </p:cNvPr>
          <p:cNvSpPr>
            <a:spLocks noGrp="1"/>
          </p:cNvSpPr>
          <p:nvPr>
            <p:ph type="title"/>
          </p:nvPr>
        </p:nvSpPr>
        <p:spPr>
          <a:xfrm>
            <a:off x="2129742" y="302895"/>
            <a:ext cx="4745620" cy="487361"/>
          </a:xfrm>
        </p:spPr>
        <p:txBody>
          <a:bodyPr>
            <a:normAutofit fontScale="90000"/>
          </a:bodyPr>
          <a:lstStyle/>
          <a:p>
            <a:pPr algn="ctr"/>
            <a:r>
              <a:rPr lang="en-GB" sz="2500" dirty="0"/>
              <a:t>Financing </a:t>
            </a:r>
            <a:br>
              <a:rPr lang="en-GB" sz="2500" dirty="0"/>
            </a:br>
            <a:r>
              <a:rPr lang="en-GB" sz="2500" dirty="0"/>
              <a:t>plan:</a:t>
            </a:r>
          </a:p>
        </p:txBody>
      </p:sp>
      <p:sp>
        <p:nvSpPr>
          <p:cNvPr id="4" name="Footer Placeholder 3">
            <a:extLst>
              <a:ext uri="{FF2B5EF4-FFF2-40B4-BE49-F238E27FC236}">
                <a16:creationId xmlns:a16="http://schemas.microsoft.com/office/drawing/2014/main" id="{99531E77-2CED-41BF-ADF1-C3779096BD9B}"/>
              </a:ext>
            </a:extLst>
          </p:cNvPr>
          <p:cNvSpPr>
            <a:spLocks noGrp="1"/>
          </p:cNvSpPr>
          <p:nvPr>
            <p:ph type="ftr" sz="quarter" idx="11"/>
          </p:nvPr>
        </p:nvSpPr>
        <p:spPr>
          <a:xfrm>
            <a:off x="1141411" y="6267691"/>
            <a:ext cx="6239309" cy="516014"/>
          </a:xfrm>
        </p:spPr>
        <p:txBody>
          <a:bodyPr/>
          <a:lstStyle/>
          <a:p>
            <a:r>
              <a:rPr lang="en-GB" b="1" i="1" dirty="0"/>
              <a:t>MANJINDER KAUR,</a:t>
            </a:r>
            <a:r>
              <a:rPr lang="en-GB" dirty="0"/>
              <a:t> </a:t>
            </a:r>
            <a:r>
              <a:rPr lang="en-GB" b="1" i="1" dirty="0"/>
              <a:t>Student ID Number: 1812346,</a:t>
            </a:r>
            <a:endParaRPr lang="en-GB" dirty="0"/>
          </a:p>
          <a:p>
            <a:r>
              <a:rPr lang="en-GB" b="1" i="1" dirty="0"/>
              <a:t>Degree Subject: MBA ONLINE,</a:t>
            </a:r>
            <a:r>
              <a:rPr lang="en-GB" dirty="0"/>
              <a:t> </a:t>
            </a:r>
            <a:r>
              <a:rPr lang="en-GB" b="1" i="1" dirty="0"/>
              <a:t>Module 5: Digital Entrepreneurship.</a:t>
            </a:r>
            <a:endParaRPr lang="en-GB" dirty="0"/>
          </a:p>
        </p:txBody>
      </p:sp>
      <p:sp>
        <p:nvSpPr>
          <p:cNvPr id="5" name="Slide Number Placeholder 4">
            <a:extLst>
              <a:ext uri="{FF2B5EF4-FFF2-40B4-BE49-F238E27FC236}">
                <a16:creationId xmlns:a16="http://schemas.microsoft.com/office/drawing/2014/main" id="{4159EFCA-7F83-4E48-AE33-F7C2C880A5C9}"/>
              </a:ext>
            </a:extLst>
          </p:cNvPr>
          <p:cNvSpPr>
            <a:spLocks noGrp="1"/>
          </p:cNvSpPr>
          <p:nvPr>
            <p:ph type="sldNum" sz="quarter" idx="12"/>
          </p:nvPr>
        </p:nvSpPr>
        <p:spPr>
          <a:xfrm>
            <a:off x="5474678" y="6418162"/>
            <a:ext cx="1446210" cy="253227"/>
          </a:xfrm>
        </p:spPr>
        <p:txBody>
          <a:bodyPr/>
          <a:lstStyle/>
          <a:p>
            <a:r>
              <a:rPr lang="en-US" dirty="0"/>
              <a:t>Page </a:t>
            </a:r>
            <a:fld id="{6D22F896-40B5-4ADD-8801-0D06FADFA095}" type="slidenum">
              <a:rPr lang="en-US" smtClean="0"/>
              <a:t>10</a:t>
            </a:fld>
            <a:r>
              <a:rPr lang="en-US" dirty="0"/>
              <a:t> of 13</a:t>
            </a:r>
          </a:p>
        </p:txBody>
      </p:sp>
      <p:pic>
        <p:nvPicPr>
          <p:cNvPr id="7170" name="Picture 2" descr="Fitness Center Financial Model Template | eFinancialModels | Fitness center  design, Fitness center, Interior logo">
            <a:extLst>
              <a:ext uri="{FF2B5EF4-FFF2-40B4-BE49-F238E27FC236}">
                <a16:creationId xmlns:a16="http://schemas.microsoft.com/office/drawing/2014/main" id="{821F5000-4D6D-4DC0-8BF4-56764F499A1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01368" y="3715497"/>
            <a:ext cx="3427295" cy="2478081"/>
          </a:xfrm>
          <a:prstGeom prst="rect">
            <a:avLst/>
          </a:prstGeom>
          <a:noFill/>
          <a:extLst>
            <a:ext uri="{909E8E84-426E-40DD-AFC4-6F175D3DCCD1}">
              <a14:hiddenFill xmlns:a14="http://schemas.microsoft.com/office/drawing/2010/main">
                <a:solidFill>
                  <a:srgbClr val="FFFFFF"/>
                </a:solidFill>
              </a14:hiddenFill>
            </a:ext>
          </a:extLst>
        </p:spPr>
      </p:pic>
      <p:pic>
        <p:nvPicPr>
          <p:cNvPr id="7172" name="Picture 4" descr="1,011 Financial Fitness Photos - Free &amp;amp; Royalty-Free Stock Photos from  Dreamstime">
            <a:extLst>
              <a:ext uri="{FF2B5EF4-FFF2-40B4-BE49-F238E27FC236}">
                <a16:creationId xmlns:a16="http://schemas.microsoft.com/office/drawing/2014/main" id="{4B6E3AAA-D4E9-4AFA-A830-65A571D23308}"/>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b="8479"/>
          <a:stretch/>
        </p:blipFill>
        <p:spPr bwMode="auto">
          <a:xfrm>
            <a:off x="163489" y="587806"/>
            <a:ext cx="3465174" cy="932060"/>
          </a:xfrm>
          <a:prstGeom prst="rect">
            <a:avLst/>
          </a:prstGeom>
          <a:noFill/>
          <a:extLst>
            <a:ext uri="{909E8E84-426E-40DD-AFC4-6F175D3DCCD1}">
              <a14:hiddenFill xmlns:a14="http://schemas.microsoft.com/office/drawing/2010/main">
                <a:solidFill>
                  <a:srgbClr val="FFFFFF"/>
                </a:solidFill>
              </a14:hiddenFill>
            </a:ext>
          </a:extLst>
        </p:spPr>
      </p:pic>
      <p:pic>
        <p:nvPicPr>
          <p:cNvPr id="7174" name="Picture 6" descr="5 Financial Tips for Opening Your Own Gym | Zen Planner">
            <a:extLst>
              <a:ext uri="{FF2B5EF4-FFF2-40B4-BE49-F238E27FC236}">
                <a16:creationId xmlns:a16="http://schemas.microsoft.com/office/drawing/2014/main" id="{DB455F87-F2C7-4D11-8B23-4EE67F759CD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77209" y="1618251"/>
            <a:ext cx="3491966" cy="2023133"/>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Get Your Accounts in Shape: Looking at Financial Health in 2020 | Holborn  Assets Holborn Assets">
            <a:extLst>
              <a:ext uri="{FF2B5EF4-FFF2-40B4-BE49-F238E27FC236}">
                <a16:creationId xmlns:a16="http://schemas.microsoft.com/office/drawing/2014/main" id="{1C6B33E6-8DF7-4841-BED1-ACF6DD26ED93}"/>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3979" t="2940" r="2572" b="8256"/>
          <a:stretch/>
        </p:blipFill>
        <p:spPr bwMode="auto">
          <a:xfrm>
            <a:off x="3773347" y="1836636"/>
            <a:ext cx="8322197" cy="4464819"/>
          </a:xfrm>
          <a:prstGeom prst="rect">
            <a:avLst/>
          </a:prstGeom>
          <a:noFill/>
          <a:extLst>
            <a:ext uri="{909E8E84-426E-40DD-AFC4-6F175D3DCCD1}">
              <a14:hiddenFill xmlns:a14="http://schemas.microsoft.com/office/drawing/2010/main">
                <a:solidFill>
                  <a:srgbClr val="FFFFFF"/>
                </a:solidFill>
              </a14:hiddenFill>
            </a:ext>
          </a:extLst>
        </p:spPr>
      </p:pic>
      <p:pic>
        <p:nvPicPr>
          <p:cNvPr id="7176" name="Picture 8" descr="The Ultimate Guide on How to Open a Gym | The Atwood Group">
            <a:extLst>
              <a:ext uri="{FF2B5EF4-FFF2-40B4-BE49-F238E27FC236}">
                <a16:creationId xmlns:a16="http://schemas.microsoft.com/office/drawing/2014/main" id="{020DDC45-B8C8-4727-8D6C-7A13180010F7}"/>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1975" t="7994" r="879" b="37777"/>
          <a:stretch/>
        </p:blipFill>
        <p:spPr bwMode="auto">
          <a:xfrm>
            <a:off x="5324355" y="132578"/>
            <a:ext cx="6771189" cy="1624640"/>
          </a:xfrm>
          <a:prstGeom prst="rect">
            <a:avLst/>
          </a:prstGeom>
          <a:noFill/>
          <a:extLst>
            <a:ext uri="{909E8E84-426E-40DD-AFC4-6F175D3DCCD1}">
              <a14:hiddenFill xmlns:a14="http://schemas.microsoft.com/office/drawing/2010/main">
                <a:solidFill>
                  <a:srgbClr val="FFFFFF"/>
                </a:solidFill>
              </a14:hiddenFill>
            </a:ext>
          </a:extLst>
        </p:spPr>
      </p:pic>
      <p:pic>
        <p:nvPicPr>
          <p:cNvPr id="3" name="Audio 2">
            <a:hlinkClick r:id="" action="ppaction://media"/>
            <a:extLst>
              <a:ext uri="{FF2B5EF4-FFF2-40B4-BE49-F238E27FC236}">
                <a16:creationId xmlns:a16="http://schemas.microsoft.com/office/drawing/2014/main" id="{80306459-2294-47D1-A4A2-782BFA339986}"/>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731625" y="6397625"/>
            <a:ext cx="244475" cy="244475"/>
          </a:xfrm>
          <a:prstGeom prst="rect">
            <a:avLst/>
          </a:prstGeom>
        </p:spPr>
      </p:pic>
    </p:spTree>
    <p:extLst>
      <p:ext uri="{BB962C8B-B14F-4D97-AF65-F5344CB8AC3E}">
        <p14:creationId xmlns:p14="http://schemas.microsoft.com/office/powerpoint/2010/main" val="545325248"/>
      </p:ext>
    </p:extLst>
  </p:cSld>
  <p:clrMapOvr>
    <a:masterClrMapping/>
  </p:clrMapOvr>
  <mc:AlternateContent xmlns:mc="http://schemas.openxmlformats.org/markup-compatibility/2006">
    <mc:Choice xmlns:p14="http://schemas.microsoft.com/office/powerpoint/2010/main" Requires="p14">
      <p:transition spd="slow" p14:dur="2000" advTm="82649"/>
    </mc:Choice>
    <mc:Fallback>
      <p:transition spd="slow" advTm="826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7F86CD-318C-41B5-9A6E-B0D9E1517E44}"/>
              </a:ext>
            </a:extLst>
          </p:cNvPr>
          <p:cNvSpPr>
            <a:spLocks noGrp="1"/>
          </p:cNvSpPr>
          <p:nvPr>
            <p:ph type="title"/>
          </p:nvPr>
        </p:nvSpPr>
        <p:spPr>
          <a:xfrm>
            <a:off x="-1025440" y="264210"/>
            <a:ext cx="9905998" cy="257435"/>
          </a:xfrm>
        </p:spPr>
        <p:txBody>
          <a:bodyPr>
            <a:normAutofit fontScale="90000"/>
          </a:bodyPr>
          <a:lstStyle/>
          <a:p>
            <a:pPr algn="ctr"/>
            <a:r>
              <a:rPr lang="en-GB" dirty="0"/>
              <a:t>References And bibliography </a:t>
            </a:r>
          </a:p>
        </p:txBody>
      </p:sp>
      <p:sp>
        <p:nvSpPr>
          <p:cNvPr id="3" name="Content Placeholder 2">
            <a:extLst>
              <a:ext uri="{FF2B5EF4-FFF2-40B4-BE49-F238E27FC236}">
                <a16:creationId xmlns:a16="http://schemas.microsoft.com/office/drawing/2014/main" id="{3EE8C6D3-D171-4CA8-BB51-EA57CCAFBFB9}"/>
              </a:ext>
            </a:extLst>
          </p:cNvPr>
          <p:cNvSpPr>
            <a:spLocks noGrp="1"/>
          </p:cNvSpPr>
          <p:nvPr>
            <p:ph idx="1"/>
          </p:nvPr>
        </p:nvSpPr>
        <p:spPr>
          <a:xfrm>
            <a:off x="315884" y="521646"/>
            <a:ext cx="11691331" cy="5613148"/>
          </a:xfrm>
        </p:spPr>
        <p:txBody>
          <a:bodyPr>
            <a:noAutofit/>
          </a:bodyPr>
          <a:lstStyle/>
          <a:p>
            <a:pPr>
              <a:lnSpc>
                <a:spcPct val="100000"/>
              </a:lnSpc>
              <a:spcBef>
                <a:spcPts val="0"/>
              </a:spcBef>
              <a:buClr>
                <a:srgbClr val="000000"/>
              </a:buClr>
              <a:buFont typeface="+mj-lt"/>
              <a:buAutoNum type="arabicPeriod"/>
            </a:pPr>
            <a:r>
              <a:rPr lang="en-GB" sz="1300" u="none" strike="noStrike" dirty="0">
                <a:effectLst/>
                <a:latin typeface="Times New Roman" panose="02020603050405020304" pitchFamily="18" charset="0"/>
                <a:ea typeface="Calibri" panose="020F050202020403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Antonio PAOLI</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and </a:t>
            </a:r>
            <a:r>
              <a:rPr lang="en-GB" sz="1300" u="none" strike="noStrike" dirty="0">
                <a:effectLst/>
                <a:latin typeface="Times New Roman" panose="02020603050405020304" pitchFamily="18" charset="0"/>
                <a:ea typeface="Calibri" panose="020F050202020403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Antonino BIANCO</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.(2015) </a:t>
            </a:r>
            <a:r>
              <a:rPr lang="en-GB" sz="1300" u="sng" dirty="0">
                <a:effectLst/>
                <a:latin typeface="Times New Roman" panose="02020603050405020304" pitchFamily="18" charset="0"/>
                <a:ea typeface="Calibri" panose="020F0502020204030204" pitchFamily="34" charset="0"/>
                <a:cs typeface="Times New Roman" panose="02020603050405020304" pitchFamily="18" charset="0"/>
              </a:rPr>
              <a:t>‘What Is Fitness Training? Definitions and Implications: A Systematic Review Article’</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Available from: </a:t>
            </a:r>
            <a:r>
              <a:rPr lang="en-GB" sz="1300" u="sng" dirty="0">
                <a:effectLst/>
                <a:latin typeface="Times New Roman" panose="02020603050405020304" pitchFamily="18" charset="0"/>
                <a:ea typeface="Calibri" panose="020F0502020204030204" pitchFamily="34" charset="0"/>
                <a:cs typeface="Times New Roman" panose="02020603050405020304" pitchFamily="18" charset="0"/>
                <a:hlinkClick r:id="rId6">
                  <a:extLst>
                    <a:ext uri="{A12FA001-AC4F-418D-AE19-62706E023703}">
                      <ahyp:hlinkClr xmlns:ahyp="http://schemas.microsoft.com/office/drawing/2018/hyperlinkcolor" val="tx"/>
                    </a:ext>
                  </a:extLst>
                </a:hlinkClick>
              </a:rPr>
              <a:t>https://www.ncbi.nlm.nih.gov/pmc/articles/PMC4537617/</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(Accessed Wednesday 22</a:t>
            </a:r>
            <a:r>
              <a:rPr lang="en-GB" sz="1300" baseline="30000" dirty="0">
                <a:effectLst/>
                <a:latin typeface="Times New Roman" panose="02020603050405020304" pitchFamily="18" charset="0"/>
                <a:ea typeface="Calibri" panose="020F0502020204030204" pitchFamily="34" charset="0"/>
                <a:cs typeface="Times New Roman" panose="02020603050405020304" pitchFamily="18" charset="0"/>
              </a:rPr>
              <a:t>nd</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September’ 2021)</a:t>
            </a:r>
          </a:p>
          <a:p>
            <a:pPr>
              <a:lnSpc>
                <a:spcPct val="100000"/>
              </a:lnSpc>
              <a:spcBef>
                <a:spcPts val="0"/>
              </a:spcBef>
              <a:buClr>
                <a:srgbClr val="000000"/>
              </a:buClr>
              <a:buFont typeface="+mj-lt"/>
              <a:buAutoNum type="arabicPeriod"/>
            </a:pPr>
            <a:endParaRPr lang="en-GB" sz="13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0000"/>
              </a:lnSpc>
              <a:spcBef>
                <a:spcPts val="0"/>
              </a:spcBef>
              <a:buClr>
                <a:srgbClr val="000000"/>
              </a:buClr>
              <a:buFont typeface="+mj-lt"/>
              <a:buAutoNum type="arabicPeriod"/>
            </a:pP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Abdullah, Muhammad Amir Imran and </a:t>
            </a:r>
            <a:r>
              <a:rPr lang="en-GB" sz="1300" dirty="0" err="1">
                <a:effectLst/>
                <a:latin typeface="Times New Roman" panose="02020603050405020304" pitchFamily="18" charset="0"/>
                <a:ea typeface="Calibri" panose="020F0502020204030204" pitchFamily="34" charset="0"/>
                <a:cs typeface="Times New Roman" panose="02020603050405020304" pitchFamily="18" charset="0"/>
              </a:rPr>
              <a:t>Armi</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Riffa, Mohamad </a:t>
            </a:r>
            <a:r>
              <a:rPr lang="en-GB" sz="1300" dirty="0" err="1">
                <a:effectLst/>
                <a:latin typeface="Times New Roman" panose="02020603050405020304" pitchFamily="18" charset="0"/>
                <a:ea typeface="Calibri" panose="020F0502020204030204" pitchFamily="34" charset="0"/>
                <a:cs typeface="Times New Roman" panose="02020603050405020304" pitchFamily="18" charset="0"/>
              </a:rPr>
              <a:t>Faiz</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and Abd Rahim, Nurul </a:t>
            </a:r>
            <a:r>
              <a:rPr lang="en-GB" sz="1300" dirty="0" err="1">
                <a:effectLst/>
                <a:latin typeface="Times New Roman" panose="02020603050405020304" pitchFamily="18" charset="0"/>
                <a:ea typeface="Calibri" panose="020F0502020204030204" pitchFamily="34" charset="0"/>
                <a:cs typeface="Times New Roman" panose="02020603050405020304" pitchFamily="18" charset="0"/>
              </a:rPr>
              <a:t>Zahirah</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(2020) </a:t>
            </a:r>
            <a:r>
              <a:rPr lang="en-GB" sz="1300" u="sng" dirty="0">
                <a:effectLst/>
                <a:latin typeface="Times New Roman" panose="02020603050405020304" pitchFamily="18" charset="0"/>
                <a:ea typeface="Calibri" panose="020F0502020204030204" pitchFamily="34" charset="0"/>
                <a:cs typeface="Times New Roman" panose="02020603050405020304" pitchFamily="18" charset="0"/>
              </a:rPr>
              <a:t>‘E-Fitness Buddy’</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Available from: </a:t>
            </a:r>
            <a:r>
              <a:rPr lang="en-GB" sz="1300" u="sng" dirty="0">
                <a:effectLst/>
                <a:latin typeface="Times New Roman" panose="02020603050405020304" pitchFamily="18" charset="0"/>
                <a:ea typeface="Calibri" panose="020F0502020204030204" pitchFamily="34" charset="0"/>
                <a:cs typeface="Times New Roman" panose="02020603050405020304" pitchFamily="18" charset="0"/>
                <a:hlinkClick r:id="rId7">
                  <a:extLst>
                    <a:ext uri="{A12FA001-AC4F-418D-AE19-62706E023703}">
                      <ahyp:hlinkClr xmlns:ahyp="http://schemas.microsoft.com/office/drawing/2018/hyperlinkcolor" val="tx"/>
                    </a:ext>
                  </a:extLst>
                </a:hlinkClick>
              </a:rPr>
              <a:t>https://ir.uitm.edu.my/id/eprint/428/</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(Accessed Wednesday 21st July’ 2021)</a:t>
            </a:r>
          </a:p>
          <a:p>
            <a:pPr>
              <a:lnSpc>
                <a:spcPct val="100000"/>
              </a:lnSpc>
              <a:spcBef>
                <a:spcPts val="0"/>
              </a:spcBef>
              <a:buClr>
                <a:srgbClr val="000000"/>
              </a:buClr>
              <a:buFont typeface="+mj-lt"/>
              <a:buAutoNum type="arabicPeriod"/>
            </a:pPr>
            <a:endParaRPr lang="en-GB" sz="13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0000"/>
              </a:lnSpc>
              <a:spcBef>
                <a:spcPts val="0"/>
              </a:spcBef>
              <a:buClr>
                <a:srgbClr val="000000"/>
              </a:buClr>
              <a:buFont typeface="+mj-lt"/>
              <a:buAutoNum type="arabicPeriod"/>
            </a:pPr>
            <a:r>
              <a:rPr lang="en-GB" sz="1300" dirty="0" err="1">
                <a:effectLst/>
                <a:latin typeface="Times New Roman" panose="02020603050405020304" pitchFamily="18" charset="0"/>
                <a:ea typeface="Calibri" panose="020F0502020204030204" pitchFamily="34" charset="0"/>
                <a:cs typeface="Times New Roman" panose="02020603050405020304" pitchFamily="18" charset="0"/>
              </a:rPr>
              <a:t>Assemblo</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(2021) </a:t>
            </a:r>
            <a:r>
              <a:rPr lang="en-GB" sz="1300" u="sng" dirty="0">
                <a:effectLst/>
                <a:latin typeface="Times New Roman" panose="02020603050405020304" pitchFamily="18" charset="0"/>
                <a:ea typeface="Calibri" panose="020F0502020204030204" pitchFamily="34" charset="0"/>
                <a:cs typeface="Times New Roman" panose="02020603050405020304" pitchFamily="18" charset="0"/>
              </a:rPr>
              <a:t>‘WHAT ARE THE 7 PS OF MARKETING?’</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Available from: </a:t>
            </a:r>
            <a:r>
              <a:rPr lang="en-GB" sz="1300" u="sng" dirty="0">
                <a:effectLst/>
                <a:latin typeface="Times New Roman" panose="02020603050405020304" pitchFamily="18" charset="0"/>
                <a:ea typeface="Calibri" panose="020F0502020204030204" pitchFamily="34" charset="0"/>
                <a:cs typeface="Times New Roman" panose="02020603050405020304" pitchFamily="18" charset="0"/>
                <a:hlinkClick r:id="rId8">
                  <a:extLst>
                    <a:ext uri="{A12FA001-AC4F-418D-AE19-62706E023703}">
                      <ahyp:hlinkClr xmlns:ahyp="http://schemas.microsoft.com/office/drawing/2018/hyperlinkcolor" val="tx"/>
                    </a:ext>
                  </a:extLst>
                </a:hlinkClick>
              </a:rPr>
              <a:t>https://assemblo.com/guides/what-are-the-7-ps-of-marketing/</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(Accessed Saturday 18th September’ 2021)</a:t>
            </a:r>
          </a:p>
          <a:p>
            <a:pPr>
              <a:lnSpc>
                <a:spcPct val="100000"/>
              </a:lnSpc>
              <a:spcBef>
                <a:spcPts val="0"/>
              </a:spcBef>
              <a:buClr>
                <a:srgbClr val="000000"/>
              </a:buClr>
              <a:buFont typeface="+mj-lt"/>
              <a:buAutoNum type="arabicPeriod"/>
            </a:pPr>
            <a:endParaRPr lang="en-GB" sz="1300" dirty="0">
              <a:latin typeface="Times New Roman" panose="02020603050405020304" pitchFamily="18" charset="0"/>
              <a:ea typeface="Calibri" panose="020F0502020204030204" pitchFamily="34" charset="0"/>
              <a:cs typeface="Times New Roman" panose="02020603050405020304" pitchFamily="18" charset="0"/>
            </a:endParaRPr>
          </a:p>
          <a:p>
            <a:pPr>
              <a:lnSpc>
                <a:spcPct val="100000"/>
              </a:lnSpc>
              <a:spcBef>
                <a:spcPts val="0"/>
              </a:spcBef>
              <a:buClr>
                <a:srgbClr val="000000"/>
              </a:buClr>
              <a:buFont typeface="+mj-lt"/>
              <a:buAutoNum type="arabicPeriod"/>
            </a:pP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BBC. (2020) </a:t>
            </a:r>
            <a:r>
              <a:rPr lang="en-GB" sz="1300" u="sng" dirty="0">
                <a:effectLst/>
                <a:latin typeface="Times New Roman" panose="02020603050405020304" pitchFamily="18" charset="0"/>
                <a:ea typeface="Calibri" panose="020F0502020204030204" pitchFamily="34" charset="0"/>
                <a:cs typeface="Times New Roman" panose="02020603050405020304" pitchFamily="18" charset="0"/>
              </a:rPr>
              <a:t>‘Coronavirus creates boom in digital fitness’</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Available from: </a:t>
            </a:r>
            <a:r>
              <a:rPr lang="en-GB" sz="1300" u="sng" dirty="0">
                <a:effectLst/>
                <a:latin typeface="Times New Roman" panose="02020603050405020304" pitchFamily="18" charset="0"/>
                <a:ea typeface="Calibri" panose="020F0502020204030204" pitchFamily="34" charset="0"/>
                <a:cs typeface="Times New Roman" panose="02020603050405020304" pitchFamily="18" charset="0"/>
                <a:hlinkClick r:id="rId9">
                  <a:extLst>
                    <a:ext uri="{A12FA001-AC4F-418D-AE19-62706E023703}">
                      <ahyp:hlinkClr xmlns:ahyp="http://schemas.microsoft.com/office/drawing/2018/hyperlinkcolor" val="tx"/>
                    </a:ext>
                  </a:extLst>
                </a:hlinkClick>
              </a:rPr>
              <a:t>https://www.bbc.co.uk/news/technology-55318822</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(Accessed Wednesday 21st July’ 2021)</a:t>
            </a:r>
          </a:p>
          <a:p>
            <a:pPr>
              <a:lnSpc>
                <a:spcPct val="100000"/>
              </a:lnSpc>
              <a:spcBef>
                <a:spcPts val="0"/>
              </a:spcBef>
              <a:buClr>
                <a:srgbClr val="000000"/>
              </a:buClr>
              <a:buFont typeface="+mj-lt"/>
              <a:buAutoNum type="arabicPeriod"/>
            </a:pPr>
            <a:endParaRPr lang="en-GB" sz="1300" dirty="0">
              <a:latin typeface="Times New Roman" panose="02020603050405020304" pitchFamily="18" charset="0"/>
              <a:ea typeface="Calibri" panose="020F0502020204030204" pitchFamily="34" charset="0"/>
              <a:cs typeface="Times New Roman" panose="02020603050405020304" pitchFamily="18" charset="0"/>
            </a:endParaRPr>
          </a:p>
          <a:p>
            <a:pPr>
              <a:lnSpc>
                <a:spcPct val="100000"/>
              </a:lnSpc>
              <a:spcBef>
                <a:spcPts val="0"/>
              </a:spcBef>
              <a:buClr>
                <a:srgbClr val="000000"/>
              </a:buClr>
              <a:buFont typeface="+mj-lt"/>
              <a:buAutoNum type="arabicPeriod"/>
            </a:pP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BBC. (2020) </a:t>
            </a:r>
            <a:r>
              <a:rPr lang="en-GB" sz="1300" u="sng" dirty="0">
                <a:effectLst/>
                <a:latin typeface="Times New Roman" panose="02020603050405020304" pitchFamily="18" charset="0"/>
                <a:ea typeface="Calibri" panose="020F0502020204030204" pitchFamily="34" charset="0"/>
                <a:cs typeface="Times New Roman" panose="02020603050405020304" pitchFamily="18" charset="0"/>
              </a:rPr>
              <a:t>‘</a:t>
            </a:r>
            <a:r>
              <a:rPr lang="en-GB" sz="1300" u="sng" dirty="0">
                <a:effectLst/>
                <a:latin typeface="Times New Roman" panose="02020603050405020304" pitchFamily="18" charset="0"/>
                <a:ea typeface="Calibri" panose="020F0502020204030204" pitchFamily="34" charset="0"/>
                <a:cs typeface="Times New Roman" panose="02020603050405020304" pitchFamily="18" charset="0"/>
                <a:hlinkClick r:id="rId10">
                  <a:extLst>
                    <a:ext uri="{A12FA001-AC4F-418D-AE19-62706E023703}">
                      <ahyp:hlinkClr xmlns:ahyp="http://schemas.microsoft.com/office/drawing/2018/hyperlinkcolor" val="tx"/>
                    </a:ext>
                  </a:extLst>
                </a:hlinkClick>
              </a:rPr>
              <a:t>COVID-19</a:t>
            </a:r>
            <a:r>
              <a:rPr lang="en-GB" sz="1300" u="sng" dirty="0">
                <a:effectLst/>
                <a:latin typeface="Times New Roman" panose="02020603050405020304" pitchFamily="18" charset="0"/>
                <a:ea typeface="Calibri" panose="020F0502020204030204" pitchFamily="34" charset="0"/>
                <a:cs typeface="Times New Roman" panose="02020603050405020304" pitchFamily="18" charset="0"/>
              </a:rPr>
              <a:t> the evolution of home fitness’</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Available from: </a:t>
            </a:r>
            <a:r>
              <a:rPr lang="en-GB" sz="1300" u="sng" dirty="0">
                <a:effectLst/>
                <a:latin typeface="Times New Roman" panose="02020603050405020304" pitchFamily="18" charset="0"/>
                <a:ea typeface="Calibri" panose="020F0502020204030204" pitchFamily="34" charset="0"/>
                <a:cs typeface="Times New Roman" panose="02020603050405020304" pitchFamily="18" charset="0"/>
                <a:hlinkClick r:id="rId11">
                  <a:extLst>
                    <a:ext uri="{A12FA001-AC4F-418D-AE19-62706E023703}">
                      <ahyp:hlinkClr xmlns:ahyp="http://schemas.microsoft.com/office/drawing/2018/hyperlinkcolor" val="tx"/>
                    </a:ext>
                  </a:extLst>
                </a:hlinkClick>
              </a:rPr>
              <a:t>https://www.bbc.com/worklife/article/20200504-covid-19-update-quarantine-home-workouts-during-coronavirus</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(Accessed Wednesday 21st July’ 2021)</a:t>
            </a:r>
          </a:p>
          <a:p>
            <a:pPr>
              <a:lnSpc>
                <a:spcPct val="100000"/>
              </a:lnSpc>
              <a:spcBef>
                <a:spcPts val="0"/>
              </a:spcBef>
              <a:buClr>
                <a:srgbClr val="000000"/>
              </a:buClr>
              <a:buFont typeface="+mj-lt"/>
              <a:buAutoNum type="arabicPeriod"/>
            </a:pPr>
            <a:endParaRPr lang="en-GB" sz="1300" u="none" strike="noStrike" dirty="0">
              <a:solidFill>
                <a:srgbClr val="B8FA56"/>
              </a:solidFill>
              <a:latin typeface="Times New Roman" panose="02020603050405020304" pitchFamily="18" charset="0"/>
              <a:ea typeface="Calibri" panose="020F0502020204030204" pitchFamily="34" charset="0"/>
              <a:cs typeface="Times New Roman" panose="02020603050405020304" pitchFamily="18" charset="0"/>
              <a:hlinkClick r:id="rId12">
                <a:extLst>
                  <a:ext uri="{A12FA001-AC4F-418D-AE19-62706E023703}">
                    <ahyp:hlinkClr xmlns:ahyp="http://schemas.microsoft.com/office/drawing/2018/hyperlinkcolor" val="tx"/>
                  </a:ext>
                </a:extLst>
              </a:hlinkClick>
            </a:endParaRPr>
          </a:p>
          <a:p>
            <a:pPr>
              <a:lnSpc>
                <a:spcPct val="100000"/>
              </a:lnSpc>
              <a:spcBef>
                <a:spcPts val="0"/>
              </a:spcBef>
              <a:buClr>
                <a:srgbClr val="000000"/>
              </a:buClr>
              <a:buFont typeface="+mj-lt"/>
              <a:buAutoNum type="arabicPeriod"/>
            </a:pPr>
            <a:r>
              <a:rPr lang="en-GB" sz="1300" u="none" strike="noStrike" dirty="0">
                <a:effectLst/>
                <a:latin typeface="Times New Roman" panose="02020603050405020304" pitchFamily="18" charset="0"/>
                <a:ea typeface="Calibri" panose="020F0502020204030204" pitchFamily="34" charset="0"/>
                <a:cs typeface="Times New Roman" panose="02020603050405020304" pitchFamily="18" charset="0"/>
                <a:hlinkClick r:id="rId12">
                  <a:extLst>
                    <a:ext uri="{A12FA001-AC4F-418D-AE19-62706E023703}">
                      <ahyp:hlinkClr xmlns:ahyp="http://schemas.microsoft.com/office/drawing/2018/hyperlinkcolor" val="tx"/>
                    </a:ext>
                  </a:extLst>
                </a:hlinkClick>
              </a:rPr>
              <a:t>Berman</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R and </a:t>
            </a:r>
            <a:r>
              <a:rPr lang="en-GB" sz="1300" dirty="0" err="1">
                <a:effectLst/>
                <a:latin typeface="Times New Roman" panose="02020603050405020304" pitchFamily="18" charset="0"/>
                <a:ea typeface="Calibri" panose="020F0502020204030204" pitchFamily="34" charset="0"/>
                <a:cs typeface="Times New Roman" panose="02020603050405020304" pitchFamily="18" charset="0"/>
              </a:rPr>
              <a:t>Beake</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J. (2021) </a:t>
            </a:r>
            <a:r>
              <a:rPr lang="en-GB" sz="1300" u="sng" dirty="0">
                <a:effectLst/>
                <a:latin typeface="Times New Roman" panose="02020603050405020304" pitchFamily="18" charset="0"/>
                <a:ea typeface="Calibri" panose="020F0502020204030204" pitchFamily="34" charset="0"/>
                <a:cs typeface="Times New Roman" panose="02020603050405020304" pitchFamily="18" charset="0"/>
              </a:rPr>
              <a:t>‘Exercise and mental health during COVID-19: Study explores link, trends’</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Available from: </a:t>
            </a:r>
            <a:r>
              <a:rPr lang="en-GB" sz="1300" u="sng" dirty="0">
                <a:effectLst/>
                <a:latin typeface="Times New Roman" panose="02020603050405020304" pitchFamily="18" charset="0"/>
                <a:ea typeface="Calibri" panose="020F0502020204030204" pitchFamily="34" charset="0"/>
                <a:cs typeface="Times New Roman" panose="02020603050405020304" pitchFamily="18" charset="0"/>
                <a:hlinkClick r:id="rId13">
                  <a:extLst>
                    <a:ext uri="{A12FA001-AC4F-418D-AE19-62706E023703}">
                      <ahyp:hlinkClr xmlns:ahyp="http://schemas.microsoft.com/office/drawing/2018/hyperlinkcolor" val="tx"/>
                    </a:ext>
                  </a:extLst>
                </a:hlinkClick>
              </a:rPr>
              <a:t>https://www.medicalnewstoday.com/articles/exercise-and-mental-health-during-covid-19-study-explores-link-trends</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(Accessed Wednesday 21st July’ 2021)</a:t>
            </a:r>
          </a:p>
          <a:p>
            <a:pPr>
              <a:lnSpc>
                <a:spcPct val="100000"/>
              </a:lnSpc>
              <a:spcBef>
                <a:spcPts val="0"/>
              </a:spcBef>
              <a:buClr>
                <a:srgbClr val="000000"/>
              </a:buClr>
              <a:buFont typeface="+mj-lt"/>
              <a:buAutoNum type="arabicPeriod"/>
            </a:pPr>
            <a:endParaRPr lang="en-GB" sz="1300" dirty="0">
              <a:latin typeface="Times New Roman" panose="02020603050405020304" pitchFamily="18" charset="0"/>
              <a:ea typeface="Calibri" panose="020F0502020204030204" pitchFamily="34" charset="0"/>
              <a:cs typeface="Times New Roman" panose="02020603050405020304" pitchFamily="18" charset="0"/>
            </a:endParaRPr>
          </a:p>
          <a:p>
            <a:pPr>
              <a:lnSpc>
                <a:spcPct val="100000"/>
              </a:lnSpc>
              <a:spcBef>
                <a:spcPts val="0"/>
              </a:spcBef>
              <a:buClr>
                <a:srgbClr val="000000"/>
              </a:buClr>
              <a:buFont typeface="+mj-lt"/>
              <a:buAutoNum type="arabicPeriod"/>
            </a:pPr>
            <a:r>
              <a:rPr lang="en-GB" sz="1300" dirty="0" err="1">
                <a:effectLst/>
                <a:latin typeface="Times New Roman" panose="02020603050405020304" pitchFamily="18" charset="0"/>
                <a:ea typeface="Calibri" panose="020F0502020204030204" pitchFamily="34" charset="0"/>
                <a:cs typeface="Times New Roman" panose="02020603050405020304" pitchFamily="18" charset="0"/>
              </a:rPr>
              <a:t>CBInsights</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(2019) </a:t>
            </a:r>
            <a:r>
              <a:rPr lang="en-GB" sz="1300" u="sng" dirty="0">
                <a:effectLst/>
                <a:latin typeface="Times New Roman" panose="02020603050405020304" pitchFamily="18" charset="0"/>
                <a:ea typeface="Calibri" panose="020F0502020204030204" pitchFamily="34" charset="0"/>
                <a:cs typeface="Times New Roman" panose="02020603050405020304" pitchFamily="18" charset="0"/>
              </a:rPr>
              <a:t>‘The World’s Most Valuable Fitness </a:t>
            </a:r>
            <a:r>
              <a:rPr lang="en-GB" sz="1300" u="sng" dirty="0" err="1">
                <a:effectLst/>
                <a:latin typeface="Times New Roman" panose="02020603050405020304" pitchFamily="18" charset="0"/>
                <a:ea typeface="Calibri" panose="020F0502020204030204" pitchFamily="34" charset="0"/>
                <a:cs typeface="Times New Roman" panose="02020603050405020304" pitchFamily="18" charset="0"/>
              </a:rPr>
              <a:t>Startup</a:t>
            </a:r>
            <a:r>
              <a:rPr lang="en-GB" sz="1300" u="sng" dirty="0">
                <a:effectLst/>
                <a:latin typeface="Times New Roman" panose="02020603050405020304" pitchFamily="18" charset="0"/>
                <a:ea typeface="Calibri" panose="020F0502020204030204" pitchFamily="34" charset="0"/>
                <a:cs typeface="Times New Roman" panose="02020603050405020304" pitchFamily="18" charset="0"/>
              </a:rPr>
              <a:t> is Going Public. Here Are the Investors Who Stand to Gain — Or Lose — the Most’</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Available from: </a:t>
            </a:r>
            <a:r>
              <a:rPr lang="en-GB" sz="1300" u="sng" dirty="0">
                <a:effectLst/>
                <a:latin typeface="Times New Roman" panose="02020603050405020304" pitchFamily="18" charset="0"/>
                <a:ea typeface="Calibri" panose="020F0502020204030204" pitchFamily="34" charset="0"/>
                <a:cs typeface="Times New Roman" panose="02020603050405020304" pitchFamily="18" charset="0"/>
                <a:hlinkClick r:id="rId14">
                  <a:extLst>
                    <a:ext uri="{A12FA001-AC4F-418D-AE19-62706E023703}">
                      <ahyp:hlinkClr xmlns:ahyp="http://schemas.microsoft.com/office/drawing/2018/hyperlinkcolor" val="tx"/>
                    </a:ext>
                  </a:extLst>
                </a:hlinkClick>
              </a:rPr>
              <a:t>https://www.cbinsights.com/research/peloton-ipo-investor-analysis/</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(Accessed Wednesday 21st July’ 2021)</a:t>
            </a:r>
          </a:p>
          <a:p>
            <a:pPr>
              <a:lnSpc>
                <a:spcPct val="100000"/>
              </a:lnSpc>
              <a:spcBef>
                <a:spcPts val="0"/>
              </a:spcBef>
              <a:buClr>
                <a:srgbClr val="000000"/>
              </a:buClr>
              <a:buFont typeface="+mj-lt"/>
              <a:buAutoNum type="arabicPeriod"/>
            </a:pPr>
            <a:endParaRPr lang="en-GB" sz="1300" u="none" strike="noStrike" dirty="0">
              <a:solidFill>
                <a:srgbClr val="B8FA56"/>
              </a:solidFill>
              <a:latin typeface="Times New Roman" panose="02020603050405020304" pitchFamily="18" charset="0"/>
              <a:ea typeface="Calibri" panose="020F0502020204030204" pitchFamily="34" charset="0"/>
              <a:cs typeface="Times New Roman" panose="02020603050405020304" pitchFamily="18" charset="0"/>
              <a:hlinkClick r:id="rId15">
                <a:extLst>
                  <a:ext uri="{A12FA001-AC4F-418D-AE19-62706E023703}">
                    <ahyp:hlinkClr xmlns:ahyp="http://schemas.microsoft.com/office/drawing/2018/hyperlinkcolor" val="tx"/>
                  </a:ext>
                </a:extLst>
              </a:hlinkClick>
            </a:endParaRPr>
          </a:p>
          <a:p>
            <a:pPr>
              <a:lnSpc>
                <a:spcPct val="100000"/>
              </a:lnSpc>
              <a:spcBef>
                <a:spcPts val="0"/>
              </a:spcBef>
              <a:buClr>
                <a:srgbClr val="000000"/>
              </a:buClr>
              <a:buFont typeface="+mj-lt"/>
              <a:buAutoNum type="arabicPeriod"/>
            </a:pPr>
            <a:r>
              <a:rPr lang="en-GB" sz="1300" u="none" strike="noStrike" dirty="0">
                <a:effectLst/>
                <a:latin typeface="Times New Roman" panose="02020603050405020304" pitchFamily="18" charset="0"/>
                <a:ea typeface="Calibri" panose="020F0502020204030204" pitchFamily="34" charset="0"/>
                <a:cs typeface="Times New Roman" panose="02020603050405020304" pitchFamily="18" charset="0"/>
                <a:hlinkClick r:id="rId15">
                  <a:extLst>
                    <a:ext uri="{A12FA001-AC4F-418D-AE19-62706E023703}">
                      <ahyp:hlinkClr xmlns:ahyp="http://schemas.microsoft.com/office/drawing/2018/hyperlinkcolor" val="tx"/>
                    </a:ext>
                  </a:extLst>
                </a:hlinkClick>
              </a:rPr>
              <a:t>Davalos</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J. (2021) </a:t>
            </a:r>
            <a:r>
              <a:rPr lang="en-GB" sz="1300" u="sng" dirty="0">
                <a:effectLst/>
                <a:latin typeface="Times New Roman" panose="02020603050405020304" pitchFamily="18" charset="0"/>
                <a:ea typeface="Calibri" panose="020F0502020204030204" pitchFamily="34" charset="0"/>
                <a:cs typeface="Times New Roman" panose="02020603050405020304" pitchFamily="18" charset="0"/>
              </a:rPr>
              <a:t>‘Virtual classes and mental health options were turbocharged by the pandemic. Gym chain executives expect that to continue’</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Available from: </a:t>
            </a:r>
            <a:r>
              <a:rPr lang="en-GB" sz="1300" u="sng" dirty="0">
                <a:effectLst/>
                <a:latin typeface="Times New Roman" panose="02020603050405020304" pitchFamily="18" charset="0"/>
                <a:ea typeface="Calibri" panose="020F0502020204030204" pitchFamily="34" charset="0"/>
                <a:cs typeface="Times New Roman" panose="02020603050405020304" pitchFamily="18" charset="0"/>
                <a:hlinkClick r:id="rId16">
                  <a:extLst>
                    <a:ext uri="{A12FA001-AC4F-418D-AE19-62706E023703}">
                      <ahyp:hlinkClr xmlns:ahyp="http://schemas.microsoft.com/office/drawing/2018/hyperlinkcolor" val="tx"/>
                    </a:ext>
                  </a:extLst>
                </a:hlinkClick>
              </a:rPr>
              <a:t>https://www.bloomberg.com/news/articles/2021-01-19/fitness-industry-may-never-return-to-its-old-ways-after-covid-19</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(Accessed Wednesday 21st July’ 2021)</a:t>
            </a:r>
          </a:p>
          <a:p>
            <a:pPr>
              <a:lnSpc>
                <a:spcPct val="100000"/>
              </a:lnSpc>
              <a:spcBef>
                <a:spcPts val="0"/>
              </a:spcBef>
              <a:buClr>
                <a:srgbClr val="000000"/>
              </a:buClr>
              <a:buFont typeface="+mj-lt"/>
              <a:buAutoNum type="arabicPeriod"/>
            </a:pPr>
            <a:endParaRPr lang="en-GB" sz="1300" dirty="0">
              <a:latin typeface="Times New Roman" panose="02020603050405020304" pitchFamily="18" charset="0"/>
              <a:ea typeface="Calibri" panose="020F0502020204030204" pitchFamily="34" charset="0"/>
              <a:cs typeface="Times New Roman" panose="02020603050405020304" pitchFamily="18" charset="0"/>
            </a:endParaRPr>
          </a:p>
          <a:p>
            <a:pPr>
              <a:lnSpc>
                <a:spcPct val="100000"/>
              </a:lnSpc>
              <a:spcBef>
                <a:spcPts val="0"/>
              </a:spcBef>
              <a:buClr>
                <a:srgbClr val="000000"/>
              </a:buClr>
              <a:buFont typeface="+mj-lt"/>
              <a:buAutoNum type="arabicPeriod"/>
            </a:pP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Financial Times. (2021) </a:t>
            </a:r>
            <a:r>
              <a:rPr lang="en-GB" sz="1300" u="sng" dirty="0">
                <a:effectLst/>
                <a:latin typeface="Times New Roman" panose="02020603050405020304" pitchFamily="18" charset="0"/>
                <a:ea typeface="Calibri" panose="020F0502020204030204" pitchFamily="34" charset="0"/>
                <a:cs typeface="Times New Roman" panose="02020603050405020304" pitchFamily="18" charset="0"/>
              </a:rPr>
              <a:t>‘The online at-home fitness boom: can it last?’</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Available from: </a:t>
            </a:r>
            <a:r>
              <a:rPr lang="en-GB" sz="1300" u="sng" dirty="0">
                <a:effectLst/>
                <a:latin typeface="Times New Roman" panose="02020603050405020304" pitchFamily="18" charset="0"/>
                <a:ea typeface="Calibri" panose="020F0502020204030204" pitchFamily="34" charset="0"/>
                <a:cs typeface="Times New Roman" panose="02020603050405020304" pitchFamily="18" charset="0"/>
                <a:hlinkClick r:id="rId17">
                  <a:extLst>
                    <a:ext uri="{A12FA001-AC4F-418D-AE19-62706E023703}">
                      <ahyp:hlinkClr xmlns:ahyp="http://schemas.microsoft.com/office/drawing/2018/hyperlinkcolor" val="tx"/>
                    </a:ext>
                  </a:extLst>
                </a:hlinkClick>
              </a:rPr>
              <a:t>https://www.ft.com/content/8029a3d9-669f-4784-ba8d-216804c3378e</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(Accessed Wednesday 21st July’ 2021)</a:t>
            </a:r>
          </a:p>
          <a:p>
            <a:pPr>
              <a:lnSpc>
                <a:spcPct val="100000"/>
              </a:lnSpc>
              <a:spcBef>
                <a:spcPts val="0"/>
              </a:spcBef>
              <a:buClr>
                <a:srgbClr val="000000"/>
              </a:buClr>
              <a:buFont typeface="+mj-lt"/>
              <a:buAutoNum type="arabicPeriod"/>
            </a:pPr>
            <a:endParaRPr lang="en-GB" sz="1300" dirty="0">
              <a:latin typeface="Times New Roman" panose="02020603050405020304" pitchFamily="18" charset="0"/>
              <a:ea typeface="Calibri" panose="020F0502020204030204" pitchFamily="34" charset="0"/>
              <a:cs typeface="Times New Roman" panose="02020603050405020304" pitchFamily="18" charset="0"/>
            </a:endParaRPr>
          </a:p>
          <a:p>
            <a:pPr>
              <a:lnSpc>
                <a:spcPct val="100000"/>
              </a:lnSpc>
              <a:spcBef>
                <a:spcPts val="0"/>
              </a:spcBef>
              <a:buClr>
                <a:srgbClr val="000000"/>
              </a:buClr>
              <a:buFont typeface="+mj-lt"/>
              <a:buAutoNum type="arabicPeriod"/>
            </a:pP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Forbes. (2020) </a:t>
            </a:r>
            <a:r>
              <a:rPr lang="en-GB" sz="1300" u="sng" dirty="0">
                <a:effectLst/>
                <a:latin typeface="Times New Roman" panose="02020603050405020304" pitchFamily="18" charset="0"/>
                <a:ea typeface="Calibri" panose="020F0502020204030204" pitchFamily="34" charset="0"/>
                <a:cs typeface="Times New Roman" panose="02020603050405020304" pitchFamily="18" charset="0"/>
              </a:rPr>
              <a:t>‘How COVID-19 is Transforming the Fitness Industry’</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Available from: </a:t>
            </a:r>
            <a:r>
              <a:rPr lang="en-GB" sz="1300" u="sng" dirty="0">
                <a:effectLst/>
                <a:latin typeface="Times New Roman" panose="02020603050405020304" pitchFamily="18" charset="0"/>
                <a:ea typeface="Calibri" panose="020F0502020204030204" pitchFamily="34" charset="0"/>
                <a:cs typeface="Times New Roman" panose="02020603050405020304" pitchFamily="18" charset="0"/>
                <a:hlinkClick r:id="rId18">
                  <a:extLst>
                    <a:ext uri="{A12FA001-AC4F-418D-AE19-62706E023703}">
                      <ahyp:hlinkClr xmlns:ahyp="http://schemas.microsoft.com/office/drawing/2018/hyperlinkcolor" val="tx"/>
                    </a:ext>
                  </a:extLst>
                </a:hlinkClick>
              </a:rPr>
              <a:t>https://www.forbes.com/sites/jesscording/2020/07/13/covid-19-transforming-fitness-industry/?sh=1bcebbc030a7</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(Accessed Wednesday 21st July’ 2021)</a:t>
            </a:r>
          </a:p>
          <a:p>
            <a:pPr>
              <a:lnSpc>
                <a:spcPct val="100000"/>
              </a:lnSpc>
              <a:spcBef>
                <a:spcPts val="0"/>
              </a:spcBef>
              <a:buClr>
                <a:srgbClr val="000000"/>
              </a:buClr>
              <a:buFont typeface="+mj-lt"/>
              <a:buAutoNum type="arabicPeriod"/>
            </a:pPr>
            <a:endParaRPr lang="en-GB" sz="13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0000"/>
              </a:lnSpc>
              <a:spcBef>
                <a:spcPts val="0"/>
              </a:spcBef>
              <a:buClr>
                <a:srgbClr val="000000"/>
              </a:buClr>
              <a:buFont typeface="+mj-lt"/>
              <a:buAutoNum type="arabicPeriod"/>
            </a:pP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Han, L.Z, Pan, Z.G, Zhang, M.M and Tian, F. (2016) </a:t>
            </a:r>
            <a:r>
              <a:rPr lang="en-GB" sz="1300" u="sng" dirty="0">
                <a:effectLst/>
                <a:latin typeface="Times New Roman" panose="02020603050405020304" pitchFamily="18" charset="0"/>
                <a:ea typeface="Calibri" panose="020F0502020204030204" pitchFamily="34" charset="0"/>
                <a:cs typeface="Times New Roman" panose="02020603050405020304" pitchFamily="18" charset="0"/>
              </a:rPr>
              <a:t>‘A Pleasurable Persuasive Model for E-fitness System’</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Available from: </a:t>
            </a:r>
            <a:r>
              <a:rPr lang="en-GB" sz="1300" u="sng" dirty="0">
                <a:effectLst/>
                <a:latin typeface="Times New Roman" panose="02020603050405020304" pitchFamily="18" charset="0"/>
                <a:ea typeface="Calibri" panose="020F0502020204030204" pitchFamily="34" charset="0"/>
                <a:cs typeface="Times New Roman" panose="02020603050405020304" pitchFamily="18" charset="0"/>
                <a:hlinkClick r:id="rId19">
                  <a:extLst>
                    <a:ext uri="{A12FA001-AC4F-418D-AE19-62706E023703}">
                      <ahyp:hlinkClr xmlns:ahyp="http://schemas.microsoft.com/office/drawing/2018/hyperlinkcolor" val="tx"/>
                    </a:ext>
                  </a:extLst>
                </a:hlinkClick>
              </a:rPr>
              <a:t>http://eprints.bournemouth.ac.uk/26180/</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(Accessed Wednesday 21st July’ 2021)</a:t>
            </a:r>
            <a:endParaRPr lang="en-GB" sz="13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Footer Placeholder 3">
            <a:extLst>
              <a:ext uri="{FF2B5EF4-FFF2-40B4-BE49-F238E27FC236}">
                <a16:creationId xmlns:a16="http://schemas.microsoft.com/office/drawing/2014/main" id="{C3037C18-82B1-4A5F-A20F-090797CEDCDE}"/>
              </a:ext>
            </a:extLst>
          </p:cNvPr>
          <p:cNvSpPr>
            <a:spLocks noGrp="1"/>
          </p:cNvSpPr>
          <p:nvPr>
            <p:ph type="ftr" sz="quarter" idx="11"/>
          </p:nvPr>
        </p:nvSpPr>
        <p:spPr>
          <a:xfrm>
            <a:off x="6888277" y="224638"/>
            <a:ext cx="6239309" cy="297007"/>
          </a:xfrm>
        </p:spPr>
        <p:txBody>
          <a:bodyPr/>
          <a:lstStyle/>
          <a:p>
            <a:r>
              <a:rPr lang="en-GB" b="1" i="1" dirty="0"/>
              <a:t>MANJINDER KAUR,</a:t>
            </a:r>
            <a:r>
              <a:rPr lang="en-GB" dirty="0"/>
              <a:t> </a:t>
            </a:r>
            <a:r>
              <a:rPr lang="en-GB" b="1" i="1" dirty="0"/>
              <a:t>Student ID Number: 1812346,</a:t>
            </a:r>
            <a:endParaRPr lang="en-GB" dirty="0"/>
          </a:p>
          <a:p>
            <a:r>
              <a:rPr lang="en-GB" b="1" i="1" dirty="0"/>
              <a:t>Degree Subject: MBA ONLINE,</a:t>
            </a:r>
            <a:r>
              <a:rPr lang="en-GB" dirty="0"/>
              <a:t> </a:t>
            </a:r>
            <a:r>
              <a:rPr lang="en-GB" b="1" i="1" dirty="0"/>
              <a:t>Module 5: Digital Entrepreneurship.</a:t>
            </a:r>
            <a:endParaRPr lang="en-GB" dirty="0"/>
          </a:p>
        </p:txBody>
      </p:sp>
      <p:sp>
        <p:nvSpPr>
          <p:cNvPr id="5" name="Slide Number Placeholder 4">
            <a:extLst>
              <a:ext uri="{FF2B5EF4-FFF2-40B4-BE49-F238E27FC236}">
                <a16:creationId xmlns:a16="http://schemas.microsoft.com/office/drawing/2014/main" id="{B16BC041-AD2A-4D63-BE24-5B8427BF5C67}"/>
              </a:ext>
            </a:extLst>
          </p:cNvPr>
          <p:cNvSpPr>
            <a:spLocks noGrp="1"/>
          </p:cNvSpPr>
          <p:nvPr>
            <p:ph type="sldNum" sz="quarter" idx="12"/>
          </p:nvPr>
        </p:nvSpPr>
        <p:spPr>
          <a:xfrm>
            <a:off x="9580073" y="6484858"/>
            <a:ext cx="1320480" cy="297008"/>
          </a:xfrm>
        </p:spPr>
        <p:txBody>
          <a:bodyPr/>
          <a:lstStyle/>
          <a:p>
            <a:r>
              <a:rPr lang="en-US" dirty="0"/>
              <a:t>Page </a:t>
            </a:r>
            <a:fld id="{6D22F896-40B5-4ADD-8801-0D06FADFA095}" type="slidenum">
              <a:rPr lang="en-US" smtClean="0"/>
              <a:t>11</a:t>
            </a:fld>
            <a:r>
              <a:rPr lang="en-US" dirty="0"/>
              <a:t> of 13</a:t>
            </a:r>
          </a:p>
        </p:txBody>
      </p:sp>
      <p:pic>
        <p:nvPicPr>
          <p:cNvPr id="6" name="Audio 5">
            <a:hlinkClick r:id="" action="ppaction://media"/>
            <a:extLst>
              <a:ext uri="{FF2B5EF4-FFF2-40B4-BE49-F238E27FC236}">
                <a16:creationId xmlns:a16="http://schemas.microsoft.com/office/drawing/2014/main" id="{480D9C1F-1B5E-4382-81AF-FED77E55924F}"/>
              </a:ext>
            </a:extLst>
          </p:cNvPr>
          <p:cNvPicPr>
            <a:picLocks noChangeAspect="1"/>
          </p:cNvPicPr>
          <p:nvPr>
            <a:audioFile r:link="rId2"/>
            <p:extLst>
              <p:ext uri="{DAA4B4D4-6D71-4841-9C94-3DE7FCFB9230}">
                <p14:media xmlns:p14="http://schemas.microsoft.com/office/powerpoint/2010/main" r:embed="rId1"/>
              </p:ext>
            </p:extLst>
          </p:nvPr>
        </p:nvPicPr>
        <p:blipFill>
          <a:blip r:embed="rId20"/>
          <a:stretch>
            <a:fillRect/>
          </a:stretch>
        </p:blipFill>
        <p:spPr>
          <a:xfrm>
            <a:off x="11731625" y="6397625"/>
            <a:ext cx="244475" cy="244475"/>
          </a:xfrm>
          <a:prstGeom prst="rect">
            <a:avLst/>
          </a:prstGeom>
        </p:spPr>
      </p:pic>
    </p:spTree>
    <p:extLst>
      <p:ext uri="{BB962C8B-B14F-4D97-AF65-F5344CB8AC3E}">
        <p14:creationId xmlns:p14="http://schemas.microsoft.com/office/powerpoint/2010/main" val="1303776583"/>
      </p:ext>
    </p:extLst>
  </p:cSld>
  <p:clrMapOvr>
    <a:masterClrMapping/>
  </p:clrMapOvr>
  <mc:AlternateContent xmlns:mc="http://schemas.openxmlformats.org/markup-compatibility/2006">
    <mc:Choice xmlns:p14="http://schemas.microsoft.com/office/powerpoint/2010/main" Requires="p14">
      <p:transition spd="slow" p14:dur="2000" advTm="1403"/>
    </mc:Choice>
    <mc:Fallback>
      <p:transition spd="slow" advTm="14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AD58EB-7448-4A4C-8520-FBD37FB50938}"/>
              </a:ext>
            </a:extLst>
          </p:cNvPr>
          <p:cNvSpPr>
            <a:spLocks noGrp="1"/>
          </p:cNvSpPr>
          <p:nvPr>
            <p:ph type="title"/>
          </p:nvPr>
        </p:nvSpPr>
        <p:spPr>
          <a:xfrm>
            <a:off x="-253744" y="283696"/>
            <a:ext cx="8976565" cy="143280"/>
          </a:xfrm>
        </p:spPr>
        <p:txBody>
          <a:bodyPr>
            <a:noAutofit/>
          </a:bodyPr>
          <a:lstStyle/>
          <a:p>
            <a:pPr algn="ctr"/>
            <a:r>
              <a:rPr lang="en-GB" sz="2500" dirty="0"/>
              <a:t>References And bibliography continued….,</a:t>
            </a:r>
          </a:p>
        </p:txBody>
      </p:sp>
      <p:sp>
        <p:nvSpPr>
          <p:cNvPr id="3" name="Content Placeholder 2">
            <a:extLst>
              <a:ext uri="{FF2B5EF4-FFF2-40B4-BE49-F238E27FC236}">
                <a16:creationId xmlns:a16="http://schemas.microsoft.com/office/drawing/2014/main" id="{84E7B0DC-BCD5-45B5-A7F1-C2868B4EF286}"/>
              </a:ext>
            </a:extLst>
          </p:cNvPr>
          <p:cNvSpPr>
            <a:spLocks noGrp="1"/>
          </p:cNvSpPr>
          <p:nvPr>
            <p:ph idx="1"/>
          </p:nvPr>
        </p:nvSpPr>
        <p:spPr>
          <a:xfrm>
            <a:off x="277681" y="576349"/>
            <a:ext cx="11831781" cy="5697103"/>
          </a:xfrm>
        </p:spPr>
        <p:txBody>
          <a:bodyPr>
            <a:noAutofit/>
          </a:bodyPr>
          <a:lstStyle/>
          <a:p>
            <a:pPr marL="342900" lvl="0" indent="-342900">
              <a:lnSpc>
                <a:spcPct val="107000"/>
              </a:lnSpc>
              <a:buFont typeface="+mj-lt"/>
              <a:buAutoNum type="arabicParenR" startAt="11"/>
            </a:pPr>
            <a:r>
              <a:rPr lang="en-GB" sz="1300" u="none" strike="noStrike" dirty="0">
                <a:effectLst/>
                <a:latin typeface="Times New Roman" panose="02020603050405020304" pitchFamily="18" charset="0"/>
                <a:ea typeface="Calibri" panose="020F050202020403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HILL</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L. (2018) </a:t>
            </a:r>
            <a:r>
              <a:rPr lang="en-GB" sz="1300" u="sng" dirty="0">
                <a:effectLst/>
                <a:latin typeface="Times New Roman" panose="02020603050405020304" pitchFamily="18" charset="0"/>
                <a:ea typeface="Calibri" panose="020F0502020204030204" pitchFamily="34" charset="0"/>
                <a:cs typeface="Times New Roman" panose="02020603050405020304" pitchFamily="18" charset="0"/>
              </a:rPr>
              <a:t>‘The Growing Role of Social Responsibility in the Fitness Industry’</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Available from: </a:t>
            </a:r>
            <a:r>
              <a:rPr lang="en-GB" sz="1300" u="sng" dirty="0">
                <a:effectLst/>
                <a:latin typeface="Times New Roman" panose="02020603050405020304" pitchFamily="18" charset="0"/>
                <a:ea typeface="Calibri" panose="020F050202020403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https://www.welltodoglobal.com/the-growing-role-of-social-responsibility-in-the-fitness-industry/</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(Accessed Wednesday 21st July’ 2021)</a:t>
            </a:r>
          </a:p>
          <a:p>
            <a:pPr marL="342900" lvl="0" indent="-342900">
              <a:lnSpc>
                <a:spcPct val="107000"/>
              </a:lnSpc>
              <a:spcAft>
                <a:spcPts val="800"/>
              </a:spcAft>
              <a:buFont typeface="+mj-lt"/>
              <a:buAutoNum type="arabicParenR" startAt="11"/>
            </a:pP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Kaplan. (2021) </a:t>
            </a:r>
            <a:r>
              <a:rPr lang="en-GB" sz="1300" u="sng" dirty="0">
                <a:effectLst/>
                <a:latin typeface="Times New Roman" panose="02020603050405020304" pitchFamily="18" charset="0"/>
                <a:ea typeface="Calibri" panose="020F0502020204030204" pitchFamily="34" charset="0"/>
                <a:cs typeface="Times New Roman" panose="02020603050405020304" pitchFamily="18" charset="0"/>
              </a:rPr>
              <a:t>‘Business Strategy’</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Available from: </a:t>
            </a:r>
            <a:r>
              <a:rPr lang="en-GB" sz="1300" u="sng" dirty="0">
                <a:effectLst/>
                <a:latin typeface="Times New Roman" panose="02020603050405020304" pitchFamily="18" charset="0"/>
                <a:ea typeface="Calibri" panose="020F0502020204030204" pitchFamily="34" charset="0"/>
                <a:cs typeface="Times New Roman" panose="02020603050405020304" pitchFamily="18" charset="0"/>
                <a:hlinkClick r:id="rId6">
                  <a:extLst>
                    <a:ext uri="{A12FA001-AC4F-418D-AE19-62706E023703}">
                      <ahyp:hlinkClr xmlns:ahyp="http://schemas.microsoft.com/office/drawing/2018/hyperlinkcolor" val="tx"/>
                    </a:ext>
                  </a:extLst>
                </a:hlinkClick>
              </a:rPr>
              <a:t>https://kfknowledgebank.kaplan.co.uk/business-strategy</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(Accessed Saturday 24th July’ 2021)</a:t>
            </a:r>
          </a:p>
          <a:p>
            <a:pPr marL="342900" indent="-342900">
              <a:lnSpc>
                <a:spcPct val="107000"/>
              </a:lnSpc>
              <a:spcAft>
                <a:spcPts val="800"/>
              </a:spcAft>
              <a:buFont typeface="+mj-lt"/>
              <a:buAutoNum type="arabicParenR" startAt="11"/>
            </a:pPr>
            <a:r>
              <a:rPr lang="en-GB" sz="1300" b="0" dirty="0" err="1">
                <a:effectLst/>
                <a:latin typeface="Times New Roman" panose="02020603050405020304" pitchFamily="18" charset="0"/>
                <a:ea typeface="Times New Roman" panose="02020603050405020304" pitchFamily="18" charset="0"/>
              </a:rPr>
              <a:t>Karinainkster</a:t>
            </a:r>
            <a:r>
              <a:rPr lang="en-GB" sz="1300" b="0" dirty="0">
                <a:effectLst/>
                <a:latin typeface="Times New Roman" panose="02020603050405020304" pitchFamily="18" charset="0"/>
                <a:ea typeface="Times New Roman" panose="02020603050405020304" pitchFamily="18" charset="0"/>
              </a:rPr>
              <a:t>. (2021) </a:t>
            </a:r>
            <a:r>
              <a:rPr lang="en-GB" sz="1300" b="0" u="sng" dirty="0">
                <a:effectLst/>
                <a:latin typeface="Times New Roman" panose="02020603050405020304" pitchFamily="18" charset="0"/>
                <a:ea typeface="Times New Roman" panose="02020603050405020304" pitchFamily="18" charset="0"/>
              </a:rPr>
              <a:t>‘What the heck is online fitness coaching? How does it work and what’s in it for me?’</a:t>
            </a:r>
            <a:r>
              <a:rPr lang="en-GB" sz="1300" b="0" dirty="0">
                <a:effectLst/>
                <a:latin typeface="Times New Roman" panose="02020603050405020304" pitchFamily="18" charset="0"/>
                <a:ea typeface="Times New Roman" panose="02020603050405020304" pitchFamily="18" charset="0"/>
              </a:rPr>
              <a:t>. Available from: </a:t>
            </a:r>
            <a:r>
              <a:rPr lang="en-GB" sz="1300" b="0" u="sng" dirty="0">
                <a:effectLst/>
                <a:latin typeface="Times New Roman" panose="02020603050405020304" pitchFamily="18" charset="0"/>
                <a:ea typeface="Times New Roman" panose="02020603050405020304" pitchFamily="18" charset="0"/>
                <a:hlinkClick r:id="rId7">
                  <a:extLst>
                    <a:ext uri="{A12FA001-AC4F-418D-AE19-62706E023703}">
                      <ahyp:hlinkClr xmlns:ahyp="http://schemas.microsoft.com/office/drawing/2018/hyperlinkcolor" val="tx"/>
                    </a:ext>
                  </a:extLst>
                </a:hlinkClick>
              </a:rPr>
              <a:t>https://www.karinainkster.com/post/online-fitness-athletic-training</a:t>
            </a:r>
            <a:r>
              <a:rPr lang="en-GB" sz="1300" b="0" dirty="0">
                <a:effectLst/>
                <a:latin typeface="Times New Roman" panose="02020603050405020304" pitchFamily="18" charset="0"/>
                <a:ea typeface="Times New Roman" panose="02020603050405020304" pitchFamily="18" charset="0"/>
              </a:rPr>
              <a:t>  (Accessed Wednesday 22</a:t>
            </a:r>
            <a:r>
              <a:rPr lang="en-GB" sz="1300" b="0" baseline="30000" dirty="0">
                <a:effectLst/>
                <a:latin typeface="Times New Roman" panose="02020603050405020304" pitchFamily="18" charset="0"/>
                <a:ea typeface="Times New Roman" panose="02020603050405020304" pitchFamily="18" charset="0"/>
              </a:rPr>
              <a:t>nd</a:t>
            </a:r>
            <a:r>
              <a:rPr lang="en-GB" sz="1300" b="0" dirty="0">
                <a:effectLst/>
                <a:latin typeface="Times New Roman" panose="02020603050405020304" pitchFamily="18" charset="0"/>
                <a:ea typeface="Times New Roman" panose="02020603050405020304" pitchFamily="18" charset="0"/>
              </a:rPr>
              <a:t> September’ 2021)</a:t>
            </a:r>
            <a:endParaRPr lang="en-GB" sz="13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arenR" startAt="11"/>
            </a:pP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Kaur, M. (2021) Unpublished Assignment 2, submitted in partial completion of Master’s in Business Administration Online: Module 5 Digital Entrepreneurship, University of Wales Trinity Saint David.</a:t>
            </a:r>
          </a:p>
          <a:p>
            <a:pPr marL="342900" lvl="0" indent="-342900">
              <a:lnSpc>
                <a:spcPct val="107000"/>
              </a:lnSpc>
              <a:spcAft>
                <a:spcPts val="800"/>
              </a:spcAft>
              <a:buFont typeface="+mj-lt"/>
              <a:buAutoNum type="arabicParenR" startAt="11"/>
            </a:pPr>
            <a:r>
              <a:rPr lang="en-GB" sz="1300" u="none" strike="noStrike" dirty="0">
                <a:effectLst/>
                <a:latin typeface="Times New Roman" panose="02020603050405020304" pitchFamily="18" charset="0"/>
                <a:ea typeface="Calibri" panose="020F0502020204030204" pitchFamily="34" charset="0"/>
                <a:cs typeface="Times New Roman" panose="02020603050405020304" pitchFamily="18" charset="0"/>
                <a:hlinkClick r:id="rId8">
                  <a:extLst>
                    <a:ext uri="{A12FA001-AC4F-418D-AE19-62706E023703}">
                      <ahyp:hlinkClr xmlns:ahyp="http://schemas.microsoft.com/office/drawing/2018/hyperlinkcolor" val="tx"/>
                    </a:ext>
                  </a:extLst>
                </a:hlinkClick>
              </a:rPr>
              <a:t>Kaur</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H, </a:t>
            </a:r>
            <a:r>
              <a:rPr lang="en-GB" sz="1300" u="none" strike="noStrike" dirty="0">
                <a:effectLst/>
                <a:latin typeface="Times New Roman" panose="02020603050405020304" pitchFamily="18" charset="0"/>
                <a:ea typeface="Calibri" panose="020F0502020204030204" pitchFamily="34" charset="0"/>
                <a:cs typeface="Times New Roman" panose="02020603050405020304" pitchFamily="18" charset="0"/>
                <a:hlinkClick r:id="rId9">
                  <a:extLst>
                    <a:ext uri="{A12FA001-AC4F-418D-AE19-62706E023703}">
                      <ahyp:hlinkClr xmlns:ahyp="http://schemas.microsoft.com/office/drawing/2018/hyperlinkcolor" val="tx"/>
                    </a:ext>
                  </a:extLst>
                </a:hlinkClick>
              </a:rPr>
              <a:t>Singh</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T, </a:t>
            </a:r>
            <a:r>
              <a:rPr lang="en-GB" sz="1300" u="none" strike="noStrike" dirty="0">
                <a:effectLst/>
                <a:latin typeface="Times New Roman" panose="02020603050405020304" pitchFamily="18" charset="0"/>
                <a:ea typeface="Calibri" panose="020F0502020204030204" pitchFamily="34" charset="0"/>
                <a:cs typeface="Times New Roman" panose="02020603050405020304" pitchFamily="18" charset="0"/>
                <a:hlinkClick r:id="rId10">
                  <a:extLst>
                    <a:ext uri="{A12FA001-AC4F-418D-AE19-62706E023703}">
                      <ahyp:hlinkClr xmlns:ahyp="http://schemas.microsoft.com/office/drawing/2018/hyperlinkcolor" val="tx"/>
                    </a:ext>
                  </a:extLst>
                </a:hlinkClick>
              </a:rPr>
              <a:t>Yogesh Kumar Arya</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and </a:t>
            </a:r>
            <a:r>
              <a:rPr lang="en-GB" sz="1300" u="none" strike="noStrike" dirty="0">
                <a:effectLst/>
                <a:latin typeface="Times New Roman" panose="02020603050405020304" pitchFamily="18" charset="0"/>
                <a:ea typeface="Calibri" panose="020F0502020204030204" pitchFamily="34" charset="0"/>
                <a:cs typeface="Times New Roman" panose="02020603050405020304" pitchFamily="18" charset="0"/>
                <a:hlinkClick r:id="rId11">
                  <a:extLst>
                    <a:ext uri="{A12FA001-AC4F-418D-AE19-62706E023703}">
                      <ahyp:hlinkClr xmlns:ahyp="http://schemas.microsoft.com/office/drawing/2018/hyperlinkcolor" val="tx"/>
                    </a:ext>
                  </a:extLst>
                </a:hlinkClick>
              </a:rPr>
              <a:t>Mittal</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S. (2020) </a:t>
            </a:r>
            <a:r>
              <a:rPr lang="en-GB" sz="1300" u="sng" dirty="0">
                <a:effectLst/>
                <a:latin typeface="Times New Roman" panose="02020603050405020304" pitchFamily="18" charset="0"/>
                <a:ea typeface="Calibri" panose="020F0502020204030204" pitchFamily="34" charset="0"/>
                <a:cs typeface="Times New Roman" panose="02020603050405020304" pitchFamily="18" charset="0"/>
              </a:rPr>
              <a:t>‘Physical Fitness and Exercise During the COVID-19 Pandemic: A Qualitative Enquiry’</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Available from: </a:t>
            </a:r>
            <a:r>
              <a:rPr lang="en-GB" sz="1300" u="sng" dirty="0">
                <a:effectLst/>
                <a:latin typeface="Times New Roman" panose="02020603050405020304" pitchFamily="18" charset="0"/>
                <a:ea typeface="Calibri" panose="020F0502020204030204" pitchFamily="34" charset="0"/>
                <a:cs typeface="Times New Roman" panose="02020603050405020304" pitchFamily="18" charset="0"/>
                <a:hlinkClick r:id="rId12">
                  <a:extLst>
                    <a:ext uri="{A12FA001-AC4F-418D-AE19-62706E023703}">
                      <ahyp:hlinkClr xmlns:ahyp="http://schemas.microsoft.com/office/drawing/2018/hyperlinkcolor" val="tx"/>
                    </a:ext>
                  </a:extLst>
                </a:hlinkClick>
              </a:rPr>
              <a:t>https://www.ncbi.nlm.nih.gov/pmc/articles/PMC7673425/</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(Accessed Wednesday 21st July’ 2021)</a:t>
            </a:r>
          </a:p>
          <a:p>
            <a:pPr marL="342900" indent="-342900">
              <a:lnSpc>
                <a:spcPct val="107000"/>
              </a:lnSpc>
              <a:spcAft>
                <a:spcPts val="800"/>
              </a:spcAft>
              <a:buFont typeface="+mj-lt"/>
              <a:buAutoNum type="arabicParenR" startAt="11"/>
            </a:pPr>
            <a:r>
              <a:rPr lang="en-GB" sz="1300" dirty="0" err="1">
                <a:effectLst/>
                <a:latin typeface="Times New Roman" panose="02020603050405020304" pitchFamily="18" charset="0"/>
                <a:ea typeface="Calibri" panose="020F0502020204030204" pitchFamily="34" charset="0"/>
                <a:cs typeface="Times New Roman" panose="02020603050405020304" pitchFamily="18" charset="0"/>
              </a:rPr>
              <a:t>Lesmills</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(2018) ‘</a:t>
            </a:r>
            <a:r>
              <a:rPr lang="en-GB" sz="1300" u="sng" dirty="0">
                <a:effectLst/>
                <a:latin typeface="Times New Roman" panose="02020603050405020304" pitchFamily="18" charset="0"/>
                <a:ea typeface="Calibri" panose="020F0502020204030204" pitchFamily="34" charset="0"/>
                <a:cs typeface="Times New Roman" panose="02020603050405020304" pitchFamily="18" charset="0"/>
                <a:hlinkClick r:id="rId13">
                  <a:extLst>
                    <a:ext uri="{A12FA001-AC4F-418D-AE19-62706E023703}">
                      <ahyp:hlinkClr xmlns:ahyp="http://schemas.microsoft.com/office/drawing/2018/hyperlinkcolor" val="tx"/>
                    </a:ext>
                  </a:extLst>
                </a:hlinkClick>
              </a:rPr>
              <a:t>Virtual Exercise: What Does It Really Mean? | Les Mills UK</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Available from: </a:t>
            </a:r>
            <a:r>
              <a:rPr lang="en-GB" sz="1300" u="sng" dirty="0">
                <a:effectLst/>
                <a:latin typeface="Times New Roman" panose="02020603050405020304" pitchFamily="18" charset="0"/>
                <a:ea typeface="Calibri" panose="020F0502020204030204" pitchFamily="34" charset="0"/>
                <a:cs typeface="Times New Roman" panose="02020603050405020304" pitchFamily="18" charset="0"/>
                <a:hlinkClick r:id="rId13">
                  <a:extLst>
                    <a:ext uri="{A12FA001-AC4F-418D-AE19-62706E023703}">
                      <ahyp:hlinkClr xmlns:ahyp="http://schemas.microsoft.com/office/drawing/2018/hyperlinkcolor" val="tx"/>
                    </a:ext>
                  </a:extLst>
                </a:hlinkClick>
              </a:rPr>
              <a:t>https://www.lesmills.com/uk/fit-planet/fitness/what-is-a-virtual-workout/</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(Accessed Wednesday 22</a:t>
            </a:r>
            <a:r>
              <a:rPr lang="en-GB" sz="1300" baseline="30000" dirty="0">
                <a:effectLst/>
                <a:latin typeface="Times New Roman" panose="02020603050405020304" pitchFamily="18" charset="0"/>
                <a:ea typeface="Calibri" panose="020F0502020204030204" pitchFamily="34" charset="0"/>
                <a:cs typeface="Times New Roman" panose="02020603050405020304" pitchFamily="18" charset="0"/>
              </a:rPr>
              <a:t>nd</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September’ 2021)</a:t>
            </a:r>
          </a:p>
          <a:p>
            <a:pPr marL="342900" lvl="0" indent="-342900">
              <a:lnSpc>
                <a:spcPct val="107000"/>
              </a:lnSpc>
              <a:spcAft>
                <a:spcPts val="800"/>
              </a:spcAft>
              <a:buFont typeface="+mj-lt"/>
              <a:buAutoNum type="arabicParenR" startAt="11"/>
            </a:pPr>
            <a:r>
              <a:rPr lang="en-GB" sz="1300" u="none" strike="noStrike" dirty="0">
                <a:effectLst/>
                <a:latin typeface="Times New Roman" panose="02020603050405020304" pitchFamily="18" charset="0"/>
                <a:ea typeface="Calibri" panose="020F0502020204030204" pitchFamily="34" charset="0"/>
                <a:cs typeface="Times New Roman" panose="02020603050405020304" pitchFamily="18" charset="0"/>
                <a:hlinkClick r:id="rId14">
                  <a:extLst>
                    <a:ext uri="{A12FA001-AC4F-418D-AE19-62706E023703}">
                      <ahyp:hlinkClr xmlns:ahyp="http://schemas.microsoft.com/office/drawing/2018/hyperlinkcolor" val="tx"/>
                    </a:ext>
                  </a:extLst>
                </a:hlinkClick>
              </a:rPr>
              <a:t>Loreta, </a:t>
            </a:r>
            <a:r>
              <a:rPr lang="en-GB" sz="1300" u="none" strike="noStrike" dirty="0" err="1">
                <a:effectLst/>
                <a:latin typeface="Times New Roman" panose="02020603050405020304" pitchFamily="18" charset="0"/>
                <a:ea typeface="Calibri" panose="020F0502020204030204" pitchFamily="34" charset="0"/>
                <a:cs typeface="Times New Roman" panose="02020603050405020304" pitchFamily="18" charset="0"/>
                <a:hlinkClick r:id="rId14">
                  <a:extLst>
                    <a:ext uri="{A12FA001-AC4F-418D-AE19-62706E023703}">
                      <ahyp:hlinkClr xmlns:ahyp="http://schemas.microsoft.com/office/drawing/2018/hyperlinkcolor" val="tx"/>
                    </a:ext>
                  </a:extLst>
                </a:hlinkClick>
              </a:rPr>
              <a:t>Valančienė</a:t>
            </a:r>
            <a:r>
              <a:rPr lang="en-GB" sz="1300" u="sng" dirty="0">
                <a:effectLst/>
                <a:latin typeface="Times New Roman" panose="02020603050405020304" pitchFamily="18" charset="0"/>
                <a:ea typeface="Calibri" panose="020F0502020204030204" pitchFamily="34" charset="0"/>
                <a:cs typeface="Times New Roman" panose="02020603050405020304" pitchFamily="18" charset="0"/>
              </a:rPr>
              <a:t> and </a:t>
            </a:r>
            <a:r>
              <a:rPr lang="en-GB" sz="1300" u="none" strike="noStrike" dirty="0" err="1">
                <a:effectLst/>
                <a:latin typeface="Times New Roman" panose="02020603050405020304" pitchFamily="18" charset="0"/>
                <a:ea typeface="Calibri" panose="020F0502020204030204" pitchFamily="34" charset="0"/>
                <a:cs typeface="Times New Roman" panose="02020603050405020304" pitchFamily="18" charset="0"/>
                <a:hlinkClick r:id="rId14">
                  <a:extLst>
                    <a:ext uri="{A12FA001-AC4F-418D-AE19-62706E023703}">
                      <ahyp:hlinkClr xmlns:ahyp="http://schemas.microsoft.com/office/drawing/2018/hyperlinkcolor" val="tx"/>
                    </a:ext>
                  </a:extLst>
                </a:hlinkClick>
              </a:rPr>
              <a:t>Sima</a:t>
            </a:r>
            <a:r>
              <a:rPr lang="en-GB" sz="1300" u="none" strike="noStrike" dirty="0">
                <a:effectLst/>
                <a:latin typeface="Times New Roman" panose="02020603050405020304" pitchFamily="18" charset="0"/>
                <a:ea typeface="Calibri" panose="020F0502020204030204" pitchFamily="34" charset="0"/>
                <a:cs typeface="Times New Roman" panose="02020603050405020304" pitchFamily="18" charset="0"/>
                <a:hlinkClick r:id="rId14">
                  <a:extLst>
                    <a:ext uri="{A12FA001-AC4F-418D-AE19-62706E023703}">
                      <ahyp:hlinkClr xmlns:ahyp="http://schemas.microsoft.com/office/drawing/2018/hyperlinkcolor" val="tx"/>
                    </a:ext>
                  </a:extLst>
                </a:hlinkClick>
              </a:rPr>
              <a:t>, </a:t>
            </a:r>
            <a:r>
              <a:rPr lang="en-GB" sz="1300" u="none" strike="noStrike" dirty="0" err="1">
                <a:effectLst/>
                <a:latin typeface="Times New Roman" panose="02020603050405020304" pitchFamily="18" charset="0"/>
                <a:ea typeface="Calibri" panose="020F0502020204030204" pitchFamily="34" charset="0"/>
                <a:cs typeface="Times New Roman" panose="02020603050405020304" pitchFamily="18" charset="0"/>
                <a:hlinkClick r:id="rId14">
                  <a:extLst>
                    <a:ext uri="{A12FA001-AC4F-418D-AE19-62706E023703}">
                      <ahyp:hlinkClr xmlns:ahyp="http://schemas.microsoft.com/office/drawing/2018/hyperlinkcolor" val="tx"/>
                    </a:ext>
                  </a:extLst>
                </a:hlinkClick>
              </a:rPr>
              <a:t>Jegelevičiūtė</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(2014) </a:t>
            </a:r>
            <a:r>
              <a:rPr lang="en-GB" sz="1300" u="sng" dirty="0">
                <a:effectLst/>
                <a:latin typeface="Times New Roman" panose="02020603050405020304" pitchFamily="18" charset="0"/>
                <a:ea typeface="Calibri" panose="020F0502020204030204" pitchFamily="34" charset="0"/>
                <a:cs typeface="Times New Roman" panose="02020603050405020304" pitchFamily="18" charset="0"/>
              </a:rPr>
              <a:t>‘Crowdfunding for Creating Value: Stakeholder Approach’</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Available from: </a:t>
            </a:r>
            <a:r>
              <a:rPr lang="en-GB" sz="1300" u="sng" dirty="0">
                <a:effectLst/>
                <a:latin typeface="Times New Roman" panose="02020603050405020304" pitchFamily="18" charset="0"/>
                <a:ea typeface="Calibri" panose="020F0502020204030204" pitchFamily="34" charset="0"/>
                <a:cs typeface="Times New Roman" panose="02020603050405020304" pitchFamily="18" charset="0"/>
                <a:hlinkClick r:id="rId15">
                  <a:extLst>
                    <a:ext uri="{A12FA001-AC4F-418D-AE19-62706E023703}">
                      <ahyp:hlinkClr xmlns:ahyp="http://schemas.microsoft.com/office/drawing/2018/hyperlinkcolor" val="tx"/>
                    </a:ext>
                  </a:extLst>
                </a:hlinkClick>
              </a:rPr>
              <a:t>https://www.sciencedirect.com/science/article/pii/S1877042814060686</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(Accessed Wednesday 21st July’ 2021)</a:t>
            </a:r>
          </a:p>
          <a:p>
            <a:pPr marL="342900" lvl="0" indent="-342900">
              <a:lnSpc>
                <a:spcPct val="107000"/>
              </a:lnSpc>
              <a:spcAft>
                <a:spcPts val="800"/>
              </a:spcAft>
              <a:buFont typeface="+mj-lt"/>
              <a:buAutoNum type="arabicParenR" startAt="11"/>
            </a:pP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Lovell, T. (2020) </a:t>
            </a:r>
            <a:r>
              <a:rPr lang="en-GB" sz="1300" u="sng" dirty="0">
                <a:effectLst/>
                <a:latin typeface="Times New Roman" panose="02020603050405020304" pitchFamily="18" charset="0"/>
                <a:ea typeface="Calibri" panose="020F0502020204030204" pitchFamily="34" charset="0"/>
                <a:cs typeface="Times New Roman" panose="02020603050405020304" pitchFamily="18" charset="0"/>
              </a:rPr>
              <a:t>‘Fitness goes digital during COVID-19 crisis’</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Available from: </a:t>
            </a:r>
            <a:r>
              <a:rPr lang="en-GB" sz="1300" u="sng" dirty="0">
                <a:effectLst/>
                <a:latin typeface="Times New Roman" panose="02020603050405020304" pitchFamily="18" charset="0"/>
                <a:ea typeface="Calibri" panose="020F0502020204030204" pitchFamily="34" charset="0"/>
                <a:cs typeface="Times New Roman" panose="02020603050405020304" pitchFamily="18" charset="0"/>
                <a:hlinkClick r:id="rId16">
                  <a:extLst>
                    <a:ext uri="{A12FA001-AC4F-418D-AE19-62706E023703}">
                      <ahyp:hlinkClr xmlns:ahyp="http://schemas.microsoft.com/office/drawing/2018/hyperlinkcolor" val="tx"/>
                    </a:ext>
                  </a:extLst>
                </a:hlinkClick>
              </a:rPr>
              <a:t>https://www.mobihealthnews.com/news/emea/fitness-goes-digital-during-covid-19-crisis</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(Accessed Wednesday 21st July’ 2021)</a:t>
            </a:r>
          </a:p>
          <a:p>
            <a:pPr marL="342900" indent="-342900">
              <a:lnSpc>
                <a:spcPct val="107000"/>
              </a:lnSpc>
              <a:spcAft>
                <a:spcPts val="800"/>
              </a:spcAft>
              <a:buFont typeface="+mj-lt"/>
              <a:buAutoNum type="arabicParenR" startAt="11"/>
            </a:pPr>
            <a:r>
              <a:rPr lang="en-GB" sz="1300" u="none" strike="noStrike" dirty="0">
                <a:effectLst/>
                <a:latin typeface="Times New Roman" panose="02020603050405020304" pitchFamily="18" charset="0"/>
                <a:ea typeface="Calibri" panose="020F0502020204030204" pitchFamily="34" charset="0"/>
                <a:cs typeface="Times New Roman" panose="02020603050405020304" pitchFamily="18" charset="0"/>
                <a:hlinkClick r:id="rId17">
                  <a:extLst>
                    <a:ext uri="{A12FA001-AC4F-418D-AE19-62706E023703}">
                      <ahyp:hlinkClr xmlns:ahyp="http://schemas.microsoft.com/office/drawing/2018/hyperlinkcolor" val="tx"/>
                    </a:ext>
                  </a:extLst>
                </a:hlinkClick>
              </a:rPr>
              <a:t>Mathew</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S. (2021) </a:t>
            </a:r>
            <a:r>
              <a:rPr lang="en-GB" sz="1300" u="sng" dirty="0">
                <a:effectLst/>
                <a:latin typeface="Times New Roman" panose="02020603050405020304" pitchFamily="18" charset="0"/>
                <a:ea typeface="Calibri" panose="020F0502020204030204" pitchFamily="34" charset="0"/>
                <a:cs typeface="Times New Roman" panose="02020603050405020304" pitchFamily="18" charset="0"/>
              </a:rPr>
              <a:t>‘Are 2021’s New Year gym memberships going online?’</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Available from: </a:t>
            </a:r>
            <a:r>
              <a:rPr lang="en-GB" sz="1300" u="sng" dirty="0">
                <a:effectLst/>
                <a:latin typeface="Times New Roman" panose="02020603050405020304" pitchFamily="18" charset="0"/>
                <a:ea typeface="Calibri" panose="020F0502020204030204" pitchFamily="34" charset="0"/>
                <a:cs typeface="Times New Roman" panose="02020603050405020304" pitchFamily="18" charset="0"/>
                <a:hlinkClick r:id="rId18">
                  <a:extLst>
                    <a:ext uri="{A12FA001-AC4F-418D-AE19-62706E023703}">
                      <ahyp:hlinkClr xmlns:ahyp="http://schemas.microsoft.com/office/drawing/2018/hyperlinkcolor" val="tx"/>
                    </a:ext>
                  </a:extLst>
                </a:hlinkClick>
              </a:rPr>
              <a:t>https://www.thehindu.com/life-and-style/fitness/how-the-pandemic-impacted-tech-fitness-and-nutrition-startups-india/article33556862.ece</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(Accessed Wednesday 21st July’ 2021)</a:t>
            </a:r>
          </a:p>
          <a:p>
            <a:pPr marL="342900" indent="-342900">
              <a:lnSpc>
                <a:spcPct val="107000"/>
              </a:lnSpc>
              <a:spcAft>
                <a:spcPts val="800"/>
              </a:spcAft>
              <a:buFont typeface="+mj-lt"/>
              <a:buAutoNum type="arabicParenR" startAt="11"/>
            </a:pPr>
            <a:r>
              <a:rPr lang="en-GB" sz="1300" u="none" strike="noStrike" dirty="0">
                <a:effectLst/>
                <a:latin typeface="Times New Roman" panose="02020603050405020304" pitchFamily="18" charset="0"/>
                <a:ea typeface="Calibri" panose="020F0502020204030204" pitchFamily="34" charset="0"/>
                <a:cs typeface="Times New Roman" panose="02020603050405020304" pitchFamily="18" charset="0"/>
                <a:hlinkClick r:id="rId19">
                  <a:extLst>
                    <a:ext uri="{A12FA001-AC4F-418D-AE19-62706E023703}">
                      <ahyp:hlinkClr xmlns:ahyp="http://schemas.microsoft.com/office/drawing/2018/hyperlinkcolor" val="tx"/>
                    </a:ext>
                  </a:extLst>
                </a:hlinkClick>
              </a:rPr>
              <a:t>Shanika, R.A.D.</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(2015) </a:t>
            </a:r>
            <a:r>
              <a:rPr lang="en-GB" sz="1300" u="sng" dirty="0">
                <a:effectLst/>
                <a:latin typeface="Times New Roman" panose="02020603050405020304" pitchFamily="18" charset="0"/>
                <a:ea typeface="Calibri" panose="020F0502020204030204" pitchFamily="34" charset="0"/>
                <a:cs typeface="Times New Roman" panose="02020603050405020304" pitchFamily="18" charset="0"/>
              </a:rPr>
              <a:t>‘e-Fitness-Improve Physical Fitness via eLearning’</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Available from: </a:t>
            </a:r>
            <a:r>
              <a:rPr lang="en-GB" sz="1300" u="sng" dirty="0">
                <a:effectLst/>
                <a:latin typeface="Times New Roman" panose="02020603050405020304" pitchFamily="18" charset="0"/>
                <a:ea typeface="Calibri" panose="020F0502020204030204" pitchFamily="34" charset="0"/>
                <a:cs typeface="Times New Roman" panose="02020603050405020304" pitchFamily="18" charset="0"/>
                <a:hlinkClick r:id="rId20">
                  <a:extLst>
                    <a:ext uri="{A12FA001-AC4F-418D-AE19-62706E023703}">
                      <ahyp:hlinkClr xmlns:ahyp="http://schemas.microsoft.com/office/drawing/2018/hyperlinkcolor" val="tx"/>
                    </a:ext>
                  </a:extLst>
                </a:hlinkClick>
              </a:rPr>
              <a:t>http://dl.ucsc.cmb.ac.lk/jspui/handle/123456789/3193</a:t>
            </a:r>
            <a:r>
              <a:rPr lang="en-GB" sz="1300" u="none" strike="noStrike"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(Accessed Wednesday 21st July’ 2021)</a:t>
            </a:r>
          </a:p>
        </p:txBody>
      </p:sp>
      <p:sp>
        <p:nvSpPr>
          <p:cNvPr id="4" name="Footer Placeholder 3">
            <a:extLst>
              <a:ext uri="{FF2B5EF4-FFF2-40B4-BE49-F238E27FC236}">
                <a16:creationId xmlns:a16="http://schemas.microsoft.com/office/drawing/2014/main" id="{528FC371-2FEC-4244-AA7D-48CD0CA4A6AD}"/>
              </a:ext>
            </a:extLst>
          </p:cNvPr>
          <p:cNvSpPr>
            <a:spLocks noGrp="1"/>
          </p:cNvSpPr>
          <p:nvPr>
            <p:ph type="ftr" sz="quarter" idx="11"/>
          </p:nvPr>
        </p:nvSpPr>
        <p:spPr>
          <a:xfrm>
            <a:off x="7531128" y="284360"/>
            <a:ext cx="4432478" cy="186776"/>
          </a:xfrm>
        </p:spPr>
        <p:txBody>
          <a:bodyPr/>
          <a:lstStyle/>
          <a:p>
            <a:r>
              <a:rPr lang="en-GB" b="1" i="1" dirty="0"/>
              <a:t>MANJINDER KAUR,</a:t>
            </a:r>
            <a:r>
              <a:rPr lang="en-GB" dirty="0"/>
              <a:t> </a:t>
            </a:r>
            <a:r>
              <a:rPr lang="en-GB" b="1" i="1" dirty="0"/>
              <a:t>Student ID Number: 1812346,</a:t>
            </a:r>
            <a:endParaRPr lang="en-GB" dirty="0"/>
          </a:p>
          <a:p>
            <a:r>
              <a:rPr lang="en-GB" b="1" i="1" dirty="0"/>
              <a:t>Degree Subject: MBA ONLINE,</a:t>
            </a:r>
            <a:r>
              <a:rPr lang="en-GB" dirty="0"/>
              <a:t> </a:t>
            </a:r>
            <a:r>
              <a:rPr lang="en-GB" b="1" i="1" dirty="0"/>
              <a:t>Module 5: Digital Entrepreneurship.</a:t>
            </a:r>
            <a:endParaRPr lang="en-GB" dirty="0"/>
          </a:p>
        </p:txBody>
      </p:sp>
      <p:sp>
        <p:nvSpPr>
          <p:cNvPr id="5" name="Slide Number Placeholder 4">
            <a:extLst>
              <a:ext uri="{FF2B5EF4-FFF2-40B4-BE49-F238E27FC236}">
                <a16:creationId xmlns:a16="http://schemas.microsoft.com/office/drawing/2014/main" id="{2A6DE0C7-DA41-49A2-BC6F-9E56366FCB88}"/>
              </a:ext>
            </a:extLst>
          </p:cNvPr>
          <p:cNvSpPr>
            <a:spLocks noGrp="1"/>
          </p:cNvSpPr>
          <p:nvPr>
            <p:ph type="sldNum" sz="quarter" idx="12"/>
          </p:nvPr>
        </p:nvSpPr>
        <p:spPr>
          <a:xfrm>
            <a:off x="9562104" y="6328412"/>
            <a:ext cx="1674810" cy="337185"/>
          </a:xfrm>
        </p:spPr>
        <p:txBody>
          <a:bodyPr/>
          <a:lstStyle/>
          <a:p>
            <a:r>
              <a:rPr lang="en-US" dirty="0"/>
              <a:t>Page </a:t>
            </a:r>
            <a:fld id="{6D22F896-40B5-4ADD-8801-0D06FADFA095}" type="slidenum">
              <a:rPr lang="en-US" smtClean="0"/>
              <a:t>12</a:t>
            </a:fld>
            <a:r>
              <a:rPr lang="en-US" dirty="0"/>
              <a:t> of 13</a:t>
            </a:r>
          </a:p>
        </p:txBody>
      </p:sp>
      <p:pic>
        <p:nvPicPr>
          <p:cNvPr id="6" name="Audio 5">
            <a:hlinkClick r:id="" action="ppaction://media"/>
            <a:extLst>
              <a:ext uri="{FF2B5EF4-FFF2-40B4-BE49-F238E27FC236}">
                <a16:creationId xmlns:a16="http://schemas.microsoft.com/office/drawing/2014/main" id="{C87C5B40-18B4-491A-9585-214262683E94}"/>
              </a:ext>
            </a:extLst>
          </p:cNvPr>
          <p:cNvPicPr>
            <a:picLocks noChangeAspect="1"/>
          </p:cNvPicPr>
          <p:nvPr>
            <a:audioFile r:link="rId2"/>
            <p:extLst>
              <p:ext uri="{DAA4B4D4-6D71-4841-9C94-3DE7FCFB9230}">
                <p14:media xmlns:p14="http://schemas.microsoft.com/office/powerpoint/2010/main" r:embed="rId1"/>
              </p:ext>
            </p:extLst>
          </p:nvPr>
        </p:nvPicPr>
        <p:blipFill>
          <a:blip r:embed="rId21"/>
          <a:stretch>
            <a:fillRect/>
          </a:stretch>
        </p:blipFill>
        <p:spPr>
          <a:xfrm>
            <a:off x="11731625" y="6397625"/>
            <a:ext cx="244475" cy="244475"/>
          </a:xfrm>
          <a:prstGeom prst="rect">
            <a:avLst/>
          </a:prstGeom>
        </p:spPr>
      </p:pic>
    </p:spTree>
    <p:extLst>
      <p:ext uri="{BB962C8B-B14F-4D97-AF65-F5344CB8AC3E}">
        <p14:creationId xmlns:p14="http://schemas.microsoft.com/office/powerpoint/2010/main" val="4037082400"/>
      </p:ext>
    </p:extLst>
  </p:cSld>
  <p:clrMapOvr>
    <a:masterClrMapping/>
  </p:clrMapOvr>
  <mc:AlternateContent xmlns:mc="http://schemas.openxmlformats.org/markup-compatibility/2006">
    <mc:Choice xmlns:p14="http://schemas.microsoft.com/office/powerpoint/2010/main" Requires="p14">
      <p:transition spd="slow" p14:dur="2000" advTm="1310"/>
    </mc:Choice>
    <mc:Fallback>
      <p:transition spd="slow" advTm="13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A44E5C-9E0E-4E2D-AD8F-2EA3668D0F36}"/>
              </a:ext>
            </a:extLst>
          </p:cNvPr>
          <p:cNvSpPr>
            <a:spLocks noGrp="1"/>
          </p:cNvSpPr>
          <p:nvPr>
            <p:ph type="title"/>
          </p:nvPr>
        </p:nvSpPr>
        <p:spPr>
          <a:xfrm>
            <a:off x="631563" y="86679"/>
            <a:ext cx="7088189" cy="410182"/>
          </a:xfrm>
        </p:spPr>
        <p:txBody>
          <a:bodyPr>
            <a:noAutofit/>
          </a:bodyPr>
          <a:lstStyle/>
          <a:p>
            <a:pPr algn="ctr"/>
            <a:r>
              <a:rPr lang="en-GB" sz="2500" dirty="0"/>
              <a:t>References And bibliography continued….,</a:t>
            </a:r>
          </a:p>
        </p:txBody>
      </p:sp>
      <p:sp>
        <p:nvSpPr>
          <p:cNvPr id="3" name="Content Placeholder 2">
            <a:extLst>
              <a:ext uri="{FF2B5EF4-FFF2-40B4-BE49-F238E27FC236}">
                <a16:creationId xmlns:a16="http://schemas.microsoft.com/office/drawing/2014/main" id="{6039476F-63E3-45C3-B5C0-29293A25655D}"/>
              </a:ext>
            </a:extLst>
          </p:cNvPr>
          <p:cNvSpPr>
            <a:spLocks noGrp="1"/>
          </p:cNvSpPr>
          <p:nvPr>
            <p:ph idx="1"/>
          </p:nvPr>
        </p:nvSpPr>
        <p:spPr>
          <a:xfrm>
            <a:off x="293717" y="537556"/>
            <a:ext cx="11587768" cy="5209309"/>
          </a:xfrm>
        </p:spPr>
        <p:txBody>
          <a:bodyPr>
            <a:noAutofit/>
          </a:bodyPr>
          <a:lstStyle/>
          <a:p>
            <a:pPr marL="342900" indent="-342900">
              <a:lnSpc>
                <a:spcPct val="100000"/>
              </a:lnSpc>
              <a:spcBef>
                <a:spcPts val="0"/>
              </a:spcBef>
              <a:buFont typeface="+mj-lt"/>
              <a:buAutoNum type="arabicParenR" startAt="20"/>
            </a:pPr>
            <a:r>
              <a:rPr lang="en-GB" sz="1300" dirty="0" err="1">
                <a:effectLst/>
                <a:latin typeface="Times New Roman" panose="02020603050405020304" pitchFamily="18" charset="0"/>
                <a:ea typeface="Calibri" panose="020F0502020204030204" pitchFamily="34" charset="0"/>
                <a:cs typeface="Times New Roman" panose="02020603050405020304" pitchFamily="18" charset="0"/>
              </a:rPr>
              <a:t>Smartinsights</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(2016) </a:t>
            </a:r>
            <a:r>
              <a:rPr lang="en-GB" sz="1300" u="sng" dirty="0">
                <a:effectLst/>
                <a:latin typeface="Times New Roman" panose="02020603050405020304" pitchFamily="18" charset="0"/>
                <a:ea typeface="Calibri" panose="020F0502020204030204" pitchFamily="34" charset="0"/>
                <a:cs typeface="Times New Roman" panose="02020603050405020304" pitchFamily="18" charset="0"/>
              </a:rPr>
              <a:t>‘Digital Marketing Models: 6Cs of online customer motivation’</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Available from: </a:t>
            </a:r>
            <a:r>
              <a:rPr lang="en-GB" sz="1300" u="sng" dirty="0">
                <a:effectLst/>
                <a:latin typeface="Times New Roman" panose="02020603050405020304" pitchFamily="18" charset="0"/>
                <a:ea typeface="Calibri" panose="020F050202020403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https://www.smartinsights.com/marketing-planning/marketing-models/digital-marketing-models-6cs-online-customer-motivation/</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(Accessed Saturday 18th September’ 2021)</a:t>
            </a:r>
          </a:p>
          <a:p>
            <a:pPr marL="342900" indent="-342900">
              <a:lnSpc>
                <a:spcPct val="100000"/>
              </a:lnSpc>
              <a:spcBef>
                <a:spcPts val="0"/>
              </a:spcBef>
              <a:buFont typeface="+mj-lt"/>
              <a:buAutoNum type="arabicParenR" startAt="20"/>
            </a:pPr>
            <a:endParaRPr lang="en-GB" sz="13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indent="-342900">
              <a:lnSpc>
                <a:spcPct val="100000"/>
              </a:lnSpc>
              <a:spcBef>
                <a:spcPts val="0"/>
              </a:spcBef>
              <a:buFont typeface="+mj-lt"/>
              <a:buAutoNum type="arabicParenR" startAt="20"/>
            </a:pPr>
            <a:r>
              <a:rPr lang="en-GB" sz="1300" dirty="0" err="1">
                <a:effectLst/>
                <a:latin typeface="Times New Roman" panose="02020603050405020304" pitchFamily="18" charset="0"/>
                <a:ea typeface="Calibri" panose="020F0502020204030204" pitchFamily="34" charset="0"/>
                <a:cs typeface="Times New Roman" panose="02020603050405020304" pitchFamily="18" charset="0"/>
              </a:rPr>
              <a:t>Smartinsights</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(2021) </a:t>
            </a:r>
            <a:r>
              <a:rPr lang="en-GB" sz="1300" u="sng" dirty="0">
                <a:effectLst/>
                <a:latin typeface="Times New Roman" panose="02020603050405020304" pitchFamily="18" charset="0"/>
                <a:ea typeface="Calibri" panose="020F0502020204030204" pitchFamily="34" charset="0"/>
                <a:cs typeface="Times New Roman" panose="02020603050405020304" pitchFamily="18" charset="0"/>
              </a:rPr>
              <a:t>‘Online Value Proposition’</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Available from: </a:t>
            </a:r>
            <a:r>
              <a:rPr lang="en-GB" sz="1300" u="sng" dirty="0">
                <a:effectLst/>
                <a:latin typeface="Times New Roman" panose="02020603050405020304" pitchFamily="18" charset="0"/>
                <a:ea typeface="Calibri" panose="020F050202020403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https://www.smartinsights.com/digital-marketing-strategy/online-value-proposition/</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(Accessed Saturday 18th September’ 2021)</a:t>
            </a:r>
          </a:p>
          <a:p>
            <a:pPr marL="342900" indent="-342900">
              <a:lnSpc>
                <a:spcPct val="107000"/>
              </a:lnSpc>
              <a:spcAft>
                <a:spcPts val="800"/>
              </a:spcAft>
              <a:buFont typeface="+mj-lt"/>
              <a:buAutoNum type="arabicParenR" startAt="22"/>
            </a:pPr>
            <a:r>
              <a:rPr lang="en-GB" sz="1300" dirty="0" err="1">
                <a:effectLst/>
                <a:latin typeface="Times New Roman" panose="02020603050405020304" pitchFamily="18" charset="0"/>
                <a:ea typeface="Calibri" panose="020F0502020204030204" pitchFamily="34" charset="0"/>
                <a:cs typeface="Times New Roman" panose="02020603050405020304" pitchFamily="18" charset="0"/>
              </a:rPr>
              <a:t>Smartinsights</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(2021) </a:t>
            </a:r>
            <a:r>
              <a:rPr lang="en-GB" sz="1300" u="sng" dirty="0">
                <a:effectLst/>
                <a:latin typeface="Times New Roman" panose="02020603050405020304" pitchFamily="18" charset="0"/>
                <a:ea typeface="Calibri" panose="020F0502020204030204" pitchFamily="34" charset="0"/>
                <a:cs typeface="Times New Roman" panose="02020603050405020304" pitchFamily="18" charset="0"/>
              </a:rPr>
              <a:t>‘Marketing plan integrating the RACE Framework alongside PR Smith's SOSTAC® planning model’</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Available from: </a:t>
            </a:r>
            <a:r>
              <a:rPr lang="en-GB" sz="1300" u="sng" dirty="0">
                <a:effectLst/>
                <a:latin typeface="Times New Roman" panose="02020603050405020304" pitchFamily="18" charset="0"/>
                <a:ea typeface="Calibri" panose="020F0502020204030204" pitchFamily="34" charset="0"/>
                <a:cs typeface="Times New Roman" panose="02020603050405020304" pitchFamily="18" charset="0"/>
                <a:hlinkClick r:id="rId6">
                  <a:extLst>
                    <a:ext uri="{A12FA001-AC4F-418D-AE19-62706E023703}">
                      <ahyp:hlinkClr xmlns:ahyp="http://schemas.microsoft.com/office/drawing/2018/hyperlinkcolor" val="tx"/>
                    </a:ext>
                  </a:extLst>
                </a:hlinkClick>
              </a:rPr>
              <a:t>https://www.smartinsights.com/digital-marketing-strategy/sostac-plan-example/</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(Accessed Saturday 18th September’ 2021)</a:t>
            </a:r>
            <a:endParaRPr lang="en-GB" sz="1300" u="none" strike="noStrike" dirty="0">
              <a:solidFill>
                <a:srgbClr val="B8FA56"/>
              </a:solidFill>
              <a:effectLst/>
              <a:latin typeface="Times New Roman" panose="02020603050405020304" pitchFamily="18" charset="0"/>
              <a:ea typeface="Calibri" panose="020F0502020204030204" pitchFamily="34" charset="0"/>
              <a:cs typeface="Times New Roman" panose="02020603050405020304" pitchFamily="18" charset="0"/>
              <a:hlinkClick r:id="rId7">
                <a:extLst>
                  <a:ext uri="{A12FA001-AC4F-418D-AE19-62706E023703}">
                    <ahyp:hlinkClr xmlns:ahyp="http://schemas.microsoft.com/office/drawing/2018/hyperlinkcolor" val="tx"/>
                  </a:ext>
                </a:extLst>
              </a:hlinkClick>
            </a:endParaRPr>
          </a:p>
          <a:p>
            <a:pPr marL="342900" lvl="0" indent="-342900">
              <a:lnSpc>
                <a:spcPct val="107000"/>
              </a:lnSpc>
              <a:spcAft>
                <a:spcPts val="800"/>
              </a:spcAft>
              <a:buFont typeface="+mj-lt"/>
              <a:buAutoNum type="arabicParenR" startAt="22"/>
            </a:pPr>
            <a:r>
              <a:rPr lang="en-GB" sz="1300" u="none" strike="noStrike" dirty="0">
                <a:effectLst/>
                <a:latin typeface="Times New Roman" panose="02020603050405020304" pitchFamily="18" charset="0"/>
                <a:ea typeface="Calibri" panose="020F0502020204030204" pitchFamily="34" charset="0"/>
                <a:cs typeface="Times New Roman" panose="02020603050405020304" pitchFamily="18" charset="0"/>
                <a:hlinkClick r:id="rId7">
                  <a:extLst>
                    <a:ext uri="{A12FA001-AC4F-418D-AE19-62706E023703}">
                      <ahyp:hlinkClr xmlns:ahyp="http://schemas.microsoft.com/office/drawing/2018/hyperlinkcolor" val="tx"/>
                    </a:ext>
                  </a:extLst>
                </a:hlinkClick>
              </a:rPr>
              <a:t>Shanika, R.A.D.</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(2015) </a:t>
            </a:r>
            <a:r>
              <a:rPr lang="en-GB" sz="1300" u="sng" dirty="0">
                <a:effectLst/>
                <a:latin typeface="Times New Roman" panose="02020603050405020304" pitchFamily="18" charset="0"/>
                <a:ea typeface="Calibri" panose="020F0502020204030204" pitchFamily="34" charset="0"/>
                <a:cs typeface="Times New Roman" panose="02020603050405020304" pitchFamily="18" charset="0"/>
              </a:rPr>
              <a:t>‘e-Fitness-Improve Physical Fitness via eLearning’</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Available from: </a:t>
            </a:r>
            <a:r>
              <a:rPr lang="en-GB" sz="1300" u="sng" dirty="0">
                <a:effectLst/>
                <a:latin typeface="Times New Roman" panose="02020603050405020304" pitchFamily="18" charset="0"/>
                <a:ea typeface="Calibri" panose="020F0502020204030204" pitchFamily="34" charset="0"/>
                <a:cs typeface="Times New Roman" panose="02020603050405020304" pitchFamily="18" charset="0"/>
                <a:hlinkClick r:id="rId8">
                  <a:extLst>
                    <a:ext uri="{A12FA001-AC4F-418D-AE19-62706E023703}">
                      <ahyp:hlinkClr xmlns:ahyp="http://schemas.microsoft.com/office/drawing/2018/hyperlinkcolor" val="tx"/>
                    </a:ext>
                  </a:extLst>
                </a:hlinkClick>
              </a:rPr>
              <a:t>http://dl.ucsc.cmb.ac.lk/jspui/handle/123456789/3193</a:t>
            </a:r>
            <a:r>
              <a:rPr lang="en-GB" sz="1300" u="none" strike="noStrike"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(Accessed Wednesday 21st July’ 2021)</a:t>
            </a:r>
          </a:p>
          <a:p>
            <a:pPr marL="342900" lvl="0" indent="-342900">
              <a:lnSpc>
                <a:spcPct val="107000"/>
              </a:lnSpc>
              <a:spcAft>
                <a:spcPts val="800"/>
              </a:spcAft>
              <a:buFont typeface="+mj-lt"/>
              <a:buAutoNum type="arabicParenR" startAt="22"/>
            </a:pP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Tee </a:t>
            </a:r>
            <a:r>
              <a:rPr lang="en-GB" sz="1300" dirty="0" err="1">
                <a:effectLst/>
                <a:latin typeface="Times New Roman" panose="02020603050405020304" pitchFamily="18" charset="0"/>
                <a:ea typeface="Calibri" panose="020F0502020204030204" pitchFamily="34" charset="0"/>
                <a:cs typeface="Times New Roman" panose="02020603050405020304" pitchFamily="18" charset="0"/>
              </a:rPr>
              <a:t>Joo</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Yeo. (2020) </a:t>
            </a:r>
            <a:r>
              <a:rPr lang="en-GB" sz="1300" u="sng" dirty="0">
                <a:effectLst/>
                <a:latin typeface="Times New Roman" panose="02020603050405020304" pitchFamily="18" charset="0"/>
                <a:ea typeface="Calibri" panose="020F0502020204030204" pitchFamily="34" charset="0"/>
                <a:cs typeface="Times New Roman" panose="02020603050405020304" pitchFamily="18" charset="0"/>
              </a:rPr>
              <a:t>‘Sport and exercise during and beyond the COVID-19 pandemic’</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Available from: </a:t>
            </a:r>
            <a:r>
              <a:rPr lang="en-GB" sz="1300" u="sng" dirty="0">
                <a:effectLst/>
                <a:latin typeface="Times New Roman" panose="02020603050405020304" pitchFamily="18" charset="0"/>
                <a:ea typeface="Calibri" panose="020F0502020204030204" pitchFamily="34" charset="0"/>
                <a:cs typeface="Times New Roman" panose="02020603050405020304" pitchFamily="18" charset="0"/>
                <a:hlinkClick r:id="rId9">
                  <a:extLst>
                    <a:ext uri="{A12FA001-AC4F-418D-AE19-62706E023703}">
                      <ahyp:hlinkClr xmlns:ahyp="http://schemas.microsoft.com/office/drawing/2018/hyperlinkcolor" val="tx"/>
                    </a:ext>
                  </a:extLst>
                </a:hlinkClick>
              </a:rPr>
              <a:t>https://journals.sagepub.com/doi/full/10.1177/2047487320933260</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(Accessed Wednesday 21st July’ 2021)</a:t>
            </a:r>
          </a:p>
          <a:p>
            <a:pPr marL="342900" lvl="0" indent="-342900">
              <a:lnSpc>
                <a:spcPct val="107000"/>
              </a:lnSpc>
              <a:spcAft>
                <a:spcPts val="800"/>
              </a:spcAft>
              <a:buFont typeface="+mj-lt"/>
              <a:buAutoNum type="arabicParenR" startAt="22"/>
            </a:pP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The Guardian. (2019) </a:t>
            </a:r>
            <a:r>
              <a:rPr lang="en-GB" sz="1300" u="sng" dirty="0">
                <a:effectLst/>
                <a:latin typeface="Times New Roman" panose="02020603050405020304" pitchFamily="18" charset="0"/>
                <a:ea typeface="Calibri" panose="020F0502020204030204" pitchFamily="34" charset="0"/>
                <a:cs typeface="Times New Roman" panose="02020603050405020304" pitchFamily="18" charset="0"/>
              </a:rPr>
              <a:t>‘The rise of digital fitness: can the new wave of high-intensity home workouts replace the gym?’</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Available from: </a:t>
            </a:r>
            <a:r>
              <a:rPr lang="en-GB" sz="1300" u="sng" dirty="0">
                <a:effectLst/>
                <a:latin typeface="Times New Roman" panose="02020603050405020304" pitchFamily="18" charset="0"/>
                <a:ea typeface="Calibri" panose="020F0502020204030204" pitchFamily="34" charset="0"/>
                <a:cs typeface="Times New Roman" panose="02020603050405020304" pitchFamily="18" charset="0"/>
                <a:hlinkClick r:id="rId10">
                  <a:extLst>
                    <a:ext uri="{A12FA001-AC4F-418D-AE19-62706E023703}">
                      <ahyp:hlinkClr xmlns:ahyp="http://schemas.microsoft.com/office/drawing/2018/hyperlinkcolor" val="tx"/>
                    </a:ext>
                  </a:extLst>
                </a:hlinkClick>
              </a:rPr>
              <a:t>https://www.theguardian.com/lifeandstyle/2019/aug/19/the-rise-of-digital-fitness-can-the-new-wave-of-high-intensity-home-workouts-replace-the-gym</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(Accessed Wednesday 21st July’ 2021)</a:t>
            </a:r>
          </a:p>
          <a:p>
            <a:pPr marL="342900" lvl="0" indent="-342900">
              <a:lnSpc>
                <a:spcPct val="107000"/>
              </a:lnSpc>
              <a:spcAft>
                <a:spcPts val="800"/>
              </a:spcAft>
              <a:buFont typeface="+mj-lt"/>
              <a:buAutoNum type="arabicParenR" startAt="22"/>
            </a:pP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WHO. (2020) </a:t>
            </a:r>
            <a:r>
              <a:rPr lang="en-GB" sz="1300" u="sng" dirty="0">
                <a:effectLst/>
                <a:latin typeface="Times New Roman" panose="02020603050405020304" pitchFamily="18" charset="0"/>
                <a:ea typeface="Calibri" panose="020F0502020204030204" pitchFamily="34" charset="0"/>
                <a:cs typeface="Times New Roman" panose="02020603050405020304" pitchFamily="18" charset="0"/>
              </a:rPr>
              <a:t>‘Stay physically active during self-quarantine’</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Available from: </a:t>
            </a:r>
            <a:r>
              <a:rPr lang="en-GB" sz="1300" u="sng" dirty="0">
                <a:effectLst/>
                <a:latin typeface="Times New Roman" panose="02020603050405020304" pitchFamily="18" charset="0"/>
                <a:ea typeface="Calibri" panose="020F0502020204030204" pitchFamily="34" charset="0"/>
                <a:cs typeface="Times New Roman" panose="02020603050405020304" pitchFamily="18" charset="0"/>
                <a:hlinkClick r:id="rId11">
                  <a:extLst>
                    <a:ext uri="{A12FA001-AC4F-418D-AE19-62706E023703}">
                      <ahyp:hlinkClr xmlns:ahyp="http://schemas.microsoft.com/office/drawing/2018/hyperlinkcolor" val="tx"/>
                    </a:ext>
                  </a:extLst>
                </a:hlinkClick>
              </a:rPr>
              <a:t>https://www.euro.who.int/en/health-topics/health-emergencies/coronavirus-covid-19/publications-and-technical-guidance/noncommunicable-diseases/stay-physically-active-during-self-quarantine</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(Accessed Wednesday 21st July’ 2021)</a:t>
            </a:r>
          </a:p>
          <a:p>
            <a:pPr marL="342900" lvl="0" indent="-342900">
              <a:lnSpc>
                <a:spcPct val="107000"/>
              </a:lnSpc>
              <a:spcAft>
                <a:spcPts val="800"/>
              </a:spcAft>
              <a:buFont typeface="+mj-lt"/>
              <a:buAutoNum type="arabicParenR" startAt="22"/>
            </a:pP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Wim J. van der Steen. (1994) </a:t>
            </a:r>
            <a:r>
              <a:rPr lang="en-GB" sz="1300" u="sng" dirty="0">
                <a:effectLst/>
                <a:latin typeface="Times New Roman" panose="02020603050405020304" pitchFamily="18" charset="0"/>
                <a:ea typeface="Calibri" panose="020F0502020204030204" pitchFamily="34" charset="0"/>
                <a:cs typeface="Times New Roman" panose="02020603050405020304" pitchFamily="18" charset="0"/>
              </a:rPr>
              <a:t>‘New Ways to Look at Fitness’</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Available from: </a:t>
            </a:r>
            <a:r>
              <a:rPr lang="en-GB" sz="1300" u="sng" dirty="0">
                <a:effectLst/>
                <a:latin typeface="Times New Roman" panose="02020603050405020304" pitchFamily="18" charset="0"/>
                <a:ea typeface="Calibri" panose="020F0502020204030204" pitchFamily="34" charset="0"/>
                <a:cs typeface="Times New Roman" panose="02020603050405020304" pitchFamily="18" charset="0"/>
                <a:hlinkClick r:id="rId12">
                  <a:extLst>
                    <a:ext uri="{A12FA001-AC4F-418D-AE19-62706E023703}">
                      <ahyp:hlinkClr xmlns:ahyp="http://schemas.microsoft.com/office/drawing/2018/hyperlinkcolor" val="tx"/>
                    </a:ext>
                  </a:extLst>
                </a:hlinkClick>
              </a:rPr>
              <a:t>https://www.jstor.org/stable/23331702</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(Accessed Wednesday 21st July’ 2021)</a:t>
            </a:r>
          </a:p>
          <a:p>
            <a:pPr marL="342900" lvl="0" indent="-342900">
              <a:lnSpc>
                <a:spcPct val="107000"/>
              </a:lnSpc>
              <a:spcAft>
                <a:spcPts val="800"/>
              </a:spcAft>
              <a:buFont typeface="+mj-lt"/>
              <a:buAutoNum type="arabicParenR" startAt="22"/>
            </a:pPr>
            <a:r>
              <a:rPr lang="en-GB" sz="1300" u="none" strike="noStrike" dirty="0">
                <a:effectLst/>
                <a:latin typeface="Times New Roman" panose="02020603050405020304" pitchFamily="18" charset="0"/>
                <a:ea typeface="Calibri" panose="020F0502020204030204" pitchFamily="34" charset="0"/>
                <a:cs typeface="Times New Roman" panose="02020603050405020304" pitchFamily="18" charset="0"/>
                <a:hlinkClick r:id="rId13">
                  <a:extLst>
                    <a:ext uri="{A12FA001-AC4F-418D-AE19-62706E023703}">
                      <ahyp:hlinkClr xmlns:ahyp="http://schemas.microsoft.com/office/drawing/2018/hyperlinkcolor" val="tx"/>
                    </a:ext>
                  </a:extLst>
                </a:hlinkClick>
              </a:rPr>
              <a:t>Wu, Wai Kit. </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(2010) </a:t>
            </a:r>
            <a:r>
              <a:rPr lang="en-GB" sz="1300" u="sng" dirty="0">
                <a:effectLst/>
                <a:latin typeface="Times New Roman" panose="02020603050405020304" pitchFamily="18" charset="0"/>
                <a:ea typeface="Calibri" panose="020F0502020204030204" pitchFamily="34" charset="0"/>
                <a:cs typeface="Times New Roman" panose="02020603050405020304" pitchFamily="18" charset="0"/>
              </a:rPr>
              <a:t>‘The conceptual design of an e-fitness coaching system’</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Available from: </a:t>
            </a:r>
            <a:r>
              <a:rPr lang="en-GB" sz="1300" u="sng" dirty="0">
                <a:effectLst/>
                <a:latin typeface="Times New Roman" panose="02020603050405020304" pitchFamily="18" charset="0"/>
                <a:ea typeface="Calibri" panose="020F0502020204030204" pitchFamily="34" charset="0"/>
                <a:cs typeface="Times New Roman" panose="02020603050405020304" pitchFamily="18" charset="0"/>
                <a:hlinkClick r:id="rId14">
                  <a:extLst>
                    <a:ext uri="{A12FA001-AC4F-418D-AE19-62706E023703}">
                      <ahyp:hlinkClr xmlns:ahyp="http://schemas.microsoft.com/office/drawing/2018/hyperlinkcolor" val="tx"/>
                    </a:ext>
                  </a:extLst>
                </a:hlinkClick>
              </a:rPr>
              <a:t>http://dspace.cityu.edu.hk/handle/2031/6449</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(Accessed Wednesday 21st July’ 2021)</a:t>
            </a:r>
          </a:p>
          <a:p>
            <a:pPr marL="342900" lvl="0" indent="-342900">
              <a:lnSpc>
                <a:spcPct val="107000"/>
              </a:lnSpc>
              <a:spcAft>
                <a:spcPts val="800"/>
              </a:spcAft>
              <a:buFont typeface="+mj-lt"/>
              <a:buAutoNum type="arabicParenR" startAt="22"/>
            </a:pPr>
            <a:r>
              <a:rPr lang="en-GB" sz="1300" u="none" strike="noStrike" dirty="0">
                <a:effectLst/>
                <a:latin typeface="Times New Roman" panose="02020603050405020304" pitchFamily="18" charset="0"/>
                <a:ea typeface="Calibri" panose="020F0502020204030204" pitchFamily="34" charset="0"/>
                <a:cs typeface="Times New Roman" panose="02020603050405020304" pitchFamily="18" charset="0"/>
                <a:hlinkClick r:id="rId15">
                  <a:extLst>
                    <a:ext uri="{A12FA001-AC4F-418D-AE19-62706E023703}">
                      <ahyp:hlinkClr xmlns:ahyp="http://schemas.microsoft.com/office/drawing/2018/hyperlinkcolor" val="tx"/>
                    </a:ext>
                  </a:extLst>
                </a:hlinkClick>
              </a:rPr>
              <a:t>Yola Robert</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(2020) </a:t>
            </a:r>
            <a:r>
              <a:rPr lang="en-GB" sz="1300" u="sng" dirty="0">
                <a:effectLst/>
                <a:latin typeface="Times New Roman" panose="02020603050405020304" pitchFamily="18" charset="0"/>
                <a:ea typeface="Calibri" panose="020F0502020204030204" pitchFamily="34" charset="0"/>
                <a:cs typeface="Times New Roman" panose="02020603050405020304" pitchFamily="18" charset="0"/>
              </a:rPr>
              <a:t>‘Is the Online Fitness Boom Here to Stay?’</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Available from: </a:t>
            </a:r>
            <a:r>
              <a:rPr lang="en-GB" sz="1300" u="sng" dirty="0">
                <a:effectLst/>
                <a:latin typeface="Times New Roman" panose="02020603050405020304" pitchFamily="18" charset="0"/>
                <a:ea typeface="Calibri" panose="020F0502020204030204" pitchFamily="34" charset="0"/>
                <a:cs typeface="Times New Roman" panose="02020603050405020304" pitchFamily="18" charset="0"/>
                <a:hlinkClick r:id="rId16">
                  <a:extLst>
                    <a:ext uri="{A12FA001-AC4F-418D-AE19-62706E023703}">
                      <ahyp:hlinkClr xmlns:ahyp="http://schemas.microsoft.com/office/drawing/2018/hyperlinkcolor" val="tx"/>
                    </a:ext>
                  </a:extLst>
                </a:hlinkClick>
              </a:rPr>
              <a:t>https://www.forbes.com/sites/yolarobert1/2020/04/29/is-the-online-fitness-boom-here-to-stay/?sh=2755c3977080</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(Accessed Wednesday 21st July’ 2021)</a:t>
            </a:r>
          </a:p>
        </p:txBody>
      </p:sp>
      <p:sp>
        <p:nvSpPr>
          <p:cNvPr id="4" name="Footer Placeholder 3">
            <a:extLst>
              <a:ext uri="{FF2B5EF4-FFF2-40B4-BE49-F238E27FC236}">
                <a16:creationId xmlns:a16="http://schemas.microsoft.com/office/drawing/2014/main" id="{07958D0F-6C90-4FB0-BB97-2C0CD2D90FF1}"/>
              </a:ext>
            </a:extLst>
          </p:cNvPr>
          <p:cNvSpPr>
            <a:spLocks noGrp="1"/>
          </p:cNvSpPr>
          <p:nvPr>
            <p:ph type="ftr" sz="quarter" idx="11"/>
          </p:nvPr>
        </p:nvSpPr>
        <p:spPr>
          <a:xfrm>
            <a:off x="7409208" y="86679"/>
            <a:ext cx="6239309" cy="666115"/>
          </a:xfrm>
        </p:spPr>
        <p:txBody>
          <a:bodyPr/>
          <a:lstStyle/>
          <a:p>
            <a:r>
              <a:rPr lang="en-GB" b="1" i="1" dirty="0"/>
              <a:t>MANJINDER KAUR,</a:t>
            </a:r>
            <a:r>
              <a:rPr lang="en-GB" dirty="0"/>
              <a:t> </a:t>
            </a:r>
            <a:r>
              <a:rPr lang="en-GB" b="1" i="1" dirty="0"/>
              <a:t>Student ID Number: 1812346,</a:t>
            </a:r>
            <a:endParaRPr lang="en-GB" dirty="0"/>
          </a:p>
          <a:p>
            <a:r>
              <a:rPr lang="en-GB" b="1" i="1" dirty="0"/>
              <a:t>Degree Subject: MBA ONLINE,</a:t>
            </a:r>
            <a:r>
              <a:rPr lang="en-GB" dirty="0"/>
              <a:t> </a:t>
            </a:r>
            <a:r>
              <a:rPr lang="en-GB" b="1" i="1" dirty="0"/>
              <a:t>Module 5: Digital Entrepreneurship.</a:t>
            </a:r>
            <a:endParaRPr lang="en-GB" dirty="0"/>
          </a:p>
          <a:p>
            <a:endParaRPr lang="en-US" dirty="0"/>
          </a:p>
        </p:txBody>
      </p:sp>
      <p:sp>
        <p:nvSpPr>
          <p:cNvPr id="5" name="Slide Number Placeholder 4">
            <a:extLst>
              <a:ext uri="{FF2B5EF4-FFF2-40B4-BE49-F238E27FC236}">
                <a16:creationId xmlns:a16="http://schemas.microsoft.com/office/drawing/2014/main" id="{7B989B97-9B74-4489-AB8C-34A080ADE4A7}"/>
              </a:ext>
            </a:extLst>
          </p:cNvPr>
          <p:cNvSpPr>
            <a:spLocks noGrp="1"/>
          </p:cNvSpPr>
          <p:nvPr>
            <p:ph type="sldNum" sz="quarter" idx="12"/>
          </p:nvPr>
        </p:nvSpPr>
        <p:spPr>
          <a:xfrm>
            <a:off x="9618344" y="6448223"/>
            <a:ext cx="1429065" cy="367377"/>
          </a:xfrm>
        </p:spPr>
        <p:txBody>
          <a:bodyPr/>
          <a:lstStyle/>
          <a:p>
            <a:r>
              <a:rPr lang="en-US" dirty="0"/>
              <a:t>Page </a:t>
            </a:r>
            <a:fld id="{6D22F896-40B5-4ADD-8801-0D06FADFA095}" type="slidenum">
              <a:rPr lang="en-US" smtClean="0"/>
              <a:t>13</a:t>
            </a:fld>
            <a:r>
              <a:rPr lang="en-US" dirty="0"/>
              <a:t> of 13</a:t>
            </a:r>
          </a:p>
        </p:txBody>
      </p:sp>
      <p:pic>
        <p:nvPicPr>
          <p:cNvPr id="6" name="Audio 5">
            <a:hlinkClick r:id="" action="ppaction://media"/>
            <a:extLst>
              <a:ext uri="{FF2B5EF4-FFF2-40B4-BE49-F238E27FC236}">
                <a16:creationId xmlns:a16="http://schemas.microsoft.com/office/drawing/2014/main" id="{E5E027FE-FFC3-45BA-BAA8-C799B1684943}"/>
              </a:ext>
            </a:extLst>
          </p:cNvPr>
          <p:cNvPicPr>
            <a:picLocks noChangeAspect="1"/>
          </p:cNvPicPr>
          <p:nvPr>
            <a:audioFile r:link="rId2"/>
            <p:extLst>
              <p:ext uri="{DAA4B4D4-6D71-4841-9C94-3DE7FCFB9230}">
                <p14:media xmlns:p14="http://schemas.microsoft.com/office/powerpoint/2010/main" r:embed="rId1"/>
              </p:ext>
            </p:extLst>
          </p:nvPr>
        </p:nvPicPr>
        <p:blipFill>
          <a:blip r:embed="rId17"/>
          <a:stretch>
            <a:fillRect/>
          </a:stretch>
        </p:blipFill>
        <p:spPr>
          <a:xfrm>
            <a:off x="11731625" y="6397625"/>
            <a:ext cx="244475" cy="244475"/>
          </a:xfrm>
          <a:prstGeom prst="rect">
            <a:avLst/>
          </a:prstGeom>
        </p:spPr>
      </p:pic>
    </p:spTree>
    <p:extLst>
      <p:ext uri="{BB962C8B-B14F-4D97-AF65-F5344CB8AC3E}">
        <p14:creationId xmlns:p14="http://schemas.microsoft.com/office/powerpoint/2010/main" val="3287488029"/>
      </p:ext>
    </p:extLst>
  </p:cSld>
  <p:clrMapOvr>
    <a:masterClrMapping/>
  </p:clrMapOvr>
  <mc:AlternateContent xmlns:mc="http://schemas.openxmlformats.org/markup-compatibility/2006">
    <mc:Choice xmlns:p14="http://schemas.microsoft.com/office/powerpoint/2010/main" Requires="p14">
      <p:transition spd="slow" p14:dur="2000" advTm="1356"/>
    </mc:Choice>
    <mc:Fallback>
      <p:transition spd="slow" advTm="13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TM04033919[[fn=Circuit]]</Template>
  <TotalTime>1023</TotalTime>
  <Words>1875</Words>
  <Application>Microsoft Office PowerPoint</Application>
  <PresentationFormat>Widescreen</PresentationFormat>
  <Paragraphs>114</Paragraphs>
  <Slides>13</Slides>
  <Notes>0</Notes>
  <HiddenSlides>0</HiddenSlides>
  <MMClips>13</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Times New Roman</vt:lpstr>
      <vt:lpstr>Tw Cen MT</vt:lpstr>
      <vt:lpstr>Circuit</vt:lpstr>
      <vt:lpstr>‘MK E-Fitness’: </vt:lpstr>
      <vt:lpstr>Summary: </vt:lpstr>
      <vt:lpstr>Team:</vt:lpstr>
      <vt:lpstr>Problem:</vt:lpstr>
      <vt:lpstr>Solution:</vt:lpstr>
      <vt:lpstr>Marketing and sales strategy</vt:lpstr>
      <vt:lpstr>Projections and milestones:</vt:lpstr>
      <vt:lpstr>Competition:</vt:lpstr>
      <vt:lpstr>Business model:</vt:lpstr>
      <vt:lpstr>Financing  plan:</vt:lpstr>
      <vt:lpstr>References And bibliography </vt:lpstr>
      <vt:lpstr>References And bibliography continued….,</vt:lpstr>
      <vt:lpstr>References And bibliography continued….,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Planned hr skills strategy:</dc:title>
  <dc:creator>Manjinder Kaur</dc:creator>
  <cp:lastModifiedBy>Manjinder Kaur</cp:lastModifiedBy>
  <cp:revision>47</cp:revision>
  <cp:lastPrinted>2020-05-07T08:17:35Z</cp:lastPrinted>
  <dcterms:created xsi:type="dcterms:W3CDTF">2020-04-16T08:00:21Z</dcterms:created>
  <dcterms:modified xsi:type="dcterms:W3CDTF">2021-09-27T08:30:06Z</dcterms:modified>
</cp:coreProperties>
</file>