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sldIdLst>
    <p:sldId id="256" r:id="rId2"/>
    <p:sldId id="266" r:id="rId3"/>
    <p:sldId id="269" r:id="rId4"/>
    <p:sldId id="257" r:id="rId5"/>
    <p:sldId id="262" r:id="rId6"/>
    <p:sldId id="271" r:id="rId7"/>
    <p:sldId id="270" r:id="rId8"/>
    <p:sldId id="258" r:id="rId9"/>
    <p:sldId id="259" r:id="rId10"/>
    <p:sldId id="260" r:id="rId11"/>
    <p:sldId id="261" r:id="rId12"/>
    <p:sldId id="278" r:id="rId13"/>
    <p:sldId id="264" r:id="rId14"/>
    <p:sldId id="263" r:id="rId15"/>
    <p:sldId id="274" r:id="rId16"/>
    <p:sldId id="265" r:id="rId17"/>
    <p:sldId id="275" r:id="rId18"/>
    <p:sldId id="276" r:id="rId19"/>
    <p:sldId id="273" r:id="rId20"/>
    <p:sldId id="267" r:id="rId21"/>
    <p:sldId id="268" r:id="rId22"/>
    <p:sldId id="272" r:id="rId23"/>
    <p:sldId id="27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ichard Shaw (P134923)" initials="RS("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624"/>
    <p:restoredTop sz="65361"/>
  </p:normalViewPr>
  <p:slideViewPr>
    <p:cSldViewPr snapToGrid="0" snapToObjects="1">
      <p:cViewPr varScale="1">
        <p:scale>
          <a:sx n="63" d="100"/>
          <a:sy n="63" d="100"/>
        </p:scale>
        <p:origin x="148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12-08T11:21:46.539" idx="1">
    <p:pos x="10" y="10"/>
    <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08F77-5738-9D42-A032-92C946BE7342}" type="datetimeFigureOut">
              <a:rPr lang="en-US" smtClean="0"/>
              <a:t>3/19/2018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15B53E-1DE0-6A44-B324-A29EF63F10BB}" type="slidenum">
              <a:rPr lang="en-US" smtClean="0"/>
              <a:t>‹#›</a:t>
            </a:fld>
            <a:endParaRPr lang="en-US"/>
          </a:p>
        </p:txBody>
      </p:sp>
    </p:spTree>
    <p:extLst>
      <p:ext uri="{BB962C8B-B14F-4D97-AF65-F5344CB8AC3E}">
        <p14:creationId xmlns:p14="http://schemas.microsoft.com/office/powerpoint/2010/main" val="1777740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a:t>
            </a:fld>
            <a:endParaRPr lang="en-US"/>
          </a:p>
        </p:txBody>
      </p:sp>
    </p:spTree>
    <p:extLst>
      <p:ext uri="{BB962C8B-B14F-4D97-AF65-F5344CB8AC3E}">
        <p14:creationId xmlns:p14="http://schemas.microsoft.com/office/powerpoint/2010/main" val="988794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3</a:t>
            </a:fld>
            <a:endParaRPr lang="en-US"/>
          </a:p>
        </p:txBody>
      </p:sp>
    </p:spTree>
    <p:extLst>
      <p:ext uri="{BB962C8B-B14F-4D97-AF65-F5344CB8AC3E}">
        <p14:creationId xmlns:p14="http://schemas.microsoft.com/office/powerpoint/2010/main" val="289819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John</a:t>
            </a:r>
            <a:r>
              <a:rPr lang="en-US" baseline="0" dirty="0" smtClean="0"/>
              <a:t> German the US co-lead of the international council on clean transportation, a not-for-profit organization dedicated to to reducing vehicle emissions. German found a high stream of data which suggested that diesel cars in Europe have high NO emissions. Due to this he decided to look at the US to find where the emissions standards are more stringent. Germans team abandoned the standard emissions lab test and instructed researchers to take VW’s cars out on the roads. When they discovered the emissions they assumed there was a problem with their own equipment. However after tests they found VW’s real world emissions were extremely high some cars with 5-20x the standard. This is where the ‘defeat device’ was discovered.  </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4</a:t>
            </a:fld>
            <a:endParaRPr lang="en-US"/>
          </a:p>
        </p:txBody>
      </p:sp>
    </p:spTree>
    <p:extLst>
      <p:ext uri="{BB962C8B-B14F-4D97-AF65-F5344CB8AC3E}">
        <p14:creationId xmlns:p14="http://schemas.microsoft.com/office/powerpoint/2010/main" val="745545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5</a:t>
            </a:fld>
            <a:endParaRPr lang="en-US"/>
          </a:p>
        </p:txBody>
      </p:sp>
    </p:spTree>
    <p:extLst>
      <p:ext uri="{BB962C8B-B14F-4D97-AF65-F5344CB8AC3E}">
        <p14:creationId xmlns:p14="http://schemas.microsoft.com/office/powerpoint/2010/main" val="562984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software</a:t>
            </a:r>
            <a:r>
              <a:rPr lang="en-US" baseline="0" dirty="0" smtClean="0"/>
              <a:t> installed sensed when the car was being tested and activated equipment that reduced emissions. The software was modified to adjust components such as the catalytic converter or valves used to recycle some of the exhaust gasses.</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10</a:t>
            </a:fld>
            <a:endParaRPr lang="en-US"/>
          </a:p>
        </p:txBody>
      </p:sp>
    </p:spTree>
    <p:extLst>
      <p:ext uri="{BB962C8B-B14F-4D97-AF65-F5344CB8AC3E}">
        <p14:creationId xmlns:p14="http://schemas.microsoft.com/office/powerpoint/2010/main" val="591317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By October Volkswagens stock prices ad plummeted from $38 per</a:t>
            </a:r>
            <a:r>
              <a:rPr lang="en-US" baseline="0" dirty="0" smtClean="0"/>
              <a:t> share to $24, and still </a:t>
            </a:r>
            <a:r>
              <a:rPr lang="en-US" baseline="0" dirty="0" err="1" smtClean="0"/>
              <a:t>hasn</a:t>
            </a:r>
            <a:r>
              <a:rPr lang="mr-IN" baseline="0" dirty="0" smtClean="0"/>
              <a:t>’</a:t>
            </a:r>
            <a:r>
              <a:rPr lang="en-US" baseline="0" dirty="0" smtClean="0"/>
              <a:t>t climbed back to its original price in 2016. </a:t>
            </a:r>
          </a:p>
          <a:p>
            <a:pPr marL="171450" indent="-171450">
              <a:buFont typeface="Arial" charset="0"/>
              <a:buChar char="•"/>
            </a:pPr>
            <a:r>
              <a:rPr lang="en-US" baseline="0" dirty="0" smtClean="0"/>
              <a:t>The scandal caused Volkswagen a reported $6.2 billion loss in 2015. </a:t>
            </a:r>
          </a:p>
          <a:p>
            <a:pPr marL="171450" indent="-171450">
              <a:buFont typeface="Arial" charset="0"/>
              <a:buChar char="•"/>
            </a:pPr>
            <a:r>
              <a:rPr lang="en-US" baseline="0" dirty="0" smtClean="0"/>
              <a:t>VW’s broke their customers loyalty </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11</a:t>
            </a:fld>
            <a:endParaRPr lang="en-US"/>
          </a:p>
        </p:txBody>
      </p:sp>
    </p:spTree>
    <p:extLst>
      <p:ext uri="{BB962C8B-B14F-4D97-AF65-F5344CB8AC3E}">
        <p14:creationId xmlns:p14="http://schemas.microsoft.com/office/powerpoint/2010/main" val="960334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However,</a:t>
            </a:r>
            <a:r>
              <a:rPr lang="en-US" baseline="0" dirty="0"/>
              <a:t> $15 billion has only been promised nothing of yet has happened to amend the cars. </a:t>
            </a:r>
          </a:p>
          <a:p>
            <a:pPr marL="171450" indent="-171450">
              <a:buFont typeface="Arial" charset="0"/>
              <a:buChar char="•"/>
            </a:pPr>
            <a:r>
              <a:rPr lang="en-US" baseline="0" dirty="0"/>
              <a:t>A year has passed and still no action has been taken.</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13</a:t>
            </a:fld>
            <a:endParaRPr lang="en-US"/>
          </a:p>
        </p:txBody>
      </p:sp>
    </p:spTree>
    <p:extLst>
      <p:ext uri="{BB962C8B-B14F-4D97-AF65-F5344CB8AC3E}">
        <p14:creationId xmlns:p14="http://schemas.microsoft.com/office/powerpoint/2010/main" val="517826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stakeholder map shows how VWs stakeholders</a:t>
            </a:r>
            <a:r>
              <a:rPr lang="en-US" baseline="0" dirty="0" smtClean="0"/>
              <a:t> are split into four categories: </a:t>
            </a:r>
          </a:p>
          <a:p>
            <a:r>
              <a:rPr lang="en-US" baseline="0" dirty="0" smtClean="0"/>
              <a:t>-Society</a:t>
            </a:r>
          </a:p>
          <a:p>
            <a:r>
              <a:rPr lang="en-US" baseline="0" dirty="0" smtClean="0"/>
              <a:t>-Partners</a:t>
            </a:r>
          </a:p>
          <a:p>
            <a:r>
              <a:rPr lang="en-US" baseline="0" dirty="0" smtClean="0"/>
              <a:t>-Customers</a:t>
            </a:r>
          </a:p>
          <a:p>
            <a:r>
              <a:rPr lang="en-US" baseline="0" dirty="0" smtClean="0"/>
              <a:t>-Capital Market</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14</a:t>
            </a:fld>
            <a:endParaRPr lang="en-US"/>
          </a:p>
        </p:txBody>
      </p:sp>
    </p:spTree>
    <p:extLst>
      <p:ext uri="{BB962C8B-B14F-4D97-AF65-F5344CB8AC3E}">
        <p14:creationId xmlns:p14="http://schemas.microsoft.com/office/powerpoint/2010/main" val="19607611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here is a stakeholder analysis that has been adapted to fit to Volkswagen stakeholders, to show who has been affected internally and externally. </a:t>
            </a:r>
          </a:p>
          <a:p>
            <a:endParaRPr lang="en-US" dirty="0" smtClean="0"/>
          </a:p>
          <a:p>
            <a:r>
              <a:rPr lang="en-US" dirty="0" smtClean="0"/>
              <a:t>-Customers: have</a:t>
            </a:r>
            <a:r>
              <a:rPr lang="en-US" baseline="0" dirty="0" smtClean="0"/>
              <a:t> been the most effected stakeholder, due to them spending money on the basis of a lie, meaning they will have lost trust for VW</a:t>
            </a:r>
          </a:p>
          <a:p>
            <a:r>
              <a:rPr lang="en-US" baseline="0" dirty="0" smtClean="0"/>
              <a:t>-Investors: Have also been hit hard by the scandal as share prices have decreased and VWs reputation has been tarnished</a:t>
            </a:r>
          </a:p>
          <a:p>
            <a:r>
              <a:rPr lang="mr-IN" baseline="0" dirty="0" smtClean="0"/>
              <a:t>–</a:t>
            </a:r>
            <a:r>
              <a:rPr lang="en-US" baseline="0" dirty="0" smtClean="0"/>
              <a:t>Suppliers: Due to the the decrease in the amount of VW cars being sold less sales for the suppliers</a:t>
            </a:r>
          </a:p>
          <a:p>
            <a:endParaRPr lang="en-US" dirty="0" smtClean="0"/>
          </a:p>
          <a:p>
            <a:r>
              <a:rPr lang="en-US" dirty="0" smtClean="0"/>
              <a:t>-Employees:</a:t>
            </a:r>
            <a:r>
              <a:rPr lang="en-US" baseline="0" dirty="0" smtClean="0"/>
              <a:t> Employees can feel betrayed by VWs dishonestly.</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15</a:t>
            </a:fld>
            <a:endParaRPr lang="en-US"/>
          </a:p>
        </p:txBody>
      </p:sp>
    </p:spTree>
    <p:extLst>
      <p:ext uri="{BB962C8B-B14F-4D97-AF65-F5344CB8AC3E}">
        <p14:creationId xmlns:p14="http://schemas.microsoft.com/office/powerpoint/2010/main" val="5149665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statement</a:t>
            </a:r>
            <a:r>
              <a:rPr lang="en-US" baseline="0" dirty="0"/>
              <a:t> from Volkswagen was broken.</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16</a:t>
            </a:fld>
            <a:endParaRPr lang="en-US"/>
          </a:p>
        </p:txBody>
      </p:sp>
    </p:spTree>
    <p:extLst>
      <p:ext uri="{BB962C8B-B14F-4D97-AF65-F5344CB8AC3E}">
        <p14:creationId xmlns:p14="http://schemas.microsoft.com/office/powerpoint/2010/main" val="1483866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comparison</a:t>
            </a:r>
            <a:r>
              <a:rPr lang="en-US" baseline="0" dirty="0"/>
              <a:t> it seems VW, utilize Freemans theory, however with VW’s scandal they have broken their relationship with their stakeholders.</a:t>
            </a:r>
          </a:p>
          <a:p>
            <a:endParaRPr lang="en-US" baseline="0" dirty="0"/>
          </a:p>
          <a:p>
            <a:r>
              <a:rPr lang="en-US" baseline="0" dirty="0"/>
              <a:t>In relation to Friedman's theory, where its proposed the sole purpose of an organization is to increase profits, however they have broken the law therefor do no apply to this theory.</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17</a:t>
            </a:fld>
            <a:endParaRPr lang="en-US"/>
          </a:p>
        </p:txBody>
      </p:sp>
    </p:spTree>
    <p:extLst>
      <p:ext uri="{BB962C8B-B14F-4D97-AF65-F5344CB8AC3E}">
        <p14:creationId xmlns:p14="http://schemas.microsoft.com/office/powerpoint/2010/main" val="2804958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shows Carroll's CSR Pyramid,</a:t>
            </a:r>
            <a:r>
              <a:rPr lang="en-US" baseline="0" dirty="0" smtClean="0"/>
              <a:t> where he shows CSR as 4 levels, Economic, Legal, Ethical and Philanthropic. </a:t>
            </a:r>
          </a:p>
          <a:p>
            <a:endParaRPr lang="en-US" baseline="0" dirty="0" smtClean="0"/>
          </a:p>
          <a:p>
            <a:r>
              <a:rPr lang="en-US" baseline="0" dirty="0" smtClean="0"/>
              <a:t>This Pyramid was no followed by VW because they did not keep to their legal or ethical responsibilities.</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18</a:t>
            </a:fld>
            <a:endParaRPr lang="en-US"/>
          </a:p>
        </p:txBody>
      </p:sp>
    </p:spTree>
    <p:extLst>
      <p:ext uri="{BB962C8B-B14F-4D97-AF65-F5344CB8AC3E}">
        <p14:creationId xmlns:p14="http://schemas.microsoft.com/office/powerpoint/2010/main" val="10522182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October 18</a:t>
            </a:r>
            <a:r>
              <a:rPr lang="en-US" baseline="30000" dirty="0"/>
              <a:t>th</a:t>
            </a:r>
            <a:r>
              <a:rPr lang="en-US" baseline="0" dirty="0"/>
              <a:t>, around 340,000 customers have sent in registration forms indicating they want the company to buy back their cars under the government negotiated compensation scheme.</a:t>
            </a:r>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19</a:t>
            </a:fld>
            <a:endParaRPr lang="en-US"/>
          </a:p>
        </p:txBody>
      </p:sp>
    </p:spTree>
    <p:extLst>
      <p:ext uri="{BB962C8B-B14F-4D97-AF65-F5344CB8AC3E}">
        <p14:creationId xmlns:p14="http://schemas.microsoft.com/office/powerpoint/2010/main" val="1233396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15B53E-1DE0-6A44-B324-A29EF63F10BB}" type="slidenum">
              <a:rPr lang="en-US" smtClean="0"/>
              <a:t>21</a:t>
            </a:fld>
            <a:endParaRPr lang="en-US"/>
          </a:p>
        </p:txBody>
      </p:sp>
    </p:spTree>
    <p:extLst>
      <p:ext uri="{BB962C8B-B14F-4D97-AF65-F5344CB8AC3E}">
        <p14:creationId xmlns:p14="http://schemas.microsoft.com/office/powerpoint/2010/main" val="773035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C7CBB0A-F84C-474E-AD46-B0AFF68849A9}" type="datetimeFigureOut">
              <a:rPr lang="en-US" smtClean="0"/>
              <a:t>3/19/2018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589035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7CBB0A-F84C-474E-AD46-B0AFF68849A9}" type="datetimeFigureOut">
              <a:rPr lang="en-US" smtClean="0"/>
              <a:t>3/19/2018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12523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7CBB0A-F84C-474E-AD46-B0AFF68849A9}" type="datetimeFigureOut">
              <a:rPr lang="en-US" smtClean="0"/>
              <a:t>3/19/2018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22361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C7CBB0A-F84C-474E-AD46-B0AFF68849A9}" type="datetimeFigureOut">
              <a:rPr lang="en-US" smtClean="0"/>
              <a:t>3/19/2018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13386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C7CBB0A-F84C-474E-AD46-B0AFF68849A9}" type="datetimeFigureOut">
              <a:rPr lang="en-US" smtClean="0"/>
              <a:t>3/19/2018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1644942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C7CBB0A-F84C-474E-AD46-B0AFF68849A9}" type="datetimeFigureOut">
              <a:rPr lang="en-US" smtClean="0"/>
              <a:t>3/19/2018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198801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7CBB0A-F84C-474E-AD46-B0AFF68849A9}" type="datetimeFigureOut">
              <a:rPr lang="en-US" smtClean="0"/>
              <a:t>3/19/2018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1983423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7CBB0A-F84C-474E-AD46-B0AFF68849A9}" type="datetimeFigureOut">
              <a:rPr lang="en-US" smtClean="0"/>
              <a:t>3/19/2018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11305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7CBB0A-F84C-474E-AD46-B0AFF68849A9}" type="datetimeFigureOut">
              <a:rPr lang="en-US" smtClean="0"/>
              <a:t>3/19/2018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1031565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7CBB0A-F84C-474E-AD46-B0AFF68849A9}" type="datetimeFigureOut">
              <a:rPr lang="en-US" smtClean="0"/>
              <a:t>3/19/2018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890515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7CBB0A-F84C-474E-AD46-B0AFF68849A9}" type="datetimeFigureOut">
              <a:rPr lang="en-US" smtClean="0"/>
              <a:t>3/19/2018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B049F9-52DF-A048-A231-3DA392E449BC}" type="slidenum">
              <a:rPr lang="en-US" smtClean="0"/>
              <a:t>‹#›</a:t>
            </a:fld>
            <a:endParaRPr lang="en-US"/>
          </a:p>
        </p:txBody>
      </p:sp>
    </p:spTree>
    <p:extLst>
      <p:ext uri="{BB962C8B-B14F-4D97-AF65-F5344CB8AC3E}">
        <p14:creationId xmlns:p14="http://schemas.microsoft.com/office/powerpoint/2010/main" val="1072085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7CBB0A-F84C-474E-AD46-B0AFF68849A9}" type="datetimeFigureOut">
              <a:rPr lang="en-US" smtClean="0"/>
              <a:t>3/19/2018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049F9-52DF-A048-A231-3DA392E449BC}" type="slidenum">
              <a:rPr lang="en-US" smtClean="0"/>
              <a:t>‹#›</a:t>
            </a:fld>
            <a:endParaRPr lang="en-US"/>
          </a:p>
        </p:txBody>
      </p:sp>
    </p:spTree>
    <p:extLst>
      <p:ext uri="{BB962C8B-B14F-4D97-AF65-F5344CB8AC3E}">
        <p14:creationId xmlns:p14="http://schemas.microsoft.com/office/powerpoint/2010/main" val="6058076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comments" Target="../comments/commen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bbc.co.uk/news/business-34519184"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nytimes.com/interactive/2015/business/international/vw-diesel-emissions-scandal-explained.htm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www.telegraph.co.uk/finance/newsbysector/industry/11884738/VW-emissions-scandal-whats-it-all-about.html" TargetMode="External"/><Relationship Id="rId4" Type="http://schemas.openxmlformats.org/officeDocument/2006/relationships/hyperlink" Target="http://247wallst.com/autos/2015/09/22/why-bmw-could-be-the-winner-in-volkswagen-diesel-scandal"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www.triplepundit.com/2015/10/csr-volkswagen-scandal/" TargetMode="External"/><Relationship Id="rId2" Type="http://schemas.openxmlformats.org/officeDocument/2006/relationships/hyperlink" Target="http://www.bbc.co.uk/news/business/34324772" TargetMode="External"/><Relationship Id="rId1" Type="http://schemas.openxmlformats.org/officeDocument/2006/relationships/slideLayout" Target="../slideLayouts/slideLayout2.xml"/><Relationship Id="rId4" Type="http://schemas.openxmlformats.org/officeDocument/2006/relationships/hyperlink" Target="http://www.independent.co.uk/news/business/Leading_business_story/volkswagen-diesel-emissions-scandal-the-toxic-legacy-a7312056.html"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solidFill>
            <a:schemeClr val="bg1"/>
          </a:solidFill>
          <a:ln>
            <a:noFill/>
          </a:ln>
          <a:effectLst/>
        </p:spPr>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21392" b="22359"/>
          <a:stretch/>
        </p:blipFill>
        <p:spPr>
          <a:xfrm>
            <a:off x="20" y="10"/>
            <a:ext cx="12191980" cy="6857990"/>
          </a:xfrm>
          <a:prstGeom prst="rect">
            <a:avLst/>
          </a:prstGeom>
        </p:spPr>
      </p:pic>
      <p:sp>
        <p:nvSpPr>
          <p:cNvPr id="12" name="Rectangle 1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3894861"/>
            <a:ext cx="10883900" cy="167136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816366" y="4055729"/>
            <a:ext cx="9902881" cy="1325563"/>
          </a:xfrm>
        </p:spPr>
        <p:txBody>
          <a:bodyPr vert="horz" lIns="91440" tIns="45720" rIns="91440" bIns="45720" rtlCol="0" anchor="b">
            <a:normAutofit/>
          </a:bodyPr>
          <a:lstStyle/>
          <a:p>
            <a:pPr algn="l">
              <a:lnSpc>
                <a:spcPct val="70000"/>
              </a:lnSpc>
            </a:pPr>
            <a:r>
              <a:rPr lang="en-US" sz="5600" b="1" dirty="0"/>
              <a:t>The Volkswagen Emissions Scandal </a:t>
            </a:r>
            <a:r>
              <a:rPr lang="en-US" sz="5600" b="1"/>
              <a:t/>
            </a:r>
            <a:br>
              <a:rPr lang="en-US" sz="5600" b="1"/>
            </a:br>
            <a:r>
              <a:rPr lang="en-US" sz="5600" b="1" smtClean="0"/>
              <a:t>Student 1</a:t>
            </a:r>
            <a:endParaRPr lang="en-US" sz="5600" b="1" dirty="0"/>
          </a:p>
        </p:txBody>
      </p:sp>
    </p:spTree>
    <p:extLst>
      <p:ext uri="{BB962C8B-B14F-4D97-AF65-F5344CB8AC3E}">
        <p14:creationId xmlns:p14="http://schemas.microsoft.com/office/powerpoint/2010/main" val="222502682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10000"/>
            </a:schemeClr>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631825"/>
            <a:ext cx="10515600" cy="1325563"/>
          </a:xfrm>
        </p:spPr>
        <p:txBody>
          <a:bodyPr>
            <a:normAutofit/>
          </a:bodyPr>
          <a:lstStyle/>
          <a:p>
            <a:r>
              <a:rPr lang="en-US" dirty="0"/>
              <a:t>About Volkswagen</a:t>
            </a:r>
          </a:p>
        </p:txBody>
      </p:sp>
      <p:sp>
        <p:nvSpPr>
          <p:cNvPr id="3" name="Content Placeholder 2"/>
          <p:cNvSpPr>
            <a:spLocks noGrp="1"/>
          </p:cNvSpPr>
          <p:nvPr>
            <p:ph idx="1"/>
          </p:nvPr>
        </p:nvSpPr>
        <p:spPr>
          <a:xfrm>
            <a:off x="838200" y="2057400"/>
            <a:ext cx="10515600" cy="3871762"/>
          </a:xfrm>
        </p:spPr>
        <p:txBody>
          <a:bodyPr>
            <a:normAutofit/>
          </a:bodyPr>
          <a:lstStyle/>
          <a:p>
            <a:r>
              <a:rPr lang="en-US" sz="2400" dirty="0"/>
              <a:t>German brand </a:t>
            </a:r>
          </a:p>
          <a:p>
            <a:r>
              <a:rPr lang="en-US" sz="2400" dirty="0"/>
              <a:t>Largest car manufacturer in the world</a:t>
            </a:r>
          </a:p>
          <a:p>
            <a:r>
              <a:rPr lang="en-US" sz="2400" dirty="0"/>
              <a:t>590,000 </a:t>
            </a:r>
            <a:r>
              <a:rPr lang="en-US" sz="2400" dirty="0" smtClean="0"/>
              <a:t>employees</a:t>
            </a:r>
          </a:p>
          <a:p>
            <a:r>
              <a:rPr lang="en-US" sz="2400" dirty="0" smtClean="0"/>
              <a:t>Produces </a:t>
            </a:r>
            <a:r>
              <a:rPr lang="en-US" sz="2400" dirty="0"/>
              <a:t>approximately </a:t>
            </a:r>
            <a:r>
              <a:rPr lang="en-US" sz="2400" dirty="0" smtClean="0"/>
              <a:t>41,000 cars </a:t>
            </a:r>
            <a:r>
              <a:rPr lang="en-US" sz="2400" dirty="0"/>
              <a:t>daily</a:t>
            </a:r>
          </a:p>
          <a:p>
            <a:r>
              <a:rPr lang="en-US" sz="2400" dirty="0"/>
              <a:t>Owns 12 subsidiaries; Audi, Seat, Skoda, Bentley, Lamborghini, Porsche, Ducati, VW Passenger Cars, VW commercial vehicles, Scania and Man</a:t>
            </a:r>
          </a:p>
          <a:p>
            <a:pPr marL="0" indent="0">
              <a:buNone/>
            </a:pPr>
            <a:endParaRPr lang="en-US" sz="2400" dirty="0"/>
          </a:p>
          <a:p>
            <a:pPr marL="0" indent="0">
              <a:buNone/>
            </a:pPr>
            <a:r>
              <a:rPr lang="en-US" sz="2400" dirty="0"/>
              <a:t>(Bowler T, 2015)</a:t>
            </a:r>
          </a:p>
        </p:txBody>
      </p:sp>
    </p:spTree>
    <p:extLst>
      <p:ext uri="{BB962C8B-B14F-4D97-AF65-F5344CB8AC3E}">
        <p14:creationId xmlns:p14="http://schemas.microsoft.com/office/powerpoint/2010/main" val="4015806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10000"/>
            </a:schemeClr>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631825"/>
            <a:ext cx="10515600" cy="1325563"/>
          </a:xfrm>
        </p:spPr>
        <p:txBody>
          <a:bodyPr>
            <a:normAutofit/>
          </a:bodyPr>
          <a:lstStyle/>
          <a:p>
            <a:r>
              <a:rPr lang="en-US" dirty="0"/>
              <a:t>The Scandal</a:t>
            </a:r>
          </a:p>
        </p:txBody>
      </p:sp>
      <p:sp>
        <p:nvSpPr>
          <p:cNvPr id="3" name="Content Placeholder 2"/>
          <p:cNvSpPr>
            <a:spLocks noGrp="1"/>
          </p:cNvSpPr>
          <p:nvPr>
            <p:ph idx="1"/>
          </p:nvPr>
        </p:nvSpPr>
        <p:spPr>
          <a:xfrm>
            <a:off x="838200" y="2057400"/>
            <a:ext cx="10515600" cy="3871762"/>
          </a:xfrm>
        </p:spPr>
        <p:txBody>
          <a:bodyPr>
            <a:normAutofit/>
          </a:bodyPr>
          <a:lstStyle/>
          <a:p>
            <a:r>
              <a:rPr lang="en-US" sz="2400" dirty="0"/>
              <a:t>September 2015, the Environmental Protection Agency, discovered that many Volkswagen cars being sold in America </a:t>
            </a:r>
            <a:r>
              <a:rPr lang="en-US" sz="2400" dirty="0" smtClean="0"/>
              <a:t>had </a:t>
            </a:r>
            <a:r>
              <a:rPr lang="en-US" sz="2400" dirty="0"/>
              <a:t>been fitted with a “defeat device”. This was fitted in diesel engines and adjusted the performance to enhance emissions results (</a:t>
            </a:r>
            <a:r>
              <a:rPr lang="en-US" sz="2400" dirty="0" err="1"/>
              <a:t>Hotten</a:t>
            </a:r>
            <a:r>
              <a:rPr lang="en-US" sz="2400" dirty="0"/>
              <a:t>, R. 2015)</a:t>
            </a:r>
          </a:p>
          <a:p>
            <a:r>
              <a:rPr lang="en-US" sz="2400" dirty="0"/>
              <a:t>The defeat device allowed Volkswagen cars to beat tests in labs, </a:t>
            </a:r>
            <a:r>
              <a:rPr lang="en-US" sz="2400" dirty="0" smtClean="0"/>
              <a:t>however </a:t>
            </a:r>
            <a:r>
              <a:rPr lang="en-US" sz="2400" dirty="0"/>
              <a:t>whilst the cars where on the road with emission controls off, the cars would pump up 40x the legal limit of nitrogen oxide (Spence, P. 2015)</a:t>
            </a:r>
          </a:p>
          <a:p>
            <a:r>
              <a:rPr lang="en-US" sz="2400" dirty="0"/>
              <a:t>A week before the scandal broke, a German press officer announced “the </a:t>
            </a:r>
            <a:r>
              <a:rPr lang="en-US" sz="2400" dirty="0" smtClean="0"/>
              <a:t>VW </a:t>
            </a:r>
            <a:r>
              <a:rPr lang="en-US" sz="2400" dirty="0"/>
              <a:t>group has been </a:t>
            </a:r>
            <a:r>
              <a:rPr lang="en-US" sz="2400" dirty="0" smtClean="0"/>
              <a:t>listed as </a:t>
            </a:r>
            <a:r>
              <a:rPr lang="en-US" sz="2400" dirty="0"/>
              <a:t>the most sustainable automaker in the worlds leading sustainability ranking” (</a:t>
            </a:r>
            <a:r>
              <a:rPr lang="en-US" sz="2400" dirty="0" err="1"/>
              <a:t>Hardyment</a:t>
            </a:r>
            <a:r>
              <a:rPr lang="en-US" sz="2400" dirty="0"/>
              <a:t>, 2015)</a:t>
            </a:r>
          </a:p>
        </p:txBody>
      </p:sp>
    </p:spTree>
    <p:extLst>
      <p:ext uri="{BB962C8B-B14F-4D97-AF65-F5344CB8AC3E}">
        <p14:creationId xmlns:p14="http://schemas.microsoft.com/office/powerpoint/2010/main" val="2140031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6" name="Rectangle 5"/>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36884" y="321176"/>
            <a:ext cx="4332307"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4805" y="640263"/>
            <a:ext cx="3759240" cy="1344975"/>
          </a:xfrm>
        </p:spPr>
        <p:txBody>
          <a:bodyPr>
            <a:normAutofit/>
          </a:bodyPr>
          <a:lstStyle/>
          <a:p>
            <a:pPr>
              <a:lnSpc>
                <a:spcPct val="70000"/>
              </a:lnSpc>
            </a:pPr>
            <a:r>
              <a:rPr lang="en-US" sz="3700" dirty="0"/>
              <a:t>John German: the exposure of VW’s emission's </a:t>
            </a:r>
            <a:r>
              <a:rPr lang="en-US" sz="3700" dirty="0" smtClean="0"/>
              <a:t>scandal</a:t>
            </a:r>
            <a:endParaRPr lang="en-US" sz="3700" dirty="0"/>
          </a:p>
        </p:txBody>
      </p:sp>
      <p:sp>
        <p:nvSpPr>
          <p:cNvPr id="3" name="Content Placeholder 2"/>
          <p:cNvSpPr>
            <a:spLocks noGrp="1"/>
          </p:cNvSpPr>
          <p:nvPr>
            <p:ph idx="1"/>
          </p:nvPr>
        </p:nvSpPr>
        <p:spPr>
          <a:xfrm>
            <a:off x="594110" y="2121763"/>
            <a:ext cx="3764826" cy="3773010"/>
          </a:xfrm>
        </p:spPr>
        <p:txBody>
          <a:bodyPr>
            <a:normAutofit/>
          </a:bodyPr>
          <a:lstStyle/>
          <a:p>
            <a:pPr marL="0" marR="0" lvl="0" indent="0" defTabSz="914400" eaLnBrk="1" fontAlgn="auto" latinLnBrk="0" hangingPunct="1">
              <a:spcBef>
                <a:spcPts val="0"/>
              </a:spcBef>
              <a:spcAft>
                <a:spcPts val="0"/>
              </a:spcAft>
              <a:buClrTx/>
              <a:buSzTx/>
              <a:buFontTx/>
              <a:buNone/>
              <a:tabLst/>
              <a:defRPr/>
            </a:pPr>
            <a:r>
              <a:rPr lang="en-US" sz="1800" dirty="0"/>
              <a:t>”I’m just a simple engineer from Michigan, we really didn't expect to find anything” Stated John German (The Guardian, 2015)</a:t>
            </a:r>
          </a:p>
          <a:p>
            <a:pPr marL="0" marR="0" lvl="0" indent="0" defTabSz="914400" eaLnBrk="1" fontAlgn="auto" latinLnBrk="0" hangingPunct="1">
              <a:spcBef>
                <a:spcPts val="0"/>
              </a:spcBef>
              <a:spcAft>
                <a:spcPts val="0"/>
              </a:spcAft>
              <a:buClrTx/>
              <a:buSzTx/>
              <a:buFontTx/>
              <a:buNone/>
              <a:tabLst/>
              <a:defRPr/>
            </a:pPr>
            <a:endParaRPr lang="en-US" sz="1800" dirty="0"/>
          </a:p>
          <a:p>
            <a:pPr marL="0" marR="0" lvl="0" indent="0" defTabSz="914400" eaLnBrk="1" fontAlgn="auto" latinLnBrk="0" hangingPunct="1">
              <a:spcBef>
                <a:spcPts val="0"/>
              </a:spcBef>
              <a:spcAft>
                <a:spcPts val="0"/>
              </a:spcAft>
              <a:buClrTx/>
              <a:buSzTx/>
              <a:buFontTx/>
              <a:buNone/>
              <a:tabLst/>
              <a:defRPr/>
            </a:pPr>
            <a:endParaRPr lang="en-US" sz="1800" dirty="0"/>
          </a:p>
        </p:txBody>
      </p:sp>
      <p:sp>
        <p:nvSpPr>
          <p:cNvPr id="5" name="TextBox 4"/>
          <p:cNvSpPr txBox="1"/>
          <p:nvPr/>
        </p:nvSpPr>
        <p:spPr>
          <a:xfrm>
            <a:off x="9646024" y="6231845"/>
            <a:ext cx="2725270" cy="369332"/>
          </a:xfrm>
          <a:prstGeom prst="rect">
            <a:avLst/>
          </a:prstGeom>
          <a:noFill/>
        </p:spPr>
        <p:txBody>
          <a:bodyPr wrap="square" rtlCol="0">
            <a:spAutoFit/>
          </a:bodyPr>
          <a:lstStyle/>
          <a:p>
            <a:r>
              <a:rPr lang="en-US" dirty="0" smtClean="0"/>
              <a:t>(</a:t>
            </a:r>
            <a:r>
              <a:rPr lang="en-US" dirty="0" err="1" smtClean="0"/>
              <a:t>Kretchmer</a:t>
            </a:r>
            <a:r>
              <a:rPr lang="en-US" dirty="0" smtClean="0"/>
              <a:t>, 2015)</a:t>
            </a:r>
            <a:endParaRPr lang="en-US" dirty="0"/>
          </a:p>
        </p:txBody>
      </p:sp>
    </p:spTree>
    <p:extLst>
      <p:ext uri="{BB962C8B-B14F-4D97-AF65-F5344CB8AC3E}">
        <p14:creationId xmlns:p14="http://schemas.microsoft.com/office/powerpoint/2010/main" val="37343979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6347" r="16059"/>
          <a:stretch/>
        </p:blipFill>
        <p:spPr>
          <a:xfrm>
            <a:off x="20" y="10"/>
            <a:ext cx="4635571" cy="6857990"/>
          </a:xfrm>
          <a:prstGeom prst="rect">
            <a:avLst/>
          </a:prstGeom>
          <a:effectLst/>
        </p:spPr>
      </p:pic>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pPr>
              <a:lnSpc>
                <a:spcPct val="80000"/>
              </a:lnSpc>
            </a:pPr>
            <a:r>
              <a:rPr lang="en-US" dirty="0"/>
              <a:t>What made Volkswagens Dishonesty a Scandal?</a:t>
            </a:r>
          </a:p>
        </p:txBody>
      </p:sp>
      <p:sp>
        <p:nvSpPr>
          <p:cNvPr id="3" name="Content Placeholder 2"/>
          <p:cNvSpPr>
            <a:spLocks noGrp="1"/>
          </p:cNvSpPr>
          <p:nvPr>
            <p:ph idx="1"/>
          </p:nvPr>
        </p:nvSpPr>
        <p:spPr>
          <a:xfrm>
            <a:off x="4965431" y="2438400"/>
            <a:ext cx="6586489" cy="3785419"/>
          </a:xfrm>
        </p:spPr>
        <p:txBody>
          <a:bodyPr>
            <a:normAutofit/>
          </a:bodyPr>
          <a:lstStyle/>
          <a:p>
            <a:r>
              <a:rPr lang="en-US" sz="2000" dirty="0"/>
              <a:t>Covering up </a:t>
            </a:r>
            <a:r>
              <a:rPr lang="en-US" sz="2000" dirty="0" smtClean="0"/>
              <a:t>lies</a:t>
            </a:r>
          </a:p>
          <a:p>
            <a:r>
              <a:rPr lang="en-US" sz="2000" dirty="0" smtClean="0"/>
              <a:t>Breaking </a:t>
            </a:r>
            <a:r>
              <a:rPr lang="en-US" sz="2000" dirty="0"/>
              <a:t>US and UK regulations, legislations and their code of conduct.</a:t>
            </a:r>
          </a:p>
          <a:p>
            <a:r>
              <a:rPr lang="en-US" sz="2000" dirty="0"/>
              <a:t>Fraud.</a:t>
            </a:r>
          </a:p>
          <a:p>
            <a:r>
              <a:rPr lang="en-US" sz="2000" dirty="0"/>
              <a:t>Miss selling goods.</a:t>
            </a:r>
          </a:p>
          <a:p>
            <a:r>
              <a:rPr lang="en-US" sz="2000" dirty="0" smtClean="0"/>
              <a:t>Damaging </a:t>
            </a:r>
            <a:r>
              <a:rPr lang="en-US" sz="2000" dirty="0"/>
              <a:t>the environment with Nitrogen Oxides and Dioxides </a:t>
            </a:r>
            <a:r>
              <a:rPr lang="en-US" sz="2000" dirty="0" smtClean="0"/>
              <a:t>emissions.</a:t>
            </a:r>
            <a:endParaRPr lang="en-US" sz="2000" dirty="0"/>
          </a:p>
          <a:p>
            <a:endParaRPr lang="en-US" sz="2000" dirty="0"/>
          </a:p>
        </p:txBody>
      </p:sp>
    </p:spTree>
    <p:extLst>
      <p:ext uri="{BB962C8B-B14F-4D97-AF65-F5344CB8AC3E}">
        <p14:creationId xmlns:p14="http://schemas.microsoft.com/office/powerpoint/2010/main" val="13976896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38200" y="963877"/>
            <a:ext cx="3494362" cy="4930246"/>
          </a:xfrm>
        </p:spPr>
        <p:txBody>
          <a:bodyPr>
            <a:normAutofit/>
          </a:bodyPr>
          <a:lstStyle/>
          <a:p>
            <a:pPr algn="r"/>
            <a:r>
              <a:rPr lang="en-US">
                <a:solidFill>
                  <a:schemeClr val="accent1"/>
                </a:solidFill>
              </a:rPr>
              <a:t>The Reason Behind the Scandal?</a:t>
            </a:r>
          </a:p>
        </p:txBody>
      </p:sp>
      <p:sp>
        <p:nvSpPr>
          <p:cNvPr id="3" name="Content Placeholder 2"/>
          <p:cNvSpPr>
            <a:spLocks noGrp="1"/>
          </p:cNvSpPr>
          <p:nvPr>
            <p:ph idx="1"/>
          </p:nvPr>
        </p:nvSpPr>
        <p:spPr>
          <a:xfrm>
            <a:off x="4976031" y="963877"/>
            <a:ext cx="6377769" cy="4930246"/>
          </a:xfrm>
        </p:spPr>
        <p:txBody>
          <a:bodyPr anchor="ctr">
            <a:normAutofit/>
          </a:bodyPr>
          <a:lstStyle/>
          <a:p>
            <a:r>
              <a:rPr lang="en-US" sz="2400" dirty="0"/>
              <a:t>Volkswagen aimed to appeal to the European </a:t>
            </a:r>
            <a:r>
              <a:rPr lang="en-US" sz="2400" dirty="0" err="1" smtClean="0"/>
              <a:t>marke</a:t>
            </a:r>
            <a:r>
              <a:rPr lang="en-US" sz="2400" dirty="0" smtClean="0"/>
              <a:t> </a:t>
            </a:r>
            <a:r>
              <a:rPr lang="en-US" sz="2400" dirty="0"/>
              <a:t>who care greatly about pollution, holding 25% in market share. </a:t>
            </a:r>
          </a:p>
          <a:p>
            <a:r>
              <a:rPr lang="en-US" sz="2400" dirty="0"/>
              <a:t>To market their cars as ‘clean diesel cars’</a:t>
            </a:r>
          </a:p>
          <a:p>
            <a:endParaRPr lang="en-US" sz="2400" dirty="0"/>
          </a:p>
          <a:p>
            <a:endParaRPr lang="en-US" sz="2400" dirty="0"/>
          </a:p>
          <a:p>
            <a:pPr marL="0" indent="0">
              <a:buNone/>
            </a:pPr>
            <a:r>
              <a:rPr lang="en-US" sz="2400" dirty="0"/>
              <a:t>(Farber, R. 2015)</a:t>
            </a:r>
          </a:p>
        </p:txBody>
      </p:sp>
    </p:spTree>
    <p:extLst>
      <p:ext uri="{BB962C8B-B14F-4D97-AF65-F5344CB8AC3E}">
        <p14:creationId xmlns:p14="http://schemas.microsoft.com/office/powerpoint/2010/main" val="880048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38200" y="963877"/>
            <a:ext cx="3494362" cy="4930246"/>
          </a:xfrm>
        </p:spPr>
        <p:txBody>
          <a:bodyPr>
            <a:normAutofit/>
          </a:bodyPr>
          <a:lstStyle/>
          <a:p>
            <a:pPr algn="r"/>
            <a:r>
              <a:rPr lang="en-US">
                <a:solidFill>
                  <a:schemeClr val="accent1"/>
                </a:solidFill>
              </a:rPr>
              <a:t>Volkswagen Code of Conduct </a:t>
            </a:r>
          </a:p>
        </p:txBody>
      </p:sp>
      <p:sp>
        <p:nvSpPr>
          <p:cNvPr id="3" name="Content Placeholder 2"/>
          <p:cNvSpPr>
            <a:spLocks noGrp="1"/>
          </p:cNvSpPr>
          <p:nvPr>
            <p:ph idx="1"/>
          </p:nvPr>
        </p:nvSpPr>
        <p:spPr>
          <a:xfrm>
            <a:off x="4976031" y="963877"/>
            <a:ext cx="6377769" cy="4930246"/>
          </a:xfrm>
        </p:spPr>
        <p:txBody>
          <a:bodyPr anchor="ctr">
            <a:normAutofit/>
          </a:bodyPr>
          <a:lstStyle/>
          <a:p>
            <a:r>
              <a:rPr lang="en-US" sz="2400"/>
              <a:t>Volkswagen makes ecologically efficient advanced technologies available throughout the word</a:t>
            </a:r>
          </a:p>
          <a:p>
            <a:r>
              <a:rPr lang="en-US" sz="2400"/>
              <a:t>Volkswagen are partner to society and politics with respect to, ecologically sustainable development</a:t>
            </a:r>
          </a:p>
          <a:p>
            <a:r>
              <a:rPr lang="en-US" sz="2400"/>
              <a:t>Volkswagen are obligated to the truth with respects to political institutions.</a:t>
            </a:r>
          </a:p>
          <a:p>
            <a:endParaRPr lang="en-US" sz="2400"/>
          </a:p>
          <a:p>
            <a:pPr marL="0" indent="0">
              <a:buNone/>
            </a:pPr>
            <a:r>
              <a:rPr lang="en-US" sz="2400"/>
              <a:t>(Volkswagen, 2016)</a:t>
            </a:r>
          </a:p>
        </p:txBody>
      </p:sp>
    </p:spTree>
    <p:extLst>
      <p:ext uri="{BB962C8B-B14F-4D97-AF65-F5344CB8AC3E}">
        <p14:creationId xmlns:p14="http://schemas.microsoft.com/office/powerpoint/2010/main" val="3858861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1129" r="43752" b="-1"/>
          <a:stretch/>
        </p:blipFill>
        <p:spPr>
          <a:xfrm>
            <a:off x="20" y="10"/>
            <a:ext cx="4635571" cy="6857990"/>
          </a:xfrm>
          <a:prstGeom prst="rect">
            <a:avLst/>
          </a:prstGeom>
          <a:effectLst/>
        </p:spPr>
      </p:pic>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080934" y="2115117"/>
            <a:ext cx="6309360" cy="0"/>
          </a:xfrm>
          <a:prstGeom prst="line">
            <a:avLst/>
          </a:prstGeom>
          <a:ln>
            <a:solidFill>
              <a:srgbClr val="39414D"/>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pPr>
              <a:lnSpc>
                <a:spcPct val="80000"/>
              </a:lnSpc>
            </a:pPr>
            <a:r>
              <a:rPr lang="en-US" dirty="0"/>
              <a:t>Volkswagen's Initial Response</a:t>
            </a:r>
          </a:p>
        </p:txBody>
      </p:sp>
      <p:sp>
        <p:nvSpPr>
          <p:cNvPr id="3" name="Content Placeholder 2"/>
          <p:cNvSpPr>
            <a:spLocks noGrp="1"/>
          </p:cNvSpPr>
          <p:nvPr>
            <p:ph idx="1"/>
          </p:nvPr>
        </p:nvSpPr>
        <p:spPr>
          <a:xfrm>
            <a:off x="4965431" y="2438400"/>
            <a:ext cx="6586489" cy="3785419"/>
          </a:xfrm>
        </p:spPr>
        <p:txBody>
          <a:bodyPr>
            <a:normAutofit/>
          </a:bodyPr>
          <a:lstStyle/>
          <a:p>
            <a:r>
              <a:rPr lang="en-US" sz="2000" dirty="0"/>
              <a:t>VW said it had found some ‘irregularities’ in tests </a:t>
            </a:r>
            <a:r>
              <a:rPr lang="en-US" sz="2000" dirty="0" smtClean="0"/>
              <a:t>to measure </a:t>
            </a:r>
            <a:r>
              <a:rPr lang="en-US" sz="2000" dirty="0"/>
              <a:t>carbon dioxide</a:t>
            </a:r>
          </a:p>
          <a:p>
            <a:r>
              <a:rPr lang="en-US" sz="2000" dirty="0"/>
              <a:t>The cause was due to ‘a couple of rouge software engineers’ who did it for unknown reasons, stated VW’s chief executive Michael Horn.</a:t>
            </a:r>
          </a:p>
          <a:p>
            <a:r>
              <a:rPr lang="en-US" sz="2000" dirty="0"/>
              <a:t>‘This was not a corporate decision, I agree it’s hard to believe’ (The Independent, </a:t>
            </a:r>
            <a:r>
              <a:rPr lang="en-US" sz="2000" dirty="0" smtClean="0"/>
              <a:t>2016)</a:t>
            </a:r>
          </a:p>
          <a:p>
            <a:r>
              <a:rPr lang="en-US" sz="2000" dirty="0"/>
              <a:t>“We’ve totally screwed up</a:t>
            </a:r>
            <a:r>
              <a:rPr lang="en-US" sz="2000" dirty="0" smtClean="0"/>
              <a:t>”</a:t>
            </a:r>
            <a:r>
              <a:rPr lang="en-US" sz="2000" dirty="0"/>
              <a:t> </a:t>
            </a:r>
            <a:r>
              <a:rPr lang="en-US" sz="2000" dirty="0" smtClean="0"/>
              <a:t>Horn</a:t>
            </a:r>
            <a:endParaRPr lang="en-US" sz="2000" dirty="0"/>
          </a:p>
        </p:txBody>
      </p:sp>
    </p:spTree>
    <p:extLst>
      <p:ext uri="{BB962C8B-B14F-4D97-AF65-F5344CB8AC3E}">
        <p14:creationId xmlns:p14="http://schemas.microsoft.com/office/powerpoint/2010/main" val="22243921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1880" r="26380" b="-1"/>
          <a:stretch/>
        </p:blipFill>
        <p:spPr>
          <a:xfrm>
            <a:off x="20" y="10"/>
            <a:ext cx="4635571" cy="6857990"/>
          </a:xfrm>
          <a:prstGeom prst="rect">
            <a:avLst/>
          </a:prstGeom>
          <a:effectLst/>
        </p:spPr>
      </p:pic>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080934" y="2115117"/>
            <a:ext cx="6309360" cy="0"/>
          </a:xfrm>
          <a:prstGeom prst="line">
            <a:avLst/>
          </a:prstGeom>
          <a:ln>
            <a:solidFill>
              <a:srgbClr val="171C6E"/>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r>
              <a:rPr lang="en-US" dirty="0"/>
              <a:t>Volkswagen’s Final Response </a:t>
            </a:r>
          </a:p>
        </p:txBody>
      </p:sp>
      <p:sp>
        <p:nvSpPr>
          <p:cNvPr id="3" name="Content Placeholder 2"/>
          <p:cNvSpPr>
            <a:spLocks noGrp="1"/>
          </p:cNvSpPr>
          <p:nvPr>
            <p:ph idx="1"/>
          </p:nvPr>
        </p:nvSpPr>
        <p:spPr>
          <a:xfrm>
            <a:off x="4965431" y="2438400"/>
            <a:ext cx="6586489" cy="3785419"/>
          </a:xfrm>
        </p:spPr>
        <p:txBody>
          <a:bodyPr>
            <a:normAutofit/>
          </a:bodyPr>
          <a:lstStyle/>
          <a:p>
            <a:r>
              <a:rPr lang="en-US" sz="2000" dirty="0" err="1"/>
              <a:t>Winterkorn</a:t>
            </a:r>
            <a:r>
              <a:rPr lang="en-US" sz="2000" dirty="0"/>
              <a:t>, said his company  ”broken the trust of our customers and the public” </a:t>
            </a:r>
          </a:p>
          <a:p>
            <a:r>
              <a:rPr lang="en-US" sz="2000" dirty="0"/>
              <a:t>Matthias Mueller the former boss of Porsche, then replaced </a:t>
            </a:r>
            <a:r>
              <a:rPr lang="en-US" sz="2000" dirty="0" err="1"/>
              <a:t>Winterkorn</a:t>
            </a:r>
            <a:r>
              <a:rPr lang="en-US" sz="2000" dirty="0"/>
              <a:t>. Upon taking up his new post he stated “My most urgent task is to win back trust for the Volkswagen Group </a:t>
            </a:r>
            <a:r>
              <a:rPr lang="mr-IN" sz="2000" dirty="0"/>
              <a:t>–</a:t>
            </a:r>
            <a:r>
              <a:rPr lang="en-US" sz="2000" dirty="0"/>
              <a:t> by leaving no stone unturned” </a:t>
            </a:r>
          </a:p>
          <a:p>
            <a:r>
              <a:rPr lang="en-US" sz="2000" dirty="0"/>
              <a:t>VW open an internal inquiry </a:t>
            </a:r>
          </a:p>
        </p:txBody>
      </p:sp>
    </p:spTree>
    <p:extLst>
      <p:ext uri="{BB962C8B-B14F-4D97-AF65-F5344CB8AC3E}">
        <p14:creationId xmlns:p14="http://schemas.microsoft.com/office/powerpoint/2010/main" val="12371651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solidFill>
            <a:schemeClr val="bg1"/>
          </a:solidFill>
          <a:ln>
            <a:noFill/>
          </a:ln>
          <a:effectLst/>
        </p:spPr>
      </p:sp>
      <p:sp>
        <p:nvSpPr>
          <p:cNvPr id="12" name="Rectangle 1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1752"/>
            <a:ext cx="12192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3"/>
          <p:cNvPicPr>
            <a:picLocks noChangeAspect="1"/>
          </p:cNvPicPr>
          <p:nvPr/>
        </p:nvPicPr>
        <p:blipFill rotWithShape="1">
          <a:blip r:embed="rId3"/>
          <a:srcRect/>
          <a:stretch/>
        </p:blipFill>
        <p:spPr>
          <a:xfrm>
            <a:off x="1577789" y="1396589"/>
            <a:ext cx="8803340" cy="5461412"/>
          </a:xfrm>
          <a:prstGeom prst="rect">
            <a:avLst/>
          </a:prstGeom>
        </p:spPr>
      </p:pic>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How did it work? </a:t>
            </a:r>
          </a:p>
        </p:txBody>
      </p:sp>
      <p:sp>
        <p:nvSpPr>
          <p:cNvPr id="3" name="TextBox 2"/>
          <p:cNvSpPr txBox="1"/>
          <p:nvPr/>
        </p:nvSpPr>
        <p:spPr>
          <a:xfrm>
            <a:off x="10381128" y="5916706"/>
            <a:ext cx="1577789" cy="369332"/>
          </a:xfrm>
          <a:prstGeom prst="rect">
            <a:avLst/>
          </a:prstGeom>
          <a:noFill/>
        </p:spPr>
        <p:txBody>
          <a:bodyPr wrap="square" rtlCol="0">
            <a:spAutoFit/>
          </a:bodyPr>
          <a:lstStyle/>
          <a:p>
            <a:r>
              <a:rPr lang="en-US" smtClean="0"/>
              <a:t>(Gates, 2016)</a:t>
            </a:r>
            <a:endParaRPr lang="en-US"/>
          </a:p>
        </p:txBody>
      </p:sp>
    </p:spTree>
    <p:extLst>
      <p:ext uri="{BB962C8B-B14F-4D97-AF65-F5344CB8AC3E}">
        <p14:creationId xmlns:p14="http://schemas.microsoft.com/office/powerpoint/2010/main" val="1614678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Impact of the Scandal</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52071" y="1690688"/>
            <a:ext cx="4037106" cy="4556162"/>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94494" y="1690688"/>
            <a:ext cx="2727512" cy="4745971"/>
          </a:xfrm>
          <a:prstGeom prst="rect">
            <a:avLst/>
          </a:prstGeom>
        </p:spPr>
      </p:pic>
      <p:sp>
        <p:nvSpPr>
          <p:cNvPr id="3" name="TextBox 2"/>
          <p:cNvSpPr txBox="1"/>
          <p:nvPr/>
        </p:nvSpPr>
        <p:spPr>
          <a:xfrm>
            <a:off x="9789459" y="6246850"/>
            <a:ext cx="2133600" cy="646331"/>
          </a:xfrm>
          <a:prstGeom prst="rect">
            <a:avLst/>
          </a:prstGeom>
          <a:noFill/>
        </p:spPr>
        <p:txBody>
          <a:bodyPr wrap="square" rtlCol="0">
            <a:spAutoFit/>
          </a:bodyPr>
          <a:lstStyle/>
          <a:p>
            <a:r>
              <a:rPr lang="en-US" dirty="0" smtClean="0"/>
              <a:t>The New York Times (2015)</a:t>
            </a:r>
            <a:endParaRPr lang="en-US" dirty="0"/>
          </a:p>
        </p:txBody>
      </p:sp>
    </p:spTree>
    <p:extLst>
      <p:ext uri="{BB962C8B-B14F-4D97-AF65-F5344CB8AC3E}">
        <p14:creationId xmlns:p14="http://schemas.microsoft.com/office/powerpoint/2010/main" val="13821944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38200" y="963877"/>
            <a:ext cx="3494362" cy="4930246"/>
          </a:xfrm>
        </p:spPr>
        <p:txBody>
          <a:bodyPr>
            <a:normAutofit/>
          </a:bodyPr>
          <a:lstStyle/>
          <a:p>
            <a:pPr algn="r"/>
            <a:r>
              <a:rPr lang="en-US">
                <a:solidFill>
                  <a:schemeClr val="accent1"/>
                </a:solidFill>
              </a:rPr>
              <a:t>Damage Caused </a:t>
            </a:r>
          </a:p>
        </p:txBody>
      </p:sp>
      <p:sp>
        <p:nvSpPr>
          <p:cNvPr id="3" name="Content Placeholder 2"/>
          <p:cNvSpPr>
            <a:spLocks noGrp="1"/>
          </p:cNvSpPr>
          <p:nvPr>
            <p:ph idx="1"/>
          </p:nvPr>
        </p:nvSpPr>
        <p:spPr>
          <a:xfrm>
            <a:off x="4976031" y="963877"/>
            <a:ext cx="6377769" cy="4930246"/>
          </a:xfrm>
        </p:spPr>
        <p:txBody>
          <a:bodyPr anchor="ctr">
            <a:normAutofit/>
          </a:bodyPr>
          <a:lstStyle/>
          <a:p>
            <a:r>
              <a:rPr lang="en-US" sz="2400" dirty="0"/>
              <a:t>Nearly 1m tones of extra pollution from the modified cars (The Guardian, 2015)</a:t>
            </a:r>
          </a:p>
          <a:p>
            <a:r>
              <a:rPr lang="en-US" sz="2400" dirty="0"/>
              <a:t>Reputation shattered </a:t>
            </a:r>
          </a:p>
          <a:p>
            <a:r>
              <a:rPr lang="en-US" sz="2400" dirty="0"/>
              <a:t>Profits lost </a:t>
            </a:r>
          </a:p>
          <a:p>
            <a:endParaRPr lang="en-US" sz="2400" dirty="0"/>
          </a:p>
        </p:txBody>
      </p:sp>
    </p:spTree>
    <p:extLst>
      <p:ext uri="{BB962C8B-B14F-4D97-AF65-F5344CB8AC3E}">
        <p14:creationId xmlns:p14="http://schemas.microsoft.com/office/powerpoint/2010/main" val="3505000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6347" r="16059"/>
          <a:stretch/>
        </p:blipFill>
        <p:spPr>
          <a:xfrm>
            <a:off x="20" y="10"/>
            <a:ext cx="4635571" cy="6857990"/>
          </a:xfrm>
          <a:prstGeom prst="rect">
            <a:avLst/>
          </a:prstGeom>
          <a:effectLst/>
        </p:spPr>
      </p:pic>
      <p:cxnSp>
        <p:nvCxnSpPr>
          <p:cNvPr id="7" name="Straight Connector 6"/>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r>
              <a:rPr lang="en-US" sz="4100" dirty="0"/>
              <a:t>What have Volkswagen done to amend their wrong doings? </a:t>
            </a:r>
          </a:p>
        </p:txBody>
      </p:sp>
      <p:sp>
        <p:nvSpPr>
          <p:cNvPr id="3" name="Content Placeholder 2"/>
          <p:cNvSpPr>
            <a:spLocks noGrp="1"/>
          </p:cNvSpPr>
          <p:nvPr>
            <p:ph idx="1"/>
          </p:nvPr>
        </p:nvSpPr>
        <p:spPr>
          <a:xfrm>
            <a:off x="4965431" y="2438400"/>
            <a:ext cx="6586489" cy="3785419"/>
          </a:xfrm>
        </p:spPr>
        <p:txBody>
          <a:bodyPr>
            <a:normAutofit/>
          </a:bodyPr>
          <a:lstStyle/>
          <a:p>
            <a:r>
              <a:rPr lang="en-US" sz="2000" dirty="0"/>
              <a:t>Volkswagen promised $15 billion in settlements</a:t>
            </a:r>
          </a:p>
          <a:p>
            <a:r>
              <a:rPr lang="en-US" sz="2000" dirty="0"/>
              <a:t>Owners of the 475,000 cars will be able to sell their car back to VW Group for the price of the car pre-scandal</a:t>
            </a:r>
          </a:p>
          <a:p>
            <a:endParaRPr lang="en-US" sz="2000" dirty="0"/>
          </a:p>
        </p:txBody>
      </p:sp>
    </p:spTree>
    <p:extLst>
      <p:ext uri="{BB962C8B-B14F-4D97-AF65-F5344CB8AC3E}">
        <p14:creationId xmlns:p14="http://schemas.microsoft.com/office/powerpoint/2010/main" val="4143914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3"/>
          <p:cNvPicPr>
            <a:picLocks noChangeAspect="1"/>
          </p:cNvPicPr>
          <p:nvPr/>
        </p:nvPicPr>
        <p:blipFill rotWithShape="1">
          <a:blip r:embed="rId3"/>
          <a:srcRect l="18626" r="15294"/>
          <a:stretch/>
        </p:blipFill>
        <p:spPr>
          <a:xfrm>
            <a:off x="4639056" y="0"/>
            <a:ext cx="7552944" cy="6454578"/>
          </a:xfrm>
          <a:prstGeom prst="rect">
            <a:avLst/>
          </a:prstGeom>
          <a:effectLst/>
        </p:spPr>
      </p:pic>
      <p:sp>
        <p:nvSpPr>
          <p:cNvPr id="2" name="Title 1"/>
          <p:cNvSpPr>
            <a:spLocks noGrp="1"/>
          </p:cNvSpPr>
          <p:nvPr>
            <p:ph type="title"/>
          </p:nvPr>
        </p:nvSpPr>
        <p:spPr>
          <a:xfrm>
            <a:off x="648929" y="629266"/>
            <a:ext cx="3651467" cy="1676603"/>
          </a:xfrm>
        </p:spPr>
        <p:txBody>
          <a:bodyPr>
            <a:normAutofit/>
          </a:bodyPr>
          <a:lstStyle/>
          <a:p>
            <a:pPr>
              <a:lnSpc>
                <a:spcPct val="80000"/>
              </a:lnSpc>
            </a:pPr>
            <a:r>
              <a:rPr lang="en-US" sz="4100" dirty="0"/>
              <a:t>Volkswagens Affected Stakeholders</a:t>
            </a:r>
          </a:p>
        </p:txBody>
      </p:sp>
      <p:sp>
        <p:nvSpPr>
          <p:cNvPr id="8" name="Content Placeholder 7"/>
          <p:cNvSpPr>
            <a:spLocks noGrp="1"/>
          </p:cNvSpPr>
          <p:nvPr>
            <p:ph idx="1"/>
          </p:nvPr>
        </p:nvSpPr>
        <p:spPr>
          <a:xfrm>
            <a:off x="648931" y="2438400"/>
            <a:ext cx="3651466" cy="3785419"/>
          </a:xfrm>
        </p:spPr>
        <p:txBody>
          <a:bodyPr>
            <a:normAutofit/>
          </a:bodyPr>
          <a:lstStyle/>
          <a:p>
            <a:pPr marL="0" marR="0" lvl="0" indent="0" defTabSz="914400" eaLnBrk="1" fontAlgn="auto" latinLnBrk="0" hangingPunct="1">
              <a:spcBef>
                <a:spcPts val="0"/>
              </a:spcBef>
              <a:spcAft>
                <a:spcPts val="0"/>
              </a:spcAft>
              <a:buClrTx/>
              <a:buSzTx/>
              <a:buFontTx/>
              <a:buNone/>
              <a:tabLst/>
              <a:defRPr/>
            </a:pPr>
            <a:r>
              <a:rPr lang="en-US" sz="1800" dirty="0"/>
              <a:t>Volkswagens stakeholders that have been effected by this scandal, and why trust was broken.</a:t>
            </a:r>
          </a:p>
        </p:txBody>
      </p:sp>
      <p:sp>
        <p:nvSpPr>
          <p:cNvPr id="3" name="TextBox 2"/>
          <p:cNvSpPr txBox="1"/>
          <p:nvPr/>
        </p:nvSpPr>
        <p:spPr>
          <a:xfrm>
            <a:off x="10148047" y="6279920"/>
            <a:ext cx="2043953" cy="369332"/>
          </a:xfrm>
          <a:prstGeom prst="rect">
            <a:avLst/>
          </a:prstGeom>
          <a:noFill/>
        </p:spPr>
        <p:txBody>
          <a:bodyPr wrap="square" rtlCol="0">
            <a:spAutoFit/>
          </a:bodyPr>
          <a:lstStyle/>
          <a:p>
            <a:r>
              <a:rPr lang="en-US" dirty="0" smtClean="0"/>
              <a:t>(Volkswagen, 2013) </a:t>
            </a:r>
            <a:endParaRPr lang="en-US" dirty="0"/>
          </a:p>
        </p:txBody>
      </p:sp>
    </p:spTree>
    <p:extLst>
      <p:ext uri="{BB962C8B-B14F-4D97-AF65-F5344CB8AC3E}">
        <p14:creationId xmlns:p14="http://schemas.microsoft.com/office/powerpoint/2010/main" val="27385781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solidFill>
            <a:schemeClr val="bg1"/>
          </a:solidFill>
          <a:ln>
            <a:noFill/>
          </a:ln>
          <a:effectLst/>
        </p:spPr>
      </p:sp>
      <p:sp>
        <p:nvSpPr>
          <p:cNvPr id="7" name="Rectangle 6"/>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1752"/>
            <a:ext cx="12192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creen Shot 2016-11-25 at 12.38.3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4155" y="1675227"/>
            <a:ext cx="7543689" cy="4394199"/>
          </a:xfrm>
          <a:prstGeom prst="rect">
            <a:avLst/>
          </a:prstGeom>
        </p:spPr>
      </p:pic>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Stakeholder Analysis</a:t>
            </a:r>
          </a:p>
        </p:txBody>
      </p:sp>
      <p:sp>
        <p:nvSpPr>
          <p:cNvPr id="3" name="TextBox 2"/>
          <p:cNvSpPr txBox="1"/>
          <p:nvPr/>
        </p:nvSpPr>
        <p:spPr>
          <a:xfrm>
            <a:off x="7835153" y="6069426"/>
            <a:ext cx="3281082" cy="369332"/>
          </a:xfrm>
          <a:prstGeom prst="rect">
            <a:avLst/>
          </a:prstGeom>
          <a:noFill/>
        </p:spPr>
        <p:txBody>
          <a:bodyPr wrap="square" rtlCol="0">
            <a:spAutoFit/>
          </a:bodyPr>
          <a:lstStyle/>
          <a:p>
            <a:r>
              <a:rPr lang="en-US" smtClean="0"/>
              <a:t>Adapted from (Freeman, 2010)</a:t>
            </a:r>
            <a:endParaRPr lang="en-US"/>
          </a:p>
        </p:txBody>
      </p:sp>
    </p:spTree>
    <p:extLst>
      <p:ext uri="{BB962C8B-B14F-4D97-AF65-F5344CB8AC3E}">
        <p14:creationId xmlns:p14="http://schemas.microsoft.com/office/powerpoint/2010/main" val="2985894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38200" y="963877"/>
            <a:ext cx="3494362" cy="4930246"/>
          </a:xfrm>
        </p:spPr>
        <p:txBody>
          <a:bodyPr>
            <a:normAutofit/>
          </a:bodyPr>
          <a:lstStyle/>
          <a:p>
            <a:pPr algn="r"/>
            <a:r>
              <a:rPr lang="en-US">
                <a:solidFill>
                  <a:schemeClr val="accent1"/>
                </a:solidFill>
              </a:rPr>
              <a:t>What Makes it a Scandal?</a:t>
            </a:r>
          </a:p>
        </p:txBody>
      </p:sp>
      <p:sp>
        <p:nvSpPr>
          <p:cNvPr id="3" name="Content Placeholder 2"/>
          <p:cNvSpPr>
            <a:spLocks noGrp="1"/>
          </p:cNvSpPr>
          <p:nvPr>
            <p:ph idx="1"/>
          </p:nvPr>
        </p:nvSpPr>
        <p:spPr>
          <a:xfrm>
            <a:off x="4976031" y="963877"/>
            <a:ext cx="6377769" cy="4930246"/>
          </a:xfrm>
        </p:spPr>
        <p:txBody>
          <a:bodyPr anchor="ctr">
            <a:normAutofit/>
          </a:bodyPr>
          <a:lstStyle/>
          <a:p>
            <a:r>
              <a:rPr lang="en-US" sz="2400"/>
              <a:t>Corporate scandals can be defined as “widely publicized incidents involving allegations of managerial wrongdoing, disgrace, or moral outrage of one or more members of a company” (Bonini S, &amp; Boraschi D, 2009)</a:t>
            </a:r>
          </a:p>
          <a:p>
            <a:r>
              <a:rPr lang="en-US" sz="2400"/>
              <a:t>Volkswagens actions led to misleading their customers, stakeholders and the public. </a:t>
            </a:r>
          </a:p>
          <a:p>
            <a:r>
              <a:rPr lang="en-US" sz="2400"/>
              <a:t>Volkswagen (2016) “Volkswagens is of the firm belief that sustainable economic success can only be achieved by adhering to regulations and standards”</a:t>
            </a:r>
          </a:p>
        </p:txBody>
      </p:sp>
    </p:spTree>
    <p:extLst>
      <p:ext uri="{BB962C8B-B14F-4D97-AF65-F5344CB8AC3E}">
        <p14:creationId xmlns:p14="http://schemas.microsoft.com/office/powerpoint/2010/main" val="19710862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38200" y="963877"/>
            <a:ext cx="3494362" cy="4930246"/>
          </a:xfrm>
        </p:spPr>
        <p:txBody>
          <a:bodyPr>
            <a:normAutofit/>
          </a:bodyPr>
          <a:lstStyle/>
          <a:p>
            <a:pPr algn="r"/>
            <a:r>
              <a:rPr lang="en-US">
                <a:solidFill>
                  <a:schemeClr val="accent1"/>
                </a:solidFill>
              </a:rPr>
              <a:t>Freeman &amp; Friedman Theories on CSR</a:t>
            </a:r>
          </a:p>
        </p:txBody>
      </p:sp>
      <p:sp>
        <p:nvSpPr>
          <p:cNvPr id="3" name="Content Placeholder 2"/>
          <p:cNvSpPr>
            <a:spLocks noGrp="1"/>
          </p:cNvSpPr>
          <p:nvPr>
            <p:ph idx="1"/>
          </p:nvPr>
        </p:nvSpPr>
        <p:spPr>
          <a:xfrm>
            <a:off x="4976031" y="963877"/>
            <a:ext cx="6377769" cy="4930246"/>
          </a:xfrm>
        </p:spPr>
        <p:txBody>
          <a:bodyPr anchor="ctr">
            <a:normAutofit/>
          </a:bodyPr>
          <a:lstStyle/>
          <a:p>
            <a:r>
              <a:rPr lang="en-US" sz="2400"/>
              <a:t>Milton Friedman (1970, p. 1)  ”the sole responsibility of a business to use its resources and engage in activities designed to increase profits so long as it stays within the rules of the game”</a:t>
            </a:r>
          </a:p>
          <a:p>
            <a:r>
              <a:rPr lang="en-US" sz="2400"/>
              <a:t>Edward Freeman (1988) “Managers have a duty to stockholders with the concept that managers bear a fiduciary relationship to stakeholders”</a:t>
            </a:r>
          </a:p>
          <a:p>
            <a:endParaRPr lang="en-US" sz="2400"/>
          </a:p>
        </p:txBody>
      </p:sp>
    </p:spTree>
    <p:extLst>
      <p:ext uri="{BB962C8B-B14F-4D97-AF65-F5344CB8AC3E}">
        <p14:creationId xmlns:p14="http://schemas.microsoft.com/office/powerpoint/2010/main" val="3250977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solidFill>
            <a:schemeClr val="bg1"/>
          </a:solidFill>
          <a:ln>
            <a:noFill/>
          </a:ln>
          <a:effectLst/>
        </p:spPr>
      </p:sp>
      <p:sp>
        <p:nvSpPr>
          <p:cNvPr id="7" name="Rectangle 6"/>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1752"/>
            <a:ext cx="12192000" cy="736551"/>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creen%20Shot%202016-11-16%20at%203.51.25%20PM.png"/>
          <p:cNvPicPr/>
          <p:nvPr/>
        </p:nvPicPr>
        <p:blipFill rotWithShape="1">
          <a:blip r:embed="rId3">
            <a:extLst>
              <a:ext uri="{28A0092B-C50C-407E-A947-70E740481C1C}">
                <a14:useLocalDpi xmlns:a14="http://schemas.microsoft.com/office/drawing/2010/main" val="0"/>
              </a:ext>
            </a:extLst>
          </a:blip>
          <a:srcRect/>
          <a:stretch/>
        </p:blipFill>
        <p:spPr bwMode="auto">
          <a:xfrm>
            <a:off x="2372102" y="1675227"/>
            <a:ext cx="7447796" cy="4394199"/>
          </a:xfrm>
          <a:prstGeom prst="rect">
            <a:avLst/>
          </a:prstGeom>
          <a:noFill/>
        </p:spPr>
      </p:pic>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dirty="0" smtClean="0">
                <a:solidFill>
                  <a:schemeClr val="bg1"/>
                </a:solidFill>
                <a:latin typeface="+mj-lt"/>
                <a:ea typeface="+mj-ea"/>
                <a:cs typeface="+mj-cs"/>
              </a:rPr>
              <a:t>Carroll's </a:t>
            </a:r>
            <a:r>
              <a:rPr lang="en-US" sz="3200" kern="1200" dirty="0">
                <a:solidFill>
                  <a:schemeClr val="bg1"/>
                </a:solidFill>
                <a:latin typeface="+mj-lt"/>
                <a:ea typeface="+mj-ea"/>
                <a:cs typeface="+mj-cs"/>
              </a:rPr>
              <a:t>CSR Pyramid </a:t>
            </a:r>
          </a:p>
        </p:txBody>
      </p:sp>
      <p:sp>
        <p:nvSpPr>
          <p:cNvPr id="3" name="TextBox 2"/>
          <p:cNvSpPr txBox="1"/>
          <p:nvPr/>
        </p:nvSpPr>
        <p:spPr>
          <a:xfrm>
            <a:off x="7602071" y="5827059"/>
            <a:ext cx="1972235" cy="369332"/>
          </a:xfrm>
          <a:prstGeom prst="rect">
            <a:avLst/>
          </a:prstGeom>
          <a:noFill/>
        </p:spPr>
        <p:txBody>
          <a:bodyPr wrap="square" rtlCol="0">
            <a:spAutoFit/>
          </a:bodyPr>
          <a:lstStyle/>
          <a:p>
            <a:r>
              <a:rPr lang="en-US" dirty="0" smtClean="0"/>
              <a:t>Carroll (1991)</a:t>
            </a:r>
            <a:endParaRPr lang="en-US" dirty="0"/>
          </a:p>
        </p:txBody>
      </p:sp>
    </p:spTree>
    <p:extLst>
      <p:ext uri="{BB962C8B-B14F-4D97-AF65-F5344CB8AC3E}">
        <p14:creationId xmlns:p14="http://schemas.microsoft.com/office/powerpoint/2010/main" val="333761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38200" y="963877"/>
            <a:ext cx="3494362" cy="4930246"/>
          </a:xfrm>
        </p:spPr>
        <p:txBody>
          <a:bodyPr>
            <a:normAutofit/>
          </a:bodyPr>
          <a:lstStyle/>
          <a:p>
            <a:pPr algn="r"/>
            <a:r>
              <a:rPr lang="en-US">
                <a:solidFill>
                  <a:schemeClr val="accent1"/>
                </a:solidFill>
              </a:rPr>
              <a:t>Conclusion </a:t>
            </a:r>
          </a:p>
        </p:txBody>
      </p:sp>
      <p:sp>
        <p:nvSpPr>
          <p:cNvPr id="3" name="Content Placeholder 2"/>
          <p:cNvSpPr>
            <a:spLocks noGrp="1"/>
          </p:cNvSpPr>
          <p:nvPr>
            <p:ph idx="1"/>
          </p:nvPr>
        </p:nvSpPr>
        <p:spPr>
          <a:xfrm>
            <a:off x="4976031" y="963877"/>
            <a:ext cx="6377769" cy="4930246"/>
          </a:xfrm>
        </p:spPr>
        <p:txBody>
          <a:bodyPr anchor="ctr">
            <a:normAutofit/>
          </a:bodyPr>
          <a:lstStyle/>
          <a:p>
            <a:r>
              <a:rPr lang="en-US" sz="2400" dirty="0"/>
              <a:t>VW tarnished their customer loyalty </a:t>
            </a:r>
          </a:p>
          <a:p>
            <a:r>
              <a:rPr lang="en-US" sz="2400" dirty="0"/>
              <a:t>VW aims for profits led them to breaking the law</a:t>
            </a:r>
          </a:p>
          <a:p>
            <a:r>
              <a:rPr lang="en-US" sz="2400" dirty="0"/>
              <a:t>VW are still agreeing on settlements for their customers</a:t>
            </a:r>
          </a:p>
          <a:p>
            <a:r>
              <a:rPr lang="en-US" sz="2400" dirty="0"/>
              <a:t>Cars are said to be fixed by the end of 2017</a:t>
            </a:r>
          </a:p>
          <a:p>
            <a:endParaRPr lang="en-US" sz="2400" dirty="0"/>
          </a:p>
          <a:p>
            <a:endParaRPr lang="en-US" sz="2400" dirty="0"/>
          </a:p>
        </p:txBody>
      </p:sp>
    </p:spTree>
    <p:extLst>
      <p:ext uri="{BB962C8B-B14F-4D97-AF65-F5344CB8AC3E}">
        <p14:creationId xmlns:p14="http://schemas.microsoft.com/office/powerpoint/2010/main" val="994298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10000"/>
            </a:schemeClr>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631825"/>
            <a:ext cx="10515600" cy="1325563"/>
          </a:xfrm>
        </p:spPr>
        <p:txBody>
          <a:bodyPr>
            <a:normAutofit/>
          </a:bodyPr>
          <a:lstStyle/>
          <a:p>
            <a:r>
              <a:rPr lang="en-US" dirty="0"/>
              <a:t>References </a:t>
            </a:r>
          </a:p>
        </p:txBody>
      </p:sp>
      <p:sp>
        <p:nvSpPr>
          <p:cNvPr id="3" name="Content Placeholder 2"/>
          <p:cNvSpPr>
            <a:spLocks noGrp="1"/>
          </p:cNvSpPr>
          <p:nvPr>
            <p:ph idx="1"/>
          </p:nvPr>
        </p:nvSpPr>
        <p:spPr>
          <a:xfrm>
            <a:off x="838200" y="2057400"/>
            <a:ext cx="10515600" cy="3871762"/>
          </a:xfrm>
        </p:spPr>
        <p:txBody>
          <a:bodyPr>
            <a:normAutofit/>
          </a:bodyPr>
          <a:lstStyle/>
          <a:p>
            <a:r>
              <a:rPr lang="en-US" sz="2400" dirty="0" err="1"/>
              <a:t>Kretchmer</a:t>
            </a:r>
            <a:r>
              <a:rPr lang="en-US" sz="2400" dirty="0"/>
              <a:t>, H. (2015) The man who discovered the Volkswagen emissions scandal; retrieved November 22</a:t>
            </a:r>
            <a:r>
              <a:rPr lang="en-US" sz="2400" baseline="30000" dirty="0"/>
              <a:t>nd</a:t>
            </a:r>
            <a:r>
              <a:rPr lang="en-US" sz="2400" dirty="0"/>
              <a:t>, 2016, from: </a:t>
            </a:r>
            <a:r>
              <a:rPr lang="en-US" sz="2400" dirty="0">
                <a:hlinkClick r:id="rId2"/>
              </a:rPr>
              <a:t>http://www.bbc.co.uk/news/business-34519184</a:t>
            </a:r>
            <a:endParaRPr lang="en-US" sz="2400" dirty="0"/>
          </a:p>
          <a:p>
            <a:r>
              <a:rPr lang="en-US" sz="2400" dirty="0"/>
              <a:t>The Guardian (2015) The Volkswagen emissions scandal explained; retrieved November 23</a:t>
            </a:r>
            <a:r>
              <a:rPr lang="en-US" sz="2400" baseline="30000" dirty="0"/>
              <a:t>rd</a:t>
            </a:r>
            <a:r>
              <a:rPr lang="en-US" sz="2400" dirty="0"/>
              <a:t>, 2016, from https://</a:t>
            </a:r>
            <a:r>
              <a:rPr lang="en-US" sz="2400" dirty="0" err="1"/>
              <a:t>www.theguardian.com</a:t>
            </a:r>
            <a:r>
              <a:rPr lang="en-US" sz="2400" dirty="0"/>
              <a:t>/business/ng-interactive/2015/</a:t>
            </a:r>
            <a:r>
              <a:rPr lang="en-US" sz="2400" dirty="0" err="1"/>
              <a:t>sep</a:t>
            </a:r>
            <a:r>
              <a:rPr lang="en-US" sz="2400" dirty="0"/>
              <a:t>/23/</a:t>
            </a:r>
            <a:r>
              <a:rPr lang="en-US" sz="2400" dirty="0" err="1"/>
              <a:t>volkswagen</a:t>
            </a:r>
            <a:r>
              <a:rPr lang="en-US" sz="2400" dirty="0"/>
              <a:t>-emissions-scandal-explained-diesel-cars</a:t>
            </a:r>
          </a:p>
          <a:p>
            <a:r>
              <a:rPr lang="en-US" sz="2400" dirty="0"/>
              <a:t>Volkswagen (2016). Compliance &amp; Risk Management; retrieved November 23</a:t>
            </a:r>
            <a:r>
              <a:rPr lang="en-US" sz="2400" baseline="30000" dirty="0"/>
              <a:t>rd</a:t>
            </a:r>
            <a:r>
              <a:rPr lang="en-US" sz="2400" dirty="0"/>
              <a:t>, 2016, from : Volkswagen Compliance &amp; Risk </a:t>
            </a:r>
            <a:r>
              <a:rPr lang="en-US" sz="2400" dirty="0" smtClean="0"/>
              <a:t>Management</a:t>
            </a:r>
          </a:p>
          <a:p>
            <a:endParaRPr lang="en-US" sz="2400" dirty="0"/>
          </a:p>
          <a:p>
            <a:endParaRPr lang="en-US" sz="2400" dirty="0"/>
          </a:p>
        </p:txBody>
      </p:sp>
    </p:spTree>
    <p:extLst>
      <p:ext uri="{BB962C8B-B14F-4D97-AF65-F5344CB8AC3E}">
        <p14:creationId xmlns:p14="http://schemas.microsoft.com/office/powerpoint/2010/main" val="4017802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10000"/>
            </a:schemeClr>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631825"/>
            <a:ext cx="10515600" cy="1325563"/>
          </a:xfrm>
        </p:spPr>
        <p:txBody>
          <a:bodyPr>
            <a:normAutofit/>
          </a:bodyPr>
          <a:lstStyle/>
          <a:p>
            <a:r>
              <a:rPr lang="en-US" dirty="0"/>
              <a:t>References </a:t>
            </a:r>
          </a:p>
        </p:txBody>
      </p:sp>
      <p:sp>
        <p:nvSpPr>
          <p:cNvPr id="3" name="Content Placeholder 2"/>
          <p:cNvSpPr>
            <a:spLocks noGrp="1"/>
          </p:cNvSpPr>
          <p:nvPr>
            <p:ph idx="1"/>
          </p:nvPr>
        </p:nvSpPr>
        <p:spPr>
          <a:xfrm>
            <a:off x="838200" y="2057400"/>
            <a:ext cx="10515600" cy="3871762"/>
          </a:xfrm>
        </p:spPr>
        <p:txBody>
          <a:bodyPr>
            <a:normAutofit fontScale="92500" lnSpcReduction="10000"/>
          </a:bodyPr>
          <a:lstStyle/>
          <a:p>
            <a:r>
              <a:rPr lang="en-US" sz="2400" dirty="0" smtClean="0"/>
              <a:t>Gates, G. (2016) How Volkswagen is Grappling with its Diesel Scandal. </a:t>
            </a:r>
            <a:r>
              <a:rPr lang="en-US" sz="2400" dirty="0"/>
              <a:t>Retrieved from:  </a:t>
            </a:r>
            <a:r>
              <a:rPr lang="en-US" sz="2400" dirty="0">
                <a:hlinkClick r:id="rId3"/>
              </a:rPr>
              <a:t>http://</a:t>
            </a:r>
            <a:r>
              <a:rPr lang="en-US" sz="2400" dirty="0" smtClean="0">
                <a:hlinkClick r:id="rId3"/>
              </a:rPr>
              <a:t>www.nytimes.com/interactive/2015/business/international/vw-diesel-emissions-scandal-explained.html</a:t>
            </a:r>
            <a:endParaRPr lang="en-US" sz="2400" dirty="0" smtClean="0"/>
          </a:p>
          <a:p>
            <a:r>
              <a:rPr lang="en-US" sz="2400" dirty="0"/>
              <a:t>Farber, R. (2015, September 2nd). </a:t>
            </a:r>
            <a:r>
              <a:rPr lang="en-US" sz="2400" i="1" dirty="0"/>
              <a:t>Why BMW Could Be the Winner in Volkswagen Diesel Scandal</a:t>
            </a:r>
            <a:r>
              <a:rPr lang="en-US" sz="2400" dirty="0"/>
              <a:t>. Retrieved November </a:t>
            </a:r>
            <a:r>
              <a:rPr lang="en-US" sz="2400" dirty="0" smtClean="0"/>
              <a:t>27th</a:t>
            </a:r>
            <a:r>
              <a:rPr lang="en-US" sz="2400" dirty="0"/>
              <a:t>, 2016, from 24.7 Wall St: </a:t>
            </a:r>
            <a:r>
              <a:rPr lang="en-US" sz="2400" dirty="0">
                <a:hlinkClick r:id="rId4"/>
              </a:rPr>
              <a:t>http://</a:t>
            </a:r>
            <a:r>
              <a:rPr lang="en-US" sz="2400" dirty="0" smtClean="0">
                <a:hlinkClick r:id="rId4"/>
              </a:rPr>
              <a:t>247wallst.com/autos/2015/09/22/why-bmw-could-be-the-winner-in-volkswagen-diesel-scandal</a:t>
            </a:r>
            <a:endParaRPr lang="en-US" sz="2400" dirty="0" smtClean="0"/>
          </a:p>
          <a:p>
            <a:r>
              <a:rPr lang="en-US" sz="2400" dirty="0" smtClean="0"/>
              <a:t>Spence, P. (2015) VW emissions scandal: what's it all about? Retrieved November 29</a:t>
            </a:r>
            <a:r>
              <a:rPr lang="en-US" sz="2400" baseline="30000" dirty="0" smtClean="0"/>
              <a:t>th</a:t>
            </a:r>
            <a:r>
              <a:rPr lang="en-US" sz="2400" dirty="0"/>
              <a:t> </a:t>
            </a:r>
            <a:r>
              <a:rPr lang="en-US" sz="2400" dirty="0" smtClean="0"/>
              <a:t>from: </a:t>
            </a:r>
            <a:r>
              <a:rPr lang="en-US" sz="2400" dirty="0" smtClean="0">
                <a:hlinkClick r:id="rId5"/>
              </a:rPr>
              <a:t>http</a:t>
            </a:r>
            <a:r>
              <a:rPr lang="en-US" sz="2400" dirty="0">
                <a:hlinkClick r:id="rId5"/>
              </a:rPr>
              <a:t>://</a:t>
            </a:r>
            <a:r>
              <a:rPr lang="en-US" sz="2400" dirty="0" smtClean="0">
                <a:hlinkClick r:id="rId5"/>
              </a:rPr>
              <a:t>www.telegraph.co.uk/finance/newsbysector/industry/11884738/VW-emissions-scandal-whats-it-all-about.html</a:t>
            </a:r>
            <a:endParaRPr lang="en-US" sz="2400" dirty="0" smtClean="0"/>
          </a:p>
          <a:p>
            <a:r>
              <a:rPr lang="en-US" sz="2400" dirty="0" smtClean="0"/>
              <a:t>Bowler, T. (2015) Volkswagen: From the Third Reich to emissions scandal. Retrieved November 29</a:t>
            </a:r>
            <a:r>
              <a:rPr lang="en-US" sz="2400" baseline="30000" dirty="0" smtClean="0"/>
              <a:t>th</a:t>
            </a:r>
            <a:r>
              <a:rPr lang="en-US" sz="2400" dirty="0" smtClean="0"/>
              <a:t>, 2016, from: http://</a:t>
            </a:r>
            <a:r>
              <a:rPr lang="en-US" sz="2400" dirty="0" err="1" smtClean="0"/>
              <a:t>www.bbc.co.uk</a:t>
            </a:r>
            <a:r>
              <a:rPr lang="en-US" sz="2400" dirty="0" smtClean="0"/>
              <a:t>/news/business/34358783</a:t>
            </a:r>
            <a:endParaRPr lang="en-US" sz="2400" dirty="0"/>
          </a:p>
          <a:p>
            <a:endParaRPr lang="en-US" sz="2400" dirty="0"/>
          </a:p>
          <a:p>
            <a:endParaRPr lang="en-US" sz="2400" dirty="0"/>
          </a:p>
        </p:txBody>
      </p:sp>
    </p:spTree>
    <p:extLst>
      <p:ext uri="{BB962C8B-B14F-4D97-AF65-F5344CB8AC3E}">
        <p14:creationId xmlns:p14="http://schemas.microsoft.com/office/powerpoint/2010/main" val="1977319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10000"/>
            </a:schemeClr>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631825"/>
            <a:ext cx="10515600" cy="1325563"/>
          </a:xfrm>
        </p:spPr>
        <p:txBody>
          <a:bodyPr>
            <a:normAutofit/>
          </a:bodyPr>
          <a:lstStyle/>
          <a:p>
            <a:r>
              <a:rPr lang="en-US" dirty="0"/>
              <a:t>References </a:t>
            </a:r>
          </a:p>
        </p:txBody>
      </p:sp>
      <p:sp>
        <p:nvSpPr>
          <p:cNvPr id="3" name="Content Placeholder 2"/>
          <p:cNvSpPr>
            <a:spLocks noGrp="1"/>
          </p:cNvSpPr>
          <p:nvPr>
            <p:ph idx="1"/>
          </p:nvPr>
        </p:nvSpPr>
        <p:spPr>
          <a:xfrm>
            <a:off x="838200" y="2057400"/>
            <a:ext cx="10515600" cy="3871762"/>
          </a:xfrm>
        </p:spPr>
        <p:txBody>
          <a:bodyPr>
            <a:normAutofit/>
          </a:bodyPr>
          <a:lstStyle/>
          <a:p>
            <a:r>
              <a:rPr lang="en-US" sz="2400"/>
              <a:t>Hotten, R. (2015) Volkswagen: The scandal explained. Retrieved December 1</a:t>
            </a:r>
            <a:r>
              <a:rPr lang="en-US" sz="2400" baseline="30000"/>
              <a:t>st</a:t>
            </a:r>
            <a:r>
              <a:rPr lang="en-US" sz="2400"/>
              <a:t> 2016, from: </a:t>
            </a:r>
            <a:r>
              <a:rPr lang="en-US" sz="2400">
                <a:hlinkClick r:id="rId2"/>
              </a:rPr>
              <a:t>http://www.bbc.co.uk/news/business/34324772</a:t>
            </a:r>
            <a:endParaRPr lang="en-US" sz="2400"/>
          </a:p>
          <a:p>
            <a:r>
              <a:rPr lang="en-US" sz="2400"/>
              <a:t>Hardyment, R. (2015) CSR after the Volkswagen Scandal. Retrieved December 4</a:t>
            </a:r>
            <a:r>
              <a:rPr lang="en-US" sz="2400" baseline="30000"/>
              <a:t>th</a:t>
            </a:r>
            <a:r>
              <a:rPr lang="en-US" sz="2400"/>
              <a:t> 2016, from: </a:t>
            </a:r>
            <a:r>
              <a:rPr lang="en-US" sz="2400">
                <a:hlinkClick r:id="rId3"/>
              </a:rPr>
              <a:t>http://www.triplepundit.com/2015/10/csr-volkswagen-scandal/</a:t>
            </a:r>
            <a:endParaRPr lang="en-US" sz="2400"/>
          </a:p>
          <a:p>
            <a:r>
              <a:rPr lang="en-US" sz="2400"/>
              <a:t>The Independent (2016) Volkswagen diesel emissions scandal: the toxic legacy. Retrieved December 4</a:t>
            </a:r>
            <a:r>
              <a:rPr lang="en-US" sz="2400" baseline="30000"/>
              <a:t>th</a:t>
            </a:r>
            <a:r>
              <a:rPr lang="en-US" sz="2400"/>
              <a:t> 2016, from:  </a:t>
            </a:r>
            <a:r>
              <a:rPr lang="en-US" sz="2400">
                <a:hlinkClick r:id="rId4"/>
              </a:rPr>
              <a:t>http://www.independent.co.uk/news/business/Leading_business_story/volkswagen-diesel-emissions-scandal-the-toxic-legacy-a7312056.html</a:t>
            </a:r>
            <a:endParaRPr lang="en-US" sz="2400"/>
          </a:p>
          <a:p>
            <a:r>
              <a:rPr lang="en-US" sz="2400"/>
              <a:t>Bonini, S. &amp; Boraschi, D. (2009) Corporate scandals, capital structure and contagion effect. New York University. </a:t>
            </a:r>
          </a:p>
          <a:p>
            <a:endParaRPr lang="en-US" sz="2400"/>
          </a:p>
          <a:p>
            <a:endParaRPr lang="en-US" sz="2400"/>
          </a:p>
        </p:txBody>
      </p:sp>
    </p:spTree>
    <p:extLst>
      <p:ext uri="{BB962C8B-B14F-4D97-AF65-F5344CB8AC3E}">
        <p14:creationId xmlns:p14="http://schemas.microsoft.com/office/powerpoint/2010/main" val="24029713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21564" y="320040"/>
            <a:ext cx="11548872" cy="6217920"/>
          </a:xfrm>
          <a:prstGeom prst="rect">
            <a:avLst/>
          </a:prstGeom>
          <a:solidFill>
            <a:schemeClr val="tx1">
              <a:alpha val="10000"/>
            </a:schemeClr>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631825"/>
            <a:ext cx="10515600" cy="1325563"/>
          </a:xfrm>
        </p:spPr>
        <p:txBody>
          <a:bodyPr>
            <a:normAutofit/>
          </a:bodyPr>
          <a:lstStyle/>
          <a:p>
            <a:r>
              <a:rPr lang="en-US" dirty="0"/>
              <a:t>References </a:t>
            </a:r>
          </a:p>
        </p:txBody>
      </p:sp>
      <p:sp>
        <p:nvSpPr>
          <p:cNvPr id="3" name="Content Placeholder 2"/>
          <p:cNvSpPr>
            <a:spLocks noGrp="1"/>
          </p:cNvSpPr>
          <p:nvPr>
            <p:ph idx="1"/>
          </p:nvPr>
        </p:nvSpPr>
        <p:spPr>
          <a:xfrm>
            <a:off x="838200" y="2057400"/>
            <a:ext cx="10515600" cy="3871762"/>
          </a:xfrm>
        </p:spPr>
        <p:txBody>
          <a:bodyPr>
            <a:normAutofit/>
          </a:bodyPr>
          <a:lstStyle/>
          <a:p>
            <a:r>
              <a:rPr lang="en-GB" sz="2400"/>
              <a:t>Friedman, M. (1970). The Social Responsibility of Business is to Increase its Profits . </a:t>
            </a:r>
            <a:r>
              <a:rPr lang="en-GB" sz="2400" i="1"/>
              <a:t>The New York Times Magazine </a:t>
            </a:r>
            <a:r>
              <a:rPr lang="en-GB" sz="2400"/>
              <a:t>.</a:t>
            </a:r>
            <a:endParaRPr lang="en-US" sz="2400"/>
          </a:p>
          <a:p>
            <a:r>
              <a:rPr lang="en-GB" sz="2400"/>
              <a:t>Freeman, E. (1988). Stakeholder Theory of the Modern Corporation. </a:t>
            </a:r>
            <a:r>
              <a:rPr lang="en-GB" sz="2400" i="1"/>
              <a:t>Generall Issues in Business Ethics </a:t>
            </a:r>
            <a:r>
              <a:rPr lang="en-GB" sz="2400"/>
              <a:t>, 38-48.</a:t>
            </a:r>
            <a:endParaRPr lang="en-US" sz="2400"/>
          </a:p>
          <a:p>
            <a:r>
              <a:rPr lang="en-GB" sz="2400"/>
              <a:t>Carroll , A. B. (1991). The Pyramid of Corporate Social Responsibility: Toward the Moral Management of Organizational Stakeholder. </a:t>
            </a:r>
            <a:r>
              <a:rPr lang="en-GB" sz="2400" i="1"/>
              <a:t>Business Horizons , 34</a:t>
            </a:r>
            <a:r>
              <a:rPr lang="en-GB" sz="2400"/>
              <a:t>(4), 39-48.</a:t>
            </a:r>
            <a:r>
              <a:rPr lang="en-US" sz="2400"/>
              <a:t> </a:t>
            </a:r>
          </a:p>
          <a:p>
            <a:r>
              <a:rPr lang="en-US" sz="2400"/>
              <a:t>The Guardian (2015) Volkswagen Damage Caused: Retrieved December 4</a:t>
            </a:r>
            <a:r>
              <a:rPr lang="en-US" sz="2400" baseline="30000"/>
              <a:t>th</a:t>
            </a:r>
            <a:r>
              <a:rPr lang="en-US" sz="2400"/>
              <a:t> from: https://www.theguardian.com/business/2015/sep/22/vw-scandal-caused-nearly-1m-tonnes-of-extra-pollution-analysis-shows</a:t>
            </a:r>
          </a:p>
        </p:txBody>
      </p:sp>
    </p:spTree>
    <p:extLst>
      <p:ext uri="{BB962C8B-B14F-4D97-AF65-F5344CB8AC3E}">
        <p14:creationId xmlns:p14="http://schemas.microsoft.com/office/powerpoint/2010/main" val="32853561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15702</TotalTime>
  <Words>1706</Words>
  <Application>Microsoft Office PowerPoint</Application>
  <PresentationFormat>Widescreen</PresentationFormat>
  <Paragraphs>133</Paragraphs>
  <Slides>23</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Mangal</vt:lpstr>
      <vt:lpstr>Office Theme</vt:lpstr>
      <vt:lpstr>The Volkswagen Emissions Scandal  Student 1</vt:lpstr>
      <vt:lpstr>About Volkswagen</vt:lpstr>
      <vt:lpstr>The Scandal</vt:lpstr>
      <vt:lpstr>John German: the exposure of VW’s emission's scandal</vt:lpstr>
      <vt:lpstr>What made Volkswagens Dishonesty a Scandal?</vt:lpstr>
      <vt:lpstr>The Reason Behind the Scandal?</vt:lpstr>
      <vt:lpstr>Volkswagen Code of Conduct </vt:lpstr>
      <vt:lpstr>Volkswagen's Initial Response</vt:lpstr>
      <vt:lpstr>Volkswagen’s Final Response </vt:lpstr>
      <vt:lpstr>How did it work? </vt:lpstr>
      <vt:lpstr>Impact of the Scandal</vt:lpstr>
      <vt:lpstr>Damage Caused </vt:lpstr>
      <vt:lpstr>What have Volkswagen done to amend their wrong doings? </vt:lpstr>
      <vt:lpstr>Volkswagens Affected Stakeholders</vt:lpstr>
      <vt:lpstr>Stakeholder Analysis</vt:lpstr>
      <vt:lpstr>What Makes it a Scandal?</vt:lpstr>
      <vt:lpstr>Freeman &amp; Friedman Theories on CSR</vt:lpstr>
      <vt:lpstr>Carroll's CSR Pyramid </vt:lpstr>
      <vt:lpstr>Conclusion </vt:lpstr>
      <vt:lpstr>References </vt:lpstr>
      <vt:lpstr>References </vt:lpstr>
      <vt:lpstr>References </vt:lpstr>
      <vt:lpstr>References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Volkswagen Emissions Scandal</dc:title>
  <dc:creator>Richard Shaw (P134923)</dc:creator>
  <cp:lastModifiedBy>Caroline Jawad</cp:lastModifiedBy>
  <cp:revision>35</cp:revision>
  <dcterms:created xsi:type="dcterms:W3CDTF">2016-11-23T15:04:11Z</dcterms:created>
  <dcterms:modified xsi:type="dcterms:W3CDTF">2018-03-19T14:19:09Z</dcterms:modified>
</cp:coreProperties>
</file>