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08" r:id="rId4"/>
  </p:sldMasterIdLst>
  <p:sldIdLst>
    <p:sldId id="305" r:id="rId5"/>
    <p:sldId id="306" r:id="rId6"/>
    <p:sldId id="307" r:id="rId7"/>
    <p:sldId id="309" r:id="rId8"/>
    <p:sldId id="310" r:id="rId9"/>
    <p:sldId id="311" r:id="rId10"/>
    <p:sldId id="312" r:id="rId11"/>
    <p:sldId id="308"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30E5589-14C7-4E24-BB7B-40C48687DEAC}" v="38" dt="2021-10-19T18:46:31.49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19" autoAdjust="0"/>
  </p:normalViewPr>
  <p:slideViewPr>
    <p:cSldViewPr snapToGrid="0">
      <p:cViewPr varScale="1">
        <p:scale>
          <a:sx n="86" d="100"/>
          <a:sy n="86" d="100"/>
        </p:scale>
        <p:origin x="562"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presProps" Target="pres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theme" Target="theme/theme1.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7" name="Picture 6" descr="HD-PanelTitle-GrommetsCombine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88D38747-4367-4BD2-8D51-C97E202738E2}" type="datetime1">
              <a:rPr lang="en-US" smtClean="0"/>
              <a:t>10/19/2021</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endParaRPr lang="en-US" dirty="0"/>
          </a:p>
        </p:txBody>
      </p:sp>
      <p:sp>
        <p:nvSpPr>
          <p:cNvPr id="6" name="Slide Number Placeholder 5"/>
          <p:cNvSpPr>
            <a:spLocks noGrp="1"/>
          </p:cNvSpPr>
          <p:nvPr>
            <p:ph type="sldNum" sz="quarter" idx="12"/>
          </p:nvPr>
        </p:nvSpPr>
        <p:spPr>
          <a:xfrm>
            <a:off x="8956900" y="5037663"/>
            <a:ext cx="551167" cy="279400"/>
          </a:xfrm>
        </p:spPr>
        <p:txBody>
          <a:bodyPr/>
          <a:lstStyle/>
          <a:p>
            <a:fld id="{3A98EE3D-8CD1-4C3F-BD1C-C98C9596463C}" type="slidenum">
              <a:rPr lang="en-US" smtClean="0"/>
              <a:pPr/>
              <a:t>‹#›</a:t>
            </a:fld>
            <a:endParaRPr lang="en-US" dirty="0"/>
          </a:p>
        </p:txBody>
      </p:sp>
      <p:cxnSp>
        <p:nvCxnSpPr>
          <p:cNvPr id="15" name="Straight Connector 14"/>
          <p:cNvCxnSpPr/>
          <p:nvPr/>
        </p:nvCxnSpPr>
        <p:spPr>
          <a:xfrm>
            <a:off x="2692399" y="3522131"/>
            <a:ext cx="6815668" cy="0"/>
          </a:xfrm>
          <a:prstGeom prst="line">
            <a:avLst/>
          </a:prstGeom>
          <a:ln>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4855046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C55A3C-5767-4844-A0A3-83778C2E5409}" type="datetime1">
              <a:rPr lang="en-US" smtClean="0"/>
              <a:t>10/19/2021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7725760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AE507A8-A5CF-4D38-AB86-7EDDA87A85D4}" type="datetime1">
              <a:rPr lang="en-US" smtClean="0"/>
              <a:t>10/19/2021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pPr/>
              <a:t>‹#›</a:t>
            </a:fld>
            <a:endParaRPr lang="en-US" dirty="0"/>
          </a:p>
        </p:txBody>
      </p:sp>
      <p:cxnSp>
        <p:nvCxnSpPr>
          <p:cNvPr id="16" name="Straight Connector 15"/>
          <p:cNvCxnSpPr/>
          <p:nvPr/>
        </p:nvCxnSpPr>
        <p:spPr>
          <a:xfrm>
            <a:off x="2012723" y="3710585"/>
            <a:ext cx="8163380"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0419529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DFCD27C-8599-43EF-BA1D-14DDC1946E06}" type="datetime1">
              <a:rPr lang="en-US" smtClean="0"/>
              <a:t>10/19/2021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375533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1"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1"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9343D99-809A-49C0-96E5-4250D0B498EE}" type="datetime1">
              <a:rPr lang="en-US" smtClean="0"/>
              <a:t>10/19/2021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cxnSp>
        <p:nvCxnSpPr>
          <p:cNvPr id="18" name="Straight Connector 17"/>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1709887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143DE9B-B678-4EFB-BB7D-A4370204A0B0}" type="datetime1">
              <a:rPr lang="en-US" smtClean="0"/>
              <a:t>10/19/2021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cxnSp>
        <p:nvCxnSpPr>
          <p:cNvPr id="14" name="Straight Connector 13"/>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2378028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68812DA-F765-4142-A6A3-A8ED7235E082}" type="datetime1">
              <a:rPr lang="en-US" smtClean="0"/>
              <a:t>10/19/2021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5777107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E0277FD-7DE6-41D4-930D-AC99F5AFE54E}" type="datetime1">
              <a:rPr lang="en-US" smtClean="0"/>
              <a:t>10/19/2021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pPr/>
              <a:t>‹#›</a:t>
            </a:fld>
            <a:endParaRPr lang="en-US" dirty="0"/>
          </a:p>
        </p:txBody>
      </p:sp>
      <p:cxnSp>
        <p:nvCxnSpPr>
          <p:cNvPr id="16" name="Straight Connector 15"/>
          <p:cNvCxnSpPr/>
          <p:nvPr/>
        </p:nvCxnSpPr>
        <p:spPr>
          <a:xfrm>
            <a:off x="1396169" y="2912533"/>
            <a:ext cx="35144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7634375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EA15526-7079-4B7B-987C-1B5FAE11A0FF}" type="datetime1">
              <a:rPr lang="en-US" smtClean="0"/>
              <a:t>10/19/2021</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4836012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73ED0CC-082F-4160-86E5-0D6041F12778}" type="datetime1">
              <a:rPr lang="en-US" smtClean="0"/>
              <a:t>10/19/2021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417274160"/>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73ED0CC-082F-4160-86E5-0D6041F12778}" type="datetime1">
              <a:rPr lang="en-US" smtClean="0"/>
              <a:t>10/19/2021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cxnSp>
        <p:nvCxnSpPr>
          <p:cNvPr id="15" name="Straight Connector 14"/>
          <p:cNvCxnSpPr/>
          <p:nvPr/>
        </p:nvCxnSpPr>
        <p:spPr>
          <a:xfrm>
            <a:off x="1396169" y="4140199"/>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804675161"/>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73ED0CC-082F-4160-86E5-0D6041F12778}" type="datetime1">
              <a:rPr lang="en-US" smtClean="0"/>
              <a:t>10/19/2021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194242810"/>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73ED0CC-082F-4160-86E5-0D6041F12778}" type="datetime1">
              <a:rPr lang="en-US" smtClean="0"/>
              <a:t>10/19/2021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095022556"/>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4"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73ED0CC-082F-4160-86E5-0D6041F12778}" type="datetime1">
              <a:rPr lang="en-US" smtClean="0"/>
              <a:t>10/19/2021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505954567"/>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1"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73ED0CC-082F-4160-86E5-0D6041F12778}" type="datetime1">
              <a:rPr lang="en-US" smtClean="0"/>
              <a:t>10/19/2021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cxnSp>
        <p:nvCxnSpPr>
          <p:cNvPr id="15" name="Straight Connector 14"/>
          <p:cNvCxnSpPr/>
          <p:nvPr/>
        </p:nvCxnSpPr>
        <p:spPr>
          <a:xfrm>
            <a:off x="1396169" y="3429000"/>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563093732"/>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17E833E-1B6D-415F-AD29-75AE8C43BD0D}" type="datetime1">
              <a:rPr lang="en-US" smtClean="0"/>
              <a:t>10/19/2021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cxnSp>
        <p:nvCxnSpPr>
          <p:cNvPr id="14" name="Straight Connector 13"/>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03454115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52596F-08A7-4B70-989A-F2B1CF31E66B}" type="datetime1">
              <a:rPr lang="en-US" smtClean="0"/>
              <a:t>10/19/2021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cxnSp>
        <p:nvCxnSpPr>
          <p:cNvPr id="14" name="Straight Connector 13"/>
          <p:cNvCxnSpPr/>
          <p:nvPr/>
        </p:nvCxnSpPr>
        <p:spPr>
          <a:xfrm>
            <a:off x="8863890" y="990600"/>
            <a:ext cx="0" cy="487680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2726999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HD-PanelContent-GrommetsCombined.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073ED0CC-082F-4160-86E5-0D6041F12778}" type="datetime1">
              <a:rPr lang="en-US" smtClean="0"/>
              <a:t>10/19/2021</a:t>
            </a:fld>
            <a:endParaRPr lang="en-US"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3A98EE3D-8CD1-4C3F-BD1C-C98C9596463C}" type="slidenum">
              <a:rPr lang="en-US" smtClean="0"/>
              <a:t>‹#›</a:t>
            </a:fld>
            <a:endParaRPr lang="en-US" dirty="0"/>
          </a:p>
        </p:txBody>
      </p:sp>
    </p:spTree>
    <p:extLst>
      <p:ext uri="{BB962C8B-B14F-4D97-AF65-F5344CB8AC3E}">
        <p14:creationId xmlns:p14="http://schemas.microsoft.com/office/powerpoint/2010/main" val="3451406700"/>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 id="2147483720" r:id="rId12"/>
    <p:sldLayoutId id="2147483721" r:id="rId13"/>
    <p:sldLayoutId id="2147483722" r:id="rId14"/>
    <p:sldLayoutId id="2147483723" r:id="rId15"/>
    <p:sldLayoutId id="2147483724" r:id="rId16"/>
    <p:sldLayoutId id="2147483725" r:id="rId17"/>
  </p:sldLayoutIdLst>
  <p:hf sldNum="0" hdr="0" ftr="0" dt="0"/>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7.jpeg"/></Relationships>
</file>

<file path=ppt/slides/_rels/slide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people.bethel.edu/~johluc/psy305gSP07/unit%207/eriksonStages.html" TargetMode="External"/><Relationship Id="rId7" Type="http://schemas.openxmlformats.org/officeDocument/2006/relationships/hyperlink" Target="https://www.giftofcuriosity.com/why-learning-colors-and-shapes-is-so-important-for-young-children/" TargetMode="External"/><Relationship Id="rId2" Type="http://schemas.openxmlformats.org/officeDocument/2006/relationships/hyperlink" Target="https://mathias-sager.com/2017/06/30/lifetime-stability-changeability-of-personality-developmental-psychology/" TargetMode="External"/><Relationship Id="rId1" Type="http://schemas.openxmlformats.org/officeDocument/2006/relationships/slideLayout" Target="../slideLayouts/slideLayout2.xml"/><Relationship Id="rId6" Type="http://schemas.openxmlformats.org/officeDocument/2006/relationships/hyperlink" Target="https://www.learning4kids.net/2012/02/21/why-are-puzzles-so-good-for-kids-learning/" TargetMode="External"/><Relationship Id="rId5" Type="http://schemas.openxmlformats.org/officeDocument/2006/relationships/hyperlink" Target="https://teach.com/blog/the-benefits-of-puzzles-in-early-childhood-development/" TargetMode="External"/><Relationship Id="rId4" Type="http://schemas.openxmlformats.org/officeDocument/2006/relationships/hyperlink" Target="https://www.thinglink.com/scene/486912043354423296"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1F047C-C727-42A7-85C5-68C5AA1B1A93}"/>
              </a:ext>
            </a:extLst>
          </p:cNvPr>
          <p:cNvSpPr>
            <a:spLocks noGrp="1"/>
          </p:cNvSpPr>
          <p:nvPr>
            <p:ph type="ctrTitle"/>
          </p:nvPr>
        </p:nvSpPr>
        <p:spPr>
          <a:xfrm>
            <a:off x="2883926" y="1836196"/>
            <a:ext cx="3360772" cy="1441472"/>
          </a:xfrm>
        </p:spPr>
        <p:txBody>
          <a:bodyPr vert="horz" lIns="91440" tIns="45720" rIns="91440" bIns="45720" rtlCol="0" anchor="ctr">
            <a:normAutofit/>
          </a:bodyPr>
          <a:lstStyle/>
          <a:p>
            <a:pPr>
              <a:lnSpc>
                <a:spcPct val="90000"/>
              </a:lnSpc>
            </a:pPr>
            <a:r>
              <a:rPr lang="en-US" sz="2100" b="1" u="sng" dirty="0"/>
              <a:t>A Childs Experience Between The ages Of 0-5 Years Can Affect The Rest Of Their Lives.</a:t>
            </a:r>
          </a:p>
        </p:txBody>
      </p:sp>
      <p:sp>
        <p:nvSpPr>
          <p:cNvPr id="3" name="Subtitle 2">
            <a:extLst>
              <a:ext uri="{FF2B5EF4-FFF2-40B4-BE49-F238E27FC236}">
                <a16:creationId xmlns:a16="http://schemas.microsoft.com/office/drawing/2014/main" id="{DB93FB3F-A8D4-46D3-A1C6-C79C64563729}"/>
              </a:ext>
            </a:extLst>
          </p:cNvPr>
          <p:cNvSpPr>
            <a:spLocks noGrp="1"/>
          </p:cNvSpPr>
          <p:nvPr>
            <p:ph type="subTitle" idx="1"/>
          </p:nvPr>
        </p:nvSpPr>
        <p:spPr>
          <a:xfrm>
            <a:off x="6523770" y="4101646"/>
            <a:ext cx="2993093" cy="1127301"/>
          </a:xfrm>
        </p:spPr>
        <p:txBody>
          <a:bodyPr vert="horz" lIns="91440" tIns="45720" rIns="91440" bIns="45720" rtlCol="0" anchor="t">
            <a:normAutofit fontScale="25000" lnSpcReduction="20000"/>
          </a:bodyPr>
          <a:lstStyle/>
          <a:p>
            <a:pPr algn="just">
              <a:lnSpc>
                <a:spcPct val="90000"/>
              </a:lnSpc>
              <a:buFont typeface="Arial"/>
              <a:buChar char="•"/>
            </a:pPr>
            <a:r>
              <a:rPr lang="en-US" sz="4800" dirty="0">
                <a:solidFill>
                  <a:schemeClr val="tx1">
                    <a:lumMod val="85000"/>
                    <a:lumOff val="15000"/>
                  </a:schemeClr>
                </a:solidFill>
                <a:latin typeface="Arial" panose="020B0604020202020204" pitchFamily="34" charset="0"/>
                <a:cs typeface="Arial" panose="020B0604020202020204" pitchFamily="34" charset="0"/>
              </a:rPr>
              <a:t>Student Name: Karen Bailey</a:t>
            </a:r>
          </a:p>
          <a:p>
            <a:pPr algn="just">
              <a:lnSpc>
                <a:spcPct val="90000"/>
              </a:lnSpc>
              <a:buFont typeface="Arial"/>
              <a:buChar char="•"/>
            </a:pPr>
            <a:r>
              <a:rPr lang="en-US" sz="4800" dirty="0">
                <a:solidFill>
                  <a:schemeClr val="tx1">
                    <a:lumMod val="85000"/>
                    <a:lumOff val="15000"/>
                  </a:schemeClr>
                </a:solidFill>
                <a:latin typeface="Arial" panose="020B0604020202020204" pitchFamily="34" charset="0"/>
                <a:cs typeface="Arial" panose="020B0604020202020204" pitchFamily="34" charset="0"/>
              </a:rPr>
              <a:t>Student I.D: 2015942</a:t>
            </a:r>
          </a:p>
          <a:p>
            <a:pPr algn="just">
              <a:lnSpc>
                <a:spcPct val="90000"/>
              </a:lnSpc>
              <a:buFont typeface="Arial"/>
              <a:buChar char="•"/>
            </a:pPr>
            <a:r>
              <a:rPr lang="en-US" sz="4800" dirty="0">
                <a:solidFill>
                  <a:schemeClr val="tx1">
                    <a:lumMod val="85000"/>
                    <a:lumOff val="15000"/>
                  </a:schemeClr>
                </a:solidFill>
                <a:latin typeface="Arial" panose="020B0604020202020204" pitchFamily="34" charset="0"/>
                <a:cs typeface="Arial" panose="020B0604020202020204" pitchFamily="34" charset="0"/>
              </a:rPr>
              <a:t>Module Code: BMHP4019_BIRM</a:t>
            </a:r>
          </a:p>
          <a:p>
            <a:pPr algn="just">
              <a:lnSpc>
                <a:spcPct val="90000"/>
              </a:lnSpc>
              <a:buFont typeface="Arial"/>
              <a:buChar char="•"/>
            </a:pPr>
            <a:r>
              <a:rPr lang="en-US" sz="4800" dirty="0">
                <a:solidFill>
                  <a:schemeClr val="tx1">
                    <a:lumMod val="85000"/>
                    <a:lumOff val="15000"/>
                  </a:schemeClr>
                </a:solidFill>
                <a:latin typeface="Arial" panose="020B0604020202020204" pitchFamily="34" charset="0"/>
                <a:cs typeface="Arial" panose="020B0604020202020204" pitchFamily="34" charset="0"/>
              </a:rPr>
              <a:t>Lecturer’s Name: Rebecca Kavanagh</a:t>
            </a:r>
          </a:p>
          <a:p>
            <a:pPr algn="l">
              <a:lnSpc>
                <a:spcPct val="90000"/>
              </a:lnSpc>
              <a:buFont typeface="Arial"/>
              <a:buChar char="•"/>
            </a:pPr>
            <a:endParaRPr lang="en-US" sz="700" dirty="0">
              <a:solidFill>
                <a:schemeClr val="tx1">
                  <a:lumMod val="85000"/>
                  <a:lumOff val="15000"/>
                </a:schemeClr>
              </a:solidFill>
            </a:endParaRPr>
          </a:p>
          <a:p>
            <a:pPr algn="l">
              <a:lnSpc>
                <a:spcPct val="90000"/>
              </a:lnSpc>
              <a:buFont typeface="Arial"/>
              <a:buChar char="•"/>
            </a:pPr>
            <a:endParaRPr lang="en-US" sz="700" dirty="0">
              <a:solidFill>
                <a:schemeClr val="tx1">
                  <a:lumMod val="85000"/>
                  <a:lumOff val="15000"/>
                </a:schemeClr>
              </a:solidFill>
            </a:endParaRPr>
          </a:p>
          <a:p>
            <a:pPr algn="l">
              <a:lnSpc>
                <a:spcPct val="90000"/>
              </a:lnSpc>
              <a:buFont typeface="Arial"/>
              <a:buChar char="•"/>
            </a:pPr>
            <a:endParaRPr lang="en-US" sz="700" dirty="0">
              <a:solidFill>
                <a:schemeClr val="tx1">
                  <a:lumMod val="85000"/>
                  <a:lumOff val="15000"/>
                </a:schemeClr>
              </a:solidFill>
            </a:endParaRPr>
          </a:p>
          <a:p>
            <a:pPr algn="l">
              <a:lnSpc>
                <a:spcPct val="90000"/>
              </a:lnSpc>
              <a:buFont typeface="Arial"/>
              <a:buChar char="•"/>
            </a:pPr>
            <a:endParaRPr lang="en-US" sz="700" dirty="0">
              <a:solidFill>
                <a:schemeClr val="tx1">
                  <a:lumMod val="85000"/>
                  <a:lumOff val="15000"/>
                </a:schemeClr>
              </a:solidFill>
            </a:endParaRPr>
          </a:p>
          <a:p>
            <a:pPr algn="l">
              <a:lnSpc>
                <a:spcPct val="90000"/>
              </a:lnSpc>
              <a:buFont typeface="Arial"/>
              <a:buChar char="•"/>
            </a:pPr>
            <a:endParaRPr lang="en-US" sz="700" dirty="0">
              <a:solidFill>
                <a:schemeClr val="tx1">
                  <a:lumMod val="85000"/>
                  <a:lumOff val="15000"/>
                </a:schemeClr>
              </a:solidFill>
            </a:endParaRPr>
          </a:p>
          <a:p>
            <a:pPr algn="l">
              <a:lnSpc>
                <a:spcPct val="90000"/>
              </a:lnSpc>
              <a:buFont typeface="Arial"/>
              <a:buChar char="•"/>
            </a:pPr>
            <a:endParaRPr lang="en-US" sz="700" dirty="0">
              <a:solidFill>
                <a:schemeClr val="tx1">
                  <a:lumMod val="85000"/>
                  <a:lumOff val="15000"/>
                </a:schemeClr>
              </a:solidFill>
            </a:endParaRPr>
          </a:p>
          <a:p>
            <a:pPr algn="l">
              <a:lnSpc>
                <a:spcPct val="90000"/>
              </a:lnSpc>
              <a:buFont typeface="Arial"/>
              <a:buChar char="•"/>
            </a:pPr>
            <a:endParaRPr lang="en-US" sz="700" dirty="0">
              <a:solidFill>
                <a:schemeClr val="tx1">
                  <a:lumMod val="85000"/>
                  <a:lumOff val="15000"/>
                </a:schemeClr>
              </a:solidFill>
            </a:endParaRPr>
          </a:p>
          <a:p>
            <a:pPr algn="l">
              <a:lnSpc>
                <a:spcPct val="90000"/>
              </a:lnSpc>
              <a:buFont typeface="Arial"/>
              <a:buChar char="•"/>
            </a:pPr>
            <a:endParaRPr lang="en-US" sz="700" dirty="0">
              <a:solidFill>
                <a:schemeClr val="tx1">
                  <a:lumMod val="85000"/>
                  <a:lumOff val="15000"/>
                </a:schemeClr>
              </a:solidFill>
            </a:endParaRPr>
          </a:p>
          <a:p>
            <a:pPr algn="l">
              <a:lnSpc>
                <a:spcPct val="90000"/>
              </a:lnSpc>
              <a:buFont typeface="Arial"/>
              <a:buChar char="•"/>
            </a:pPr>
            <a:endParaRPr lang="en-US" sz="700" dirty="0">
              <a:solidFill>
                <a:schemeClr val="tx1">
                  <a:lumMod val="85000"/>
                  <a:lumOff val="15000"/>
                </a:schemeClr>
              </a:solidFill>
            </a:endParaRPr>
          </a:p>
          <a:p>
            <a:pPr algn="l">
              <a:lnSpc>
                <a:spcPct val="90000"/>
              </a:lnSpc>
              <a:buFont typeface="Arial"/>
              <a:buChar char="•"/>
            </a:pPr>
            <a:endParaRPr lang="en-US" sz="700" dirty="0">
              <a:solidFill>
                <a:schemeClr val="tx1">
                  <a:lumMod val="85000"/>
                  <a:lumOff val="15000"/>
                </a:schemeClr>
              </a:solidFill>
            </a:endParaRPr>
          </a:p>
          <a:p>
            <a:pPr algn="l">
              <a:lnSpc>
                <a:spcPct val="90000"/>
              </a:lnSpc>
              <a:buFont typeface="Arial"/>
              <a:buChar char="•"/>
            </a:pPr>
            <a:endParaRPr lang="en-US" sz="700" dirty="0">
              <a:solidFill>
                <a:schemeClr val="tx1">
                  <a:lumMod val="85000"/>
                  <a:lumOff val="15000"/>
                </a:schemeClr>
              </a:solidFill>
            </a:endParaRPr>
          </a:p>
          <a:p>
            <a:pPr algn="l">
              <a:lnSpc>
                <a:spcPct val="90000"/>
              </a:lnSpc>
              <a:buFont typeface="Arial"/>
              <a:buChar char="•"/>
            </a:pPr>
            <a:r>
              <a:rPr lang="en-US" sz="700" dirty="0">
                <a:solidFill>
                  <a:schemeClr val="tx1">
                    <a:lumMod val="85000"/>
                    <a:lumOff val="15000"/>
                  </a:schemeClr>
                </a:solidFill>
              </a:rPr>
              <a:t>;</a:t>
            </a:r>
          </a:p>
        </p:txBody>
      </p:sp>
    </p:spTree>
    <p:extLst>
      <p:ext uri="{BB962C8B-B14F-4D97-AF65-F5344CB8AC3E}">
        <p14:creationId xmlns:p14="http://schemas.microsoft.com/office/powerpoint/2010/main" val="194657650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A7AAA517-613B-4960-A152-3729D3344F5D}"/>
              </a:ext>
            </a:extLst>
          </p:cNvPr>
          <p:cNvSpPr txBox="1"/>
          <p:nvPr/>
        </p:nvSpPr>
        <p:spPr>
          <a:xfrm>
            <a:off x="5200650" y="428625"/>
            <a:ext cx="1790700" cy="261610"/>
          </a:xfrm>
          <a:prstGeom prst="rect">
            <a:avLst/>
          </a:prstGeom>
          <a:noFill/>
        </p:spPr>
        <p:txBody>
          <a:bodyPr wrap="square" rtlCol="0">
            <a:spAutoFit/>
          </a:bodyPr>
          <a:lstStyle/>
          <a:p>
            <a:r>
              <a:rPr lang="en-GB" sz="1100" dirty="0">
                <a:solidFill>
                  <a:schemeClr val="bg1"/>
                </a:solidFill>
                <a:latin typeface="Arial" panose="020B0604020202020204" pitchFamily="34" charset="0"/>
                <a:cs typeface="Arial" panose="020B0604020202020204" pitchFamily="34" charset="0"/>
              </a:rPr>
              <a:t>Contents Page</a:t>
            </a:r>
          </a:p>
        </p:txBody>
      </p:sp>
      <p:sp>
        <p:nvSpPr>
          <p:cNvPr id="2" name="TextBox 1">
            <a:extLst>
              <a:ext uri="{FF2B5EF4-FFF2-40B4-BE49-F238E27FC236}">
                <a16:creationId xmlns:a16="http://schemas.microsoft.com/office/drawing/2014/main" id="{F1E38E88-9031-42DB-B129-B79DAEC50E7B}"/>
              </a:ext>
            </a:extLst>
          </p:cNvPr>
          <p:cNvSpPr txBox="1"/>
          <p:nvPr/>
        </p:nvSpPr>
        <p:spPr>
          <a:xfrm>
            <a:off x="4350059" y="947055"/>
            <a:ext cx="2645916" cy="584775"/>
          </a:xfrm>
          <a:prstGeom prst="rect">
            <a:avLst/>
          </a:prstGeom>
          <a:noFill/>
        </p:spPr>
        <p:txBody>
          <a:bodyPr wrap="square" rtlCol="0">
            <a:spAutoFit/>
          </a:bodyPr>
          <a:lstStyle/>
          <a:p>
            <a:r>
              <a:rPr lang="en-GB" sz="3200" b="1" u="sng" dirty="0"/>
              <a:t>Context Page</a:t>
            </a:r>
          </a:p>
        </p:txBody>
      </p:sp>
      <p:sp>
        <p:nvSpPr>
          <p:cNvPr id="3" name="TextBox 2">
            <a:extLst>
              <a:ext uri="{FF2B5EF4-FFF2-40B4-BE49-F238E27FC236}">
                <a16:creationId xmlns:a16="http://schemas.microsoft.com/office/drawing/2014/main" id="{5948C0CD-2174-4296-B34B-1B87969262B5}"/>
              </a:ext>
            </a:extLst>
          </p:cNvPr>
          <p:cNvSpPr txBox="1"/>
          <p:nvPr/>
        </p:nvSpPr>
        <p:spPr>
          <a:xfrm flipH="1">
            <a:off x="4163628" y="2370338"/>
            <a:ext cx="4048217" cy="3970318"/>
          </a:xfrm>
          <a:prstGeom prst="rect">
            <a:avLst/>
          </a:prstGeom>
          <a:noFill/>
        </p:spPr>
        <p:txBody>
          <a:bodyPr wrap="square" rtlCol="0">
            <a:spAutoFit/>
          </a:bodyPr>
          <a:lstStyle/>
          <a:p>
            <a:r>
              <a:rPr lang="en-GB" b="1" dirty="0"/>
              <a:t>1- </a:t>
            </a:r>
            <a:r>
              <a:rPr lang="en-GB" b="1" u="sng" dirty="0"/>
              <a:t>Introduction</a:t>
            </a:r>
          </a:p>
          <a:p>
            <a:endParaRPr lang="en-GB" b="1" dirty="0"/>
          </a:p>
          <a:p>
            <a:r>
              <a:rPr lang="en-GB" b="1" dirty="0"/>
              <a:t>2- Erik Erikson – Theory of Lifespan Development</a:t>
            </a:r>
          </a:p>
          <a:p>
            <a:endParaRPr lang="en-GB" b="1" dirty="0"/>
          </a:p>
          <a:p>
            <a:r>
              <a:rPr lang="en-GB" b="1" dirty="0"/>
              <a:t>3- Albert Bandura Social Learning Theory</a:t>
            </a:r>
          </a:p>
          <a:p>
            <a:endParaRPr lang="en-GB" b="1" dirty="0"/>
          </a:p>
          <a:p>
            <a:r>
              <a:rPr lang="en-GB" b="1" dirty="0"/>
              <a:t>4- Practical Activity Idea-1</a:t>
            </a:r>
          </a:p>
          <a:p>
            <a:endParaRPr lang="en-GB" b="1" dirty="0"/>
          </a:p>
          <a:p>
            <a:r>
              <a:rPr lang="en-GB" b="1" dirty="0"/>
              <a:t>5- Practical Activity Idea-2</a:t>
            </a:r>
          </a:p>
          <a:p>
            <a:endParaRPr lang="en-GB" b="1" dirty="0"/>
          </a:p>
          <a:p>
            <a:r>
              <a:rPr lang="en-GB" b="1" dirty="0"/>
              <a:t>6- References</a:t>
            </a:r>
          </a:p>
          <a:p>
            <a:endParaRPr lang="en-GB" dirty="0"/>
          </a:p>
        </p:txBody>
      </p:sp>
    </p:spTree>
    <p:extLst>
      <p:ext uri="{BB962C8B-B14F-4D97-AF65-F5344CB8AC3E}">
        <p14:creationId xmlns:p14="http://schemas.microsoft.com/office/powerpoint/2010/main" val="30770456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F6D8F529-D9DD-4718-B35A-F45D265926B5}"/>
              </a:ext>
            </a:extLst>
          </p:cNvPr>
          <p:cNvSpPr txBox="1"/>
          <p:nvPr/>
        </p:nvSpPr>
        <p:spPr>
          <a:xfrm>
            <a:off x="1170085" y="2400601"/>
            <a:ext cx="4547134" cy="3210085"/>
          </a:xfrm>
          <a:prstGeom prst="rect">
            <a:avLst/>
          </a:prstGeom>
        </p:spPr>
        <p:txBody>
          <a:bodyPr vert="horz" lIns="91440" tIns="45720" rIns="91440" bIns="45720" rtlCol="0" anchor="t">
            <a:normAutofit/>
          </a:bodyPr>
          <a:lstStyle/>
          <a:p>
            <a:pPr algn="just">
              <a:spcBef>
                <a:spcPct val="20000"/>
              </a:spcBef>
              <a:spcAft>
                <a:spcPts val="600"/>
              </a:spcAft>
              <a:buClr>
                <a:schemeClr val="accent1"/>
              </a:buClr>
              <a:buSzPct val="115000"/>
            </a:pPr>
            <a:r>
              <a:rPr lang="en-US" sz="1400" dirty="0">
                <a:latin typeface="Arial" panose="020B0604020202020204" pitchFamily="34" charset="0"/>
                <a:cs typeface="Arial" panose="020B0604020202020204" pitchFamily="34" charset="0"/>
              </a:rPr>
              <a:t>With this presentation I will be explaining two psychological theories in relations to the age groups of 0-5 years. The Theories I have chosen is Erik Erikson Psychosocial Theory and Albert Bandura Social Learning Theory. This will help new parents into supporting their child(s) to grow with knowledge and understanding as they go into stages of development. There will also be two practical activity ideas that are going to be shown in this presentation which will help new parents by accepting the potentials of how their child develops. This will help parents adapt to their child's development and know the basic knowledge of the interactions.</a:t>
            </a:r>
          </a:p>
        </p:txBody>
      </p:sp>
      <p:sp>
        <p:nvSpPr>
          <p:cNvPr id="5" name="TextBox 4">
            <a:extLst>
              <a:ext uri="{FF2B5EF4-FFF2-40B4-BE49-F238E27FC236}">
                <a16:creationId xmlns:a16="http://schemas.microsoft.com/office/drawing/2014/main" id="{A7AAA517-613B-4960-A152-3729D3344F5D}"/>
              </a:ext>
            </a:extLst>
          </p:cNvPr>
          <p:cNvSpPr txBox="1"/>
          <p:nvPr/>
        </p:nvSpPr>
        <p:spPr>
          <a:xfrm>
            <a:off x="5200650" y="428625"/>
            <a:ext cx="1790700" cy="261610"/>
          </a:xfrm>
          <a:prstGeom prst="rect">
            <a:avLst/>
          </a:prstGeom>
          <a:noFill/>
        </p:spPr>
        <p:txBody>
          <a:bodyPr wrap="square" rtlCol="0">
            <a:spAutoFit/>
          </a:bodyPr>
          <a:lstStyle/>
          <a:p>
            <a:pPr>
              <a:spcAft>
                <a:spcPts val="600"/>
              </a:spcAft>
            </a:pPr>
            <a:r>
              <a:rPr lang="en-GB" sz="1100" dirty="0">
                <a:solidFill>
                  <a:schemeClr val="bg1"/>
                </a:solidFill>
                <a:latin typeface="Arial" panose="020B0604020202020204" pitchFamily="34" charset="0"/>
                <a:cs typeface="Arial" panose="020B0604020202020204" pitchFamily="34" charset="0"/>
              </a:rPr>
              <a:t>Introduction</a:t>
            </a:r>
            <a:endParaRPr lang="en-GB" sz="1100">
              <a:solidFill>
                <a:schemeClr val="bg1"/>
              </a:solidFill>
              <a:latin typeface="Arial" panose="020B0604020202020204" pitchFamily="34" charset="0"/>
              <a:cs typeface="Arial" panose="020B0604020202020204" pitchFamily="34" charset="0"/>
            </a:endParaRPr>
          </a:p>
        </p:txBody>
      </p:sp>
      <p:pic>
        <p:nvPicPr>
          <p:cNvPr id="7" name="Picture 6">
            <a:extLst>
              <a:ext uri="{FF2B5EF4-FFF2-40B4-BE49-F238E27FC236}">
                <a16:creationId xmlns:a16="http://schemas.microsoft.com/office/drawing/2014/main" id="{31A59817-5536-41A9-90E6-F11810DCD453}"/>
              </a:ext>
            </a:extLst>
          </p:cNvPr>
          <p:cNvPicPr>
            <a:picLocks noChangeAspect="1"/>
          </p:cNvPicPr>
          <p:nvPr/>
        </p:nvPicPr>
        <p:blipFill>
          <a:blip r:embed="rId3"/>
          <a:stretch>
            <a:fillRect/>
          </a:stretch>
        </p:blipFill>
        <p:spPr>
          <a:xfrm>
            <a:off x="6616826" y="2439143"/>
            <a:ext cx="4329341" cy="3171543"/>
          </a:xfrm>
          <a:prstGeom prst="rect">
            <a:avLst/>
          </a:prstGeom>
        </p:spPr>
      </p:pic>
      <p:sp>
        <p:nvSpPr>
          <p:cNvPr id="3" name="TextBox 2">
            <a:extLst>
              <a:ext uri="{FF2B5EF4-FFF2-40B4-BE49-F238E27FC236}">
                <a16:creationId xmlns:a16="http://schemas.microsoft.com/office/drawing/2014/main" id="{F4805B51-0F26-4750-8EFA-3E010C445848}"/>
              </a:ext>
            </a:extLst>
          </p:cNvPr>
          <p:cNvSpPr txBox="1"/>
          <p:nvPr/>
        </p:nvSpPr>
        <p:spPr>
          <a:xfrm flipH="1">
            <a:off x="9302308" y="5157927"/>
            <a:ext cx="1719607" cy="369332"/>
          </a:xfrm>
          <a:prstGeom prst="rect">
            <a:avLst/>
          </a:prstGeom>
          <a:noFill/>
        </p:spPr>
        <p:txBody>
          <a:bodyPr wrap="square" rtlCol="0">
            <a:spAutoFit/>
          </a:bodyPr>
          <a:lstStyle/>
          <a:p>
            <a:r>
              <a:rPr lang="en-GB" b="1" dirty="0"/>
              <a:t>(Sager M, 2017)</a:t>
            </a:r>
          </a:p>
        </p:txBody>
      </p:sp>
      <p:sp>
        <p:nvSpPr>
          <p:cNvPr id="4" name="TextBox 3">
            <a:extLst>
              <a:ext uri="{FF2B5EF4-FFF2-40B4-BE49-F238E27FC236}">
                <a16:creationId xmlns:a16="http://schemas.microsoft.com/office/drawing/2014/main" id="{38FDBB04-EEE2-423B-896C-60A17506B1DF}"/>
              </a:ext>
            </a:extLst>
          </p:cNvPr>
          <p:cNvSpPr txBox="1"/>
          <p:nvPr/>
        </p:nvSpPr>
        <p:spPr>
          <a:xfrm>
            <a:off x="5344357" y="690235"/>
            <a:ext cx="1766656" cy="400110"/>
          </a:xfrm>
          <a:prstGeom prst="rect">
            <a:avLst/>
          </a:prstGeom>
          <a:noFill/>
        </p:spPr>
        <p:txBody>
          <a:bodyPr wrap="square" rtlCol="0">
            <a:spAutoFit/>
          </a:bodyPr>
          <a:lstStyle/>
          <a:p>
            <a:r>
              <a:rPr lang="en-GB" sz="2000" b="1" u="sng" dirty="0">
                <a:latin typeface="Arial" panose="020B0604020202020204" pitchFamily="34" charset="0"/>
                <a:cs typeface="Arial" panose="020B0604020202020204" pitchFamily="34" charset="0"/>
              </a:rPr>
              <a:t>Introduction</a:t>
            </a:r>
          </a:p>
        </p:txBody>
      </p:sp>
    </p:spTree>
    <p:extLst>
      <p:ext uri="{BB962C8B-B14F-4D97-AF65-F5344CB8AC3E}">
        <p14:creationId xmlns:p14="http://schemas.microsoft.com/office/powerpoint/2010/main" val="37950648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71" name="Picture 70">
            <a:extLst>
              <a:ext uri="{FF2B5EF4-FFF2-40B4-BE49-F238E27FC236}">
                <a16:creationId xmlns:a16="http://schemas.microsoft.com/office/drawing/2014/main" id="{292E7AF0-A589-43B3-A1DE-8807EC76976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a:extLst>
              <a:ext uri="{FF2B5EF4-FFF2-40B4-BE49-F238E27FC236}">
                <a16:creationId xmlns:a16="http://schemas.microsoft.com/office/drawing/2014/main" id="{6846A214-C574-4EF9-A5CF-6DD08453A619}"/>
              </a:ext>
            </a:extLst>
          </p:cNvPr>
          <p:cNvSpPr>
            <a:spLocks noGrp="1"/>
          </p:cNvSpPr>
          <p:nvPr>
            <p:ph type="title"/>
          </p:nvPr>
        </p:nvSpPr>
        <p:spPr>
          <a:xfrm>
            <a:off x="1295402" y="982132"/>
            <a:ext cx="3660056" cy="1325373"/>
          </a:xfrm>
        </p:spPr>
        <p:txBody>
          <a:bodyPr anchor="b">
            <a:normAutofit/>
          </a:bodyPr>
          <a:lstStyle/>
          <a:p>
            <a:r>
              <a:rPr lang="en-GB" sz="2400" b="1" u="sng" dirty="0">
                <a:latin typeface="Arial" panose="020B0604020202020204" pitchFamily="34" charset="0"/>
                <a:cs typeface="Arial" panose="020B0604020202020204" pitchFamily="34" charset="0"/>
              </a:rPr>
              <a:t>The Theory of behaviour</a:t>
            </a:r>
            <a:br>
              <a:rPr lang="en-GB" sz="2400" b="1" u="sng" dirty="0">
                <a:latin typeface="Arial" panose="020B0604020202020204" pitchFamily="34" charset="0"/>
                <a:cs typeface="Arial" panose="020B0604020202020204" pitchFamily="34" charset="0"/>
              </a:rPr>
            </a:br>
            <a:r>
              <a:rPr lang="en-GB" sz="2400" b="1" u="sng" dirty="0">
                <a:latin typeface="Arial" panose="020B0604020202020204" pitchFamily="34" charset="0"/>
                <a:cs typeface="Arial" panose="020B0604020202020204" pitchFamily="34" charset="0"/>
              </a:rPr>
              <a:t>By Erik Erickson</a:t>
            </a:r>
          </a:p>
        </p:txBody>
      </p:sp>
      <p:cxnSp>
        <p:nvCxnSpPr>
          <p:cNvPr id="73" name="Straight Connector 72">
            <a:extLst>
              <a:ext uri="{FF2B5EF4-FFF2-40B4-BE49-F238E27FC236}">
                <a16:creationId xmlns:a16="http://schemas.microsoft.com/office/drawing/2014/main" id="{29BCDD02-D5E3-4D30-8587-66036C8910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95401" y="2400639"/>
            <a:ext cx="3660057" cy="0"/>
          </a:xfrm>
          <a:prstGeom prst="line">
            <a:avLst/>
          </a:prstGeom>
        </p:spPr>
        <p:style>
          <a:lnRef idx="2">
            <a:schemeClr val="accent1"/>
          </a:lnRef>
          <a:fillRef idx="0">
            <a:schemeClr val="accent1"/>
          </a:fillRef>
          <a:effectRef idx="1">
            <a:schemeClr val="accent1"/>
          </a:effectRef>
          <a:fontRef idx="minor">
            <a:schemeClr val="tx1"/>
          </a:fontRef>
        </p:style>
      </p:cxnSp>
      <p:sp>
        <p:nvSpPr>
          <p:cNvPr id="3" name="Content Placeholder 2">
            <a:extLst>
              <a:ext uri="{FF2B5EF4-FFF2-40B4-BE49-F238E27FC236}">
                <a16:creationId xmlns:a16="http://schemas.microsoft.com/office/drawing/2014/main" id="{BB57F087-58E7-44BE-8D1A-38243345E25F}"/>
              </a:ext>
            </a:extLst>
          </p:cNvPr>
          <p:cNvSpPr>
            <a:spLocks noGrp="1"/>
          </p:cNvSpPr>
          <p:nvPr>
            <p:ph idx="1"/>
          </p:nvPr>
        </p:nvSpPr>
        <p:spPr>
          <a:xfrm>
            <a:off x="1295401" y="2493774"/>
            <a:ext cx="4368552" cy="3382094"/>
          </a:xfrm>
        </p:spPr>
        <p:txBody>
          <a:bodyPr>
            <a:normAutofit fontScale="92500"/>
          </a:bodyPr>
          <a:lstStyle/>
          <a:p>
            <a:pPr marL="0" indent="0" algn="just">
              <a:buNone/>
            </a:pPr>
            <a:r>
              <a:rPr lang="en-GB" sz="1600" dirty="0">
                <a:latin typeface="Arial" panose="020B0604020202020204" pitchFamily="34" charset="0"/>
                <a:cs typeface="Arial" panose="020B0604020202020204" pitchFamily="34" charset="0"/>
              </a:rPr>
              <a:t>According to Erik Erickson in (1902-1994) is that neo Freudian philosopher which had a great influence with the studying of growth. This also resulted into interaction with drive and cultural thoughts. According to Erickson his views was to achieve results with an healthily personality. This does not mean all is positive on one side in the behaviour stage and also can be negative stage depending on what stage the infant is on.</a:t>
            </a:r>
          </a:p>
          <a:p>
            <a:pPr marL="342900" indent="-342900" algn="just">
              <a:buFont typeface="+mj-lt"/>
              <a:buAutoNum type="arabicPeriod"/>
            </a:pPr>
            <a:r>
              <a:rPr lang="en-GB" sz="1600" dirty="0">
                <a:latin typeface="Arial" panose="020B0604020202020204" pitchFamily="34" charset="0"/>
                <a:cs typeface="Arial" panose="020B0604020202020204" pitchFamily="34" charset="0"/>
              </a:rPr>
              <a:t>0-1 years – Care and Affection received.</a:t>
            </a:r>
          </a:p>
          <a:p>
            <a:pPr marL="342900" indent="-342900" algn="just">
              <a:buFont typeface="+mj-lt"/>
              <a:buAutoNum type="arabicPeriod"/>
            </a:pPr>
            <a:r>
              <a:rPr lang="en-GB" sz="1600" dirty="0">
                <a:latin typeface="Arial" panose="020B0604020202020204" pitchFamily="34" charset="0"/>
                <a:cs typeface="Arial" panose="020B0604020202020204" pitchFamily="34" charset="0"/>
              </a:rPr>
              <a:t>1-3 years – Independence.</a:t>
            </a:r>
          </a:p>
          <a:p>
            <a:pPr marL="342900" indent="-342900" algn="just">
              <a:buFont typeface="+mj-lt"/>
              <a:buAutoNum type="arabicPeriod"/>
            </a:pPr>
            <a:r>
              <a:rPr lang="en-GB" sz="1600" dirty="0">
                <a:latin typeface="Arial" panose="020B0604020202020204" pitchFamily="34" charset="0"/>
                <a:cs typeface="Arial" panose="020B0604020202020204" pitchFamily="34" charset="0"/>
              </a:rPr>
              <a:t>3-6 years – Social Development. </a:t>
            </a:r>
          </a:p>
          <a:p>
            <a:pPr marL="342900" indent="-342900">
              <a:buFont typeface="+mj-lt"/>
              <a:buAutoNum type="arabicPeriod"/>
            </a:pPr>
            <a:endParaRPr lang="en-GB" sz="1600" dirty="0">
              <a:latin typeface="Arial" panose="020B0604020202020204" pitchFamily="34" charset="0"/>
              <a:cs typeface="Arial" panose="020B0604020202020204" pitchFamily="34" charset="0"/>
            </a:endParaRPr>
          </a:p>
        </p:txBody>
      </p:sp>
      <p:pic>
        <p:nvPicPr>
          <p:cNvPr id="1026" name="Picture 2" descr="See the source image">
            <a:extLst>
              <a:ext uri="{FF2B5EF4-FFF2-40B4-BE49-F238E27FC236}">
                <a16:creationId xmlns:a16="http://schemas.microsoft.com/office/drawing/2014/main" id="{37A9365E-966A-4A31-9A42-CB93E0E0D353}"/>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5863997" y="1839589"/>
            <a:ext cx="5469466" cy="4102099"/>
          </a:xfrm>
          <a:prstGeom prst="rect">
            <a:avLst/>
          </a:prstGeom>
          <a:noFill/>
          <a:ln w="57150" cmpd="thickThin">
            <a:solidFill>
              <a:schemeClr val="tx1">
                <a:lumMod val="50000"/>
                <a:lumOff val="50000"/>
              </a:schemeClr>
            </a:solidFill>
            <a:miter lim="800000"/>
          </a:ln>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887DD658-E1AF-486F-A4CA-60F358524E18}"/>
              </a:ext>
            </a:extLst>
          </p:cNvPr>
          <p:cNvSpPr txBox="1"/>
          <p:nvPr/>
        </p:nvSpPr>
        <p:spPr>
          <a:xfrm flipH="1">
            <a:off x="9230872" y="5295357"/>
            <a:ext cx="2102591" cy="646331"/>
          </a:xfrm>
          <a:prstGeom prst="rect">
            <a:avLst/>
          </a:prstGeom>
          <a:noFill/>
        </p:spPr>
        <p:txBody>
          <a:bodyPr wrap="square" rtlCol="0">
            <a:spAutoFit/>
          </a:bodyPr>
          <a:lstStyle/>
          <a:p>
            <a:r>
              <a:rPr lang="en-GB" b="1" dirty="0"/>
              <a:t>(Boyd D. and Bee H. 2019)</a:t>
            </a:r>
          </a:p>
        </p:txBody>
      </p:sp>
    </p:spTree>
    <p:extLst>
      <p:ext uri="{BB962C8B-B14F-4D97-AF65-F5344CB8AC3E}">
        <p14:creationId xmlns:p14="http://schemas.microsoft.com/office/powerpoint/2010/main" val="33307782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D1B272-6E20-49A6-B949-270833CEECDA}"/>
              </a:ext>
            </a:extLst>
          </p:cNvPr>
          <p:cNvSpPr>
            <a:spLocks noGrp="1"/>
          </p:cNvSpPr>
          <p:nvPr>
            <p:ph type="title"/>
          </p:nvPr>
        </p:nvSpPr>
        <p:spPr>
          <a:xfrm>
            <a:off x="1295402" y="982132"/>
            <a:ext cx="9601196" cy="1303867"/>
          </a:xfrm>
        </p:spPr>
        <p:txBody>
          <a:bodyPr>
            <a:normAutofit/>
          </a:bodyPr>
          <a:lstStyle/>
          <a:p>
            <a:pPr>
              <a:lnSpc>
                <a:spcPct val="90000"/>
              </a:lnSpc>
            </a:pPr>
            <a:r>
              <a:rPr lang="en-GB" sz="4100" b="1" u="sng" dirty="0"/>
              <a:t>Social Learning Theory</a:t>
            </a:r>
            <a:br>
              <a:rPr lang="en-GB" sz="4100" b="1" u="sng" dirty="0"/>
            </a:br>
            <a:r>
              <a:rPr lang="en-GB" sz="4100" b="1" u="sng" dirty="0"/>
              <a:t>By Albert Bandura</a:t>
            </a:r>
          </a:p>
        </p:txBody>
      </p:sp>
      <p:sp>
        <p:nvSpPr>
          <p:cNvPr id="3" name="Content Placeholder 2">
            <a:extLst>
              <a:ext uri="{FF2B5EF4-FFF2-40B4-BE49-F238E27FC236}">
                <a16:creationId xmlns:a16="http://schemas.microsoft.com/office/drawing/2014/main" id="{D8130698-88DF-4ED2-8CC7-DBDBB23A45F0}"/>
              </a:ext>
            </a:extLst>
          </p:cNvPr>
          <p:cNvSpPr>
            <a:spLocks noGrp="1"/>
          </p:cNvSpPr>
          <p:nvPr>
            <p:ph idx="1"/>
          </p:nvPr>
        </p:nvSpPr>
        <p:spPr>
          <a:xfrm>
            <a:off x="1295402" y="2556932"/>
            <a:ext cx="3551806" cy="3318936"/>
          </a:xfrm>
        </p:spPr>
        <p:txBody>
          <a:bodyPr>
            <a:normAutofit/>
          </a:bodyPr>
          <a:lstStyle/>
          <a:p>
            <a:pPr marL="0" indent="0" algn="just">
              <a:lnSpc>
                <a:spcPct val="90000"/>
              </a:lnSpc>
              <a:buNone/>
            </a:pPr>
            <a:r>
              <a:rPr lang="en-GB" sz="1400" dirty="0">
                <a:latin typeface="Arial" panose="020B0604020202020204" pitchFamily="34" charset="0"/>
                <a:cs typeface="Arial" panose="020B0604020202020204" pitchFamily="34" charset="0"/>
              </a:rPr>
              <a:t>According to Albert Bandura reinforcement and punishment which was needed to require that many experience during childhood was to observe the child's development and watch their behaviours by observing them. By doing this Bandura used a doll which shows a child a video of how an adult acted towards bobo doll and then saw what the child’s intention be. With this the child did the exact same but with more force towards the doll where the boys mimicked the video of how it was hit and the tools used. The girls showed less frustrated towards the doll which all resulted to the theory is the child(s) own judgement on what they felt like doing.</a:t>
            </a:r>
          </a:p>
        </p:txBody>
      </p:sp>
      <p:pic>
        <p:nvPicPr>
          <p:cNvPr id="2050" name="Picture 2">
            <a:extLst>
              <a:ext uri="{FF2B5EF4-FFF2-40B4-BE49-F238E27FC236}">
                <a16:creationId xmlns:a16="http://schemas.microsoft.com/office/drawing/2014/main" id="{0F10D9D8-09DF-48DC-8E1E-B6FFE577549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21963" b="-4"/>
          <a:stretch/>
        </p:blipFill>
        <p:spPr bwMode="auto">
          <a:xfrm>
            <a:off x="6391922" y="2640401"/>
            <a:ext cx="3198836" cy="3330669"/>
          </a:xfrm>
          <a:prstGeom prst="rect">
            <a:avLst/>
          </a:prstGeom>
          <a:noFill/>
          <a:ln w="57150" cmpd="thickThin">
            <a:solidFill>
              <a:schemeClr val="tx1">
                <a:lumMod val="50000"/>
                <a:lumOff val="50000"/>
              </a:schemeClr>
            </a:solidFill>
            <a:miter lim="800000"/>
          </a:ln>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E09D9AAA-ABF8-47D1-8202-4B03884CB0B6}"/>
              </a:ext>
            </a:extLst>
          </p:cNvPr>
          <p:cNvSpPr txBox="1"/>
          <p:nvPr/>
        </p:nvSpPr>
        <p:spPr>
          <a:xfrm>
            <a:off x="1686758" y="5875868"/>
            <a:ext cx="2556770" cy="369332"/>
          </a:xfrm>
          <a:prstGeom prst="rect">
            <a:avLst/>
          </a:prstGeom>
          <a:noFill/>
        </p:spPr>
        <p:txBody>
          <a:bodyPr wrap="square" rtlCol="0">
            <a:spAutoFit/>
          </a:bodyPr>
          <a:lstStyle/>
          <a:p>
            <a:r>
              <a:rPr lang="en-GB" b="1" dirty="0"/>
              <a:t>(Gillibrand et al., 2011)</a:t>
            </a:r>
          </a:p>
        </p:txBody>
      </p:sp>
    </p:spTree>
    <p:extLst>
      <p:ext uri="{BB962C8B-B14F-4D97-AF65-F5344CB8AC3E}">
        <p14:creationId xmlns:p14="http://schemas.microsoft.com/office/powerpoint/2010/main" val="39602040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86F5B8-2F50-445D-958E-8C396208CCB2}"/>
              </a:ext>
            </a:extLst>
          </p:cNvPr>
          <p:cNvSpPr>
            <a:spLocks noGrp="1"/>
          </p:cNvSpPr>
          <p:nvPr>
            <p:ph type="title"/>
          </p:nvPr>
        </p:nvSpPr>
        <p:spPr/>
        <p:txBody>
          <a:bodyPr>
            <a:normAutofit fontScale="90000"/>
          </a:bodyPr>
          <a:lstStyle/>
          <a:p>
            <a:r>
              <a:rPr lang="en-GB" b="1" u="sng" dirty="0"/>
              <a:t>Teaching a child practice learning using a puzzle</a:t>
            </a:r>
          </a:p>
        </p:txBody>
      </p:sp>
      <p:sp>
        <p:nvSpPr>
          <p:cNvPr id="3" name="Content Placeholder 2">
            <a:extLst>
              <a:ext uri="{FF2B5EF4-FFF2-40B4-BE49-F238E27FC236}">
                <a16:creationId xmlns:a16="http://schemas.microsoft.com/office/drawing/2014/main" id="{A4452971-E3C8-4BDE-9AB2-CF0D8BFD36B0}"/>
              </a:ext>
            </a:extLst>
          </p:cNvPr>
          <p:cNvSpPr>
            <a:spLocks noGrp="1"/>
          </p:cNvSpPr>
          <p:nvPr>
            <p:ph idx="1"/>
          </p:nvPr>
        </p:nvSpPr>
        <p:spPr>
          <a:xfrm>
            <a:off x="1295402" y="2450237"/>
            <a:ext cx="4800598" cy="3425631"/>
          </a:xfrm>
        </p:spPr>
        <p:txBody>
          <a:bodyPr>
            <a:normAutofit/>
          </a:bodyPr>
          <a:lstStyle/>
          <a:p>
            <a:pPr marL="0" indent="0" algn="just">
              <a:buNone/>
            </a:pPr>
            <a:r>
              <a:rPr lang="en-GB" sz="1200" dirty="0">
                <a:latin typeface="Arial" panose="020B0604020202020204" pitchFamily="34" charset="0"/>
                <a:cs typeface="Arial" panose="020B0604020202020204" pitchFamily="34" charset="0"/>
              </a:rPr>
              <a:t> </a:t>
            </a:r>
            <a:r>
              <a:rPr lang="en-GB" sz="1400" dirty="0">
                <a:latin typeface="Arial" panose="020B0604020202020204" pitchFamily="34" charset="0"/>
                <a:cs typeface="Arial" panose="020B0604020202020204" pitchFamily="34" charset="0"/>
              </a:rPr>
              <a:t>According to Micelle Manno its good to learn children early age of how to benefit from using a puzzle. One is the shapes and learns them how and where to fit the puzzle and secondly the items that is on the puzzle, this could be pictures and shapes of animals , fruits , even numbers, This also helps them to picture this in there minds so when using the puzzle again they will remember where these puzzles of shapes and sizes and pictures will go.</a:t>
            </a:r>
          </a:p>
        </p:txBody>
      </p:sp>
      <p:sp>
        <p:nvSpPr>
          <p:cNvPr id="4" name="TextBox 3">
            <a:extLst>
              <a:ext uri="{FF2B5EF4-FFF2-40B4-BE49-F238E27FC236}">
                <a16:creationId xmlns:a16="http://schemas.microsoft.com/office/drawing/2014/main" id="{7DC06467-A330-4435-9E6E-00600C5CA68A}"/>
              </a:ext>
            </a:extLst>
          </p:cNvPr>
          <p:cNvSpPr txBox="1"/>
          <p:nvPr/>
        </p:nvSpPr>
        <p:spPr>
          <a:xfrm flipH="1">
            <a:off x="2043192" y="4511673"/>
            <a:ext cx="2715238" cy="369332"/>
          </a:xfrm>
          <a:prstGeom prst="rect">
            <a:avLst/>
          </a:prstGeom>
          <a:noFill/>
        </p:spPr>
        <p:txBody>
          <a:bodyPr wrap="square" rtlCol="0">
            <a:spAutoFit/>
          </a:bodyPr>
          <a:lstStyle/>
          <a:p>
            <a:r>
              <a:rPr lang="en-GB" b="1" u="sng" dirty="0"/>
              <a:t>(Michelle Manno 2013)</a:t>
            </a:r>
          </a:p>
        </p:txBody>
      </p:sp>
      <p:pic>
        <p:nvPicPr>
          <p:cNvPr id="5" name="Picture 4">
            <a:extLst>
              <a:ext uri="{FF2B5EF4-FFF2-40B4-BE49-F238E27FC236}">
                <a16:creationId xmlns:a16="http://schemas.microsoft.com/office/drawing/2014/main" id="{0A45CAAE-F9D5-4055-9D10-8E88087AA648}"/>
              </a:ext>
            </a:extLst>
          </p:cNvPr>
          <p:cNvPicPr>
            <a:picLocks noChangeAspect="1"/>
          </p:cNvPicPr>
          <p:nvPr/>
        </p:nvPicPr>
        <p:blipFill>
          <a:blip r:embed="rId2"/>
          <a:stretch>
            <a:fillRect/>
          </a:stretch>
        </p:blipFill>
        <p:spPr>
          <a:xfrm>
            <a:off x="6258758" y="2450237"/>
            <a:ext cx="5015882" cy="3799642"/>
          </a:xfrm>
          <a:prstGeom prst="rect">
            <a:avLst/>
          </a:prstGeom>
        </p:spPr>
      </p:pic>
    </p:spTree>
    <p:extLst>
      <p:ext uri="{BB962C8B-B14F-4D97-AF65-F5344CB8AC3E}">
        <p14:creationId xmlns:p14="http://schemas.microsoft.com/office/powerpoint/2010/main" val="513017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C08820-EE33-47AE-9E8D-D750A28995BE}"/>
              </a:ext>
            </a:extLst>
          </p:cNvPr>
          <p:cNvSpPr>
            <a:spLocks noGrp="1"/>
          </p:cNvSpPr>
          <p:nvPr>
            <p:ph type="title"/>
          </p:nvPr>
        </p:nvSpPr>
        <p:spPr/>
        <p:txBody>
          <a:bodyPr/>
          <a:lstStyle/>
          <a:p>
            <a:r>
              <a:rPr lang="en-GB" b="1" u="sng" dirty="0"/>
              <a:t>Book’s And Colours</a:t>
            </a:r>
          </a:p>
        </p:txBody>
      </p:sp>
      <p:sp>
        <p:nvSpPr>
          <p:cNvPr id="3" name="Content Placeholder 2">
            <a:extLst>
              <a:ext uri="{FF2B5EF4-FFF2-40B4-BE49-F238E27FC236}">
                <a16:creationId xmlns:a16="http://schemas.microsoft.com/office/drawing/2014/main" id="{F6963CDC-F689-4818-8EB0-49B1D28F8EB5}"/>
              </a:ext>
            </a:extLst>
          </p:cNvPr>
          <p:cNvSpPr>
            <a:spLocks noGrp="1"/>
          </p:cNvSpPr>
          <p:nvPr>
            <p:ph idx="1"/>
          </p:nvPr>
        </p:nvSpPr>
        <p:spPr>
          <a:xfrm>
            <a:off x="1295401" y="2556932"/>
            <a:ext cx="4306409" cy="2734159"/>
          </a:xfrm>
        </p:spPr>
        <p:txBody>
          <a:bodyPr>
            <a:normAutofit/>
          </a:bodyPr>
          <a:lstStyle/>
          <a:p>
            <a:pPr marL="0" indent="0" algn="just">
              <a:buNone/>
            </a:pPr>
            <a:r>
              <a:rPr lang="en-GB" sz="1600" dirty="0"/>
              <a:t>According to Katie, learning colours are important for a child to learn as they are the key to describe the classifies of the world. Many children notice the difference of the colouring from red to yellow of what could be a flower. Learning children of what colours are, is a great way to also give expressions for describing the whole of their country/world. Children learn very quick as its also enjoyable for children when learning.</a:t>
            </a:r>
          </a:p>
        </p:txBody>
      </p:sp>
      <p:sp>
        <p:nvSpPr>
          <p:cNvPr id="4" name="TextBox 3">
            <a:extLst>
              <a:ext uri="{FF2B5EF4-FFF2-40B4-BE49-F238E27FC236}">
                <a16:creationId xmlns:a16="http://schemas.microsoft.com/office/drawing/2014/main" id="{5C51FA5E-28E4-46F6-B043-EA934A17E8AE}"/>
              </a:ext>
            </a:extLst>
          </p:cNvPr>
          <p:cNvSpPr txBox="1"/>
          <p:nvPr/>
        </p:nvSpPr>
        <p:spPr>
          <a:xfrm rot="10800000" flipH="1" flipV="1">
            <a:off x="10150874" y="5592352"/>
            <a:ext cx="1491447" cy="369332"/>
          </a:xfrm>
          <a:prstGeom prst="rect">
            <a:avLst/>
          </a:prstGeom>
          <a:noFill/>
        </p:spPr>
        <p:txBody>
          <a:bodyPr wrap="square" rtlCol="0">
            <a:spAutoFit/>
          </a:bodyPr>
          <a:lstStyle/>
          <a:p>
            <a:r>
              <a:rPr lang="en-GB" dirty="0"/>
              <a:t>(</a:t>
            </a:r>
            <a:r>
              <a:rPr lang="en-GB" b="1" u="sng" dirty="0"/>
              <a:t>Katie 2018</a:t>
            </a:r>
            <a:r>
              <a:rPr lang="en-GB" dirty="0"/>
              <a:t>)</a:t>
            </a:r>
          </a:p>
        </p:txBody>
      </p:sp>
      <p:pic>
        <p:nvPicPr>
          <p:cNvPr id="5" name="Picture 4">
            <a:extLst>
              <a:ext uri="{FF2B5EF4-FFF2-40B4-BE49-F238E27FC236}">
                <a16:creationId xmlns:a16="http://schemas.microsoft.com/office/drawing/2014/main" id="{EA794784-0EE8-45E7-AD23-1C43135300BA}"/>
              </a:ext>
            </a:extLst>
          </p:cNvPr>
          <p:cNvPicPr>
            <a:picLocks noChangeAspect="1"/>
          </p:cNvPicPr>
          <p:nvPr/>
        </p:nvPicPr>
        <p:blipFill>
          <a:blip r:embed="rId2"/>
          <a:stretch>
            <a:fillRect/>
          </a:stretch>
        </p:blipFill>
        <p:spPr>
          <a:xfrm>
            <a:off x="6773662" y="2556932"/>
            <a:ext cx="3444536" cy="3577702"/>
          </a:xfrm>
          <a:prstGeom prst="rect">
            <a:avLst/>
          </a:prstGeom>
        </p:spPr>
      </p:pic>
    </p:spTree>
    <p:extLst>
      <p:ext uri="{BB962C8B-B14F-4D97-AF65-F5344CB8AC3E}">
        <p14:creationId xmlns:p14="http://schemas.microsoft.com/office/powerpoint/2010/main" val="24730908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C4662A-D65A-435F-A67D-530C647BF8BF}"/>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F0FFA2D0-C670-4E07-9418-0F803BAFF7A2}"/>
              </a:ext>
            </a:extLst>
          </p:cNvPr>
          <p:cNvSpPr>
            <a:spLocks noGrp="1"/>
          </p:cNvSpPr>
          <p:nvPr>
            <p:ph idx="1"/>
          </p:nvPr>
        </p:nvSpPr>
        <p:spPr>
          <a:xfrm>
            <a:off x="1295401" y="2432482"/>
            <a:ext cx="9601196" cy="3808520"/>
          </a:xfrm>
        </p:spPr>
        <p:txBody>
          <a:bodyPr>
            <a:normAutofit/>
          </a:bodyPr>
          <a:lstStyle/>
          <a:p>
            <a:pPr marL="0" indent="0" algn="just">
              <a:buNone/>
            </a:pPr>
            <a:r>
              <a:rPr lang="en-GB" sz="1100" dirty="0">
                <a:latin typeface="Arial" panose="020B0604020202020204" pitchFamily="34" charset="0"/>
                <a:cs typeface="Arial" panose="020B0604020202020204" pitchFamily="34" charset="0"/>
              </a:rPr>
              <a:t>Mathias Sager (2017) Lifetime Stability &amp; Changeability of Personality (Developmental Psychology) [Online] Available at: </a:t>
            </a:r>
            <a:r>
              <a:rPr lang="en-GB" sz="1100" dirty="0">
                <a:latin typeface="Arial" panose="020B0604020202020204" pitchFamily="34" charset="0"/>
                <a:cs typeface="Arial" panose="020B0604020202020204" pitchFamily="34" charset="0"/>
                <a:hlinkClick r:id="rId2"/>
              </a:rPr>
              <a:t>https://mathias-sager.com/2017/06/30/lifetime-stability-changeability-of-personality-developmental-psychology/</a:t>
            </a:r>
            <a:r>
              <a:rPr lang="en-GB" sz="1100" dirty="0">
                <a:latin typeface="Arial" panose="020B0604020202020204" pitchFamily="34" charset="0"/>
                <a:cs typeface="Arial" panose="020B0604020202020204" pitchFamily="34" charset="0"/>
              </a:rPr>
              <a:t> (Accessed on: 6</a:t>
            </a:r>
            <a:r>
              <a:rPr lang="en-GB" sz="1100" baseline="30000" dirty="0">
                <a:latin typeface="Arial" panose="020B0604020202020204" pitchFamily="34" charset="0"/>
                <a:cs typeface="Arial" panose="020B0604020202020204" pitchFamily="34" charset="0"/>
              </a:rPr>
              <a:t>th</a:t>
            </a:r>
            <a:r>
              <a:rPr lang="en-GB" sz="1100" dirty="0">
                <a:latin typeface="Arial" panose="020B0604020202020204" pitchFamily="34" charset="0"/>
                <a:cs typeface="Arial" panose="020B0604020202020204" pitchFamily="34" charset="0"/>
              </a:rPr>
              <a:t> October 2021)</a:t>
            </a:r>
          </a:p>
          <a:p>
            <a:pPr marL="0" indent="0">
              <a:buNone/>
            </a:pPr>
            <a:r>
              <a:rPr lang="en-GB" sz="1100" dirty="0">
                <a:latin typeface="Arial" panose="020B0604020202020204" pitchFamily="34" charset="0"/>
                <a:cs typeface="Arial" panose="020B0604020202020204" pitchFamily="34" charset="0"/>
              </a:rPr>
              <a:t>Denis Boyd Helen Bee (2019) </a:t>
            </a:r>
            <a:r>
              <a:rPr lang="en-GB" sz="1100" i="1" dirty="0">
                <a:latin typeface="Arial" panose="020B0604020202020204" pitchFamily="34" charset="0"/>
                <a:cs typeface="Arial" panose="020B0604020202020204" pitchFamily="34" charset="0"/>
              </a:rPr>
              <a:t>Lifespan Development </a:t>
            </a:r>
            <a:r>
              <a:rPr lang="en-GB" sz="1100" dirty="0">
                <a:latin typeface="Arial" panose="020B0604020202020204" pitchFamily="34" charset="0"/>
                <a:cs typeface="Arial" panose="020B0604020202020204" pitchFamily="34" charset="0"/>
              </a:rPr>
              <a:t>[Book] (Accessed on:19</a:t>
            </a:r>
            <a:r>
              <a:rPr lang="en-GB" sz="1100" baseline="30000" dirty="0">
                <a:latin typeface="Arial" panose="020B0604020202020204" pitchFamily="34" charset="0"/>
                <a:cs typeface="Arial" panose="020B0604020202020204" pitchFamily="34" charset="0"/>
              </a:rPr>
              <a:t>th</a:t>
            </a:r>
            <a:r>
              <a:rPr lang="en-GB" sz="1100" dirty="0">
                <a:latin typeface="Arial" panose="020B0604020202020204" pitchFamily="34" charset="0"/>
                <a:cs typeface="Arial" panose="020B0604020202020204" pitchFamily="34" charset="0"/>
              </a:rPr>
              <a:t> October 2021).</a:t>
            </a:r>
          </a:p>
          <a:p>
            <a:pPr marL="0" indent="0">
              <a:buNone/>
            </a:pPr>
            <a:r>
              <a:rPr lang="en-GB" sz="1100" dirty="0">
                <a:latin typeface="Arial" panose="020B0604020202020204" pitchFamily="34" charset="0"/>
                <a:cs typeface="Arial" panose="020B0604020202020204" pitchFamily="34" charset="0"/>
              </a:rPr>
              <a:t>Personality Spring (2007) How does identity develop? What are your current developmental themes? [Online] Available at: </a:t>
            </a:r>
            <a:r>
              <a:rPr lang="en-GB" sz="1100" dirty="0">
                <a:latin typeface="Arial" panose="020B0604020202020204" pitchFamily="34" charset="0"/>
                <a:cs typeface="Arial" panose="020B0604020202020204" pitchFamily="34" charset="0"/>
                <a:hlinkClick r:id="rId3"/>
              </a:rPr>
              <a:t>PSY 305G Unit 7 Erikson stages (bethel.edu)</a:t>
            </a:r>
            <a:r>
              <a:rPr lang="en-GB" sz="1100" dirty="0">
                <a:latin typeface="Arial" panose="020B0604020202020204" pitchFamily="34" charset="0"/>
                <a:cs typeface="Arial" panose="020B0604020202020204" pitchFamily="34" charset="0"/>
              </a:rPr>
              <a:t> (Accessed on 19</a:t>
            </a:r>
            <a:r>
              <a:rPr lang="en-GB" sz="1100" baseline="30000" dirty="0">
                <a:latin typeface="Arial" panose="020B0604020202020204" pitchFamily="34" charset="0"/>
                <a:cs typeface="Arial" panose="020B0604020202020204" pitchFamily="34" charset="0"/>
              </a:rPr>
              <a:t>th</a:t>
            </a:r>
            <a:r>
              <a:rPr lang="en-GB" sz="1100" dirty="0">
                <a:latin typeface="Arial" panose="020B0604020202020204" pitchFamily="34" charset="0"/>
                <a:cs typeface="Arial" panose="020B0604020202020204" pitchFamily="34" charset="0"/>
              </a:rPr>
              <a:t> October 2021).</a:t>
            </a:r>
          </a:p>
          <a:p>
            <a:pPr marL="0" indent="0">
              <a:buNone/>
            </a:pPr>
            <a:r>
              <a:rPr lang="en-GB" sz="1100" dirty="0">
                <a:latin typeface="Arial" panose="020B0604020202020204" pitchFamily="34" charset="0"/>
                <a:cs typeface="Arial" panose="020B0604020202020204" pitchFamily="34" charset="0"/>
              </a:rPr>
              <a:t>Rachel Gillibrand, Virginia Lam and Victoria </a:t>
            </a:r>
            <a:r>
              <a:rPr lang="en-GB" sz="1100" dirty="0" err="1">
                <a:latin typeface="Arial" panose="020B0604020202020204" pitchFamily="34" charset="0"/>
                <a:cs typeface="Arial" panose="020B0604020202020204" pitchFamily="34" charset="0"/>
              </a:rPr>
              <a:t>L.O’Donnell</a:t>
            </a:r>
            <a:r>
              <a:rPr lang="en-GB" sz="1100" dirty="0">
                <a:latin typeface="Arial" panose="020B0604020202020204" pitchFamily="34" charset="0"/>
                <a:cs typeface="Arial" panose="020B0604020202020204" pitchFamily="34" charset="0"/>
              </a:rPr>
              <a:t> (2011) </a:t>
            </a:r>
            <a:r>
              <a:rPr lang="en-GB" sz="1100" i="1" dirty="0">
                <a:latin typeface="Arial" panose="020B0604020202020204" pitchFamily="34" charset="0"/>
                <a:cs typeface="Arial" panose="020B0604020202020204" pitchFamily="34" charset="0"/>
              </a:rPr>
              <a:t>Developmental Psychology </a:t>
            </a:r>
            <a:r>
              <a:rPr lang="en-GB" sz="1100" dirty="0">
                <a:latin typeface="Arial" panose="020B0604020202020204" pitchFamily="34" charset="0"/>
                <a:cs typeface="Arial" panose="020B0604020202020204" pitchFamily="34" charset="0"/>
              </a:rPr>
              <a:t>[Book] (Accessed on 19</a:t>
            </a:r>
            <a:r>
              <a:rPr lang="en-GB" sz="1100" baseline="30000" dirty="0">
                <a:latin typeface="Arial" panose="020B0604020202020204" pitchFamily="34" charset="0"/>
                <a:cs typeface="Arial" panose="020B0604020202020204" pitchFamily="34" charset="0"/>
              </a:rPr>
              <a:t>th</a:t>
            </a:r>
            <a:r>
              <a:rPr lang="en-GB" sz="1100" dirty="0">
                <a:latin typeface="Arial" panose="020B0604020202020204" pitchFamily="34" charset="0"/>
                <a:cs typeface="Arial" panose="020B0604020202020204" pitchFamily="34" charset="0"/>
              </a:rPr>
              <a:t> October 2021).</a:t>
            </a:r>
          </a:p>
          <a:p>
            <a:pPr marL="0" indent="0">
              <a:buNone/>
            </a:pPr>
            <a:r>
              <a:rPr lang="en-GB" sz="1100" dirty="0">
                <a:latin typeface="Arial" panose="020B0604020202020204" pitchFamily="34" charset="0"/>
                <a:cs typeface="Arial" panose="020B0604020202020204" pitchFamily="34" charset="0"/>
              </a:rPr>
              <a:t>Chaise Williams (2014) Albert Bandura, Bobo Doll experiment [Online] Available at: </a:t>
            </a:r>
            <a:r>
              <a:rPr lang="en-GB" sz="1100" dirty="0">
                <a:latin typeface="Arial" panose="020B0604020202020204" pitchFamily="34" charset="0"/>
                <a:cs typeface="Arial" panose="020B0604020202020204" pitchFamily="34" charset="0"/>
                <a:hlinkClick r:id="rId4"/>
              </a:rPr>
              <a:t>https://www.thinglink.com/scene/486912043354423296</a:t>
            </a:r>
            <a:r>
              <a:rPr lang="en-GB" sz="1100" dirty="0">
                <a:latin typeface="Arial" panose="020B0604020202020204" pitchFamily="34" charset="0"/>
                <a:cs typeface="Arial" panose="020B0604020202020204" pitchFamily="34" charset="0"/>
              </a:rPr>
              <a:t> (Accessed on: 19</a:t>
            </a:r>
            <a:r>
              <a:rPr lang="en-GB" sz="1100" baseline="30000" dirty="0">
                <a:latin typeface="Arial" panose="020B0604020202020204" pitchFamily="34" charset="0"/>
                <a:cs typeface="Arial" panose="020B0604020202020204" pitchFamily="34" charset="0"/>
              </a:rPr>
              <a:t>th</a:t>
            </a:r>
            <a:r>
              <a:rPr lang="en-GB" sz="1100" dirty="0">
                <a:latin typeface="Arial" panose="020B0604020202020204" pitchFamily="34" charset="0"/>
                <a:cs typeface="Arial" panose="020B0604020202020204" pitchFamily="34" charset="0"/>
              </a:rPr>
              <a:t> October 2021).</a:t>
            </a:r>
          </a:p>
          <a:p>
            <a:pPr marL="0" indent="0">
              <a:buNone/>
            </a:pPr>
            <a:r>
              <a:rPr lang="en-GB" sz="1100" dirty="0">
                <a:latin typeface="Arial" panose="020B0604020202020204" pitchFamily="34" charset="0"/>
                <a:cs typeface="Arial" panose="020B0604020202020204" pitchFamily="34" charset="0"/>
              </a:rPr>
              <a:t>Michelle Manno (2013) The Benefits of Puzzles In Early Childhood Development [Online] Available at: </a:t>
            </a:r>
            <a:r>
              <a:rPr lang="en-GB" sz="1100" dirty="0">
                <a:latin typeface="Arial" panose="020B0604020202020204" pitchFamily="34" charset="0"/>
                <a:cs typeface="Arial" panose="020B0604020202020204" pitchFamily="34" charset="0"/>
                <a:hlinkClick r:id="rId5"/>
              </a:rPr>
              <a:t>https://teach.com/blog/the-benefits-of-puzzles-in-early-childhood-development/</a:t>
            </a:r>
            <a:r>
              <a:rPr lang="en-GB" sz="1100" dirty="0">
                <a:latin typeface="Arial" panose="020B0604020202020204" pitchFamily="34" charset="0"/>
                <a:cs typeface="Arial" panose="020B0604020202020204" pitchFamily="34" charset="0"/>
              </a:rPr>
              <a:t> (Accessed On 19</a:t>
            </a:r>
            <a:r>
              <a:rPr lang="en-GB" sz="1100" baseline="30000" dirty="0">
                <a:latin typeface="Arial" panose="020B0604020202020204" pitchFamily="34" charset="0"/>
                <a:cs typeface="Arial" panose="020B0604020202020204" pitchFamily="34" charset="0"/>
              </a:rPr>
              <a:t>th</a:t>
            </a:r>
            <a:r>
              <a:rPr lang="en-GB" sz="1100" dirty="0">
                <a:latin typeface="Arial" panose="020B0604020202020204" pitchFamily="34" charset="0"/>
                <a:cs typeface="Arial" panose="020B0604020202020204" pitchFamily="34" charset="0"/>
              </a:rPr>
              <a:t> October 2021).</a:t>
            </a:r>
          </a:p>
          <a:p>
            <a:pPr marL="0" indent="0">
              <a:buNone/>
            </a:pPr>
            <a:r>
              <a:rPr lang="en-GB" sz="1100" dirty="0">
                <a:latin typeface="Arial" panose="020B0604020202020204" pitchFamily="34" charset="0"/>
                <a:cs typeface="Arial" panose="020B0604020202020204" pitchFamily="34" charset="0"/>
              </a:rPr>
              <a:t>Janice Davis(2012) Why Puzzles Are So Important For Kids To Learn? [Online] Available at: </a:t>
            </a:r>
            <a:r>
              <a:rPr lang="en-GB" sz="1100" dirty="0">
                <a:latin typeface="Arial" panose="020B0604020202020204" pitchFamily="34" charset="0"/>
                <a:cs typeface="Arial" panose="020B0604020202020204" pitchFamily="34" charset="0"/>
                <a:hlinkClick r:id="rId6"/>
              </a:rPr>
              <a:t>https://www.learning4kids.net/2012/02/21/why-are-puzzles-so-good-for-kids-learning/</a:t>
            </a:r>
            <a:r>
              <a:rPr lang="en-GB" sz="1100" dirty="0">
                <a:latin typeface="Arial" panose="020B0604020202020204" pitchFamily="34" charset="0"/>
                <a:cs typeface="Arial" panose="020B0604020202020204" pitchFamily="34" charset="0"/>
              </a:rPr>
              <a:t> (Accessed On 19</a:t>
            </a:r>
            <a:r>
              <a:rPr lang="en-GB" sz="1100" baseline="30000" dirty="0">
                <a:latin typeface="Arial" panose="020B0604020202020204" pitchFamily="34" charset="0"/>
                <a:cs typeface="Arial" panose="020B0604020202020204" pitchFamily="34" charset="0"/>
              </a:rPr>
              <a:t>th</a:t>
            </a:r>
            <a:r>
              <a:rPr lang="en-GB" sz="1100" dirty="0">
                <a:latin typeface="Arial" panose="020B0604020202020204" pitchFamily="34" charset="0"/>
                <a:cs typeface="Arial" panose="020B0604020202020204" pitchFamily="34" charset="0"/>
              </a:rPr>
              <a:t> October 2021).</a:t>
            </a:r>
          </a:p>
          <a:p>
            <a:pPr marL="0" indent="0">
              <a:buNone/>
            </a:pPr>
            <a:r>
              <a:rPr lang="en-GB" sz="1100" dirty="0">
                <a:latin typeface="Arial" panose="020B0604020202020204" pitchFamily="34" charset="0"/>
                <a:cs typeface="Arial" panose="020B0604020202020204" pitchFamily="34" charset="0"/>
              </a:rPr>
              <a:t>Katie (2018) Why Learning Colours and Shapes is so Important for young children [Online] Available at: </a:t>
            </a:r>
            <a:r>
              <a:rPr lang="en-GB" sz="1100" dirty="0">
                <a:latin typeface="Arial" panose="020B0604020202020204" pitchFamily="34" charset="0"/>
                <a:cs typeface="Arial" panose="020B0604020202020204" pitchFamily="34" charset="0"/>
                <a:hlinkClick r:id="rId7"/>
              </a:rPr>
              <a:t>https://www.giftofcuriosity.com/why-learning-colors-and-shapes-is-so-important-for-young-children/</a:t>
            </a:r>
            <a:r>
              <a:rPr lang="en-GB" sz="1100" dirty="0">
                <a:latin typeface="Arial" panose="020B0604020202020204" pitchFamily="34" charset="0"/>
                <a:cs typeface="Arial" panose="020B0604020202020204" pitchFamily="34" charset="0"/>
              </a:rPr>
              <a:t> (Accessed On 19</a:t>
            </a:r>
            <a:r>
              <a:rPr lang="en-GB" sz="1100" baseline="30000" dirty="0">
                <a:latin typeface="Arial" panose="020B0604020202020204" pitchFamily="34" charset="0"/>
                <a:cs typeface="Arial" panose="020B0604020202020204" pitchFamily="34" charset="0"/>
              </a:rPr>
              <a:t>th</a:t>
            </a:r>
            <a:r>
              <a:rPr lang="en-GB" sz="1100" dirty="0">
                <a:latin typeface="Arial" panose="020B0604020202020204" pitchFamily="34" charset="0"/>
                <a:cs typeface="Arial" panose="020B0604020202020204" pitchFamily="34" charset="0"/>
              </a:rPr>
              <a:t> October 2021).</a:t>
            </a:r>
          </a:p>
          <a:p>
            <a:pPr marL="0" indent="0">
              <a:buNone/>
            </a:pPr>
            <a:r>
              <a:rPr lang="en-GB" sz="1100" dirty="0">
                <a:latin typeface="Arial" panose="020B0604020202020204" pitchFamily="34" charset="0"/>
                <a:cs typeface="Arial" panose="020B0604020202020204" pitchFamily="34" charset="0"/>
              </a:rPr>
              <a:t>Katie (2018) Why Learning Colours and shapes is so Important For Young Children [Online] Available at: </a:t>
            </a:r>
            <a:r>
              <a:rPr lang="en-GB" sz="1100" dirty="0">
                <a:latin typeface="Arial" panose="020B0604020202020204" pitchFamily="34" charset="0"/>
                <a:cs typeface="Arial" panose="020B0604020202020204" pitchFamily="34" charset="0"/>
                <a:hlinkClick r:id="rId7"/>
              </a:rPr>
              <a:t>https://www.giftofcuriosity.com/why-learning-colors-and-shapes-is-so-important-for-young-children/</a:t>
            </a:r>
            <a:r>
              <a:rPr lang="en-GB" sz="1100" dirty="0">
                <a:latin typeface="Arial" panose="020B0604020202020204" pitchFamily="34" charset="0"/>
                <a:cs typeface="Arial" panose="020B0604020202020204" pitchFamily="34" charset="0"/>
              </a:rPr>
              <a:t> (Accessed On 19</a:t>
            </a:r>
            <a:r>
              <a:rPr lang="en-GB" sz="1100" baseline="30000" dirty="0">
                <a:latin typeface="Arial" panose="020B0604020202020204" pitchFamily="34" charset="0"/>
                <a:cs typeface="Arial" panose="020B0604020202020204" pitchFamily="34" charset="0"/>
              </a:rPr>
              <a:t>th</a:t>
            </a:r>
            <a:r>
              <a:rPr lang="en-GB" sz="1100" dirty="0">
                <a:latin typeface="Arial" panose="020B0604020202020204" pitchFamily="34" charset="0"/>
                <a:cs typeface="Arial" panose="020B0604020202020204" pitchFamily="34" charset="0"/>
              </a:rPr>
              <a:t> October 2021).</a:t>
            </a:r>
          </a:p>
          <a:p>
            <a:pPr marL="0" indent="0">
              <a:buNone/>
            </a:pPr>
            <a:endParaRPr lang="en-GB" sz="1100" dirty="0">
              <a:latin typeface="Arial" panose="020B0604020202020204" pitchFamily="34" charset="0"/>
              <a:cs typeface="Arial" panose="020B0604020202020204" pitchFamily="34" charset="0"/>
            </a:endParaRPr>
          </a:p>
          <a:p>
            <a:pPr marL="0" indent="0">
              <a:buNone/>
            </a:pPr>
            <a:endParaRPr lang="en-GB"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1679232"/>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D9B247"/>
      </a:accent1>
      <a:accent2>
        <a:srgbClr val="CC702D"/>
      </a:accent2>
      <a:accent3>
        <a:srgbClr val="B53A31"/>
      </a:accent3>
      <a:accent4>
        <a:srgbClr val="815F56"/>
      </a:accent4>
      <a:accent5>
        <a:srgbClr val="AE9E7C"/>
      </a:accent5>
      <a:accent6>
        <a:srgbClr val="7B8865"/>
      </a:accent6>
      <a:hlink>
        <a:srgbClr val="BB7826"/>
      </a:hlink>
      <a:folHlink>
        <a:srgbClr val="CF9C5F"/>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E4E49EB0-FB00-41F5-9359-4843D783A23D}"/>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189B453C-F2B2-4ECA-A6ED-7DBEF1B6D38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02A3AD49-9331-450C-A2FE-6857A4DB38C6}">
  <ds:schemaRefs>
    <ds:schemaRef ds:uri="http://schemas.microsoft.com/office/2006/metadata/properties"/>
    <ds:schemaRef ds:uri="http://schemas.microsoft.com/office/infopath/2007/PartnerControls"/>
    <ds:schemaRef ds:uri="71af3243-3dd4-4a8d-8c0d-dd76da1f02a5"/>
  </ds:schemaRefs>
</ds:datastoreItem>
</file>

<file path=customXml/itemProps3.xml><?xml version="1.0" encoding="utf-8"?>
<ds:datastoreItem xmlns:ds="http://schemas.openxmlformats.org/officeDocument/2006/customXml" ds:itemID="{73CC670F-05B9-4BB7-BA2C-0DE5B5C1E5D3}">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570</TotalTime>
  <Words>948</Words>
  <Application>Microsoft Office PowerPoint</Application>
  <PresentationFormat>Widescreen</PresentationFormat>
  <Paragraphs>59</Paragraphs>
  <Slides>8</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8</vt:i4>
      </vt:variant>
    </vt:vector>
  </HeadingPairs>
  <TitlesOfParts>
    <vt:vector size="11" baseType="lpstr">
      <vt:lpstr>Arial</vt:lpstr>
      <vt:lpstr>Garamond</vt:lpstr>
      <vt:lpstr>Organic</vt:lpstr>
      <vt:lpstr>A Childs Experience Between The ages Of 0-5 Years Can Affect The Rest Of Their Lives.</vt:lpstr>
      <vt:lpstr>PowerPoint Presentation</vt:lpstr>
      <vt:lpstr>PowerPoint Presentation</vt:lpstr>
      <vt:lpstr>The Theory of behaviour By Erik Erickson</vt:lpstr>
      <vt:lpstr>Social Learning Theory By Albert Bandura</vt:lpstr>
      <vt:lpstr>Teaching a child practice learning using a puzzle</vt:lpstr>
      <vt:lpstr>Book’s And Colours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 Childs Experience Between The ages Of 0-5 Years Can Affect The Rest Of Their Lives.</dc:title>
  <dc:creator>Karen Bailey (2015942)</dc:creator>
  <cp:lastModifiedBy>Karen Bailey</cp:lastModifiedBy>
  <cp:revision>2</cp:revision>
  <dcterms:created xsi:type="dcterms:W3CDTF">2021-10-06T17:56:38Z</dcterms:created>
  <dcterms:modified xsi:type="dcterms:W3CDTF">2021-10-19T18:55:18Z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