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83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530980F-D834-4411-9A38-E06A20C9D1D4}" type="datetimeFigureOut">
              <a:rPr lang="en-GB" smtClean="0"/>
              <a:t>28/11/2011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530980F-D834-4411-9A38-E06A20C9D1D4}" type="datetimeFigureOut">
              <a:rPr lang="en-GB" smtClean="0"/>
              <a:t>28/11/2011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530980F-D834-4411-9A38-E06A20C9D1D4}" type="datetimeFigureOut">
              <a:rPr lang="en-GB" smtClean="0"/>
              <a:t>28/11/2011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530980F-D834-4411-9A38-E06A20C9D1D4}" type="datetimeFigureOut">
              <a:rPr lang="en-GB" smtClean="0"/>
              <a:t>28/11/2011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530980F-D834-4411-9A38-E06A20C9D1D4}" type="datetimeFigureOut">
              <a:rPr lang="en-GB" smtClean="0"/>
              <a:t>28/11/2011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530980F-D834-4411-9A38-E06A20C9D1D4}" type="datetimeFigureOut">
              <a:rPr lang="en-GB" smtClean="0"/>
              <a:t>28/11/2011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0980F-D834-4411-9A38-E06A20C9D1D4}" type="datetimeFigureOut">
              <a:rPr lang="en-GB" smtClean="0"/>
              <a:t>28/11/2011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0980F-D834-4411-9A38-E06A20C9D1D4}" type="datetimeFigureOut">
              <a:rPr lang="en-GB" smtClean="0"/>
              <a:t>28/11/2011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530980F-D834-4411-9A38-E06A20C9D1D4}" type="datetimeFigureOut">
              <a:rPr lang="en-GB" smtClean="0"/>
              <a:t>28/11/2011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530980F-D834-4411-9A38-E06A20C9D1D4}" type="datetimeFigureOut">
              <a:rPr lang="en-GB" smtClean="0"/>
              <a:t>28/11/2011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530980F-D834-4411-9A38-E06A20C9D1D4}" type="datetimeFigureOut">
              <a:rPr lang="en-GB" smtClean="0"/>
              <a:t>28/11/2011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35FBB-2105-4853-879D-6B004FF50AD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30980F-D834-4411-9A38-E06A20C9D1D4}" type="datetimeFigureOut">
              <a:rPr lang="en-GB" smtClean="0"/>
              <a:t>28/11/2011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835FBB-2105-4853-879D-6B004FF50AD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pateo.com/art6pf.html" TargetMode="External"/><Relationship Id="rId2" Type="http://schemas.openxmlformats.org/officeDocument/2006/relationships/hyperlink" Target="http://willpower.4mg.com/whatisselfactualisation.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n.wikipedia.org/wiki/Self-actualiza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pateo.com/art6pf.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vs.isr.umich.edu/ringlehart/" TargetMode="External"/><Relationship Id="rId2" Type="http://schemas.openxmlformats.org/officeDocument/2006/relationships/hyperlink" Target="http://www.number-10.gov.uk/su/future/future.shtml" TargetMode="External"/><Relationship Id="rId1" Type="http://schemas.openxmlformats.org/officeDocument/2006/relationships/slideLayout" Target="../slideLayouts/slideLayout2.xml"/><Relationship Id="rId4" Type="http://schemas.openxmlformats.org/officeDocument/2006/relationships/hyperlink" Target="http://www.pateo.com/art6pf.html"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www.pateo.com/art6pf.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n.wikipedia.org/wiki/Transpersonal_business_studies" TargetMode="External"/><Relationship Id="rId2" Type="http://schemas.openxmlformats.org/officeDocument/2006/relationships/hyperlink" Target="http://en.wikipedia.org/wiki/Flow_(psycholog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en.wikipedia.org/wiki/Transcendence_(philosophy)" TargetMode="External"/><Relationship Id="rId2" Type="http://schemas.openxmlformats.org/officeDocument/2006/relationships/hyperlink" Target="http://en.wikipedia.org/wiki/Transpersonal" TargetMode="External"/><Relationship Id="rId1" Type="http://schemas.openxmlformats.org/officeDocument/2006/relationships/slideLayout" Target="../slideLayouts/slideLayout2.xml"/><Relationship Id="rId5" Type="http://schemas.openxmlformats.org/officeDocument/2006/relationships/hyperlink" Target="http://en.wikipedia.org/wiki/Transpersonal_psychology#cite_note-0" TargetMode="External"/><Relationship Id="rId4" Type="http://schemas.openxmlformats.org/officeDocument/2006/relationships/hyperlink" Target="http://en.wikipedia.org/wiki/Spiritualit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b="1" u="sng" dirty="0" smtClean="0"/>
              <a:t>EI </a:t>
            </a:r>
            <a:r>
              <a:rPr lang="en-GB" b="1" u="sng" dirty="0" smtClean="0"/>
              <a:t>&amp; Self Actualisation</a:t>
            </a:r>
            <a:endParaRPr lang="en-GB" b="1" u="sng" dirty="0"/>
          </a:p>
        </p:txBody>
      </p:sp>
      <p:pic>
        <p:nvPicPr>
          <p:cNvPr id="1026" name="Picture 2" descr="http://2.bp.blogspot.com/-yu62LHxOk-E/TlJoFGt5cdI/AAAAAAAACaY/iz9_P1Dzx64/s1600/maslowpyramid.jpg"/>
          <p:cNvPicPr>
            <a:picLocks noChangeAspect="1" noChangeArrowheads="1"/>
          </p:cNvPicPr>
          <p:nvPr/>
        </p:nvPicPr>
        <p:blipFill>
          <a:blip r:embed="rId2" cstate="print"/>
          <a:srcRect/>
          <a:stretch>
            <a:fillRect/>
          </a:stretch>
        </p:blipFill>
        <p:spPr bwMode="auto">
          <a:xfrm>
            <a:off x="1835696" y="1628800"/>
            <a:ext cx="4953000" cy="43338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Emotional Intelligence Motivation &amp; Maslow’s Hierarchy of Needs</a:t>
            </a:r>
            <a:endParaRPr lang="en-GB" b="1" u="sng" dirty="0"/>
          </a:p>
        </p:txBody>
      </p:sp>
      <p:sp>
        <p:nvSpPr>
          <p:cNvPr id="3" name="Content Placeholder 2"/>
          <p:cNvSpPr>
            <a:spLocks noGrp="1"/>
          </p:cNvSpPr>
          <p:nvPr>
            <p:ph idx="1"/>
          </p:nvPr>
        </p:nvSpPr>
        <p:spPr/>
        <p:txBody>
          <a:bodyPr>
            <a:normAutofit fontScale="92500" lnSpcReduction="10000"/>
          </a:bodyPr>
          <a:lstStyle/>
          <a:p>
            <a:r>
              <a:rPr lang="en-GB" dirty="0" smtClean="0"/>
              <a:t>Emotional Intelligence is the key to successful Leadership because it is the key to understanding people’s Needs and Motivation including and especially your own.</a:t>
            </a:r>
          </a:p>
          <a:p>
            <a:r>
              <a:rPr lang="en-GB" dirty="0" smtClean="0"/>
              <a:t>Moving yourself/employees/others forward up the ladder/pyramid is the key to both Personal and Business Success and Self-Actualisation.</a:t>
            </a:r>
          </a:p>
          <a:p>
            <a:r>
              <a:rPr lang="en-GB" dirty="0" smtClean="0"/>
              <a:t>Empowering others/employees to understand and manage their emotions is a key to successful Change Management.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Self-Actualisation (Goldstein)</a:t>
            </a:r>
            <a:endParaRPr lang="en-GB" u="sng" dirty="0"/>
          </a:p>
        </p:txBody>
      </p:sp>
      <p:sp>
        <p:nvSpPr>
          <p:cNvPr id="3" name="Content Placeholder 2"/>
          <p:cNvSpPr>
            <a:spLocks noGrp="1"/>
          </p:cNvSpPr>
          <p:nvPr>
            <p:ph idx="1"/>
          </p:nvPr>
        </p:nvSpPr>
        <p:spPr>
          <a:xfrm>
            <a:off x="0" y="1667941"/>
            <a:ext cx="9144000" cy="2553147"/>
          </a:xfrm>
        </p:spPr>
        <p:txBody>
          <a:bodyPr>
            <a:normAutofit/>
          </a:bodyPr>
          <a:lstStyle/>
          <a:p>
            <a:r>
              <a:rPr lang="en-GB" sz="2400" dirty="0" smtClean="0"/>
              <a:t>The term was originally introduced by the organismic theorist </a:t>
            </a:r>
            <a:r>
              <a:rPr lang="en-GB" sz="2400" b="1" dirty="0" smtClean="0"/>
              <a:t>Kurt Goldstein</a:t>
            </a:r>
            <a:r>
              <a:rPr lang="en-GB" sz="2400" dirty="0" smtClean="0"/>
              <a:t> for the motive to realize one's full potential. </a:t>
            </a:r>
          </a:p>
          <a:p>
            <a:pPr>
              <a:buNone/>
            </a:pPr>
            <a:endParaRPr lang="en-GB" sz="2400" dirty="0" smtClean="0"/>
          </a:p>
          <a:p>
            <a:r>
              <a:rPr lang="en-GB" sz="2400" dirty="0" smtClean="0"/>
              <a:t>According to Kurt Goldstein's book, </a:t>
            </a:r>
            <a:r>
              <a:rPr lang="en-GB" sz="2400" i="1" dirty="0" smtClean="0"/>
              <a:t>The Organism,</a:t>
            </a:r>
            <a:r>
              <a:rPr lang="en-GB" sz="2400" dirty="0" smtClean="0"/>
              <a:t> self-actualization is "</a:t>
            </a:r>
            <a:r>
              <a:rPr lang="en-GB" sz="2400" b="1" dirty="0" smtClean="0"/>
              <a:t>the tendency to actualize, as much as possible</a:t>
            </a:r>
            <a:r>
              <a:rPr lang="en-GB" sz="2400" dirty="0" smtClean="0"/>
              <a:t>, [the organism's] </a:t>
            </a:r>
            <a:r>
              <a:rPr lang="en-GB" sz="2400" b="1" dirty="0" smtClean="0"/>
              <a:t>individual capacities</a:t>
            </a:r>
            <a:r>
              <a:rPr lang="en-GB" sz="2400" dirty="0" smtClean="0"/>
              <a:t>" in the world. </a:t>
            </a:r>
          </a:p>
          <a:p>
            <a:endParaRPr lang="en-GB" sz="2400" baseline="300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u="sng" dirty="0" smtClean="0"/>
              <a:t>Self-Actualisation (Maslow)</a:t>
            </a:r>
            <a:endParaRPr lang="en-GB" b="1" u="sng" dirty="0"/>
          </a:p>
        </p:txBody>
      </p:sp>
      <p:sp>
        <p:nvSpPr>
          <p:cNvPr id="3" name="Content Placeholder 2"/>
          <p:cNvSpPr>
            <a:spLocks noGrp="1"/>
          </p:cNvSpPr>
          <p:nvPr>
            <p:ph idx="1"/>
          </p:nvPr>
        </p:nvSpPr>
        <p:spPr>
          <a:xfrm>
            <a:off x="0" y="1124744"/>
            <a:ext cx="9144000" cy="5733256"/>
          </a:xfrm>
        </p:spPr>
        <p:txBody>
          <a:bodyPr>
            <a:normAutofit fontScale="70000" lnSpcReduction="20000"/>
          </a:bodyPr>
          <a:lstStyle/>
          <a:p>
            <a:r>
              <a:rPr lang="en-GB" dirty="0" smtClean="0"/>
              <a:t>the concept was brought most fully to prominence in </a:t>
            </a:r>
            <a:r>
              <a:rPr lang="en-GB" b="1" dirty="0" smtClean="0"/>
              <a:t>Abraham Maslow's hierarchy of needs theory </a:t>
            </a:r>
            <a:r>
              <a:rPr lang="en-GB" dirty="0" smtClean="0"/>
              <a:t>as the </a:t>
            </a:r>
            <a:r>
              <a:rPr lang="en-GB" b="1" dirty="0" smtClean="0"/>
              <a:t>final level of psychological development</a:t>
            </a:r>
            <a:r>
              <a:rPr lang="en-GB" dirty="0" smtClean="0"/>
              <a:t> that can be achieved when all basic and mental needs are fulfilled and the "actualization" of the full personal potential takes place.</a:t>
            </a:r>
          </a:p>
          <a:p>
            <a:r>
              <a:rPr lang="en-GB" dirty="0" smtClean="0"/>
              <a:t>The term was later used by Abraham Maslow in his </a:t>
            </a:r>
            <a:r>
              <a:rPr lang="en-GB" b="1" dirty="0" smtClean="0"/>
              <a:t>article</a:t>
            </a:r>
            <a:r>
              <a:rPr lang="en-GB" dirty="0" smtClean="0"/>
              <a:t>, </a:t>
            </a:r>
            <a:r>
              <a:rPr lang="en-GB" i="1" dirty="0" smtClean="0"/>
              <a:t>A Theory of Human Motivation</a:t>
            </a:r>
            <a:r>
              <a:rPr lang="en-GB" dirty="0" smtClean="0"/>
              <a:t>, Maslow explicitly defines self-actualization to be "</a:t>
            </a:r>
            <a:r>
              <a:rPr lang="en-GB" b="1" dirty="0" smtClean="0"/>
              <a:t>the desire for self-</a:t>
            </a:r>
            <a:r>
              <a:rPr lang="en-GB" b="1" dirty="0" err="1" smtClean="0"/>
              <a:t>fulfillment</a:t>
            </a:r>
            <a:r>
              <a:rPr lang="en-GB" b="1" dirty="0" smtClean="0"/>
              <a:t>, namely the tendency for him [the individual] to become actualized in what he is potentially. </a:t>
            </a:r>
          </a:p>
          <a:p>
            <a:r>
              <a:rPr lang="en-GB" dirty="0" smtClean="0"/>
              <a:t>This tendency might be phrased as the desire to become more and more of what one is, </a:t>
            </a:r>
            <a:r>
              <a:rPr lang="en-GB" b="1" dirty="0" smtClean="0"/>
              <a:t>to become everything that one is capable of becoming</a:t>
            </a:r>
            <a:r>
              <a:rPr lang="en-GB" dirty="0" smtClean="0"/>
              <a:t>.</a:t>
            </a:r>
          </a:p>
          <a:p>
            <a:r>
              <a:rPr lang="en-GB" dirty="0" smtClean="0"/>
              <a:t>A more explicit definition of self-actualization according to Maslow is "</a:t>
            </a:r>
            <a:r>
              <a:rPr lang="en-GB" b="1" dirty="0" smtClean="0"/>
              <a:t>intrinsic growth of what is already in the organism</a:t>
            </a:r>
            <a:r>
              <a:rPr lang="en-GB" dirty="0" smtClean="0"/>
              <a:t>, or more accurately of what is the organism itself.</a:t>
            </a:r>
          </a:p>
          <a:p>
            <a:r>
              <a:rPr lang="en-GB" dirty="0" smtClean="0"/>
              <a:t>This explanation emphasizes the fact that self-actualization cannot normally be reached until other lower order necessities of Maslow's hierarchy of needs are satisfied. </a:t>
            </a:r>
          </a:p>
          <a:p>
            <a:r>
              <a:rPr lang="en-GB" dirty="0" smtClean="0"/>
              <a:t>They then naturally seek to grow into who they are, that is self-actualize.</a:t>
            </a:r>
          </a:p>
          <a:p>
            <a:r>
              <a:rPr lang="en-GB" dirty="0" smtClean="0"/>
              <a:t>Self actualization is at the top of Maslow's hierarchy of needs - becoming '"</a:t>
            </a:r>
            <a:r>
              <a:rPr lang="en-GB" b="1" dirty="0" smtClean="0"/>
              <a:t>fully human</a:t>
            </a:r>
            <a:r>
              <a:rPr lang="en-GB" dirty="0" smtClean="0"/>
              <a:t>"...maturity'.</a:t>
            </a:r>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936104"/>
          </a:xfrm>
        </p:spPr>
        <p:txBody>
          <a:bodyPr/>
          <a:lstStyle/>
          <a:p>
            <a:r>
              <a:rPr lang="en-GB" b="1" u="sng" dirty="0" smtClean="0"/>
              <a:t>Self-Actualisation Traits</a:t>
            </a:r>
            <a:endParaRPr lang="en-GB" b="1" u="sng" dirty="0"/>
          </a:p>
        </p:txBody>
      </p:sp>
      <p:sp>
        <p:nvSpPr>
          <p:cNvPr id="3" name="Content Placeholder 2"/>
          <p:cNvSpPr>
            <a:spLocks noGrp="1"/>
          </p:cNvSpPr>
          <p:nvPr>
            <p:ph idx="1"/>
          </p:nvPr>
        </p:nvSpPr>
        <p:spPr>
          <a:xfrm>
            <a:off x="0" y="908720"/>
            <a:ext cx="9144000" cy="5256584"/>
          </a:xfrm>
        </p:spPr>
        <p:txBody>
          <a:bodyPr>
            <a:noAutofit/>
          </a:bodyPr>
          <a:lstStyle/>
          <a:p>
            <a:pPr>
              <a:spcBef>
                <a:spcPts val="0"/>
              </a:spcBef>
              <a:buNone/>
            </a:pPr>
            <a:r>
              <a:rPr lang="en-GB" sz="2000" dirty="0" smtClean="0"/>
              <a:t>Maslow described the characteristics of the </a:t>
            </a:r>
            <a:r>
              <a:rPr lang="en-GB" sz="2000" b="1" dirty="0" smtClean="0"/>
              <a:t>Self-Actualized Person</a:t>
            </a:r>
            <a:r>
              <a:rPr lang="en-GB" sz="2000" dirty="0" smtClean="0"/>
              <a:t> as follows:</a:t>
            </a:r>
          </a:p>
          <a:p>
            <a:pPr>
              <a:spcBef>
                <a:spcPts val="0"/>
              </a:spcBef>
            </a:pPr>
            <a:r>
              <a:rPr lang="en-GB" sz="2000" dirty="0" smtClean="0"/>
              <a:t>Are realistically oriented</a:t>
            </a:r>
          </a:p>
          <a:p>
            <a:pPr>
              <a:spcBef>
                <a:spcPts val="0"/>
              </a:spcBef>
            </a:pPr>
            <a:r>
              <a:rPr lang="en-GB" sz="2000" dirty="0" smtClean="0"/>
              <a:t>Accept other people for what they are</a:t>
            </a:r>
          </a:p>
          <a:p>
            <a:pPr>
              <a:spcBef>
                <a:spcPts val="0"/>
              </a:spcBef>
            </a:pPr>
            <a:r>
              <a:rPr lang="en-GB" sz="2000" dirty="0" smtClean="0"/>
              <a:t>Are spontaneous</a:t>
            </a:r>
          </a:p>
          <a:p>
            <a:pPr>
              <a:spcBef>
                <a:spcPts val="0"/>
              </a:spcBef>
            </a:pPr>
            <a:r>
              <a:rPr lang="en-GB" sz="2000" dirty="0" smtClean="0"/>
              <a:t>Are problem-</a:t>
            </a:r>
            <a:r>
              <a:rPr lang="en-GB" sz="2000" dirty="0" err="1" smtClean="0"/>
              <a:t>centered</a:t>
            </a:r>
            <a:r>
              <a:rPr lang="en-GB" sz="2000" dirty="0" smtClean="0"/>
              <a:t> rather than self-</a:t>
            </a:r>
            <a:r>
              <a:rPr lang="en-GB" sz="2000" dirty="0" err="1" smtClean="0"/>
              <a:t>centered</a:t>
            </a:r>
            <a:endParaRPr lang="en-GB" sz="2000" dirty="0" smtClean="0"/>
          </a:p>
          <a:p>
            <a:pPr>
              <a:spcBef>
                <a:spcPts val="0"/>
              </a:spcBef>
            </a:pPr>
            <a:r>
              <a:rPr lang="en-GB" sz="2000" dirty="0" smtClean="0"/>
              <a:t>Need privacy</a:t>
            </a:r>
          </a:p>
          <a:p>
            <a:pPr>
              <a:spcBef>
                <a:spcPts val="0"/>
              </a:spcBef>
            </a:pPr>
            <a:r>
              <a:rPr lang="en-GB" sz="2000" dirty="0" smtClean="0"/>
              <a:t>Are autonomous, independent, and able to remain true to themselves in the face of rejection or unpopularity</a:t>
            </a:r>
          </a:p>
          <a:p>
            <a:pPr>
              <a:spcBef>
                <a:spcPts val="0"/>
              </a:spcBef>
            </a:pPr>
            <a:r>
              <a:rPr lang="en-GB" sz="2000" dirty="0" smtClean="0"/>
              <a:t>Have a continuous freshness of appreciation</a:t>
            </a:r>
          </a:p>
          <a:p>
            <a:pPr>
              <a:spcBef>
                <a:spcPts val="0"/>
              </a:spcBef>
            </a:pPr>
            <a:r>
              <a:rPr lang="en-GB" sz="2000" dirty="0" smtClean="0"/>
              <a:t>Have mystic or oceanic experiences </a:t>
            </a:r>
          </a:p>
          <a:p>
            <a:pPr>
              <a:spcBef>
                <a:spcPts val="0"/>
              </a:spcBef>
            </a:pPr>
            <a:r>
              <a:rPr lang="en-GB" sz="2000" dirty="0" smtClean="0"/>
              <a:t>Identify with mankind</a:t>
            </a:r>
          </a:p>
          <a:p>
            <a:pPr>
              <a:spcBef>
                <a:spcPts val="0"/>
              </a:spcBef>
            </a:pPr>
            <a:r>
              <a:rPr lang="en-GB" sz="2000" dirty="0" smtClean="0"/>
              <a:t>Have deep meaningful relationships with a few people</a:t>
            </a:r>
          </a:p>
          <a:p>
            <a:pPr>
              <a:spcBef>
                <a:spcPts val="0"/>
              </a:spcBef>
            </a:pPr>
            <a:r>
              <a:rPr lang="en-GB" sz="2000" dirty="0" smtClean="0"/>
              <a:t>Have a democratic structure and judge people as individuals</a:t>
            </a:r>
          </a:p>
          <a:p>
            <a:pPr>
              <a:spcBef>
                <a:spcPts val="0"/>
              </a:spcBef>
            </a:pPr>
            <a:r>
              <a:rPr lang="en-GB" sz="2000" dirty="0" smtClean="0"/>
              <a:t>Have highly developed ethics</a:t>
            </a:r>
          </a:p>
          <a:p>
            <a:pPr>
              <a:spcBef>
                <a:spcPts val="0"/>
              </a:spcBef>
            </a:pPr>
            <a:r>
              <a:rPr lang="en-GB" sz="2000" dirty="0" smtClean="0"/>
              <a:t>Resist total conformity to culture</a:t>
            </a:r>
          </a:p>
          <a:p>
            <a:pPr>
              <a:spcBef>
                <a:spcPts val="0"/>
              </a:spcBef>
              <a:buNone/>
            </a:pPr>
            <a:endParaRPr lang="en-GB" sz="2000" dirty="0" smtClean="0"/>
          </a:p>
          <a:p>
            <a:pPr>
              <a:spcBef>
                <a:spcPts val="0"/>
              </a:spcBef>
            </a:pPr>
            <a:r>
              <a:rPr lang="en-GB" sz="2000" b="1" dirty="0" smtClean="0"/>
              <a:t>For an explanation of each visit: </a:t>
            </a:r>
            <a:r>
              <a:rPr lang="en-GB" sz="2000" dirty="0" smtClean="0">
                <a:hlinkClick r:id="rId2"/>
              </a:rPr>
              <a:t>http://willpower.4mg.com/whatisselfactualisation.html</a:t>
            </a:r>
            <a:endParaRPr lang="en-GB" sz="2000" dirty="0" smtClean="0"/>
          </a:p>
          <a:p>
            <a:pPr>
              <a:spcBef>
                <a:spcPts val="0"/>
              </a:spcBef>
              <a:buNone/>
            </a:pPr>
            <a:endParaRPr lang="en-GB" sz="2000" dirty="0" smtClean="0"/>
          </a:p>
          <a:p>
            <a:pPr>
              <a:spcBef>
                <a:spcPts val="0"/>
              </a:spcBef>
              <a:buNone/>
            </a:pPr>
            <a:endParaRPr lang="en-GB" sz="2000" dirty="0" smtClean="0"/>
          </a:p>
          <a:p>
            <a:pPr>
              <a:spcBef>
                <a:spcPts val="0"/>
              </a:spcBef>
              <a:buNone/>
            </a:pPr>
            <a:endParaRPr lang="en-GB" sz="2000" dirty="0" smtClean="0"/>
          </a:p>
          <a:p>
            <a:pPr>
              <a:spcBef>
                <a:spcPts val="0"/>
              </a:spcBef>
            </a:pPr>
            <a:endParaRPr lang="en-GB" sz="2000" dirty="0"/>
          </a:p>
        </p:txBody>
      </p:sp>
      <p:sp>
        <p:nvSpPr>
          <p:cNvPr id="7" name="TextBox 6"/>
          <p:cNvSpPr txBox="1"/>
          <p:nvPr/>
        </p:nvSpPr>
        <p:spPr>
          <a:xfrm>
            <a:off x="0" y="6642556"/>
            <a:ext cx="5472608" cy="215444"/>
          </a:xfrm>
          <a:prstGeom prst="rect">
            <a:avLst/>
          </a:prstGeom>
          <a:noFill/>
        </p:spPr>
        <p:txBody>
          <a:bodyPr wrap="square" rtlCol="0">
            <a:spAutoFit/>
          </a:bodyPr>
          <a:lstStyle/>
          <a:p>
            <a:r>
              <a:rPr lang="en-GB" sz="800" dirty="0" smtClean="0"/>
              <a:t>Source: </a:t>
            </a:r>
            <a:r>
              <a:rPr lang="en-GB" sz="800" dirty="0" smtClean="0">
                <a:hlinkClick r:id="rId3"/>
              </a:rPr>
              <a:t>http://www.pateo.com/art6pf.html</a:t>
            </a:r>
            <a:endParaRPr lang="en-GB"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u="sng" dirty="0" smtClean="0"/>
              <a:t>Goldstein &amp; Maslow common traits</a:t>
            </a:r>
            <a:endParaRPr lang="en-GB" u="sng" dirty="0"/>
          </a:p>
        </p:txBody>
      </p:sp>
      <p:sp>
        <p:nvSpPr>
          <p:cNvPr id="3" name="Content Placeholder 2"/>
          <p:cNvSpPr>
            <a:spLocks noGrp="1"/>
          </p:cNvSpPr>
          <p:nvPr>
            <p:ph idx="1"/>
          </p:nvPr>
        </p:nvSpPr>
        <p:spPr>
          <a:xfrm>
            <a:off x="0" y="1091877"/>
            <a:ext cx="9144000" cy="5766123"/>
          </a:xfrm>
        </p:spPr>
        <p:txBody>
          <a:bodyPr>
            <a:normAutofit/>
          </a:bodyPr>
          <a:lstStyle/>
          <a:p>
            <a:pPr>
              <a:buNone/>
            </a:pPr>
            <a:r>
              <a:rPr lang="en-GB" sz="2000" b="1" dirty="0" smtClean="0"/>
              <a:t>Common traits amongst people who have reached self-actualization are:</a:t>
            </a:r>
          </a:p>
          <a:p>
            <a:r>
              <a:rPr lang="en-GB" sz="2000" dirty="0" smtClean="0"/>
              <a:t>They embrace reality and facts rather than denying truth.</a:t>
            </a:r>
          </a:p>
          <a:p>
            <a:r>
              <a:rPr lang="en-GB" sz="2000" dirty="0" smtClean="0"/>
              <a:t>They are spontaneous.</a:t>
            </a:r>
          </a:p>
          <a:p>
            <a:r>
              <a:rPr lang="en-GB" sz="2000" dirty="0" smtClean="0"/>
              <a:t>They are "focused on problems outside themselves."</a:t>
            </a:r>
          </a:p>
          <a:p>
            <a:r>
              <a:rPr lang="en-GB" sz="2000" dirty="0" smtClean="0"/>
              <a:t>They "can accept their own human nature in the stoic  (</a:t>
            </a:r>
            <a:r>
              <a:rPr lang="en-GB" sz="2000" dirty="0" err="1" smtClean="0"/>
              <a:t>Centered</a:t>
            </a:r>
            <a:r>
              <a:rPr lang="en-GB" sz="2000" dirty="0" smtClean="0"/>
              <a:t> balanced and Peaceful) style, with all its shortcomings,”</a:t>
            </a:r>
          </a:p>
          <a:p>
            <a:r>
              <a:rPr lang="en-GB" sz="2000" dirty="0" smtClean="0"/>
              <a:t>Are similarly acceptant of others, and generally lack prejudice (non-judgement).</a:t>
            </a:r>
          </a:p>
          <a:p>
            <a:pPr>
              <a:buNone/>
            </a:pPr>
            <a:endParaRPr lang="en-GB" sz="2000" b="1" dirty="0" smtClean="0"/>
          </a:p>
          <a:p>
            <a:pPr>
              <a:buNone/>
            </a:pPr>
            <a:r>
              <a:rPr lang="en-GB" sz="2000" b="1" dirty="0" smtClean="0"/>
              <a:t>For both, self-actualized people has roughly the same kinds of qualities:</a:t>
            </a:r>
          </a:p>
          <a:p>
            <a:r>
              <a:rPr lang="en-GB" sz="2000" dirty="0" smtClean="0"/>
              <a:t> independence</a:t>
            </a:r>
          </a:p>
          <a:p>
            <a:r>
              <a:rPr lang="en-GB" sz="2000" dirty="0" smtClean="0"/>
              <a:t>Autonomy</a:t>
            </a:r>
          </a:p>
          <a:p>
            <a:r>
              <a:rPr lang="en-GB" sz="2000" dirty="0" smtClean="0"/>
              <a:t>a tendency to form few but deep friendships</a:t>
            </a:r>
          </a:p>
          <a:p>
            <a:r>
              <a:rPr lang="en-GB" sz="2000" dirty="0" smtClean="0"/>
              <a:t>a Sense of </a:t>
            </a:r>
            <a:r>
              <a:rPr lang="en-GB" sz="2000" dirty="0" err="1" smtClean="0"/>
              <a:t>humor</a:t>
            </a:r>
            <a:r>
              <a:rPr lang="en-GB" sz="2000" dirty="0" smtClean="0"/>
              <a:t> (non-hurtful)</a:t>
            </a:r>
          </a:p>
          <a:p>
            <a:r>
              <a:rPr lang="en-GB" sz="2000" dirty="0" smtClean="0"/>
              <a:t>a tendency to resist outside pressures</a:t>
            </a:r>
          </a:p>
          <a:p>
            <a:r>
              <a:rPr lang="en-GB" sz="2000" dirty="0" smtClean="0"/>
              <a:t>and a general transcendence of the environment.</a:t>
            </a:r>
          </a:p>
          <a:p>
            <a:endParaRPr lang="en-GB" sz="2000" dirty="0"/>
          </a:p>
        </p:txBody>
      </p:sp>
      <p:sp>
        <p:nvSpPr>
          <p:cNvPr id="4" name="TextBox 3"/>
          <p:cNvSpPr txBox="1"/>
          <p:nvPr/>
        </p:nvSpPr>
        <p:spPr>
          <a:xfrm>
            <a:off x="0" y="6669940"/>
            <a:ext cx="6588224" cy="215444"/>
          </a:xfrm>
          <a:prstGeom prst="rect">
            <a:avLst/>
          </a:prstGeom>
          <a:noFill/>
        </p:spPr>
        <p:txBody>
          <a:bodyPr wrap="square" rtlCol="0">
            <a:spAutoFit/>
          </a:bodyPr>
          <a:lstStyle/>
          <a:p>
            <a:r>
              <a:rPr lang="en-GB" sz="800" dirty="0" smtClean="0"/>
              <a:t>Source: </a:t>
            </a:r>
            <a:r>
              <a:rPr lang="en-GB" sz="800" dirty="0" smtClean="0">
                <a:hlinkClick r:id="rId2"/>
              </a:rPr>
              <a:t>http://en.wikipedia.org/wiki/Self-actualization</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Maslow's Hierarchy, Societal Change and the Knowledge Worker Revolution</a:t>
            </a:r>
            <a:endParaRPr lang="en-GB" u="sng" dirty="0"/>
          </a:p>
        </p:txBody>
      </p:sp>
      <p:sp>
        <p:nvSpPr>
          <p:cNvPr id="3" name="Content Placeholder 2"/>
          <p:cNvSpPr>
            <a:spLocks noGrp="1"/>
          </p:cNvSpPr>
          <p:nvPr>
            <p:ph idx="1"/>
          </p:nvPr>
        </p:nvSpPr>
        <p:spPr>
          <a:xfrm>
            <a:off x="0" y="1628800"/>
            <a:ext cx="9144000" cy="3744416"/>
          </a:xfrm>
        </p:spPr>
        <p:txBody>
          <a:bodyPr>
            <a:normAutofit/>
          </a:bodyPr>
          <a:lstStyle/>
          <a:p>
            <a:r>
              <a:rPr lang="en-GB" sz="2000" dirty="0" smtClean="0"/>
              <a:t>The purpose of education &amp; work can be said to be self-</a:t>
            </a:r>
            <a:r>
              <a:rPr lang="en-GB" sz="2000" dirty="0" err="1" smtClean="0"/>
              <a:t>fullfilling</a:t>
            </a:r>
            <a:r>
              <a:rPr lang="en-GB" sz="2000" dirty="0" smtClean="0"/>
              <a:t>: as People seek to achieve their highest potential through professional, philanthropic, political, educational, and artistic channels. </a:t>
            </a:r>
          </a:p>
          <a:p>
            <a:r>
              <a:rPr lang="en-GB" sz="2000" dirty="0" smtClean="0"/>
              <a:t>In a Group of people particularly one with a wide age range, it is likely that individuals needs will be at various levels on the motivational ladder. These factors lead to the </a:t>
            </a:r>
            <a:r>
              <a:rPr lang="en-GB" sz="2000" b="1" dirty="0" smtClean="0"/>
              <a:t>increasing need for people to be treated </a:t>
            </a:r>
            <a:r>
              <a:rPr lang="en-GB" sz="2000" b="1" i="1" dirty="0" smtClean="0"/>
              <a:t>highly individually</a:t>
            </a:r>
            <a:r>
              <a:rPr lang="en-GB" sz="2000" b="1" dirty="0" smtClean="0"/>
              <a:t> if they are to be well motivated</a:t>
            </a:r>
            <a:r>
              <a:rPr lang="en-GB" sz="2000" dirty="0" smtClean="0"/>
              <a:t> and reach their potential.</a:t>
            </a:r>
            <a:endParaRPr lang="en-GB" sz="2000" b="1" i="1" dirty="0" smtClean="0"/>
          </a:p>
          <a:p>
            <a:r>
              <a:rPr lang="en-GB" sz="2000" b="1" i="1" dirty="0" smtClean="0"/>
              <a:t>Teams operating at the same self-actualised level represent the peak in human efficiency, creativity and innovation. Hence the creation of business environments designed to engender and support such teams is increasingly a major objective for businesses that want to remain competitive.</a:t>
            </a:r>
            <a:endParaRPr lang="en-GB" sz="2000" dirty="0"/>
          </a:p>
        </p:txBody>
      </p:sp>
      <p:sp>
        <p:nvSpPr>
          <p:cNvPr id="4" name="TextBox 3"/>
          <p:cNvSpPr txBox="1"/>
          <p:nvPr/>
        </p:nvSpPr>
        <p:spPr>
          <a:xfrm>
            <a:off x="0" y="6669360"/>
            <a:ext cx="5436096" cy="215444"/>
          </a:xfrm>
          <a:prstGeom prst="rect">
            <a:avLst/>
          </a:prstGeom>
          <a:noFill/>
        </p:spPr>
        <p:txBody>
          <a:bodyPr wrap="square" rtlCol="0">
            <a:spAutoFit/>
          </a:bodyPr>
          <a:lstStyle/>
          <a:p>
            <a:r>
              <a:rPr lang="en-GB" sz="800" dirty="0" smtClean="0"/>
              <a:t>Online article: based on </a:t>
            </a:r>
            <a:r>
              <a:rPr lang="en-GB" sz="800" dirty="0" smtClean="0">
                <a:hlinkClick r:id="rId2"/>
              </a:rPr>
              <a:t>http://www.pateo.com/art6pf.html</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i="1" dirty="0" smtClean="0"/>
              <a:t>Drivers of Change - 5 key drivers</a:t>
            </a:r>
            <a:endParaRPr lang="en-GB" dirty="0"/>
          </a:p>
        </p:txBody>
      </p:sp>
      <p:sp>
        <p:nvSpPr>
          <p:cNvPr id="3" name="Content Placeholder 2"/>
          <p:cNvSpPr>
            <a:spLocks noGrp="1"/>
          </p:cNvSpPr>
          <p:nvPr>
            <p:ph idx="1"/>
          </p:nvPr>
        </p:nvSpPr>
        <p:spPr>
          <a:xfrm>
            <a:off x="0" y="1196752"/>
            <a:ext cx="9144000" cy="5256584"/>
          </a:xfrm>
        </p:spPr>
        <p:txBody>
          <a:bodyPr>
            <a:noAutofit/>
          </a:bodyPr>
          <a:lstStyle/>
          <a:p>
            <a:pPr>
              <a:buNone/>
            </a:pPr>
            <a:r>
              <a:rPr lang="en-GB" sz="2400" i="1" dirty="0" smtClean="0"/>
              <a:t>The following slide extract from </a:t>
            </a:r>
            <a:r>
              <a:rPr lang="en-GB" sz="2400" i="1" dirty="0" err="1" smtClean="0"/>
              <a:t>Pateo</a:t>
            </a:r>
            <a:r>
              <a:rPr lang="en-GB" sz="2400" i="1" dirty="0" smtClean="0"/>
              <a:t> Management Consultants) </a:t>
            </a:r>
            <a:r>
              <a:rPr lang="en-GB" sz="2400" dirty="0" smtClean="0"/>
              <a:t>is </a:t>
            </a:r>
            <a:r>
              <a:rPr lang="en-GB" sz="2400" i="1" dirty="0" smtClean="0"/>
              <a:t>from:</a:t>
            </a:r>
          </a:p>
          <a:p>
            <a:r>
              <a:rPr lang="en-GB" sz="2400" i="1" dirty="0" smtClean="0"/>
              <a:t> The 1999 UK government report "Drivers of Change’ that identify changes in society that will shape the world over the next decades". </a:t>
            </a:r>
          </a:p>
          <a:p>
            <a:r>
              <a:rPr lang="en-GB" sz="2400" i="1" dirty="0" smtClean="0"/>
              <a:t>A 2005 Successor document which is available at </a:t>
            </a:r>
            <a:r>
              <a:rPr lang="en-GB" sz="2400" i="1" u="sng" dirty="0" smtClean="0">
                <a:hlinkClick r:id="rId2"/>
              </a:rPr>
              <a:t>this link</a:t>
            </a:r>
            <a:r>
              <a:rPr lang="en-GB" sz="2400" i="1" dirty="0" smtClean="0"/>
              <a:t> </a:t>
            </a:r>
          </a:p>
          <a:p>
            <a:r>
              <a:rPr lang="en-GB" sz="2400" dirty="0" smtClean="0"/>
              <a:t>A paper presented by </a:t>
            </a:r>
            <a:r>
              <a:rPr lang="en-GB" sz="2400" b="1" dirty="0" smtClean="0"/>
              <a:t>Ron </a:t>
            </a:r>
            <a:r>
              <a:rPr lang="en-GB" sz="2400" b="1" dirty="0" err="1" smtClean="0"/>
              <a:t>Inglehart</a:t>
            </a:r>
            <a:r>
              <a:rPr lang="en-GB" sz="2400" b="1" dirty="0" smtClean="0"/>
              <a:t> at Global Trends 2005</a:t>
            </a:r>
            <a:r>
              <a:rPr lang="en-GB" sz="2400" dirty="0" smtClean="0"/>
              <a:t>: "A Future Trends Conference" organized by The </a:t>
            </a:r>
            <a:r>
              <a:rPr lang="en-GB" sz="2400" dirty="0" err="1" smtClean="0"/>
              <a:t>Center</a:t>
            </a:r>
            <a:r>
              <a:rPr lang="en-GB" sz="2400" dirty="0" smtClean="0"/>
              <a:t> for Strategic and International Studies</a:t>
            </a:r>
            <a:r>
              <a:rPr lang="en-GB" sz="2400" i="1" dirty="0" smtClean="0"/>
              <a:t>. </a:t>
            </a:r>
          </a:p>
          <a:p>
            <a:pPr lvl="2"/>
            <a:r>
              <a:rPr lang="en-GB" sz="1600" i="1" dirty="0" smtClean="0"/>
              <a:t>Professor </a:t>
            </a:r>
            <a:r>
              <a:rPr lang="en-GB" sz="1600" i="1" dirty="0" err="1" smtClean="0"/>
              <a:t>Inglehart</a:t>
            </a:r>
            <a:r>
              <a:rPr lang="en-GB" sz="1600" i="1" dirty="0" smtClean="0"/>
              <a:t> is at the </a:t>
            </a:r>
            <a:r>
              <a:rPr lang="en-GB" sz="1600" i="1" u="sng" dirty="0" smtClean="0">
                <a:hlinkClick r:id="rId3"/>
              </a:rPr>
              <a:t>University of Michigan</a:t>
            </a:r>
            <a:r>
              <a:rPr lang="en-GB" sz="1600" i="1" dirty="0" smtClean="0"/>
              <a:t> where he leads the "World Values Survey" a worldwide investigation of </a:t>
            </a:r>
            <a:r>
              <a:rPr lang="en-GB" sz="1600" i="1" dirty="0" err="1" smtClean="0"/>
              <a:t>sociocultural</a:t>
            </a:r>
            <a:r>
              <a:rPr lang="en-GB" sz="1600" i="1" dirty="0" smtClean="0"/>
              <a:t> and political change. It has carried out representative national surveys of the basic values and beliefs of publics in more than 60 societies on all six inhabited continents, containing almost 80 percent of the world's population. This investigation has produced evidence of gradual but pervasive changes in society.</a:t>
            </a:r>
            <a:endParaRPr lang="en-GB" sz="1600" dirty="0"/>
          </a:p>
        </p:txBody>
      </p:sp>
      <p:sp>
        <p:nvSpPr>
          <p:cNvPr id="4" name="TextBox 3"/>
          <p:cNvSpPr txBox="1"/>
          <p:nvPr/>
        </p:nvSpPr>
        <p:spPr>
          <a:xfrm>
            <a:off x="-36512" y="6597352"/>
            <a:ext cx="5472608" cy="215444"/>
          </a:xfrm>
          <a:prstGeom prst="rect">
            <a:avLst/>
          </a:prstGeom>
          <a:noFill/>
        </p:spPr>
        <p:txBody>
          <a:bodyPr wrap="square" rtlCol="0">
            <a:spAutoFit/>
          </a:bodyPr>
          <a:lstStyle/>
          <a:p>
            <a:r>
              <a:rPr lang="en-GB" sz="800" dirty="0" smtClean="0"/>
              <a:t>Source: </a:t>
            </a:r>
            <a:r>
              <a:rPr lang="en-GB" sz="800" dirty="0" smtClean="0">
                <a:hlinkClick r:id="rId4"/>
              </a:rPr>
              <a:t>http://www.pateo.com/art6pf.html</a:t>
            </a:r>
            <a:endParaRPr lang="en-GB"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Autofit/>
          </a:bodyPr>
          <a:lstStyle/>
          <a:p>
            <a:r>
              <a:rPr lang="en-GB" sz="3200" b="1" u="sng" dirty="0" smtClean="0"/>
              <a:t>New Generations / New Values</a:t>
            </a:r>
            <a:br>
              <a:rPr lang="en-GB" sz="3200" b="1" u="sng" dirty="0" smtClean="0"/>
            </a:br>
            <a:r>
              <a:rPr lang="en-GB" sz="3200" b="1" u="sng" dirty="0" smtClean="0"/>
              <a:t> "Why Knowledge Workers are Self-Actualizing"</a:t>
            </a:r>
            <a:endParaRPr lang="en-GB" sz="3200" b="1" u="sng" dirty="0"/>
          </a:p>
        </p:txBody>
      </p:sp>
      <p:graphicFrame>
        <p:nvGraphicFramePr>
          <p:cNvPr id="4" name="Table 3"/>
          <p:cNvGraphicFramePr>
            <a:graphicFrameLocks noGrp="1"/>
          </p:cNvGraphicFramePr>
          <p:nvPr/>
        </p:nvGraphicFramePr>
        <p:xfrm>
          <a:off x="107504" y="2060848"/>
          <a:ext cx="8820472" cy="4480560"/>
        </p:xfrm>
        <a:graphic>
          <a:graphicData uri="http://schemas.openxmlformats.org/drawingml/2006/table">
            <a:tbl>
              <a:tblPr firstRow="1" bandRow="1">
                <a:tableStyleId>{5C22544A-7EE6-4342-B048-85BDC9FD1C3A}</a:tableStyleId>
              </a:tblPr>
              <a:tblGrid>
                <a:gridCol w="4410236"/>
                <a:gridCol w="4410236"/>
              </a:tblGrid>
              <a:tr h="3256136">
                <a:tc>
                  <a:txBody>
                    <a:bodyPr/>
                    <a:lstStyle/>
                    <a:p>
                      <a:pPr algn="ctr">
                        <a:buFont typeface="Arial" pitchFamily="34" charset="0"/>
                        <a:buNone/>
                      </a:pPr>
                      <a:r>
                        <a:rPr lang="en-GB" sz="1600" b="1" i="0" u="sng" kern="1200" dirty="0" smtClean="0">
                          <a:solidFill>
                            <a:schemeClr val="lt1"/>
                          </a:solidFill>
                          <a:latin typeface="+mn-lt"/>
                          <a:ea typeface="+mn-ea"/>
                          <a:cs typeface="+mn-cs"/>
                        </a:rPr>
                        <a:t>Industrial</a:t>
                      </a:r>
                      <a:r>
                        <a:rPr lang="en-GB" sz="1600" b="1" i="0" u="sng" kern="1200" baseline="0" dirty="0" smtClean="0">
                          <a:solidFill>
                            <a:schemeClr val="lt1"/>
                          </a:solidFill>
                          <a:latin typeface="+mn-lt"/>
                          <a:ea typeface="+mn-ea"/>
                          <a:cs typeface="+mn-cs"/>
                        </a:rPr>
                        <a:t> / Modern / </a:t>
                      </a:r>
                    </a:p>
                    <a:p>
                      <a:pPr algn="ctr">
                        <a:buFont typeface="Arial" pitchFamily="34" charset="0"/>
                        <a:buNone/>
                      </a:pPr>
                      <a:r>
                        <a:rPr lang="en-GB" sz="1600" b="1" i="0" u="sng" kern="1200" baseline="0" dirty="0" smtClean="0">
                          <a:solidFill>
                            <a:schemeClr val="lt1"/>
                          </a:solidFill>
                          <a:latin typeface="+mn-lt"/>
                          <a:ea typeface="+mn-ea"/>
                          <a:cs typeface="+mn-cs"/>
                        </a:rPr>
                        <a:t>Material Age Beliefs Trends &amp; Values</a:t>
                      </a:r>
                    </a:p>
                    <a:p>
                      <a:pPr algn="ctr">
                        <a:buFont typeface="Arial" pitchFamily="34" charset="0"/>
                        <a:buNone/>
                      </a:pPr>
                      <a:endParaRPr lang="en-GB" sz="1600" b="1" i="0" u="sng"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Wealth accumulation/economic growth as primary goal</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Respect for legal/rational authority</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Emphasis on the family and social obligations</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Support for mass democracy</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Allegiance to large institutions such as governments, big companies, trade unions and churches</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Belief in technological progress and science</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Objectivity </a:t>
                      </a:r>
                      <a:r>
                        <a:rPr lang="en-GB" sz="1600" b="0" i="1" kern="1200" dirty="0" smtClean="0">
                          <a:solidFill>
                            <a:schemeClr val="lt1"/>
                          </a:solidFill>
                          <a:latin typeface="+mn-lt"/>
                          <a:ea typeface="+mn-ea"/>
                          <a:cs typeface="+mn-cs"/>
                        </a:rPr>
                        <a:t>(judgment based on observable phenomena and uninfluenced by emotions or personal prejudices)</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Primacy of "male" values of authority, hierarchy and rationality</a:t>
                      </a:r>
                      <a:endParaRPr lang="en-GB" sz="1600" dirty="0"/>
                    </a:p>
                  </a:txBody>
                  <a:tcPr/>
                </a:tc>
                <a:tc>
                  <a:txBody>
                    <a:bodyPr/>
                    <a:lstStyle/>
                    <a:p>
                      <a:pPr algn="ctr"/>
                      <a:r>
                        <a:rPr lang="en-GB" sz="1600" u="sng" dirty="0" smtClean="0"/>
                        <a:t>Post-Modern</a:t>
                      </a:r>
                      <a:r>
                        <a:rPr lang="en-GB" sz="1600" u="sng" baseline="0" dirty="0" smtClean="0"/>
                        <a:t> / Post-Materialist</a:t>
                      </a:r>
                    </a:p>
                    <a:p>
                      <a:pPr algn="ctr"/>
                      <a:r>
                        <a:rPr lang="en-GB" sz="1600" b="1" i="0" u="sng" kern="1200" baseline="0" dirty="0" smtClean="0">
                          <a:solidFill>
                            <a:schemeClr val="lt1"/>
                          </a:solidFill>
                          <a:latin typeface="+mn-lt"/>
                          <a:ea typeface="+mn-ea"/>
                          <a:cs typeface="+mn-cs"/>
                        </a:rPr>
                        <a:t>Knowledge Society  Beliefs Trends &amp; Values</a:t>
                      </a:r>
                      <a:endParaRPr lang="en-GB" sz="1600" b="1" i="0" u="sng"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Emphasis on quality of life not just wealth</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Belief in individual self-expression and creativity</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Respect for social and cultural diversity</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Decreasing respect for political or scientific authority</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Preference for individual participation rather than mass democracy</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Belief in individual value systems rather than  ideologies</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Subjectivity </a:t>
                      </a:r>
                      <a:r>
                        <a:rPr lang="en-GB" sz="1600" b="0" i="1" kern="1200" dirty="0" smtClean="0">
                          <a:solidFill>
                            <a:schemeClr val="lt1"/>
                          </a:solidFill>
                          <a:latin typeface="+mn-lt"/>
                          <a:ea typeface="+mn-ea"/>
                          <a:cs typeface="+mn-cs"/>
                        </a:rPr>
                        <a:t>(judgment based on individual personal impressions and feelings and opinions rather than external facts)</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Primacy of "female" values of exchange, influence and intuition</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Multiple identities</a:t>
                      </a:r>
                      <a:endParaRPr lang="en-GB" sz="1600" b="1" i="0" kern="1200" dirty="0" smtClean="0">
                        <a:solidFill>
                          <a:schemeClr val="lt1"/>
                        </a:solidFill>
                        <a:latin typeface="+mn-lt"/>
                        <a:ea typeface="+mn-ea"/>
                        <a:cs typeface="+mn-cs"/>
                      </a:endParaRPr>
                    </a:p>
                    <a:p>
                      <a:pPr>
                        <a:buFont typeface="Arial" pitchFamily="34" charset="0"/>
                        <a:buChar char="•"/>
                      </a:pPr>
                      <a:r>
                        <a:rPr lang="en-GB" sz="1600" b="0" i="0" kern="1200" dirty="0" smtClean="0">
                          <a:solidFill>
                            <a:schemeClr val="lt1"/>
                          </a:solidFill>
                          <a:latin typeface="+mn-lt"/>
                          <a:ea typeface="+mn-ea"/>
                          <a:cs typeface="+mn-cs"/>
                        </a:rPr>
                        <a:t>Consumerism</a:t>
                      </a:r>
                      <a:endParaRPr lang="en-GB" sz="1600" dirty="0"/>
                    </a:p>
                  </a:txBody>
                  <a:tcPr/>
                </a:tc>
              </a:tr>
            </a:tbl>
          </a:graphicData>
        </a:graphic>
      </p:graphicFrame>
      <p:sp>
        <p:nvSpPr>
          <p:cNvPr id="5" name="TextBox 4"/>
          <p:cNvSpPr txBox="1"/>
          <p:nvPr/>
        </p:nvSpPr>
        <p:spPr>
          <a:xfrm>
            <a:off x="0" y="1124744"/>
            <a:ext cx="9144000" cy="923330"/>
          </a:xfrm>
          <a:prstGeom prst="rect">
            <a:avLst/>
          </a:prstGeom>
          <a:noFill/>
        </p:spPr>
        <p:txBody>
          <a:bodyPr wrap="square" rtlCol="0">
            <a:spAutoFit/>
          </a:bodyPr>
          <a:lstStyle/>
          <a:p>
            <a:r>
              <a:rPr lang="en-GB" dirty="0" smtClean="0"/>
              <a:t>"Postmodern" or "</a:t>
            </a:r>
            <a:r>
              <a:rPr lang="en-GB" dirty="0" err="1" smtClean="0"/>
              <a:t>postmaterialist</a:t>
            </a:r>
            <a:r>
              <a:rPr lang="en-GB" dirty="0" smtClean="0"/>
              <a:t>" values are now becoming prevalent in developed countries; these are gradually replacing some of the “modern / materialist" values that developed with industrialisation. </a:t>
            </a:r>
          </a:p>
        </p:txBody>
      </p:sp>
      <p:sp>
        <p:nvSpPr>
          <p:cNvPr id="6" name="TextBox 5"/>
          <p:cNvSpPr txBox="1"/>
          <p:nvPr/>
        </p:nvSpPr>
        <p:spPr>
          <a:xfrm>
            <a:off x="0" y="6597352"/>
            <a:ext cx="4283968" cy="215444"/>
          </a:xfrm>
          <a:prstGeom prst="rect">
            <a:avLst/>
          </a:prstGeom>
          <a:noFill/>
        </p:spPr>
        <p:txBody>
          <a:bodyPr wrap="square" rtlCol="0">
            <a:spAutoFit/>
          </a:bodyPr>
          <a:lstStyle/>
          <a:p>
            <a:r>
              <a:rPr lang="en-GB" sz="800" dirty="0" smtClean="0"/>
              <a:t>Source: </a:t>
            </a:r>
            <a:r>
              <a:rPr lang="en-GB" sz="800" dirty="0" smtClean="0">
                <a:hlinkClick r:id="rId2"/>
              </a:rPr>
              <a:t>http://www.pateo.com/art6pf.html</a:t>
            </a:r>
            <a:endParaRPr lang="en-GB"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9144000" cy="792088"/>
          </a:xfrm>
        </p:spPr>
        <p:txBody>
          <a:bodyPr>
            <a:noAutofit/>
          </a:bodyPr>
          <a:lstStyle/>
          <a:p>
            <a:r>
              <a:rPr lang="en-GB" sz="3600" b="1" dirty="0" smtClean="0"/>
              <a:t>The Majority become the Minority: </a:t>
            </a:r>
            <a:r>
              <a:rPr lang="en-GB" sz="3600" b="1" u="sng" dirty="0" smtClean="0"/>
              <a:t/>
            </a:r>
            <a:br>
              <a:rPr lang="en-GB" sz="3600" b="1" u="sng" dirty="0" smtClean="0"/>
            </a:br>
            <a:r>
              <a:rPr lang="en-GB" sz="3600" b="1" u="sng" dirty="0" smtClean="0"/>
              <a:t>World Values surveys</a:t>
            </a:r>
            <a:endParaRPr lang="en-GB" sz="3600" b="1" u="sng" dirty="0"/>
          </a:p>
        </p:txBody>
      </p:sp>
      <p:sp>
        <p:nvSpPr>
          <p:cNvPr id="3" name="Content Placeholder 2"/>
          <p:cNvSpPr>
            <a:spLocks noGrp="1"/>
          </p:cNvSpPr>
          <p:nvPr>
            <p:ph idx="1"/>
          </p:nvPr>
        </p:nvSpPr>
        <p:spPr>
          <a:xfrm>
            <a:off x="0" y="1240160"/>
            <a:ext cx="9144000" cy="4925144"/>
          </a:xfrm>
        </p:spPr>
        <p:txBody>
          <a:bodyPr>
            <a:noAutofit/>
          </a:bodyPr>
          <a:lstStyle/>
          <a:p>
            <a:r>
              <a:rPr lang="en-GB" sz="1800" dirty="0" smtClean="0"/>
              <a:t>Political Scientist Ron </a:t>
            </a:r>
            <a:r>
              <a:rPr lang="en-GB" sz="1800" dirty="0" err="1" smtClean="0"/>
              <a:t>Inglehart</a:t>
            </a:r>
            <a:r>
              <a:rPr lang="en-GB" sz="1800" dirty="0" smtClean="0"/>
              <a:t> has used the World Values surveys of 43 societies (representing 70% of the world population) to trace the shift from modern-materialist to postmodern-</a:t>
            </a:r>
            <a:r>
              <a:rPr lang="en-GB" sz="1800" dirty="0" err="1" smtClean="0"/>
              <a:t>postmaterialist</a:t>
            </a:r>
            <a:r>
              <a:rPr lang="en-GB" sz="1800" dirty="0" smtClean="0"/>
              <a:t> values. </a:t>
            </a:r>
          </a:p>
          <a:p>
            <a:r>
              <a:rPr lang="en-GB" sz="1800" dirty="0" smtClean="0"/>
              <a:t>In 1970 he found that in western Europe </a:t>
            </a:r>
            <a:r>
              <a:rPr lang="en-GB" sz="1800" dirty="0" err="1" smtClean="0"/>
              <a:t>postmaterialist</a:t>
            </a:r>
            <a:r>
              <a:rPr lang="en-GB" sz="1800" dirty="0" smtClean="0"/>
              <a:t> values were predominant only among under-25s. The majority of people in all other age groups had modern values and overall modernists outnumbered postmodernists by around 4 to 1. </a:t>
            </a:r>
          </a:p>
          <a:p>
            <a:r>
              <a:rPr lang="en-GB" sz="1800" dirty="0" smtClean="0"/>
              <a:t>By 1994 this ratio had fallen to less that 1.5 to 1 - </a:t>
            </a:r>
            <a:r>
              <a:rPr lang="en-GB" sz="1800" dirty="0" err="1" smtClean="0"/>
              <a:t>postmaterialists</a:t>
            </a:r>
            <a:r>
              <a:rPr lang="en-GB" sz="1800" dirty="0" smtClean="0"/>
              <a:t> had become almost as numerous as materialists. A similar shift has occurred in the US where more than half of the population now express support for </a:t>
            </a:r>
            <a:r>
              <a:rPr lang="en-GB" sz="1800" dirty="0" err="1" smtClean="0"/>
              <a:t>postmaterialist</a:t>
            </a:r>
            <a:r>
              <a:rPr lang="en-GB" sz="1800" dirty="0" smtClean="0"/>
              <a:t> values.</a:t>
            </a:r>
          </a:p>
          <a:p>
            <a:r>
              <a:rPr lang="en-GB" sz="1800" dirty="0" smtClean="0"/>
              <a:t>Almost all this shift in values can be explained by generational change.</a:t>
            </a:r>
          </a:p>
          <a:p>
            <a:r>
              <a:rPr lang="en-GB" sz="1800" dirty="0" smtClean="0"/>
              <a:t>Instead, since the post-war generation came of age every cohort has been more supportive of postmodern values than its predecessors.</a:t>
            </a:r>
          </a:p>
          <a:p>
            <a:r>
              <a:rPr lang="en-GB" sz="1800" dirty="0" err="1" smtClean="0"/>
              <a:t>Inglehart</a:t>
            </a:r>
            <a:r>
              <a:rPr lang="en-GB" sz="1800" dirty="0" smtClean="0"/>
              <a:t> has found a high correlation between wealth and education and postmodern values and it is probable that the recent expansion of higher education in many advanced industrial countries is helping to drive the increase in postmodern values. Data on young peoples' attitudes suggests postmodern values are likely to become ever more predominant over the next decades as more modernist generations die out.</a:t>
            </a:r>
          </a:p>
          <a:p>
            <a:r>
              <a:rPr lang="en-GB" sz="1800" dirty="0" smtClean="0"/>
              <a:t>"Work is about a search for daily meaning as well as daily bread” </a:t>
            </a:r>
            <a:r>
              <a:rPr lang="en-GB" sz="1800" i="1" dirty="0" err="1" smtClean="0"/>
              <a:t>S.Terkel</a:t>
            </a:r>
            <a:r>
              <a:rPr lang="en-GB" sz="1800" i="1" dirty="0" smtClean="0"/>
              <a:t> </a:t>
            </a:r>
            <a:endParaRPr lang="en-GB"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864096"/>
          </a:xfrm>
        </p:spPr>
        <p:txBody>
          <a:bodyPr>
            <a:normAutofit/>
          </a:bodyPr>
          <a:lstStyle/>
          <a:p>
            <a:r>
              <a:rPr lang="en-GB" sz="3600" b="1" u="sng" dirty="0" smtClean="0"/>
              <a:t>Self Actualization &amp; Humanistic psychology </a:t>
            </a:r>
            <a:endParaRPr lang="en-GB" sz="3600" b="1" u="sng" dirty="0"/>
          </a:p>
        </p:txBody>
      </p:sp>
      <p:sp>
        <p:nvSpPr>
          <p:cNvPr id="3" name="Content Placeholder 2"/>
          <p:cNvSpPr>
            <a:spLocks noGrp="1"/>
          </p:cNvSpPr>
          <p:nvPr>
            <p:ph idx="1"/>
          </p:nvPr>
        </p:nvSpPr>
        <p:spPr>
          <a:xfrm>
            <a:off x="0" y="692696"/>
            <a:ext cx="9144000" cy="4525963"/>
          </a:xfrm>
        </p:spPr>
        <p:txBody>
          <a:bodyPr>
            <a:noAutofit/>
          </a:bodyPr>
          <a:lstStyle/>
          <a:p>
            <a:pPr>
              <a:spcBef>
                <a:spcPts val="0"/>
              </a:spcBef>
            </a:pPr>
            <a:r>
              <a:rPr lang="en-GB" sz="2000" b="1" dirty="0" smtClean="0"/>
              <a:t>Self actualization </a:t>
            </a:r>
            <a:r>
              <a:rPr lang="en-GB" sz="2000" dirty="0" smtClean="0"/>
              <a:t>is considered a part of the </a:t>
            </a:r>
            <a:r>
              <a:rPr lang="en-GB" sz="2000" b="1" dirty="0" smtClean="0"/>
              <a:t>humanistic approach </a:t>
            </a:r>
            <a:r>
              <a:rPr lang="en-GB" sz="2000" dirty="0" smtClean="0"/>
              <a:t>to personality. </a:t>
            </a:r>
          </a:p>
          <a:p>
            <a:pPr>
              <a:spcBef>
                <a:spcPts val="0"/>
              </a:spcBef>
            </a:pPr>
            <a:r>
              <a:rPr lang="en-GB" sz="2000" b="1" dirty="0" smtClean="0"/>
              <a:t>Humanistic psychology</a:t>
            </a:r>
            <a:r>
              <a:rPr lang="en-GB" sz="2000" dirty="0" smtClean="0"/>
              <a:t> is one of several methods used in psychology for studying, understanding, and </a:t>
            </a:r>
            <a:r>
              <a:rPr lang="en-GB" sz="2000" b="1" dirty="0" smtClean="0"/>
              <a:t>evaluating personality</a:t>
            </a:r>
            <a:r>
              <a:rPr lang="en-GB" sz="2000" dirty="0" smtClean="0"/>
              <a:t>.</a:t>
            </a:r>
          </a:p>
          <a:p>
            <a:pPr>
              <a:spcBef>
                <a:spcPts val="0"/>
              </a:spcBef>
            </a:pPr>
            <a:r>
              <a:rPr lang="en-GB" sz="2000" dirty="0" smtClean="0"/>
              <a:t> The humanistic approach was developed because other approaches, such as the psychodynamic approach made famous by Sigmund Freud, focused on unhealthy individuals that exhibited disturbed </a:t>
            </a:r>
            <a:r>
              <a:rPr lang="en-GB" sz="2000" dirty="0" err="1" smtClean="0"/>
              <a:t>behavior</a:t>
            </a:r>
            <a:r>
              <a:rPr lang="en-GB" sz="2000" dirty="0" smtClean="0"/>
              <a:t>;</a:t>
            </a:r>
            <a:endParaRPr lang="en-GB" sz="2000" baseline="30000" dirty="0" smtClean="0"/>
          </a:p>
          <a:p>
            <a:pPr>
              <a:spcBef>
                <a:spcPts val="0"/>
              </a:spcBef>
            </a:pPr>
            <a:r>
              <a:rPr lang="en-GB" sz="2000" dirty="0" smtClean="0"/>
              <a:t>Whereas the </a:t>
            </a:r>
            <a:r>
              <a:rPr lang="en-GB" sz="2000" b="1" dirty="0" smtClean="0"/>
              <a:t>humanistic approach </a:t>
            </a:r>
            <a:r>
              <a:rPr lang="en-GB" sz="2000" dirty="0" smtClean="0"/>
              <a:t>focuses on </a:t>
            </a:r>
            <a:r>
              <a:rPr lang="en-GB" sz="2000" b="1" dirty="0" smtClean="0"/>
              <a:t>healthy, motivated people </a:t>
            </a:r>
            <a:r>
              <a:rPr lang="en-GB" sz="2000" dirty="0" smtClean="0"/>
              <a:t>and tries to determine how they define the self while </a:t>
            </a:r>
            <a:r>
              <a:rPr lang="en-GB" sz="2000" b="1" dirty="0" smtClean="0"/>
              <a:t>maximizing their potential.</a:t>
            </a:r>
          </a:p>
          <a:p>
            <a:pPr>
              <a:spcBef>
                <a:spcPts val="0"/>
              </a:spcBef>
            </a:pPr>
            <a:r>
              <a:rPr lang="en-GB" sz="2000" b="1" dirty="0" smtClean="0"/>
              <a:t> Humanistic psychology</a:t>
            </a:r>
            <a:r>
              <a:rPr lang="en-GB" sz="2000" dirty="0" smtClean="0"/>
              <a:t> is a psychological perspective which rose to prominence in the mid-20th century, drawing on the work of early pioneers like </a:t>
            </a:r>
            <a:r>
              <a:rPr lang="en-GB" sz="2000" b="1" dirty="0" smtClean="0"/>
              <a:t>Carl Rogers</a:t>
            </a:r>
            <a:r>
              <a:rPr lang="en-GB" sz="2000" dirty="0" smtClean="0"/>
              <a:t> and the philosophies of </a:t>
            </a:r>
            <a:r>
              <a:rPr lang="en-GB" sz="2000" b="1" dirty="0" smtClean="0"/>
              <a:t>existentialism</a:t>
            </a:r>
            <a:r>
              <a:rPr lang="en-GB" sz="2000" dirty="0" smtClean="0"/>
              <a:t> (Philosophical thinking should begins with the actual human experience) and </a:t>
            </a:r>
            <a:r>
              <a:rPr lang="en-GB" sz="2000" b="1" dirty="0" smtClean="0"/>
              <a:t>phenomenology </a:t>
            </a:r>
            <a:r>
              <a:rPr lang="en-GB" sz="2000" dirty="0" smtClean="0"/>
              <a:t>(emphasizing the study of conscious experience). </a:t>
            </a:r>
          </a:p>
          <a:p>
            <a:pPr lvl="2">
              <a:spcBef>
                <a:spcPts val="0"/>
              </a:spcBef>
            </a:pPr>
            <a:r>
              <a:rPr lang="en-GB" sz="2000" b="1" dirty="0" smtClean="0"/>
              <a:t>Note: Philosophy </a:t>
            </a:r>
            <a:r>
              <a:rPr lang="en-GB" sz="2000" dirty="0" smtClean="0"/>
              <a:t> is the study of fundamental questions or problems  such as ‘existence’ and comes from Greek and literally means “the Love of Wisdom”.  </a:t>
            </a:r>
          </a:p>
          <a:p>
            <a:pPr>
              <a:spcBef>
                <a:spcPts val="0"/>
              </a:spcBef>
            </a:pPr>
            <a:r>
              <a:rPr lang="en-GB" sz="2000" dirty="0" smtClean="0"/>
              <a:t>The </a:t>
            </a:r>
            <a:r>
              <a:rPr lang="en-GB" sz="2000" b="1" dirty="0" smtClean="0"/>
              <a:t>humanistic approach </a:t>
            </a:r>
            <a:r>
              <a:rPr lang="en-GB" sz="2000" dirty="0" smtClean="0"/>
              <a:t>adopts a </a:t>
            </a:r>
            <a:r>
              <a:rPr lang="en-GB" sz="2000" b="1" dirty="0" smtClean="0"/>
              <a:t>holistic</a:t>
            </a:r>
            <a:r>
              <a:rPr lang="en-GB" sz="2000" dirty="0" smtClean="0"/>
              <a:t> </a:t>
            </a:r>
            <a:r>
              <a:rPr lang="en-GB" sz="2000" b="1" dirty="0" smtClean="0"/>
              <a:t>approach </a:t>
            </a:r>
            <a:r>
              <a:rPr lang="en-GB" sz="2000" dirty="0" smtClean="0"/>
              <a:t>to human existence through investigations of meaning, values, freedom, tragedy, personal responsibility, human potential, spirituality, and self-actualization.</a:t>
            </a:r>
            <a:r>
              <a:rPr lang="en-GB" sz="2000" baseline="30000" dirty="0" smtClean="0"/>
              <a:t> </a:t>
            </a:r>
            <a:r>
              <a:rPr lang="en-GB" sz="2000" b="1" dirty="0" smtClean="0"/>
              <a:t>It believes that people are inherently good</a:t>
            </a:r>
            <a:r>
              <a:rPr lang="en-GB" sz="2000" dirty="0" smtClean="0"/>
              <a:t>.</a:t>
            </a:r>
          </a:p>
          <a:p>
            <a:pPr>
              <a:spcBef>
                <a:spcPts val="0"/>
              </a:spcBef>
            </a:pPr>
            <a:endParaRPr lang="en-GB" sz="2000" dirty="0" smtClean="0"/>
          </a:p>
          <a:p>
            <a:pPr>
              <a:spcBef>
                <a:spcPts val="0"/>
              </a:spcBef>
            </a:pPr>
            <a:endParaRPr lang="en-GB"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Transpersonal business studies</a:t>
            </a:r>
            <a:endParaRPr lang="en-GB" u="sng" dirty="0"/>
          </a:p>
        </p:txBody>
      </p:sp>
      <p:sp>
        <p:nvSpPr>
          <p:cNvPr id="3" name="Content Placeholder 2"/>
          <p:cNvSpPr>
            <a:spLocks noGrp="1"/>
          </p:cNvSpPr>
          <p:nvPr>
            <p:ph idx="1"/>
          </p:nvPr>
        </p:nvSpPr>
        <p:spPr>
          <a:xfrm>
            <a:off x="0" y="1196752"/>
            <a:ext cx="9144000" cy="5184576"/>
          </a:xfrm>
        </p:spPr>
        <p:txBody>
          <a:bodyPr>
            <a:normAutofit fontScale="92500" lnSpcReduction="10000"/>
          </a:bodyPr>
          <a:lstStyle/>
          <a:p>
            <a:r>
              <a:rPr lang="en-GB" sz="2000" dirty="0" smtClean="0"/>
              <a:t>Since the foundation of </a:t>
            </a:r>
            <a:r>
              <a:rPr lang="en-GB" sz="2000" b="1" dirty="0" smtClean="0"/>
              <a:t>transpersonal psychology</a:t>
            </a:r>
            <a:r>
              <a:rPr lang="en-GB" sz="2000" dirty="0" smtClean="0"/>
              <a:t> by </a:t>
            </a:r>
            <a:r>
              <a:rPr lang="en-GB" sz="2000" b="1" dirty="0" smtClean="0"/>
              <a:t>Abraham Maslow</a:t>
            </a:r>
            <a:r>
              <a:rPr lang="en-GB" sz="2000" dirty="0" smtClean="0"/>
              <a:t> in the late 1960s. </a:t>
            </a:r>
          </a:p>
          <a:p>
            <a:r>
              <a:rPr lang="en-GB" sz="2000" dirty="0" smtClean="0"/>
              <a:t>Examples of how transpersonal concepts have practical utility in this field are considered by Cooper and </a:t>
            </a:r>
            <a:r>
              <a:rPr lang="en-GB" sz="2000" dirty="0" err="1" smtClean="0"/>
              <a:t>Sauraf</a:t>
            </a:r>
            <a:r>
              <a:rPr lang="en-GB" sz="2000" dirty="0" smtClean="0"/>
              <a:t> (1998), in their book on </a:t>
            </a:r>
            <a:r>
              <a:rPr lang="en-GB" sz="2000" b="1" dirty="0" smtClean="0"/>
              <a:t>emotional intelligence</a:t>
            </a:r>
            <a:r>
              <a:rPr lang="en-GB" sz="2000" dirty="0" smtClean="0"/>
              <a:t> </a:t>
            </a:r>
            <a:r>
              <a:rPr lang="en-GB" sz="2000" b="1" dirty="0" smtClean="0"/>
              <a:t>in the workplace</a:t>
            </a:r>
            <a:r>
              <a:rPr lang="en-GB" sz="2000" dirty="0" smtClean="0"/>
              <a:t>, in which they draw reference to states of consciousness such as the flow experience discussed by </a:t>
            </a:r>
            <a:r>
              <a:rPr lang="en-GB" sz="2000" b="1" dirty="0" smtClean="0"/>
              <a:t>Mihály </a:t>
            </a:r>
            <a:r>
              <a:rPr lang="en-GB" sz="2000" b="1" dirty="0" err="1" smtClean="0"/>
              <a:t>Csíkszentmihályi</a:t>
            </a:r>
            <a:r>
              <a:rPr lang="en-GB" sz="2000" b="1" dirty="0" smtClean="0"/>
              <a:t> </a:t>
            </a:r>
            <a:r>
              <a:rPr lang="en-GB" sz="2000" dirty="0" smtClean="0"/>
              <a:t>(see </a:t>
            </a:r>
            <a:r>
              <a:rPr lang="en-GB" sz="2000" dirty="0" smtClean="0">
                <a:hlinkClick r:id="rId2" tooltip="Flow (psychology)"/>
              </a:rPr>
              <a:t>Flow</a:t>
            </a:r>
            <a:r>
              <a:rPr lang="en-GB" sz="2000" dirty="0" smtClean="0"/>
              <a:t>).</a:t>
            </a:r>
          </a:p>
          <a:p>
            <a:r>
              <a:rPr lang="en-GB" sz="2000" dirty="0" smtClean="0"/>
              <a:t>There is now widespread recognition of the importance of transpersonal concepts in business studies and related fields such as management. This is evident from considerably large and growing literature dealing with spiritual aspects of the business world.</a:t>
            </a:r>
          </a:p>
          <a:p>
            <a:r>
              <a:rPr lang="en-GB" sz="2000" dirty="0" err="1" smtClean="0"/>
              <a:t>Boucouvalas</a:t>
            </a:r>
            <a:r>
              <a:rPr lang="en-GB" sz="2000" dirty="0" smtClean="0"/>
              <a:t> cites Franklin (1981) and Pyle (1989) as examples of </a:t>
            </a:r>
            <a:r>
              <a:rPr lang="en-GB" sz="2000" b="1" dirty="0" smtClean="0"/>
              <a:t>entrepreneurship with transpersonal themes</a:t>
            </a:r>
            <a:r>
              <a:rPr lang="en-GB" sz="2000" dirty="0" smtClean="0"/>
              <a:t>. See also </a:t>
            </a:r>
            <a:r>
              <a:rPr lang="en-GB" sz="2000" b="1" dirty="0" smtClean="0"/>
              <a:t>corporate social entrepreneurship</a:t>
            </a:r>
            <a:r>
              <a:rPr lang="en-GB" sz="2000" dirty="0" smtClean="0"/>
              <a:t>.</a:t>
            </a:r>
          </a:p>
          <a:p>
            <a:r>
              <a:rPr lang="en-GB" sz="2000" dirty="0" smtClean="0"/>
              <a:t>There is ever increasing evidence of successful leaders such as Bill Gates and Richard </a:t>
            </a:r>
            <a:r>
              <a:rPr lang="en-GB" sz="2000" dirty="0" err="1" smtClean="0"/>
              <a:t>Braston</a:t>
            </a:r>
            <a:r>
              <a:rPr lang="en-GB" sz="2000" dirty="0" smtClean="0"/>
              <a:t> (+may more) as they move to the top of Maslow’s pyramid demonstrate self-</a:t>
            </a:r>
            <a:r>
              <a:rPr lang="en-GB" sz="2000" dirty="0" err="1" smtClean="0"/>
              <a:t>actulized</a:t>
            </a:r>
            <a:r>
              <a:rPr lang="en-GB" sz="2000" dirty="0" smtClean="0"/>
              <a:t> behaviour and Philanthropic behaviour by helping others.</a:t>
            </a:r>
          </a:p>
          <a:p>
            <a:r>
              <a:rPr lang="en-GB" sz="2000" b="1" dirty="0" smtClean="0"/>
              <a:t>Philanthropy</a:t>
            </a:r>
            <a:r>
              <a:rPr lang="en-GB" sz="2000" dirty="0" smtClean="0"/>
              <a:t> means "the love of humanity“ </a:t>
            </a:r>
            <a:r>
              <a:rPr lang="en-GB" sz="2000" b="1" dirty="0" smtClean="0"/>
              <a:t>love</a:t>
            </a:r>
            <a:r>
              <a:rPr lang="en-GB" sz="2000" dirty="0" smtClean="0"/>
              <a:t> in the sense of caring for, nourishing, developing, or enhancing and supporting others;</a:t>
            </a:r>
          </a:p>
          <a:p>
            <a:endParaRPr lang="en-GB" sz="2000" dirty="0" smtClean="0"/>
          </a:p>
        </p:txBody>
      </p:sp>
      <p:sp>
        <p:nvSpPr>
          <p:cNvPr id="4" name="TextBox 3"/>
          <p:cNvSpPr txBox="1"/>
          <p:nvPr/>
        </p:nvSpPr>
        <p:spPr>
          <a:xfrm>
            <a:off x="0" y="6546830"/>
            <a:ext cx="7164288" cy="338554"/>
          </a:xfrm>
          <a:prstGeom prst="rect">
            <a:avLst/>
          </a:prstGeom>
          <a:noFill/>
        </p:spPr>
        <p:txBody>
          <a:bodyPr wrap="square" rtlCol="0">
            <a:spAutoFit/>
          </a:bodyPr>
          <a:lstStyle/>
          <a:p>
            <a:r>
              <a:rPr lang="en-GB" sz="800" dirty="0" smtClean="0"/>
              <a:t>Source: </a:t>
            </a:r>
            <a:r>
              <a:rPr lang="en-GB" sz="800" dirty="0" smtClean="0">
                <a:hlinkClick r:id="rId3"/>
              </a:rPr>
              <a:t>http://en.wikipedia.org/wiki/Transpersonal_business_studies</a:t>
            </a:r>
            <a:endParaRPr lang="en-GB" sz="800" dirty="0" smtClean="0"/>
          </a:p>
          <a:p>
            <a:endParaRPr lang="en-GB"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Transpersonal psychology</a:t>
            </a:r>
            <a:r>
              <a:rPr lang="en-GB" u="sng" dirty="0" smtClean="0"/>
              <a:t> </a:t>
            </a:r>
            <a:endParaRPr lang="en-GB" u="sng" dirty="0"/>
          </a:p>
        </p:txBody>
      </p:sp>
      <p:sp>
        <p:nvSpPr>
          <p:cNvPr id="3" name="Content Placeholder 2"/>
          <p:cNvSpPr>
            <a:spLocks noGrp="1"/>
          </p:cNvSpPr>
          <p:nvPr>
            <p:ph idx="1"/>
          </p:nvPr>
        </p:nvSpPr>
        <p:spPr>
          <a:xfrm>
            <a:off x="0" y="1124744"/>
            <a:ext cx="9144000" cy="5184576"/>
          </a:xfrm>
        </p:spPr>
        <p:txBody>
          <a:bodyPr>
            <a:normAutofit/>
          </a:bodyPr>
          <a:lstStyle/>
          <a:p>
            <a:r>
              <a:rPr lang="en-GB" b="1" dirty="0" smtClean="0"/>
              <a:t>Transpersonal psychology</a:t>
            </a:r>
            <a:r>
              <a:rPr lang="en-GB" dirty="0" smtClean="0"/>
              <a:t> is a form of psychology that studies the </a:t>
            </a:r>
            <a:r>
              <a:rPr lang="en-GB" dirty="0" smtClean="0">
                <a:hlinkClick r:id="rId2" tooltip="Transpersonal"/>
              </a:rPr>
              <a:t>transpersonal</a:t>
            </a:r>
            <a:r>
              <a:rPr lang="en-GB" dirty="0" smtClean="0"/>
              <a:t>, self-</a:t>
            </a:r>
            <a:r>
              <a:rPr lang="en-GB" dirty="0" smtClean="0">
                <a:hlinkClick r:id="rId3" tooltip="Transcendence (philosophy)"/>
              </a:rPr>
              <a:t>transcendent</a:t>
            </a:r>
            <a:r>
              <a:rPr lang="en-GB" dirty="0" smtClean="0"/>
              <a:t> or </a:t>
            </a:r>
            <a:r>
              <a:rPr lang="en-GB" dirty="0" smtClean="0">
                <a:hlinkClick r:id="rId4" tooltip="Spirituality"/>
              </a:rPr>
              <a:t>spiritual</a:t>
            </a:r>
            <a:r>
              <a:rPr lang="en-GB" dirty="0" smtClean="0"/>
              <a:t> aspects of the human experience.</a:t>
            </a:r>
          </a:p>
          <a:p>
            <a:r>
              <a:rPr lang="en-GB" dirty="0" smtClean="0"/>
              <a:t>A short definition from the </a:t>
            </a:r>
            <a:r>
              <a:rPr lang="en-GB" i="1" dirty="0" smtClean="0"/>
              <a:t>Journal of Transpersonal Psychology</a:t>
            </a:r>
            <a:r>
              <a:rPr lang="en-GB" dirty="0" smtClean="0"/>
              <a:t> suggests that transpersonal psychology "is concerned with the study of humanity's highest potential, and with the recognition, understanding, and realization of </a:t>
            </a:r>
            <a:r>
              <a:rPr lang="en-GB" dirty="0" err="1" smtClean="0"/>
              <a:t>unitive</a:t>
            </a:r>
            <a:r>
              <a:rPr lang="en-GB" dirty="0" smtClean="0"/>
              <a:t>, spiritual, and transcendent states of consciousness" </a:t>
            </a:r>
            <a:r>
              <a:rPr lang="en-GB" baseline="30000" dirty="0" smtClean="0">
                <a:hlinkClick r:id="rId5"/>
              </a:rPr>
              <a:t>[1]</a:t>
            </a:r>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80690"/>
          </a:xfrm>
        </p:spPr>
        <p:txBody>
          <a:bodyPr>
            <a:normAutofit/>
          </a:bodyPr>
          <a:lstStyle/>
          <a:p>
            <a:r>
              <a:rPr lang="en-GB" b="1" u="sng" dirty="0" smtClean="0"/>
              <a:t>Library Research Activity </a:t>
            </a:r>
            <a:endParaRPr lang="en-GB" b="1" u="sng" dirty="0"/>
          </a:p>
        </p:txBody>
      </p:sp>
      <p:sp>
        <p:nvSpPr>
          <p:cNvPr id="3" name="Content Placeholder 2"/>
          <p:cNvSpPr>
            <a:spLocks noGrp="1"/>
          </p:cNvSpPr>
          <p:nvPr>
            <p:ph idx="1"/>
          </p:nvPr>
        </p:nvSpPr>
        <p:spPr>
          <a:xfrm>
            <a:off x="0" y="1124744"/>
            <a:ext cx="9144000" cy="3969568"/>
          </a:xfrm>
        </p:spPr>
        <p:txBody>
          <a:bodyPr>
            <a:normAutofit/>
          </a:bodyPr>
          <a:lstStyle/>
          <a:p>
            <a:pPr>
              <a:buNone/>
            </a:pPr>
            <a:r>
              <a:rPr lang="en-GB" sz="2800" dirty="0" smtClean="0"/>
              <a:t>	</a:t>
            </a:r>
            <a:r>
              <a:rPr lang="en-GB" sz="2800" b="1" dirty="0" smtClean="0"/>
              <a:t>In Pairs </a:t>
            </a:r>
            <a:r>
              <a:rPr lang="en-GB" sz="2800" b="1" dirty="0" err="1" smtClean="0"/>
              <a:t>reSearch</a:t>
            </a:r>
            <a:r>
              <a:rPr lang="en-GB" sz="2800" b="1" dirty="0" smtClean="0"/>
              <a:t> and write down one </a:t>
            </a:r>
            <a:r>
              <a:rPr lang="en-GB" sz="2800" b="1" dirty="0" smtClean="0"/>
              <a:t>page </a:t>
            </a:r>
            <a:r>
              <a:rPr lang="en-GB" sz="2800" b="1" dirty="0" smtClean="0"/>
              <a:t>that </a:t>
            </a:r>
            <a:r>
              <a:rPr lang="en-GB" sz="2800" b="1" dirty="0" smtClean="0"/>
              <a:t>summarises your key findings </a:t>
            </a:r>
            <a:r>
              <a:rPr lang="en-GB" sz="2800" b="1" dirty="0" smtClean="0"/>
              <a:t>on: </a:t>
            </a:r>
            <a:endParaRPr lang="en-GB" sz="2800" b="1" dirty="0" smtClean="0"/>
          </a:p>
          <a:p>
            <a:r>
              <a:rPr lang="en-GB" sz="2800" dirty="0" smtClean="0"/>
              <a:t>What </a:t>
            </a:r>
            <a:r>
              <a:rPr lang="en-GB" sz="2800" dirty="0" smtClean="0"/>
              <a:t>is the link between Self-Actualisation and Philanthropy (Philanthropic behaviour). </a:t>
            </a:r>
          </a:p>
          <a:p>
            <a:pPr>
              <a:buNone/>
            </a:pPr>
            <a:r>
              <a:rPr lang="en-GB" sz="2800" dirty="0" smtClean="0"/>
              <a:t>	</a:t>
            </a:r>
            <a:r>
              <a:rPr lang="en-GB" sz="2800" b="1" dirty="0" smtClean="0"/>
              <a:t>Document your sources of information. </a:t>
            </a:r>
            <a:endParaRPr lang="en-GB" sz="2800" b="1" dirty="0" smtClean="0"/>
          </a:p>
          <a:p>
            <a:r>
              <a:rPr lang="en-GB" sz="2800" b="1" u="sng" dirty="0" smtClean="0"/>
              <a:t>Share your findings next week.</a:t>
            </a:r>
            <a:endParaRPr lang="en-GB" sz="2800" b="1" u="sng"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67544" y="188640"/>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sng" strike="noStrike" kern="1200" cap="none" spc="0" normalizeH="0" baseline="0" noProof="0" smtClean="0">
                <a:ln>
                  <a:noFill/>
                </a:ln>
                <a:solidFill>
                  <a:schemeClr val="tx1"/>
                </a:solidFill>
                <a:effectLst/>
                <a:uLnTx/>
                <a:uFillTx/>
                <a:latin typeface="+mj-lt"/>
                <a:ea typeface="+mj-ea"/>
                <a:cs typeface="+mj-cs"/>
              </a:rPr>
              <a:t>Private Activity</a:t>
            </a:r>
            <a:endParaRPr kumimoji="0" lang="en-GB" sz="4400" b="1" i="0" u="sng" strike="noStrike" kern="1200" cap="none" spc="0" normalizeH="0" baseline="0" noProof="0" dirty="0">
              <a:ln>
                <a:noFill/>
              </a:ln>
              <a:solidFill>
                <a:schemeClr val="tx1"/>
              </a:solidFill>
              <a:effectLst/>
              <a:uLnTx/>
              <a:uFillTx/>
              <a:latin typeface="+mj-lt"/>
              <a:ea typeface="+mj-ea"/>
              <a:cs typeface="+mj-cs"/>
            </a:endParaRPr>
          </a:p>
        </p:txBody>
      </p:sp>
      <p:sp>
        <p:nvSpPr>
          <p:cNvPr id="5" name="Content Placeholder 2"/>
          <p:cNvSpPr txBox="1">
            <a:spLocks/>
          </p:cNvSpPr>
          <p:nvPr/>
        </p:nvSpPr>
        <p:spPr>
          <a:xfrm>
            <a:off x="0" y="1139354"/>
            <a:ext cx="9144000" cy="132474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When you have some quite time read through the </a:t>
            </a:r>
            <a:r>
              <a:rPr kumimoji="0" lang="en-GB" sz="2800" b="1" i="0" u="none" strike="noStrike" kern="1200" cap="none" spc="0" normalizeH="0" baseline="0" noProof="0" dirty="0" err="1" smtClean="0">
                <a:ln>
                  <a:noFill/>
                </a:ln>
                <a:solidFill>
                  <a:schemeClr val="tx1"/>
                </a:solidFill>
                <a:effectLst/>
                <a:uLnTx/>
                <a:uFillTx/>
                <a:latin typeface="+mn-lt"/>
                <a:ea typeface="+mn-ea"/>
                <a:cs typeface="+mn-cs"/>
              </a:rPr>
              <a:t>eHandouts</a:t>
            </a:r>
            <a:r>
              <a:rPr kumimoji="0" lang="en-GB" sz="2800" b="1" i="0" u="none" strike="noStrike" kern="1200" cap="none" spc="0" normalizeH="0" baseline="0" noProof="0" dirty="0" smtClean="0">
                <a:ln>
                  <a:noFill/>
                </a:ln>
                <a:solidFill>
                  <a:schemeClr val="tx1"/>
                </a:solidFill>
                <a:effectLst/>
                <a:uLnTx/>
                <a:uFillTx/>
                <a:latin typeface="+mn-lt"/>
                <a:ea typeface="+mn-ea"/>
                <a:cs typeface="+mn-cs"/>
              </a:rPr>
              <a:t> </a:t>
            </a:r>
            <a:r>
              <a:rPr kumimoji="0" lang="en-GB" sz="2800" b="0" i="0" u="none" strike="noStrike" kern="1200" cap="none" spc="0" normalizeH="0" baseline="0" noProof="0" dirty="0" smtClean="0">
                <a:ln>
                  <a:noFill/>
                </a:ln>
                <a:solidFill>
                  <a:schemeClr val="tx1"/>
                </a:solidFill>
                <a:effectLst/>
                <a:uLnTx/>
                <a:uFillTx/>
                <a:latin typeface="+mn-lt"/>
                <a:ea typeface="+mn-ea"/>
                <a:cs typeface="+mn-cs"/>
              </a:rPr>
              <a:t>alongside these Slides.</a:t>
            </a: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b="1" u="sng" dirty="0" smtClean="0"/>
              <a:t>Hidden slide: BG info</a:t>
            </a:r>
            <a:br>
              <a:rPr lang="en-GB" b="1" u="sng" dirty="0" smtClean="0"/>
            </a:br>
            <a:r>
              <a:rPr lang="en-GB" b="1" u="sng" dirty="0" smtClean="0"/>
              <a:t> Organismic &amp; Holistic theory</a:t>
            </a:r>
            <a:endParaRPr lang="en-GB" b="1" u="sng" dirty="0"/>
          </a:p>
        </p:txBody>
      </p:sp>
      <p:sp>
        <p:nvSpPr>
          <p:cNvPr id="3" name="Content Placeholder 2"/>
          <p:cNvSpPr>
            <a:spLocks noGrp="1"/>
          </p:cNvSpPr>
          <p:nvPr>
            <p:ph idx="1"/>
          </p:nvPr>
        </p:nvSpPr>
        <p:spPr>
          <a:xfrm>
            <a:off x="0" y="1268760"/>
            <a:ext cx="9144000" cy="5328592"/>
          </a:xfrm>
        </p:spPr>
        <p:txBody>
          <a:bodyPr>
            <a:normAutofit fontScale="77500" lnSpcReduction="20000"/>
          </a:bodyPr>
          <a:lstStyle/>
          <a:p>
            <a:r>
              <a:rPr lang="en-GB" dirty="0" smtClean="0"/>
              <a:t>Organismic theory dates at least back to the publication of </a:t>
            </a:r>
            <a:r>
              <a:rPr lang="en-GB" b="1" dirty="0" smtClean="0"/>
              <a:t>Kurt Goldstein's </a:t>
            </a:r>
            <a:r>
              <a:rPr lang="en-GB" b="1" i="1" dirty="0" smtClean="0"/>
              <a:t>The organism</a:t>
            </a:r>
            <a:r>
              <a:rPr lang="en-GB" dirty="0" smtClean="0"/>
              <a:t>.</a:t>
            </a:r>
            <a:endParaRPr lang="en-GB" b="1" dirty="0" smtClean="0"/>
          </a:p>
          <a:p>
            <a:r>
              <a:rPr lang="en-GB" b="1" dirty="0" smtClean="0"/>
              <a:t>Organismic theories</a:t>
            </a:r>
            <a:r>
              <a:rPr lang="en-GB" dirty="0" smtClean="0"/>
              <a:t> in psychology are a family of </a:t>
            </a:r>
            <a:r>
              <a:rPr lang="en-GB" b="1" dirty="0" smtClean="0"/>
              <a:t>holistic psychological theories </a:t>
            </a:r>
            <a:r>
              <a:rPr lang="en-GB" dirty="0" smtClean="0"/>
              <a:t>which tend to stress the organization, unity, and integration of human beings expressed through each individual's inherent growth or developmental tendency. </a:t>
            </a:r>
          </a:p>
          <a:p>
            <a:r>
              <a:rPr lang="en-GB" dirty="0" smtClean="0"/>
              <a:t>The most direct influence from inside psychology comes from </a:t>
            </a:r>
            <a:r>
              <a:rPr lang="en-GB" b="1" dirty="0" smtClean="0"/>
              <a:t>gestalt psychology</a:t>
            </a:r>
            <a:r>
              <a:rPr lang="en-GB" dirty="0" smtClean="0"/>
              <a:t>, </a:t>
            </a:r>
            <a:r>
              <a:rPr lang="en-GB" i="1" dirty="0" smtClean="0"/>
              <a:t>Gestalt</a:t>
            </a:r>
            <a:r>
              <a:rPr lang="en-GB" dirty="0" smtClean="0"/>
              <a:t> is German "essence or shape of </a:t>
            </a:r>
            <a:r>
              <a:rPr lang="en-GB" b="1" dirty="0" smtClean="0"/>
              <a:t>an entity's complete form”. </a:t>
            </a:r>
            <a:r>
              <a:rPr lang="en-GB" dirty="0" smtClean="0"/>
              <a:t>This approach is often contrasted with mechanistic and reductionist perspectives in psychology.</a:t>
            </a:r>
          </a:p>
          <a:p>
            <a:r>
              <a:rPr lang="en-GB" b="1" dirty="0" smtClean="0"/>
              <a:t>Holistic theory</a:t>
            </a:r>
            <a:r>
              <a:rPr lang="en-GB" dirty="0" smtClean="0"/>
              <a:t> - is the theory that states the parts of any whole cannot exist and cannot be understood except in their relation to the whole; to understand a human finger you must look to the hand and arm to understand the part.</a:t>
            </a:r>
          </a:p>
          <a:p>
            <a:r>
              <a:rPr lang="en-GB" dirty="0" smtClean="0"/>
              <a:t>"holism holds that the whole is greater than the sum of its parts";</a:t>
            </a:r>
            <a:endParaRPr lang="en-GB" dirty="0"/>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801</Words>
  <Application>Microsoft Office PowerPoint</Application>
  <PresentationFormat>On-screen Show (4:3)</PresentationFormat>
  <Paragraphs>131</Paragraphs>
  <Slides>16</Slides>
  <Notes>0</Notes>
  <HiddenSlides>1</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EI &amp; Self Actualisation</vt:lpstr>
      <vt:lpstr>Emotional Intelligence Motivation &amp; Maslow’s Hierarchy of Needs</vt:lpstr>
      <vt:lpstr>Self-Actualisation (Goldstein)</vt:lpstr>
      <vt:lpstr>Self-Actualisation (Maslow)</vt:lpstr>
      <vt:lpstr>Self-Actualisation Traits</vt:lpstr>
      <vt:lpstr>Goldstein &amp; Maslow common traits</vt:lpstr>
      <vt:lpstr>Maslow's Hierarchy, Societal Change and the Knowledge Worker Revolution</vt:lpstr>
      <vt:lpstr>Drivers of Change - 5 key drivers</vt:lpstr>
      <vt:lpstr>New Generations / New Values  "Why Knowledge Workers are Self-Actualizing"</vt:lpstr>
      <vt:lpstr>The Majority become the Minority:  World Values surveys</vt:lpstr>
      <vt:lpstr>Self Actualization &amp; Humanistic psychology </vt:lpstr>
      <vt:lpstr>Transpersonal business studies</vt:lpstr>
      <vt:lpstr>Transpersonal psychology </vt:lpstr>
      <vt:lpstr>Library Research Activity </vt:lpstr>
      <vt:lpstr>Slide 15</vt:lpstr>
      <vt:lpstr>Hidden slide: BG info  Organismic &amp; Holistic theory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EI &amp; Self Actualisation</dc:title>
  <dc:creator>James Williams</dc:creator>
  <cp:lastModifiedBy>James Williams</cp:lastModifiedBy>
  <cp:revision>1</cp:revision>
  <dcterms:created xsi:type="dcterms:W3CDTF">2011-11-28T18:13:20Z</dcterms:created>
  <dcterms:modified xsi:type="dcterms:W3CDTF">2011-11-28T18:13:46Z</dcterms:modified>
</cp:coreProperties>
</file>