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8"/>
  </p:notesMasterIdLst>
  <p:sldIdLst>
    <p:sldId id="256" r:id="rId2"/>
    <p:sldId id="288" r:id="rId3"/>
    <p:sldId id="297" r:id="rId4"/>
    <p:sldId id="287" r:id="rId5"/>
    <p:sldId id="291" r:id="rId6"/>
    <p:sldId id="299" r:id="rId7"/>
    <p:sldId id="290" r:id="rId8"/>
    <p:sldId id="302" r:id="rId9"/>
    <p:sldId id="292" r:id="rId10"/>
    <p:sldId id="301" r:id="rId11"/>
    <p:sldId id="294" r:id="rId12"/>
    <p:sldId id="295" r:id="rId13"/>
    <p:sldId id="293" r:id="rId14"/>
    <p:sldId id="296" r:id="rId15"/>
    <p:sldId id="267" r:id="rId16"/>
    <p:sldId id="300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029" autoAdjust="0"/>
    <p:restoredTop sz="94249" autoAdjust="0"/>
  </p:normalViewPr>
  <p:slideViewPr>
    <p:cSldViewPr snapToGrid="0">
      <p:cViewPr>
        <p:scale>
          <a:sx n="70" d="100"/>
          <a:sy n="70" d="100"/>
        </p:scale>
        <p:origin x="696" y="108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9BA8676-CF65-496E-9C6B-6952A474D566}" type="datetimeFigureOut">
              <a:rPr lang="en-GB" smtClean="0"/>
              <a:t>13/03/2019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66498F4-6C4D-4CEA-A568-E9F76805AA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699373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Individualism: product sharing, common goals </a:t>
            </a:r>
          </a:p>
          <a:p>
            <a:r>
              <a:rPr lang="en-GB" dirty="0"/>
              <a:t>Long term orientation and uncertainty avoidance: more averse to risk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66498F4-6C4D-4CEA-A568-E9F76805AAD6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779449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66498F4-6C4D-4CEA-A568-E9F76805AAD6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905635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036320" y="0"/>
            <a:ext cx="10058400" cy="304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16000" y="3200400"/>
            <a:ext cx="10058400" cy="1524000"/>
          </a:xfrm>
        </p:spPr>
        <p:txBody>
          <a:bodyPr>
            <a:noAutofit/>
          </a:bodyPr>
          <a:lstStyle>
            <a:lvl1pPr>
              <a:defRPr sz="8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16000" y="4724400"/>
            <a:ext cx="9144000" cy="990600"/>
          </a:xfrm>
        </p:spPr>
        <p:txBody>
          <a:bodyPr anchor="t" anchorCtr="0">
            <a:normAutofit/>
          </a:bodyPr>
          <a:lstStyle>
            <a:lvl1pPr marL="0" indent="0" algn="l">
              <a:buNone/>
              <a:defRPr sz="28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3E19F4-4F66-4E7F-8A6D-E77298E8F4BE}" type="datetime1">
              <a:rPr lang="en-GB" smtClean="0"/>
              <a:t>13/03/2019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Florence Kashora 1705533  SBMA7122D 11/03/19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1702C8-1A2E-447B-9AC0-E4014AE9025B}" type="slidenum">
              <a:rPr lang="en-GB" smtClean="0"/>
              <a:t>‹#›</a:t>
            </a:fld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1036320" y="6172200"/>
            <a:ext cx="10058400" cy="274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E59E48-9677-4343-8834-438DE5E856EA}" type="datetime1">
              <a:rPr lang="en-GB" smtClean="0"/>
              <a:t>13/03/2019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Florence Kashora 1705533  SBMA7122D 11/03/19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1702C8-1A2E-447B-9AC0-E4014AE9025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036320" y="0"/>
            <a:ext cx="10058400" cy="304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16000" y="3276600"/>
            <a:ext cx="10058400" cy="1676400"/>
          </a:xfrm>
        </p:spPr>
        <p:txBody>
          <a:bodyPr anchor="b" anchorCtr="0"/>
          <a:lstStyle>
            <a:lvl1pPr algn="l">
              <a:defRPr sz="54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16000" y="4953000"/>
            <a:ext cx="9144000" cy="914400"/>
          </a:xfrm>
        </p:spPr>
        <p:txBody>
          <a:bodyPr anchor="t" anchorCtr="0">
            <a:normAutofit/>
          </a:bodyPr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ECB5B9-78CF-4E42-8F02-72CF365DC3E9}" type="datetime1">
              <a:rPr lang="en-GB" smtClean="0"/>
              <a:t>13/03/2019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Florence Kashora 1705533  SBMA7122D 11/03/19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1702C8-1A2E-447B-9AC0-E4014AE9025B}" type="slidenum">
              <a:rPr lang="en-GB" smtClean="0"/>
              <a:t>‹#›</a:t>
            </a:fld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1036320" y="6172200"/>
            <a:ext cx="10058400" cy="274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16000" y="609601"/>
            <a:ext cx="4876800" cy="376732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609601"/>
            <a:ext cx="4876800" cy="376732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22D1CA-A2F9-450B-83D3-BBE366572817}" type="datetime1">
              <a:rPr lang="en-GB" smtClean="0"/>
              <a:t>13/03/2019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Florence Kashora 1705533  SBMA7122D 11/03/19</a:t>
            </a:r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1702C8-1A2E-447B-9AC0-E4014AE9025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11936" y="609600"/>
            <a:ext cx="4876800" cy="6397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11936" y="1329264"/>
            <a:ext cx="4876800" cy="3048000"/>
          </a:xfrm>
        </p:spPr>
        <p:txBody>
          <a:bodyPr anchor="t" anchorCtr="0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536" y="609600"/>
            <a:ext cx="4876800" cy="6397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536" y="1329264"/>
            <a:ext cx="4876800" cy="3048000"/>
          </a:xfrm>
        </p:spPr>
        <p:txBody>
          <a:bodyPr anchor="t" anchorCtr="0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F81F4A-16B4-4CAB-9ACD-74E7642FB4CD}" type="datetime1">
              <a:rPr lang="en-GB" smtClean="0"/>
              <a:t>13/03/2019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Florence Kashora 1705533  SBMA7122D 11/03/19</a:t>
            </a:r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1702C8-1A2E-447B-9AC0-E4014AE9025B}" type="slidenum">
              <a:rPr lang="en-GB" smtClean="0"/>
              <a:t>‹#›</a:t>
            </a:fld>
            <a:endParaRPr lang="en-GB"/>
          </a:p>
        </p:txBody>
      </p:sp>
      <p:cxnSp>
        <p:nvCxnSpPr>
          <p:cNvPr id="11" name="Straight Connector 10"/>
          <p:cNvCxnSpPr/>
          <p:nvPr/>
        </p:nvCxnSpPr>
        <p:spPr>
          <a:xfrm>
            <a:off x="1011936" y="1249362"/>
            <a:ext cx="487680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>
            <a:off x="6193536" y="1249362"/>
            <a:ext cx="487680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5018F4-FA76-4A72-A419-C8708B35BA62}" type="datetime1">
              <a:rPr lang="en-GB" smtClean="0"/>
              <a:t>13/03/2019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Florence Kashora 1705533  SBMA7122D 11/03/19</a:t>
            </a: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1702C8-1A2E-447B-9AC0-E4014AE9025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6565D6-CDF1-40B5-801A-C4ECF3080B84}" type="datetime1">
              <a:rPr lang="en-GB" smtClean="0"/>
              <a:t>13/03/2019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Florence Kashora 1705533  SBMA7122D 11/03/19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1702C8-1A2E-447B-9AC0-E4014AE9025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16000" y="4572000"/>
            <a:ext cx="9046464" cy="1600200"/>
          </a:xfrm>
        </p:spPr>
        <p:txBody>
          <a:bodyPr anchor="b">
            <a:normAutofit/>
          </a:bodyPr>
          <a:lstStyle>
            <a:lvl1pPr algn="l">
              <a:defRPr sz="5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47821" y="457201"/>
            <a:ext cx="6126579" cy="4114799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16002" y="457200"/>
            <a:ext cx="3564876" cy="4114800"/>
          </a:xfrm>
        </p:spPr>
        <p:txBody>
          <a:bodyPr>
            <a:normAutofit/>
          </a:bodyPr>
          <a:lstStyle>
            <a:lvl1pPr marL="0" indent="0">
              <a:buNone/>
              <a:defRPr sz="21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61DF32-915E-4A99-A5FF-6673DF1F2961}" type="datetime1">
              <a:rPr lang="en-GB" smtClean="0"/>
              <a:t>13/03/2019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Florence Kashora 1705533  SBMA7122D 11/03/19</a:t>
            </a:r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1702C8-1A2E-447B-9AC0-E4014AE9025B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 rot="5400000">
            <a:off x="2871259" y="2514336"/>
            <a:ext cx="3810000" cy="2117"/>
          </a:xfrm>
          <a:prstGeom prst="line">
            <a:avLst/>
          </a:prstGeom>
          <a:ln>
            <a:solidFill>
              <a:schemeClr val="tx2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11936" y="4572000"/>
            <a:ext cx="9046464" cy="1600200"/>
          </a:xfrm>
        </p:spPr>
        <p:txBody>
          <a:bodyPr anchor="b">
            <a:normAutofit/>
          </a:bodyPr>
          <a:lstStyle>
            <a:lvl1pPr algn="l">
              <a:defRPr sz="5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36320" y="457200"/>
            <a:ext cx="10058400" cy="2895600"/>
          </a:xfrm>
          <a:ln w="6350">
            <a:solidFill>
              <a:schemeClr val="tx2"/>
            </a:solidFill>
          </a:ln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33856" y="3505200"/>
            <a:ext cx="9855200" cy="804862"/>
          </a:xfrm>
        </p:spPr>
        <p:txBody>
          <a:bodyPr anchor="t" anchorCtr="0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903C7E-2013-40A1-B61E-B20292C9E634}" type="datetime1">
              <a:rPr lang="en-GB" smtClean="0"/>
              <a:t>13/03/2019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Florence Kashora 1705533  SBMA7122D 11/03/19</a:t>
            </a:r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1702C8-1A2E-447B-9AC0-E4014AE9025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19200" y="685800"/>
            <a:ext cx="9652000" cy="3886200"/>
          </a:xfrm>
        </p:spPr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22EB46-C030-4150-B092-C6DCB28FA271}" type="datetime1">
              <a:rPr lang="en-GB" smtClean="0"/>
              <a:t>13/03/2019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Florence Kashora 1705533  SBMA7122D 11/03/19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1702C8-1A2E-447B-9AC0-E4014AE9025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16000" y="685802"/>
            <a:ext cx="2438400" cy="5410199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454400" y="685801"/>
            <a:ext cx="7620000" cy="4876800"/>
          </a:xfrm>
        </p:spPr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0191BF-89B8-4011-85B7-6B4667B24C16}" type="datetime1">
              <a:rPr lang="en-GB" smtClean="0"/>
              <a:t>13/03/2019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Florence Kashora 1705533  SBMA7122D 11/03/19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1702C8-1A2E-447B-9AC0-E4014AE9025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16000" y="4572000"/>
            <a:ext cx="9042400" cy="16002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16000" y="685800"/>
            <a:ext cx="10058400" cy="3886200"/>
          </a:xfrm>
          <a:prstGeom prst="rect">
            <a:avLst/>
          </a:prstGeom>
        </p:spPr>
        <p:txBody>
          <a:bodyPr vert="horz" lIns="91440" tIns="45720" rIns="91440" bIns="45720" rtlCol="0" anchor="ctr" anchorCtr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31200" y="6208777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tx2">
                    <a:lumMod val="90000"/>
                    <a:lumOff val="10000"/>
                  </a:schemeClr>
                </a:solidFill>
                <a:latin typeface="+mn-lt"/>
              </a:defRPr>
            </a:lvl1pPr>
          </a:lstStyle>
          <a:p>
            <a:fld id="{0C641609-DFF5-46B9-A4E4-4ECF16883902}" type="datetime1">
              <a:rPr lang="en-GB" smtClean="0"/>
              <a:t>13/03/2019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15999" y="6208777"/>
            <a:ext cx="649849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="1">
                <a:solidFill>
                  <a:schemeClr val="tx2">
                    <a:lumMod val="90000"/>
                    <a:lumOff val="10000"/>
                  </a:schemeClr>
                </a:solidFill>
              </a:defRPr>
            </a:lvl1pPr>
          </a:lstStyle>
          <a:p>
            <a:r>
              <a:rPr lang="en-GB"/>
              <a:t>Florence Kashora 1705533  SBMA7122D 11/03/19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160000" y="5687569"/>
            <a:ext cx="1016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4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</a:lstStyle>
          <a:p>
            <a:fld id="{361702C8-1A2E-447B-9AC0-E4014AE9025B}" type="slidenum">
              <a:rPr lang="en-GB" smtClean="0"/>
              <a:t>‹#›</a:t>
            </a:fld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1036320" y="0"/>
            <a:ext cx="10058400" cy="381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1036320" y="6172200"/>
            <a:ext cx="10058400" cy="274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hdr="0" dt="0"/>
  <p:txStyles>
    <p:titleStyle>
      <a:lvl1pPr algn="l" defTabSz="914400" rtl="0" eaLnBrk="1" latinLnBrk="0" hangingPunct="1">
        <a:spcBef>
          <a:spcPct val="0"/>
        </a:spcBef>
        <a:buNone/>
        <a:defRPr sz="54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94360" indent="-27432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6868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8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4592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1901952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219456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8pPr>
      <a:lvl9pPr marL="246888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4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4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2.png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4" Type="http://schemas.openxmlformats.org/officeDocument/2006/relationships/image" Target="../media/image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4" Type="http://schemas.openxmlformats.org/officeDocument/2006/relationships/image" Target="../media/image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4" Type="http://schemas.openxmlformats.org/officeDocument/2006/relationships/image" Target="../media/image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4" Type="http://schemas.openxmlformats.org/officeDocument/2006/relationships/image" Target="../media/image2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4" Type="http://schemas.openxmlformats.org/officeDocument/2006/relationships/image" Target="../media/image2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5" Type="http://schemas.openxmlformats.org/officeDocument/2006/relationships/image" Target="../media/image2.png"/><Relationship Id="rId4" Type="http://schemas.openxmlformats.org/officeDocument/2006/relationships/image" Target="../media/image4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4" Type="http://schemas.openxmlformats.org/officeDocument/2006/relationships/image" Target="../media/image2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thedti.gov.za/trade_investment/why_invest_insa.jsp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33D835-E7C8-4BFC-BE96-8CEEAA158C7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51772" y="73025"/>
            <a:ext cx="9144000" cy="2387600"/>
          </a:xfrm>
        </p:spPr>
        <p:txBody>
          <a:bodyPr>
            <a:normAutofit/>
          </a:bodyPr>
          <a:lstStyle/>
          <a:p>
            <a:r>
              <a:rPr lang="en-GB" sz="4000" b="1" u="sng" dirty="0">
                <a:latin typeface="Arial" panose="020B0604020202020204" pitchFamily="34" charset="0"/>
                <a:cs typeface="Arial" panose="020B0604020202020204" pitchFamily="34" charset="0"/>
              </a:rPr>
              <a:t>ESSENCE USA </a:t>
            </a:r>
            <a:r>
              <a:rPr lang="en-GB" sz="4000" b="1" u="sng" dirty="0">
                <a:latin typeface="Arial" panose="020B0604020202020204" pitchFamily="34" charset="0"/>
                <a:cs typeface="Arial" panose="020B0604020202020204" pitchFamily="34" charset="0"/>
                <a:sym typeface="Wingdings" panose="05000000000000000000" pitchFamily="2" charset="2"/>
              </a:rPr>
              <a:t></a:t>
            </a:r>
            <a:r>
              <a:rPr lang="en-GB" sz="4000" b="1" u="sng" dirty="0">
                <a:latin typeface="Arial" panose="020B0604020202020204" pitchFamily="34" charset="0"/>
                <a:cs typeface="Arial" panose="020B0604020202020204" pitchFamily="34" charset="0"/>
              </a:rPr>
              <a:t> SA: Expanding beyond borders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F45B125-8FCD-42DA-A2C0-61FFF8A1969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071951"/>
            <a:ext cx="9144000" cy="1655762"/>
          </a:xfrm>
          <a:noFill/>
        </p:spPr>
        <p:txBody>
          <a:bodyPr>
            <a:noAutofit/>
          </a:bodyPr>
          <a:lstStyle/>
          <a:p>
            <a:pPr lvl="0">
              <a:lnSpc>
                <a:spcPct val="107000"/>
              </a:lnSpc>
              <a:spcAft>
                <a:spcPts val="800"/>
              </a:spcAft>
            </a:pPr>
            <a:r>
              <a:rPr lang="en-GB" sz="2000" dirty="0">
                <a:solidFill>
                  <a:prstClr val="black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Florence Kashora</a:t>
            </a:r>
            <a:endParaRPr lang="en-GB" sz="2000" dirty="0">
              <a:solidFill>
                <a:prstClr val="black"/>
              </a:solidFill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lvl="0">
              <a:lnSpc>
                <a:spcPct val="107000"/>
              </a:lnSpc>
              <a:spcAft>
                <a:spcPts val="800"/>
              </a:spcAft>
            </a:pPr>
            <a:r>
              <a:rPr lang="en-GB" sz="2000" dirty="0">
                <a:solidFill>
                  <a:prstClr val="black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Student number: 1705533 </a:t>
            </a:r>
            <a:endParaRPr lang="en-GB" sz="2000" dirty="0">
              <a:solidFill>
                <a:prstClr val="black"/>
              </a:solidFill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lvl="0">
              <a:lnSpc>
                <a:spcPct val="107000"/>
              </a:lnSpc>
              <a:spcAft>
                <a:spcPts val="800"/>
              </a:spcAft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Module: International Business (SBMA7122D) Part A</a:t>
            </a:r>
          </a:p>
          <a:p>
            <a:pPr lvl="0">
              <a:lnSpc>
                <a:spcPct val="107000"/>
              </a:lnSpc>
              <a:spcAft>
                <a:spcPts val="800"/>
              </a:spcAft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Presentation time: 6.58</a:t>
            </a:r>
            <a:endParaRPr lang="en-GB" sz="180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2B8DE90-120F-4DEB-9BDA-CD8171B5B7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Florence Kashora 1705533  SBMA7122D 14/03/19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1702C8-1A2E-447B-9AC0-E4014AE9025B}" type="slidenum">
              <a:rPr lang="en-GB" smtClean="0"/>
              <a:t>1</a:t>
            </a:fld>
            <a:endParaRPr lang="en-GB"/>
          </a:p>
        </p:txBody>
      </p:sp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902D5CF0-1843-46E8-BC37-7999F35D616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91819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016"/>
    </mc:Choice>
    <mc:Fallback>
      <p:transition spd="slow" advTm="801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11225" y="1495802"/>
            <a:ext cx="10058400" cy="3648029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ESSENCE needs to expand beyond its current borders to South Africa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Readers should be able to be able to benefit from a local version of their favourite magazine 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Leading examples include Vogue 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SWOT analysis is required to increase success of this new venture</a:t>
            </a:r>
          </a:p>
          <a:p>
            <a:pPr marL="0" indent="0"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Florence Kashora 1705533  SBMA7122D 14/03/19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1702C8-1A2E-447B-9AC0-E4014AE9025B}" type="slidenum">
              <a:rPr lang="en-GB" smtClean="0"/>
              <a:t>2</a:t>
            </a:fld>
            <a:endParaRPr lang="en-GB"/>
          </a:p>
        </p:txBody>
      </p:sp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>
            <a:off x="911225" y="-295275"/>
            <a:ext cx="9042400" cy="1600200"/>
          </a:xfrm>
        </p:spPr>
        <p:txBody>
          <a:bodyPr>
            <a:normAutofit/>
          </a:bodyPr>
          <a:lstStyle/>
          <a:p>
            <a:pPr algn="ctr"/>
            <a:r>
              <a:rPr lang="en-GB" sz="4000" b="1" u="sng" dirty="0">
                <a:solidFill>
                  <a:prstClr val="black">
                    <a:lumMod val="85000"/>
                    <a:lumOff val="15000"/>
                  </a:prstClr>
                </a:solidFill>
                <a:latin typeface="Arial Black" panose="020B0A04020102020204" pitchFamily="34" charset="0"/>
                <a:cs typeface="Arial" panose="020B0604020202020204" pitchFamily="34" charset="0"/>
              </a:rPr>
              <a:t>Introduction</a:t>
            </a:r>
            <a:endParaRPr lang="en-GB" sz="4000" dirty="0">
              <a:latin typeface="Arial Black" panose="020B0A04020102020204" pitchFamily="34" charset="0"/>
            </a:endParaRPr>
          </a:p>
        </p:txBody>
      </p:sp>
      <p:pic>
        <p:nvPicPr>
          <p:cNvPr id="13" name="Audio 12">
            <a:hlinkClick r:id="" action="ppaction://media"/>
            <a:extLst>
              <a:ext uri="{FF2B5EF4-FFF2-40B4-BE49-F238E27FC236}">
                <a16:creationId xmlns:a16="http://schemas.microsoft.com/office/drawing/2014/main" id="{6789B8B5-44C5-4399-8F94-B88F50ACEAB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55001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8336"/>
    </mc:Choice>
    <mc:Fallback>
      <p:transition spd="slow" advTm="1833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11225" y="1495802"/>
            <a:ext cx="10058400" cy="3648029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20 million black females aged 18 – 49 (STATS SA, 2018)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Reduced socio-cultural distance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Could be gateway to other African countries 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>
              <a:buClr>
                <a:srgbClr val="AD0101"/>
              </a:buClr>
              <a:buFont typeface="Wingdings" panose="05000000000000000000" pitchFamily="2" charset="2"/>
              <a:buChar char="Ø"/>
            </a:pPr>
            <a:r>
              <a:rPr lang="en-GB" sz="2000" dirty="0">
                <a:solidFill>
                  <a:srgbClr val="30303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Stable infrastructure e.g. manufacturing, telecommunications (DTI, no date)</a:t>
            </a:r>
          </a:p>
          <a:p>
            <a:pPr marL="0" indent="0"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Concerns about crime and corruption (Eberhart, 2017)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Florence Kashora 1705533  SBMA7122D 14/03/19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1702C8-1A2E-447B-9AC0-E4014AE9025B}" type="slidenum">
              <a:rPr lang="en-GB" smtClean="0"/>
              <a:t>3</a:t>
            </a:fld>
            <a:endParaRPr lang="en-GB"/>
          </a:p>
        </p:txBody>
      </p:sp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>
            <a:off x="911225" y="-295275"/>
            <a:ext cx="9042400" cy="1600200"/>
          </a:xfrm>
        </p:spPr>
        <p:txBody>
          <a:bodyPr>
            <a:normAutofit/>
          </a:bodyPr>
          <a:lstStyle/>
          <a:p>
            <a:pPr algn="ctr"/>
            <a:r>
              <a:rPr lang="en-GB" sz="4000" b="1" u="sng" dirty="0">
                <a:solidFill>
                  <a:prstClr val="black">
                    <a:lumMod val="85000"/>
                    <a:lumOff val="15000"/>
                  </a:prstClr>
                </a:solidFill>
                <a:latin typeface="Arial Black" panose="020B0A04020102020204" pitchFamily="34" charset="0"/>
                <a:cs typeface="Arial" panose="020B0604020202020204" pitchFamily="34" charset="0"/>
              </a:rPr>
              <a:t>South Africa</a:t>
            </a:r>
            <a:endParaRPr lang="en-GB" sz="4000" dirty="0">
              <a:latin typeface="Arial Black" panose="020B0A04020102020204" pitchFamily="34" charset="0"/>
            </a:endParaRPr>
          </a:p>
        </p:txBody>
      </p:sp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0EC219DE-C597-45AC-A292-E70232DEEF5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80195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4995"/>
    </mc:Choice>
    <mc:Fallback>
      <p:transition spd="slow" advTm="3499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0" y="143955"/>
            <a:ext cx="9042400" cy="1600200"/>
          </a:xfrm>
        </p:spPr>
        <p:txBody>
          <a:bodyPr>
            <a:normAutofit/>
          </a:bodyPr>
          <a:lstStyle/>
          <a:p>
            <a:pPr algn="ctr"/>
            <a:r>
              <a:rPr lang="en-GB" sz="4000" u="sng" dirty="0">
                <a:latin typeface="Arial Black" panose="020B0A04020102020204" pitchFamily="34" charset="0"/>
                <a:cs typeface="Arial" panose="020B0604020202020204" pitchFamily="34" charset="0"/>
              </a:rPr>
              <a:t>Swot analysis: strengths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Florence Kashora 1705533  SBMA7122D 14/03/19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1702C8-1A2E-447B-9AC0-E4014AE9025B}" type="slidenum">
              <a:rPr lang="en-GB" smtClean="0"/>
              <a:t>4</a:t>
            </a:fld>
            <a:endParaRPr lang="en-GB"/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553F8DCA-4206-481F-8F8D-4A49272947C3}"/>
              </a:ext>
            </a:extLst>
          </p:cNvPr>
          <p:cNvSpPr txBox="1">
            <a:spLocks/>
          </p:cNvSpPr>
          <p:nvPr/>
        </p:nvSpPr>
        <p:spPr>
          <a:xfrm>
            <a:off x="917039" y="1891847"/>
            <a:ext cx="10058400" cy="3648029"/>
          </a:xfrm>
          <a:prstGeom prst="rect">
            <a:avLst/>
          </a:prstGeom>
        </p:spPr>
        <p:txBody>
          <a:bodyPr vert="horz" lIns="91440" tIns="45720" rIns="91440" bIns="45720" rtlCol="0" anchor="ctr" anchorCtr="0">
            <a:normAutofit lnSpcReduction="10000"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9436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6868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3716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8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64592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1901952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19456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46888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" panose="05000000000000000000" pitchFamily="2" charset="2"/>
              <a:buChar char="Ø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Recognised brand 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High product differentiation which may favour a hierarchical mode of entry (Wade, 2018)</a:t>
            </a:r>
          </a:p>
          <a:p>
            <a:pPr lvl="1">
              <a:buFont typeface="Wingdings" panose="05000000000000000000" pitchFamily="2" charset="2"/>
              <a:buChar char="Ø"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ESSENCE already has a good digital presence (ESSENCE, 2019)</a:t>
            </a:r>
          </a:p>
          <a:p>
            <a:pPr lvl="2">
              <a:buFont typeface="Wingdings" panose="05000000000000000000" pitchFamily="2" charset="2"/>
              <a:buChar char="Ø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The brand is accessible worldwide</a:t>
            </a:r>
          </a:p>
          <a:p>
            <a:pPr lvl="2">
              <a:buFont typeface="Wingdings" panose="05000000000000000000" pitchFamily="2" charset="2"/>
              <a:buChar char="Ø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Social media allows the brand to be micro-marketed to international markets (Economics Online, 2019)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ESSENCE has been running a music festival in South Africa (ESSENCE, 2017)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It has a medium level of international experience which may favour a hierarchical mode of entry (Wade, 2018) 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The new magazine initially can be an extension of this</a:t>
            </a:r>
          </a:p>
        </p:txBody>
      </p:sp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4F4A0483-854E-4F23-B371-93E954BCB72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88330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0539"/>
    </mc:Choice>
    <mc:Fallback>
      <p:transition spd="slow" advTm="6053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0" y="143955"/>
            <a:ext cx="9042400" cy="1600200"/>
          </a:xfrm>
        </p:spPr>
        <p:txBody>
          <a:bodyPr>
            <a:normAutofit/>
          </a:bodyPr>
          <a:lstStyle/>
          <a:p>
            <a:pPr algn="ctr"/>
            <a:r>
              <a:rPr lang="en-GB" sz="4000" u="sng" dirty="0">
                <a:latin typeface="Arial Black" panose="020B0A04020102020204" pitchFamily="34" charset="0"/>
              </a:rPr>
              <a:t>Swot analysis: weakness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Florence Kashora 1705533  SBMA7122D 14/03/19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1702C8-1A2E-447B-9AC0-E4014AE9025B}" type="slidenum">
              <a:rPr lang="en-GB" smtClean="0"/>
              <a:t>5</a:t>
            </a:fld>
            <a:endParaRPr lang="en-GB"/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BFDD4E8C-BD5D-45CB-876A-B1A01B10E27E}"/>
              </a:ext>
            </a:extLst>
          </p:cNvPr>
          <p:cNvSpPr txBox="1">
            <a:spLocks/>
          </p:cNvSpPr>
          <p:nvPr/>
        </p:nvSpPr>
        <p:spPr>
          <a:xfrm>
            <a:off x="814316" y="1891847"/>
            <a:ext cx="10058400" cy="3648029"/>
          </a:xfrm>
          <a:prstGeom prst="rect">
            <a:avLst/>
          </a:prstGeom>
        </p:spPr>
        <p:txBody>
          <a:bodyPr vert="horz" lIns="91440" tIns="45720" rIns="91440" bIns="45720" rtlCol="0" anchor="ctr" anchorCtr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9436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6868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3716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8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64592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1901952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19456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46888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" panose="05000000000000000000" pitchFamily="2" charset="2"/>
              <a:buChar char="Ø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Magazine will be newcomer amongst other magazines with established loyal readers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Lack of local knowledge 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Can counteract this by employing local support staff(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Bearne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2016) and multilingual staff (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Bearne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2016)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HR should be involved in planning a talent strategy (Fernando, 2019)</a:t>
            </a:r>
          </a:p>
          <a:p>
            <a:pPr lvl="1">
              <a:buFont typeface="Wingdings" panose="05000000000000000000" pitchFamily="2" charset="2"/>
              <a:buChar char="Ø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Cultural barrier: can be broken by using local influencers (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Bearne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, 2016)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Negotiations should also be culture sensitive (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Salacuse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2004)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C3019973-A886-4835-A29B-8F52745D5FF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89009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9496"/>
    </mc:Choice>
    <mc:Fallback>
      <p:transition spd="slow" advTm="3949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6492A1D-D8E6-46F4-A919-FDF9618CCB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Florence Kashora 1705533  SBMA7122D 14/03/19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F3A3236-F8EA-46A1-9002-CCC92C6CE4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1702C8-1A2E-447B-9AC0-E4014AE9025B}" type="slidenum">
              <a:rPr lang="en-GB" smtClean="0"/>
              <a:t>6</a:t>
            </a:fld>
            <a:endParaRPr lang="en-GB"/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11AA9FF5-D31B-4ECE-B79C-E1B2862D9DE8}"/>
              </a:ext>
            </a:extLst>
          </p:cNvPr>
          <p:cNvSpPr txBox="1">
            <a:spLocks/>
          </p:cNvSpPr>
          <p:nvPr/>
        </p:nvSpPr>
        <p:spPr>
          <a:xfrm>
            <a:off x="697358" y="3445203"/>
            <a:ext cx="10058400" cy="989584"/>
          </a:xfrm>
          <a:prstGeom prst="rect">
            <a:avLst/>
          </a:prstGeom>
        </p:spPr>
        <p:txBody>
          <a:bodyPr vert="horz" lIns="91440" tIns="45720" rIns="91440" bIns="45720" rtlCol="0" anchor="ctr" anchorCtr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9436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6868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3716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8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64592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1901952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19456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46888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" panose="05000000000000000000" pitchFamily="2" charset="2"/>
              <a:buChar char="Ø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F8A25CF9-71F1-46DF-88FE-BDC230FAEA10}"/>
              </a:ext>
            </a:extLst>
          </p:cNvPr>
          <p:cNvSpPr/>
          <p:nvPr/>
        </p:nvSpPr>
        <p:spPr>
          <a:xfrm>
            <a:off x="2468595" y="4967839"/>
            <a:ext cx="7091916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en-GB" sz="20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Figure 1. Areas of convergence and divergence between South Africa and the USA. (Hofstede Insights, 2019).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12193477-6547-4F45-A8E7-D728A940CD4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68595" y="1262788"/>
            <a:ext cx="6153150" cy="3438525"/>
          </a:xfrm>
          <a:prstGeom prst="rect">
            <a:avLst/>
          </a:prstGeom>
        </p:spPr>
      </p:pic>
      <p:pic>
        <p:nvPicPr>
          <p:cNvPr id="12" name="Audio 11">
            <a:hlinkClick r:id="" action="ppaction://media"/>
            <a:extLst>
              <a:ext uri="{FF2B5EF4-FFF2-40B4-BE49-F238E27FC236}">
                <a16:creationId xmlns:a16="http://schemas.microsoft.com/office/drawing/2014/main" id="{7ABF5C7C-AF48-4A7B-9F12-F8D1BAFE75F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30484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5375"/>
    </mc:Choice>
    <mc:Fallback>
      <p:transition spd="slow" advTm="2537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0" y="143955"/>
            <a:ext cx="9042400" cy="1600200"/>
          </a:xfrm>
        </p:spPr>
        <p:txBody>
          <a:bodyPr>
            <a:normAutofit/>
          </a:bodyPr>
          <a:lstStyle/>
          <a:p>
            <a:pPr algn="ctr"/>
            <a:r>
              <a:rPr lang="en-GB" sz="4000" u="sng" dirty="0">
                <a:solidFill>
                  <a:prstClr val="black">
                    <a:lumMod val="85000"/>
                    <a:lumOff val="15000"/>
                  </a:prstClr>
                </a:solidFill>
                <a:latin typeface="Arial Black" panose="020B0A04020102020204" pitchFamily="34" charset="0"/>
              </a:rPr>
              <a:t>Swot analysis: opportunities</a:t>
            </a:r>
            <a:endParaRPr lang="en-GB" sz="4000" u="sng" dirty="0">
              <a:latin typeface="Arial Black" panose="020B0A04020102020204" pitchFamily="34" charset="0"/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Florence Kashora 1705533  SBMA7122D 14/03/19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1702C8-1A2E-447B-9AC0-E4014AE9025B}" type="slidenum">
              <a:rPr lang="en-GB" smtClean="0"/>
              <a:t>7</a:t>
            </a:fld>
            <a:endParaRPr lang="en-GB"/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83E5B2E8-96C2-4065-835B-3C081051FA55}"/>
              </a:ext>
            </a:extLst>
          </p:cNvPr>
          <p:cNvSpPr txBox="1">
            <a:spLocks/>
          </p:cNvSpPr>
          <p:nvPr/>
        </p:nvSpPr>
        <p:spPr>
          <a:xfrm>
            <a:off x="893170" y="1631244"/>
            <a:ext cx="10058400" cy="3648029"/>
          </a:xfrm>
          <a:prstGeom prst="rect">
            <a:avLst/>
          </a:prstGeom>
        </p:spPr>
        <p:txBody>
          <a:bodyPr vert="horz" lIns="91440" tIns="45720" rIns="91440" bIns="45720" rtlCol="0" anchor="ctr" anchorCtr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9436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6868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3716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8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64592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1901952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19456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46888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Increased profits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New target market: current demographic in USA is university-educated middle class women with an average household income above £40 000 (ESSENCE, 2019)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South Africa has a growing middle class with disposable income (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Businesstech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2013)</a:t>
            </a:r>
          </a:p>
          <a:p>
            <a:pPr lvl="1">
              <a:buFont typeface="Wingdings" panose="05000000000000000000" pitchFamily="2" charset="2"/>
              <a:buChar char="Ø"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Can survey the new target audience on what they want in their new magazine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But need to balance standardisation especially given globalisation of competition, with catering to the local market and local competition (Wade, 2016)</a:t>
            </a:r>
          </a:p>
          <a:p>
            <a:pPr lvl="1">
              <a:buFont typeface="Wingdings" panose="05000000000000000000" pitchFamily="2" charset="2"/>
              <a:buChar char="Ø"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6DD416B2-575B-4C0A-8B12-B29FBA4341F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59355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3781"/>
    </mc:Choice>
    <mc:Fallback>
      <p:transition spd="slow" advTm="3378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0" y="143955"/>
            <a:ext cx="9042400" cy="1600200"/>
          </a:xfrm>
        </p:spPr>
        <p:txBody>
          <a:bodyPr>
            <a:normAutofit/>
          </a:bodyPr>
          <a:lstStyle/>
          <a:p>
            <a:pPr algn="ctr"/>
            <a:r>
              <a:rPr lang="en-GB" sz="4000" u="sng" dirty="0">
                <a:solidFill>
                  <a:prstClr val="black">
                    <a:lumMod val="85000"/>
                    <a:lumOff val="15000"/>
                  </a:prstClr>
                </a:solidFill>
                <a:latin typeface="Arial Black" panose="020B0A04020102020204" pitchFamily="34" charset="0"/>
              </a:rPr>
              <a:t>Swot analysis: opportunities</a:t>
            </a:r>
            <a:endParaRPr lang="en-GB" sz="4000" u="sng" dirty="0">
              <a:latin typeface="Arial Black" panose="020B0A04020102020204" pitchFamily="34" charset="0"/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Florence Kashora 1705533  SBMA7122D 14/03/19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1702C8-1A2E-447B-9AC0-E4014AE9025B}" type="slidenum">
              <a:rPr lang="en-GB" smtClean="0"/>
              <a:t>8</a:t>
            </a:fld>
            <a:endParaRPr lang="en-GB"/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83E5B2E8-96C2-4065-835B-3C081051FA55}"/>
              </a:ext>
            </a:extLst>
          </p:cNvPr>
          <p:cNvSpPr txBox="1">
            <a:spLocks/>
          </p:cNvSpPr>
          <p:nvPr/>
        </p:nvSpPr>
        <p:spPr>
          <a:xfrm>
            <a:off x="879523" y="1891847"/>
            <a:ext cx="10058400" cy="3648029"/>
          </a:xfrm>
          <a:prstGeom prst="rect">
            <a:avLst/>
          </a:prstGeom>
        </p:spPr>
        <p:txBody>
          <a:bodyPr vert="horz" lIns="91440" tIns="45720" rIns="91440" bIns="45720" rtlCol="0" anchor="ctr" anchorCtr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9436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6868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3716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8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64592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1901952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19456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46888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20040" lvl="1" indent="0"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Increase responsibility to the environment (Francis, 2018) 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Globalisation increases pollution (Economics Online, 2019)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Employ local people and help increase employment (Economics online, 2019)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Cheaper labour costs (DTI, no date)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But ensure don’t become a monopsony of labour and push wages below acceptable threshold (Economics Online, 2019)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Review employment strategies of other companies which entered the South African markets e.g. Walmart (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Deresky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2016)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Should conduct ethical business by embracing The Ten Principles of the UN Global Compact (United Nations, no date) instead of waiting for mandatory sanctions</a:t>
            </a:r>
          </a:p>
          <a:p>
            <a:pPr lvl="2">
              <a:buFont typeface="Wingdings" panose="05000000000000000000" pitchFamily="2" charset="2"/>
              <a:buChar char="Ø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Protecting the environment, fair labour and not being involved in corruption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Our business could help solve social problems (Porter, 2013)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Not just increase in investment but also increased sharing of knowledge and technology (Economics online, 2019)</a:t>
            </a:r>
          </a:p>
        </p:txBody>
      </p:sp>
      <p:pic>
        <p:nvPicPr>
          <p:cNvPr id="10" name="Audio 9">
            <a:hlinkClick r:id="" action="ppaction://media"/>
            <a:extLst>
              <a:ext uri="{FF2B5EF4-FFF2-40B4-BE49-F238E27FC236}">
                <a16:creationId xmlns:a16="http://schemas.microsoft.com/office/drawing/2014/main" id="{CAA0869B-6426-454A-A6C3-CD7D8D3192C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35438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3240"/>
    </mc:Choice>
    <mc:Fallback>
      <p:transition spd="slow" advTm="5324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0" y="143955"/>
            <a:ext cx="9042400" cy="893275"/>
          </a:xfrm>
        </p:spPr>
        <p:txBody>
          <a:bodyPr>
            <a:normAutofit/>
          </a:bodyPr>
          <a:lstStyle/>
          <a:p>
            <a:pPr algn="ctr"/>
            <a:r>
              <a:rPr lang="en-GB" sz="4000" u="sng" dirty="0"/>
              <a:t>Swot analysis: threats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Florence Kashora 1705533  SBMA7122D 14/03/19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1702C8-1A2E-447B-9AC0-E4014AE9025B}" type="slidenum">
              <a:rPr lang="en-GB" smtClean="0"/>
              <a:t>9</a:t>
            </a:fld>
            <a:endParaRPr lang="en-GB"/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8324AFA7-7670-4869-A1F7-6C708DB49289}"/>
              </a:ext>
            </a:extLst>
          </p:cNvPr>
          <p:cNvSpPr txBox="1">
            <a:spLocks/>
          </p:cNvSpPr>
          <p:nvPr/>
        </p:nvSpPr>
        <p:spPr>
          <a:xfrm>
            <a:off x="837790" y="1037230"/>
            <a:ext cx="10058400" cy="5015463"/>
          </a:xfrm>
          <a:prstGeom prst="rect">
            <a:avLst/>
          </a:prstGeom>
        </p:spPr>
        <p:txBody>
          <a:bodyPr vert="horz" lIns="91440" tIns="45720" rIns="91440" bIns="45720" rtlCol="0" anchor="ctr" anchorCtr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9436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6868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3716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8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64592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1901952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19456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46888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May need a high ratio of subscriptions vs single sales to guarantee profit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High risk with no guarantee of success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May favour an export mode of entry which allows more flexibility and has a lower cost (Wade, 2018)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But this gives the company less control e.g. of the product content</a:t>
            </a:r>
          </a:p>
          <a:p>
            <a:pPr lvl="1">
              <a:buFont typeface="Wingdings" panose="05000000000000000000" pitchFamily="2" charset="2"/>
              <a:buChar char="Ø"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Failure in an image-dependent sector could weaken brand power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Other competing magazines 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Could adversely impact local magazines (Economics Online, 2019), but should these focus on their own niche and not try to compete? (Kashora, 2019) </a:t>
            </a:r>
          </a:p>
          <a:p>
            <a:pPr lvl="1">
              <a:buFont typeface="Wingdings" panose="05000000000000000000" pitchFamily="2" charset="2"/>
              <a:buChar char="Ø"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Digital versions of magazines may be more popular (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Businesstech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, 2013)</a:t>
            </a:r>
          </a:p>
        </p:txBody>
      </p:sp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116432A5-3AB0-4D22-986C-8D35A1B4429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40551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6247"/>
    </mc:Choice>
    <mc:Fallback>
      <p:transition spd="slow" advTm="4624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0" y="143955"/>
            <a:ext cx="9042400" cy="893275"/>
          </a:xfrm>
        </p:spPr>
        <p:txBody>
          <a:bodyPr>
            <a:normAutofit/>
          </a:bodyPr>
          <a:lstStyle/>
          <a:p>
            <a:pPr algn="ctr"/>
            <a:r>
              <a:rPr lang="en-GB" sz="4000" u="sng" dirty="0"/>
              <a:t>Swot analysis: threats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Florence Kashora 1705533  SBMA7122D 14/03/19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1702C8-1A2E-447B-9AC0-E4014AE9025B}" type="slidenum">
              <a:rPr lang="en-GB" smtClean="0"/>
              <a:t>10</a:t>
            </a:fld>
            <a:endParaRPr lang="en-GB"/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8324AFA7-7670-4869-A1F7-6C708DB49289}"/>
              </a:ext>
            </a:extLst>
          </p:cNvPr>
          <p:cNvSpPr txBox="1">
            <a:spLocks/>
          </p:cNvSpPr>
          <p:nvPr/>
        </p:nvSpPr>
        <p:spPr>
          <a:xfrm>
            <a:off x="837790" y="1037230"/>
            <a:ext cx="10058400" cy="5015463"/>
          </a:xfrm>
          <a:prstGeom prst="rect">
            <a:avLst/>
          </a:prstGeom>
        </p:spPr>
        <p:txBody>
          <a:bodyPr vert="horz" lIns="91440" tIns="45720" rIns="91440" bIns="45720" rtlCol="0" anchor="ctr" anchorCtr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9436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6868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3716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8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64592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1901952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19456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46888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Corruption e.g. when paying for licences (The Economist, 2019)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Robertson (2013) argues that investing despite corruption will increase wealth which will, in turn, reduce corruption</a:t>
            </a:r>
          </a:p>
          <a:p>
            <a:pPr lvl="1">
              <a:buFont typeface="Wingdings" panose="05000000000000000000" pitchFamily="2" charset="2"/>
              <a:buChar char="Ø"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Recent sluggish South African economic growth (Financial Times, 2019)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Currency fluctuation can compound the situation 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Robertson argues that the African economy tends are likely to follow what the Asian markets did and ultimately grow</a:t>
            </a:r>
          </a:p>
        </p:txBody>
      </p:sp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BC453727-864D-4F93-9EE4-6FA5005B623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936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8750"/>
    </mc:Choice>
    <mc:Fallback>
      <p:transition spd="slow" advTm="2875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34754" y="510639"/>
            <a:ext cx="9042400" cy="1600200"/>
          </a:xfrm>
        </p:spPr>
        <p:txBody>
          <a:bodyPr>
            <a:normAutofit/>
          </a:bodyPr>
          <a:lstStyle/>
          <a:p>
            <a:pPr algn="ctr"/>
            <a:r>
              <a:rPr lang="en-GB" sz="4000" u="sng" dirty="0">
                <a:latin typeface="Arial Black" panose="020B0A04020102020204" pitchFamily="34" charset="0"/>
              </a:rPr>
              <a:t>Failure of previous expansions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5995" y="2265218"/>
            <a:ext cx="10058400" cy="3886200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Other magazines (e.g. Vogue Singapore; Yap, 2018) have failed due to;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>
              <a:buFont typeface="Wingdings" panose="05000000000000000000" pitchFamily="2" charset="2"/>
              <a:buChar char="Ø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Slow economy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Small budget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Small team who are not local</a:t>
            </a:r>
          </a:p>
          <a:p>
            <a:pPr lvl="2">
              <a:buFont typeface="Wingdings" panose="05000000000000000000" pitchFamily="2" charset="2"/>
              <a:buChar char="Ø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Should use an export mode of entry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Inadequate amount of relatable local content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Decreasing advertising revenue due to decreasing readership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Florence Kashora 1705533  SBMA7122D 14/03/19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1702C8-1A2E-447B-9AC0-E4014AE9025B}" type="slidenum">
              <a:rPr lang="en-GB" smtClean="0"/>
              <a:t>11</a:t>
            </a:fld>
            <a:endParaRPr lang="en-GB"/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E71BE95D-EE47-408D-87B6-5D8E0864E25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36898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1781"/>
    </mc:Choice>
    <mc:Fallback>
      <p:transition spd="slow" advTm="2178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131" y="204147"/>
            <a:ext cx="10643737" cy="841597"/>
          </a:xfrm>
        </p:spPr>
        <p:txBody>
          <a:bodyPr>
            <a:normAutofit/>
          </a:bodyPr>
          <a:lstStyle/>
          <a:p>
            <a:pPr algn="ctr"/>
            <a:r>
              <a:rPr lang="en-GB" sz="4000" u="sng" dirty="0">
                <a:latin typeface="Arial Black" panose="020B0A04020102020204" pitchFamily="34" charset="0"/>
              </a:rPr>
              <a:t>Magazine circulation in South Africa 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Florence Kashora 1705533  SBMA7122D 14/03/19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1702C8-1A2E-447B-9AC0-E4014AE9025B}" type="slidenum">
              <a:rPr lang="en-GB" smtClean="0"/>
              <a:t>12</a:t>
            </a:fld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5BAD0EC-CFA2-49DC-999F-459EC0086B6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26673" y="1455594"/>
            <a:ext cx="7333327" cy="4231976"/>
          </a:xfrm>
          <a:prstGeom prst="rect">
            <a:avLst/>
          </a:prstGeom>
        </p:spPr>
      </p:pic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3ED6322D-24F2-4814-8753-C4C5EB88751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69367583"/>
              </p:ext>
            </p:extLst>
          </p:nvPr>
        </p:nvGraphicFramePr>
        <p:xfrm>
          <a:off x="2826672" y="1075669"/>
          <a:ext cx="7306156" cy="3962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55141">
                  <a:extLst>
                    <a:ext uri="{9D8B030D-6E8A-4147-A177-3AD203B41FA5}">
                      <a16:colId xmlns:a16="http://schemas.microsoft.com/office/drawing/2014/main" val="1520023256"/>
                    </a:ext>
                  </a:extLst>
                </a:gridCol>
                <a:gridCol w="871082">
                  <a:extLst>
                    <a:ext uri="{9D8B030D-6E8A-4147-A177-3AD203B41FA5}">
                      <a16:colId xmlns:a16="http://schemas.microsoft.com/office/drawing/2014/main" val="3164868499"/>
                    </a:ext>
                  </a:extLst>
                </a:gridCol>
                <a:gridCol w="839213">
                  <a:extLst>
                    <a:ext uri="{9D8B030D-6E8A-4147-A177-3AD203B41FA5}">
                      <a16:colId xmlns:a16="http://schemas.microsoft.com/office/drawing/2014/main" val="3340362612"/>
                    </a:ext>
                  </a:extLst>
                </a:gridCol>
                <a:gridCol w="1009180">
                  <a:extLst>
                    <a:ext uri="{9D8B030D-6E8A-4147-A177-3AD203B41FA5}">
                      <a16:colId xmlns:a16="http://schemas.microsoft.com/office/drawing/2014/main" val="2801690777"/>
                    </a:ext>
                  </a:extLst>
                </a:gridCol>
                <a:gridCol w="956065">
                  <a:extLst>
                    <a:ext uri="{9D8B030D-6E8A-4147-A177-3AD203B41FA5}">
                      <a16:colId xmlns:a16="http://schemas.microsoft.com/office/drawing/2014/main" val="1329901506"/>
                    </a:ext>
                  </a:extLst>
                </a:gridCol>
                <a:gridCol w="775475">
                  <a:extLst>
                    <a:ext uri="{9D8B030D-6E8A-4147-A177-3AD203B41FA5}">
                      <a16:colId xmlns:a16="http://schemas.microsoft.com/office/drawing/2014/main" val="1112263288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0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Magazine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0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Paid circulation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0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Free circulation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0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Total circulation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0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%change quarter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0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%change year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530594153"/>
                  </a:ext>
                </a:extLst>
              </a:tr>
            </a:tbl>
          </a:graphicData>
        </a:graphic>
      </p:graphicFrame>
      <p:sp>
        <p:nvSpPr>
          <p:cNvPr id="11" name="Rectangle 10">
            <a:extLst>
              <a:ext uri="{FF2B5EF4-FFF2-40B4-BE49-F238E27FC236}">
                <a16:creationId xmlns:a16="http://schemas.microsoft.com/office/drawing/2014/main" id="{99A7B205-DB02-4B7E-9433-C82CCC2A70E8}"/>
              </a:ext>
            </a:extLst>
          </p:cNvPr>
          <p:cNvSpPr/>
          <p:nvPr/>
        </p:nvSpPr>
        <p:spPr>
          <a:xfrm>
            <a:off x="774131" y="5748118"/>
            <a:ext cx="10401869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Table 1. illustrating magazine circulation for women’s magazines, (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Breitenbach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, 2018).</a:t>
            </a:r>
          </a:p>
        </p:txBody>
      </p:sp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4D7D830C-39EF-4CAD-BE29-A9273C6C964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37252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0108"/>
    </mc:Choice>
    <mc:Fallback>
      <p:transition spd="slow" advTm="1010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0" y="143955"/>
            <a:ext cx="9042400" cy="1600200"/>
          </a:xfrm>
        </p:spPr>
        <p:txBody>
          <a:bodyPr>
            <a:normAutofit/>
          </a:bodyPr>
          <a:lstStyle/>
          <a:p>
            <a:pPr algn="ctr"/>
            <a:r>
              <a:rPr lang="en-GB" sz="4000" u="sng" dirty="0">
                <a:latin typeface="Arial Black" panose="020B0A04020102020204" pitchFamily="34" charset="0"/>
              </a:rPr>
              <a:t>Limitations of analysis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Florence Kashora 1705533  SBMA7122D 14/03/19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1702C8-1A2E-447B-9AC0-E4014AE9025B}" type="slidenum">
              <a:rPr lang="en-GB" smtClean="0"/>
              <a:t>13</a:t>
            </a:fld>
            <a:endParaRPr lang="en-GB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6C367828-C7B2-4132-96CC-E3EEDFE501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2166494"/>
            <a:ext cx="10058400" cy="3886200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Requires a more comprehensive approach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Should include a panel of experts from fields such as economy, foreign trade relations 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Analyse choice of entry mode, and standardisation vs adaptation 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Analyse local competition and determine reasons for failure or success</a:t>
            </a:r>
          </a:p>
          <a:p>
            <a:pPr lvl="1">
              <a:buFont typeface="Wingdings" panose="05000000000000000000" pitchFamily="2" charset="2"/>
              <a:buChar char="Ø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Lack of data to aid objective analysis 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No guarantee that recommendations based on analysis will ensure success of the magazine launch</a:t>
            </a:r>
          </a:p>
          <a:p>
            <a:endParaRPr lang="en-GB" dirty="0"/>
          </a:p>
        </p:txBody>
      </p:sp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55F6070E-A9EC-4F6D-BFF8-3267EC41E08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61910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1534"/>
    </mc:Choice>
    <mc:Fallback>
      <p:transition spd="slow" advTm="2153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0" y="21125"/>
            <a:ext cx="9042400" cy="1600200"/>
          </a:xfrm>
        </p:spPr>
        <p:txBody>
          <a:bodyPr>
            <a:normAutofit/>
          </a:bodyPr>
          <a:lstStyle/>
          <a:p>
            <a:pPr algn="ctr"/>
            <a:r>
              <a:rPr lang="en-GB" sz="4000" u="sng" dirty="0">
                <a:latin typeface="Arial Black" panose="020B0A04020102020204" pitchFamily="34" charset="0"/>
              </a:rPr>
              <a:t>Conclusion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Florence Kashora 1705533  SBMA7122D 14/03/19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1702C8-1A2E-447B-9AC0-E4014AE9025B}" type="slidenum">
              <a:rPr lang="en-GB" smtClean="0"/>
              <a:t>14</a:t>
            </a:fld>
            <a:endParaRPr lang="en-GB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6C367828-C7B2-4132-96CC-E3EEDFE501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2166494"/>
            <a:ext cx="10058400" cy="3886200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This project could be an exciting project which increases profits and helps to create jobs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ESSENCE should build on its current brand 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Threats such as lack of relatable local content, competition, slow economic growth and corruption will require solutions from expert advisors</a:t>
            </a:r>
          </a:p>
          <a:p>
            <a:pPr marL="0" indent="0"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1" name="Audio 10">
            <a:hlinkClick r:id="" action="ppaction://media"/>
            <a:extLst>
              <a:ext uri="{FF2B5EF4-FFF2-40B4-BE49-F238E27FC236}">
                <a16:creationId xmlns:a16="http://schemas.microsoft.com/office/drawing/2014/main" id="{EDAC8D24-21C2-4477-925B-4573F932A28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8908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6262"/>
    </mc:Choice>
    <mc:Fallback>
      <p:transition spd="slow" advTm="1626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0EFCB0-6F31-4280-ACF2-7588A842D3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27481" y="-657596"/>
            <a:ext cx="9042400" cy="1600200"/>
          </a:xfrm>
        </p:spPr>
        <p:txBody>
          <a:bodyPr>
            <a:normAutofit/>
          </a:bodyPr>
          <a:lstStyle/>
          <a:p>
            <a:r>
              <a:rPr lang="en-GB" sz="4000" b="1" u="sng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122BB1-82A2-4A7E-99A1-23C6E9CF93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1465" y="1564157"/>
            <a:ext cx="11709070" cy="4827182"/>
          </a:xfrm>
        </p:spPr>
        <p:txBody>
          <a:bodyPr>
            <a:noAutofit/>
          </a:bodyPr>
          <a:lstStyle/>
          <a:p>
            <a:pPr marL="0" lvl="0" indent="0" fontAlgn="base">
              <a:lnSpc>
                <a:spcPct val="150000"/>
              </a:lnSpc>
              <a:spcAft>
                <a:spcPts val="505"/>
              </a:spcAft>
              <a:buClr>
                <a:srgbClr val="AD0101"/>
              </a:buClr>
              <a:buNone/>
            </a:pPr>
            <a:endParaRPr lang="en-GB" sz="1000" dirty="0">
              <a:solidFill>
                <a:schemeClr val="tx1"/>
              </a:solidFill>
              <a:latin typeface="Arial" panose="020B0604020202020204" pitchFamily="34" charset="0"/>
              <a:ea typeface="Times New Roman"/>
              <a:cs typeface="Arial" panose="020B0604020202020204" pitchFamily="34" charset="0"/>
            </a:endParaRPr>
          </a:p>
          <a:p>
            <a:pPr lvl="0" fontAlgn="base">
              <a:lnSpc>
                <a:spcPct val="150000"/>
              </a:lnSpc>
              <a:spcAft>
                <a:spcPts val="505"/>
              </a:spcAft>
              <a:buClr>
                <a:srgbClr val="AD0101"/>
              </a:buClr>
            </a:pP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Bearne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, S. 2016. How do UK brands expand overseas in a post-Brexit world? The Guardian. </a:t>
            </a:r>
            <a:r>
              <a:rPr lang="en-GB" sz="1000" dirty="0">
                <a:solidFill>
                  <a:prstClr val="black"/>
                </a:solidFill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[ONLINE] Available at: https://www.theguardian.com/media-network/2016/jul/14/uk-brands-expand-overseas-brexit-world [Accessed: 11 March 2019].</a:t>
            </a:r>
            <a:endParaRPr lang="en-GB" sz="1000" dirty="0">
              <a:solidFill>
                <a:schemeClr val="tx1"/>
              </a:solidFill>
              <a:latin typeface="Arial" panose="020B0604020202020204" pitchFamily="34" charset="0"/>
              <a:ea typeface="Times New Roman"/>
              <a:cs typeface="Arial" panose="020B0604020202020204" pitchFamily="34" charset="0"/>
            </a:endParaRPr>
          </a:p>
          <a:p>
            <a:pPr lvl="0" fontAlgn="base">
              <a:lnSpc>
                <a:spcPct val="150000"/>
              </a:lnSpc>
              <a:spcAft>
                <a:spcPts val="505"/>
              </a:spcAft>
              <a:buClr>
                <a:srgbClr val="AD0101"/>
              </a:buClr>
            </a:pP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Breitenbach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, D. 2018. </a:t>
            </a:r>
            <a:r>
              <a:rPr lang="fr-FR" sz="1000" dirty="0">
                <a:solidFill>
                  <a:schemeClr val="tx1"/>
                </a:solidFill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Magazines ABC Q2 2018: Decline continues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.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Bizcommunity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 [ONLINE] Available at: https://www.bizcommunity.com/Article/196/39/180524.html [Accessed: 11 March 2019].</a:t>
            </a:r>
          </a:p>
          <a:p>
            <a:pPr lvl="0" fontAlgn="base">
              <a:lnSpc>
                <a:spcPct val="150000"/>
              </a:lnSpc>
              <a:spcAft>
                <a:spcPts val="505"/>
              </a:spcAft>
              <a:buClr>
                <a:srgbClr val="AD0101"/>
              </a:buClr>
            </a:pP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Businesstech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. 2013. Digital magazines growing in South Africa. [ONLINE] Available at: https://businesstech.co.za/news/media/46760/digital-magazines-growing-in-south-africa/[Accessed: 11 March 2019].</a:t>
            </a:r>
          </a:p>
          <a:p>
            <a:pPr lvl="0" fontAlgn="base">
              <a:lnSpc>
                <a:spcPct val="150000"/>
              </a:lnSpc>
              <a:spcAft>
                <a:spcPts val="505"/>
              </a:spcAft>
              <a:buClr>
                <a:srgbClr val="AD0101"/>
              </a:buClr>
            </a:pP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Deresky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, H. 2016. Organisation structure and control systems. In: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Deresky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, H. (eds.) International Management: Managing Across Borders and Cultures. London, Pearson, pp. 3016 - 370. </a:t>
            </a:r>
          </a:p>
          <a:p>
            <a:pPr lvl="0" fontAlgn="base">
              <a:lnSpc>
                <a:spcPct val="150000"/>
              </a:lnSpc>
              <a:spcAft>
                <a:spcPts val="505"/>
              </a:spcAft>
              <a:buClr>
                <a:srgbClr val="AD0101"/>
              </a:buClr>
            </a:pP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DTI. No date. Why Invest in South Africa. [ONLINE] Available at: 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ea typeface="Times New Roman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https://www.thedti.gov.za/trade_investment/why_invest_insa.jsp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  [Accessed: 11 March 2019].</a:t>
            </a:r>
          </a:p>
          <a:p>
            <a:pPr lvl="0" fontAlgn="base">
              <a:lnSpc>
                <a:spcPct val="150000"/>
              </a:lnSpc>
              <a:spcAft>
                <a:spcPts val="505"/>
              </a:spcAft>
              <a:buClr>
                <a:srgbClr val="AD0101"/>
              </a:buClr>
            </a:pP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Eberhart, A. 2017. 3 Reasons To Invest In South Africa.</a:t>
            </a:r>
            <a:r>
              <a:rPr lang="en-GB" sz="1000" i="1" dirty="0">
                <a:solidFill>
                  <a:schemeClr val="tx1"/>
                </a:solidFill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 Forbes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.  [ONLINE] Available at: https://www.forbes.com/sites/allaneberhart/2017/03/09/3-reasons-to-invest-in-south-africa/#73592cb629a8 [Accessed: 11 March 2019].</a:t>
            </a:r>
          </a:p>
          <a:p>
            <a:pPr lvl="0" fontAlgn="base">
              <a:lnSpc>
                <a:spcPct val="150000"/>
              </a:lnSpc>
              <a:spcAft>
                <a:spcPts val="505"/>
              </a:spcAft>
              <a:buClr>
                <a:srgbClr val="AD0101"/>
              </a:buClr>
            </a:pP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Economics Online. 2019. Globalisation. </a:t>
            </a:r>
            <a:r>
              <a:rPr lang="en-GB" sz="1000" dirty="0">
                <a:solidFill>
                  <a:prstClr val="black"/>
                </a:solidFill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[ONLINE] 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Available at: </a:t>
            </a:r>
            <a:r>
              <a:rPr lang="en-GB" sz="1000" dirty="0">
                <a:solidFill>
                  <a:prstClr val="black"/>
                </a:solidFill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https://www.economicsonline.co.uk/Global_economics/Globalisation_introduction.html [Accessed: 11 March 2019].</a:t>
            </a:r>
            <a:endParaRPr lang="en-GB" sz="1000" dirty="0">
              <a:solidFill>
                <a:schemeClr val="tx1"/>
              </a:solidFill>
              <a:latin typeface="Arial" panose="020B0604020202020204" pitchFamily="34" charset="0"/>
              <a:ea typeface="Times New Roman"/>
              <a:cs typeface="Arial" panose="020B0604020202020204" pitchFamily="34" charset="0"/>
            </a:endParaRPr>
          </a:p>
          <a:p>
            <a:pPr lvl="0" fontAlgn="base">
              <a:lnSpc>
                <a:spcPct val="150000"/>
              </a:lnSpc>
              <a:spcAft>
                <a:spcPts val="505"/>
              </a:spcAft>
              <a:buClr>
                <a:srgbClr val="AD0101"/>
              </a:buClr>
            </a:pP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ESSENCE. 2017. </a:t>
            </a:r>
            <a:r>
              <a:rPr lang="en-GB" sz="1000" i="1" dirty="0">
                <a:solidFill>
                  <a:schemeClr val="tx1"/>
                </a:solidFill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ESSENCE Festival Durban 2017: 22 Amazing Photos Of Everything You Missed In South Africa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. </a:t>
            </a:r>
            <a:r>
              <a:rPr lang="en-GB" sz="1000" i="1" dirty="0">
                <a:solidFill>
                  <a:schemeClr val="tx1"/>
                </a:solidFill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 [ONLINE] 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Available at:</a:t>
            </a:r>
            <a:r>
              <a:rPr lang="en-GB" sz="1000" i="1" dirty="0">
                <a:solidFill>
                  <a:schemeClr val="tx1"/>
                </a:solidFill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 https://www.essence.com/festival/essence-festival-durban/essence-festival-durban-2017-photos/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 [Accessed: 11 March 2019].</a:t>
            </a:r>
          </a:p>
          <a:p>
            <a:pPr lvl="0" fontAlgn="base">
              <a:lnSpc>
                <a:spcPct val="150000"/>
              </a:lnSpc>
              <a:spcAft>
                <a:spcPts val="505"/>
              </a:spcAft>
              <a:buClr>
                <a:srgbClr val="AD0101"/>
              </a:buClr>
            </a:pP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ESSENCE. 2019. </a:t>
            </a:r>
            <a:r>
              <a:rPr lang="en-GB" sz="1000" i="1" dirty="0">
                <a:solidFill>
                  <a:schemeClr val="tx1"/>
                </a:solidFill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ESSENCE 2019 media kit. [ONLINE].  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Available at: https://www.directactionmedia.com/wp-content/uploads/2016/05/ESSENCE-MEDIA-KIT-2019_9.20.18.pdf [Accessed: 11 March 2019].</a:t>
            </a:r>
          </a:p>
          <a:p>
            <a:pPr lvl="0" fontAlgn="base">
              <a:lnSpc>
                <a:spcPct val="150000"/>
              </a:lnSpc>
              <a:spcAft>
                <a:spcPts val="505"/>
              </a:spcAft>
              <a:buClr>
                <a:srgbClr val="AD0101"/>
              </a:buClr>
            </a:pPr>
            <a:r>
              <a:rPr lang="en-GB" sz="1000" dirty="0">
                <a:solidFill>
                  <a:prstClr val="black"/>
                </a:solidFill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Fernando. 2019. </a:t>
            </a:r>
            <a:r>
              <a:rPr lang="en-GB" sz="1000" i="1" dirty="0">
                <a:solidFill>
                  <a:prstClr val="black"/>
                </a:solidFill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Step 4.5: International business means international HR Management. </a:t>
            </a:r>
            <a:r>
              <a:rPr lang="en-GB" sz="1000" dirty="0">
                <a:solidFill>
                  <a:prstClr val="black"/>
                </a:solidFill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Online discussion forums, International Business (SBMA7122D). University of Wales Trinity Saint David.</a:t>
            </a:r>
            <a:endParaRPr lang="en-GB" sz="1000" dirty="0">
              <a:solidFill>
                <a:prstClr val="black"/>
              </a:solidFill>
              <a:latin typeface="Arial" panose="020B0604020202020204" pitchFamily="34" charset="0"/>
              <a:ea typeface="Times New Roman"/>
              <a:cs typeface="Arial" panose="020B0604020202020204" pitchFamily="34" charset="0"/>
            </a:endParaRPr>
          </a:p>
          <a:p>
            <a:pPr lvl="0" fontAlgn="base">
              <a:lnSpc>
                <a:spcPct val="150000"/>
              </a:lnSpc>
              <a:spcAft>
                <a:spcPts val="505"/>
              </a:spcAft>
              <a:buClr>
                <a:srgbClr val="AD0101"/>
              </a:buClr>
            </a:pPr>
            <a:r>
              <a:rPr lang="en-GB" sz="1000" dirty="0">
                <a:solidFill>
                  <a:prstClr val="black"/>
                </a:solidFill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Financial Times. 2019. South Africa posts fifth straight year of sluggish economic growth. [ONLINE] Available at: https://www.ft.com/content/88beade8-3f2f-11e9-b896-fe36ec32aece [Accessed: 11 March 2019].</a:t>
            </a:r>
          </a:p>
          <a:p>
            <a:pPr lvl="0" fontAlgn="base">
              <a:lnSpc>
                <a:spcPct val="150000"/>
              </a:lnSpc>
              <a:spcAft>
                <a:spcPts val="505"/>
              </a:spcAft>
              <a:buClr>
                <a:srgbClr val="AD0101"/>
              </a:buClr>
            </a:pPr>
            <a:r>
              <a:rPr lang="en-GB" sz="1000" dirty="0">
                <a:solidFill>
                  <a:prstClr val="black"/>
                </a:solidFill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Francis, J. 2018. Elle in recycled paper first. </a:t>
            </a:r>
            <a:r>
              <a:rPr lang="en-GB" sz="1000" dirty="0" err="1">
                <a:solidFill>
                  <a:prstClr val="black"/>
                </a:solidFill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PrintWeek</a:t>
            </a:r>
            <a:r>
              <a:rPr lang="en-GB" sz="1000" dirty="0">
                <a:solidFill>
                  <a:prstClr val="black"/>
                </a:solidFill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. </a:t>
            </a:r>
            <a:r>
              <a:rPr lang="en-GB" sz="1000" i="1" dirty="0">
                <a:solidFill>
                  <a:prstClr val="black"/>
                </a:solidFill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[ONLINE].  </a:t>
            </a:r>
            <a:r>
              <a:rPr lang="en-GB" sz="1000" dirty="0">
                <a:solidFill>
                  <a:prstClr val="black"/>
                </a:solidFill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Available at: https://www.printweek.com/print-week/news/1165224/elle-in-recycled-paper-first [Accessed: 11 March 2019].</a:t>
            </a:r>
          </a:p>
          <a:p>
            <a:pPr lvl="0" fontAlgn="base">
              <a:lnSpc>
                <a:spcPct val="150000"/>
              </a:lnSpc>
              <a:spcAft>
                <a:spcPts val="505"/>
              </a:spcAft>
              <a:buClr>
                <a:srgbClr val="AD0101"/>
              </a:buClr>
            </a:pPr>
            <a:endParaRPr lang="en-GB" sz="1000" dirty="0">
              <a:solidFill>
                <a:schemeClr val="tx1"/>
              </a:solidFill>
              <a:latin typeface="Arial" panose="020B0604020202020204" pitchFamily="34" charset="0"/>
              <a:ea typeface="Times New Roman"/>
              <a:cs typeface="Arial" panose="020B0604020202020204" pitchFamily="34" charset="0"/>
            </a:endParaRPr>
          </a:p>
          <a:p>
            <a:pPr lvl="0" fontAlgn="base">
              <a:lnSpc>
                <a:spcPct val="150000"/>
              </a:lnSpc>
              <a:spcAft>
                <a:spcPts val="505"/>
              </a:spcAft>
              <a:buClr>
                <a:srgbClr val="AD0101"/>
              </a:buClr>
            </a:pPr>
            <a:endParaRPr lang="en-GB" sz="1000" dirty="0">
              <a:solidFill>
                <a:schemeClr val="tx1"/>
              </a:solidFill>
              <a:latin typeface="Arial" panose="020B0604020202020204" pitchFamily="34" charset="0"/>
              <a:ea typeface="Times New Roman"/>
              <a:cs typeface="Arial" panose="020B0604020202020204" pitchFamily="34" charset="0"/>
            </a:endParaRPr>
          </a:p>
          <a:p>
            <a:pPr fontAlgn="base">
              <a:lnSpc>
                <a:spcPct val="150000"/>
              </a:lnSpc>
              <a:spcAft>
                <a:spcPts val="505"/>
              </a:spcAft>
            </a:pPr>
            <a:endParaRPr lang="en-GB" sz="1000" dirty="0">
              <a:latin typeface="Arial" panose="020B0604020202020204" pitchFamily="34" charset="0"/>
              <a:ea typeface="Calibri"/>
              <a:cs typeface="Arial" panose="020B0604020202020204" pitchFamily="34" charset="0"/>
            </a:endParaRPr>
          </a:p>
          <a:p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8019287-D896-4C04-AFB0-CC64C5D4B9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r>
              <a:rPr lang="en-GB" dirty="0">
                <a:solidFill>
                  <a:srgbClr val="303030">
                    <a:lumMod val="90000"/>
                    <a:lumOff val="10000"/>
                  </a:srgbClr>
                </a:solidFill>
              </a:rPr>
              <a:t>Florence Kashora 1705533  SBMA7122D 14/03/19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1702C8-1A2E-447B-9AC0-E4014AE9025B}" type="slidenum">
              <a:rPr lang="en-GB" smtClean="0"/>
              <a:t>15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3302211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0EFCB0-6F31-4280-ACF2-7588A842D3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27481" y="-657596"/>
            <a:ext cx="9042400" cy="1600200"/>
          </a:xfrm>
        </p:spPr>
        <p:txBody>
          <a:bodyPr>
            <a:normAutofit/>
          </a:bodyPr>
          <a:lstStyle/>
          <a:p>
            <a:r>
              <a:rPr lang="en-GB" sz="4000" b="1" u="sng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122BB1-82A2-4A7E-99A1-23C6E9CF93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0388" y="1328611"/>
            <a:ext cx="11709070" cy="5529389"/>
          </a:xfrm>
        </p:spPr>
        <p:txBody>
          <a:bodyPr>
            <a:noAutofit/>
          </a:bodyPr>
          <a:lstStyle/>
          <a:p>
            <a:pPr lvl="0" fontAlgn="base">
              <a:lnSpc>
                <a:spcPct val="150000"/>
              </a:lnSpc>
              <a:spcAft>
                <a:spcPts val="505"/>
              </a:spcAft>
              <a:buClr>
                <a:srgbClr val="AD0101"/>
              </a:buClr>
            </a:pP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Hofstede Insights. 2019. Country comparison. </a:t>
            </a:r>
            <a:r>
              <a:rPr lang="en-GB" sz="1000" i="1" dirty="0">
                <a:solidFill>
                  <a:prstClr val="black"/>
                </a:solidFill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[ONLINE].  </a:t>
            </a:r>
            <a:r>
              <a:rPr lang="en-GB" sz="1000" dirty="0">
                <a:solidFill>
                  <a:prstClr val="black"/>
                </a:solidFill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Available at: https://www.hofstede-insights.com/country-comparison/south-africa,the-usa/ [Accessed: 11 March 2019].</a:t>
            </a:r>
          </a:p>
          <a:p>
            <a:pPr lvl="0" fontAlgn="base">
              <a:lnSpc>
                <a:spcPct val="150000"/>
              </a:lnSpc>
              <a:spcAft>
                <a:spcPts val="505"/>
              </a:spcAft>
              <a:buClr>
                <a:srgbClr val="AD0101"/>
              </a:buClr>
            </a:pP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Kashora, F. 2019. </a:t>
            </a:r>
            <a:r>
              <a:rPr lang="en-GB" sz="1000" i="1" dirty="0">
                <a:solidFill>
                  <a:schemeClr val="tx1"/>
                </a:solidFill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Step 1.8: To protect or not to protect local business, that is the question?. 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Online discussion forums, International Business (SBMA7122D). University of Wales Trinity Saint David.</a:t>
            </a:r>
          </a:p>
          <a:p>
            <a:pPr lvl="0" fontAlgn="base">
              <a:lnSpc>
                <a:spcPct val="150000"/>
              </a:lnSpc>
              <a:spcAft>
                <a:spcPts val="505"/>
              </a:spcAft>
              <a:buClr>
                <a:srgbClr val="AD0101"/>
              </a:buClr>
            </a:pPr>
            <a:r>
              <a:rPr lang="en-GB" sz="1000" dirty="0">
                <a:solidFill>
                  <a:prstClr val="black"/>
                </a:solidFill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Porter, M. 2013</a:t>
            </a:r>
            <a:r>
              <a:rPr lang="en-GB" sz="1000" i="1" dirty="0">
                <a:solidFill>
                  <a:prstClr val="black"/>
                </a:solidFill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. Michael Porter: Why business can be good at solving social problems.</a:t>
            </a:r>
            <a:r>
              <a:rPr lang="en-GB" sz="1000" dirty="0">
                <a:solidFill>
                  <a:prstClr val="black"/>
                </a:solidFill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 [online video]. Available from: https://www.youtube.com/watch?v=0iIh5YYDR2o [Accessed: 11 March 2019].</a:t>
            </a:r>
          </a:p>
          <a:p>
            <a:pPr lvl="0" fontAlgn="base">
              <a:lnSpc>
                <a:spcPct val="150000"/>
              </a:lnSpc>
              <a:spcAft>
                <a:spcPts val="505"/>
              </a:spcAft>
              <a:buClr>
                <a:srgbClr val="AD0101"/>
              </a:buClr>
            </a:pPr>
            <a:r>
              <a:rPr lang="en-GB" sz="1000" dirty="0">
                <a:solidFill>
                  <a:prstClr val="black"/>
                </a:solidFill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Robertson, C. (2013). Charles Robertson: Africa's next boom. [online video]. Available from: https://www.youtube.com/watch?v=2K-P7Hv_Zwg [Accessed: 11 March 2019].</a:t>
            </a:r>
          </a:p>
          <a:p>
            <a:pPr lvl="0" fontAlgn="base">
              <a:lnSpc>
                <a:spcPct val="150000"/>
              </a:lnSpc>
              <a:spcAft>
                <a:spcPts val="505"/>
              </a:spcAft>
              <a:buClr>
                <a:srgbClr val="AD0101"/>
              </a:buClr>
            </a:pPr>
            <a:r>
              <a:rPr lang="en-GB" sz="1000" dirty="0" err="1">
                <a:solidFill>
                  <a:prstClr val="black"/>
                </a:solidFill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Salacuse</a:t>
            </a:r>
            <a:r>
              <a:rPr lang="en-GB" sz="1000" dirty="0">
                <a:solidFill>
                  <a:prstClr val="black"/>
                </a:solidFill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, J.W. 2004. Negotiating: The Top Ten Ways that Culture Can Affect Your Negotiation. </a:t>
            </a:r>
            <a:r>
              <a:rPr lang="en-GB" sz="1000" i="1" dirty="0">
                <a:solidFill>
                  <a:prstClr val="black"/>
                </a:solidFill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[ONLINE].  </a:t>
            </a:r>
            <a:r>
              <a:rPr lang="en-GB" sz="1000" dirty="0">
                <a:solidFill>
                  <a:prstClr val="black"/>
                </a:solidFill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Available at: https://iveybusinessjournal.com/publication/negotiating-the-top-ten-ways-that-culture-can-affect-your-negotiation/? [Accessed: 11 March 2019].</a:t>
            </a:r>
          </a:p>
          <a:p>
            <a:pPr lvl="0" fontAlgn="base">
              <a:lnSpc>
                <a:spcPct val="150000"/>
              </a:lnSpc>
              <a:spcAft>
                <a:spcPts val="505"/>
              </a:spcAft>
              <a:buClr>
                <a:srgbClr val="AD0101"/>
              </a:buClr>
            </a:pPr>
            <a:r>
              <a:rPr lang="en-GB" sz="1000" dirty="0">
                <a:solidFill>
                  <a:prstClr val="black"/>
                </a:solidFill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STATS SA. 2018. Mid-year population estimates 2018. </a:t>
            </a:r>
            <a:r>
              <a:rPr lang="en-GB" sz="1000" i="1" dirty="0">
                <a:solidFill>
                  <a:prstClr val="black"/>
                </a:solidFill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[ONLINE].  </a:t>
            </a:r>
            <a:r>
              <a:rPr lang="en-GB" sz="1000" dirty="0">
                <a:solidFill>
                  <a:prstClr val="black"/>
                </a:solidFill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Available at: https://web.archive.org/web/20180723182517/http://www.statssa.gov.za/publications/P0302/P03022018.pdf [Accessed: 11 March 2019].</a:t>
            </a:r>
            <a:endParaRPr lang="en-GB" sz="1000" dirty="0">
              <a:solidFill>
                <a:schemeClr val="tx1"/>
              </a:solidFill>
              <a:latin typeface="Arial" panose="020B0604020202020204" pitchFamily="34" charset="0"/>
              <a:ea typeface="Times New Roman"/>
              <a:cs typeface="Arial" panose="020B0604020202020204" pitchFamily="34" charset="0"/>
            </a:endParaRPr>
          </a:p>
          <a:p>
            <a:pPr lvl="0" fontAlgn="base">
              <a:lnSpc>
                <a:spcPct val="150000"/>
              </a:lnSpc>
              <a:spcAft>
                <a:spcPts val="505"/>
              </a:spcAft>
              <a:buClr>
                <a:srgbClr val="AD0101"/>
              </a:buClr>
            </a:pP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The Economist. 2019. Light-bulb moment</a:t>
            </a:r>
            <a:r>
              <a:rPr lang="en-GB" sz="1000" i="1" dirty="0">
                <a:solidFill>
                  <a:schemeClr val="tx1"/>
                </a:solidFill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. The Economist. 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430 ( 9130)</a:t>
            </a:r>
          </a:p>
          <a:p>
            <a:pPr lvl="0" fontAlgn="base">
              <a:lnSpc>
                <a:spcPct val="150000"/>
              </a:lnSpc>
              <a:spcAft>
                <a:spcPts val="505"/>
              </a:spcAft>
              <a:buClr>
                <a:srgbClr val="AD0101"/>
              </a:buClr>
            </a:pPr>
            <a:r>
              <a:rPr lang="en-GB" sz="1000" dirty="0">
                <a:solidFill>
                  <a:prstClr val="black"/>
                </a:solidFill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United Nations. No date. </a:t>
            </a:r>
            <a:r>
              <a:rPr lang="en-GB" sz="1000" i="1" dirty="0">
                <a:solidFill>
                  <a:prstClr val="black"/>
                </a:solidFill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The Ten Principles of the UN Global Compact</a:t>
            </a:r>
            <a:r>
              <a:rPr lang="en-GB" sz="1000" dirty="0">
                <a:solidFill>
                  <a:prstClr val="black"/>
                </a:solidFill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. [ONLINE].  Available at: https://www.unglobalcompact.org/what-is-gc/mission/principles? [Accessed: 11 March 2019].</a:t>
            </a:r>
          </a:p>
          <a:p>
            <a:pPr lvl="0" fontAlgn="base">
              <a:lnSpc>
                <a:spcPct val="150000"/>
              </a:lnSpc>
              <a:spcAft>
                <a:spcPts val="505"/>
              </a:spcAft>
              <a:buClr>
                <a:srgbClr val="AD0101"/>
              </a:buClr>
            </a:pPr>
            <a:r>
              <a:rPr lang="en-GB" sz="1000" dirty="0">
                <a:solidFill>
                  <a:prstClr val="black"/>
                </a:solidFill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Wade, T. 2018. Market Selection Process - Internationalization - Global Marketing. [online video]. Available from: https://www.youtube.com/watch?v=GbP_lgzhNKk [Accessed: 11 March 2019].</a:t>
            </a:r>
          </a:p>
          <a:p>
            <a:pPr lvl="0" fontAlgn="base">
              <a:lnSpc>
                <a:spcPct val="150000"/>
              </a:lnSpc>
              <a:spcAft>
                <a:spcPts val="505"/>
              </a:spcAft>
              <a:buClr>
                <a:srgbClr val="AD0101"/>
              </a:buClr>
            </a:pPr>
            <a:r>
              <a:rPr lang="en-GB" sz="1000" dirty="0">
                <a:solidFill>
                  <a:prstClr val="black"/>
                </a:solidFill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Wade, T. 2016. The Global Marketing Mix - Internationalisation - Global Marketing. [online video]. Available from: https://www.youtube.com/watch?v=vRTuaTg0V5c&amp;feature=youtu.be [Accessed: 11 March 2019].</a:t>
            </a:r>
            <a:endParaRPr lang="en-GB" sz="1000" dirty="0">
              <a:solidFill>
                <a:schemeClr val="tx1"/>
              </a:solidFill>
              <a:latin typeface="Arial" panose="020B0604020202020204" pitchFamily="34" charset="0"/>
              <a:ea typeface="Times New Roman"/>
              <a:cs typeface="Arial" panose="020B0604020202020204" pitchFamily="34" charset="0"/>
            </a:endParaRPr>
          </a:p>
          <a:p>
            <a:pPr lvl="0" fontAlgn="base">
              <a:lnSpc>
                <a:spcPct val="150000"/>
              </a:lnSpc>
              <a:spcAft>
                <a:spcPts val="505"/>
              </a:spcAft>
              <a:buClr>
                <a:srgbClr val="AD0101"/>
              </a:buClr>
            </a:pP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Yap, W. 2018. </a:t>
            </a:r>
            <a:r>
              <a:rPr lang="en-GB" sz="1000" i="1" dirty="0">
                <a:solidFill>
                  <a:schemeClr val="tx1"/>
                </a:solidFill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How Vogue Singapore insidiously entered and left our fashion media scene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. [ONLINE].  Available at: https://medium.com/@weiqiyap/how-vogue-singapore-insidiously-entered-and-left-our-fashion-media-scene-c667f3133c00 [Accessed: 11 March 2019].</a:t>
            </a:r>
          </a:p>
          <a:p>
            <a:pPr lvl="0" fontAlgn="base">
              <a:lnSpc>
                <a:spcPct val="150000"/>
              </a:lnSpc>
              <a:spcAft>
                <a:spcPts val="505"/>
              </a:spcAft>
              <a:buClr>
                <a:srgbClr val="AD0101"/>
              </a:buClr>
            </a:pPr>
            <a:endParaRPr lang="en-GB" sz="1000" dirty="0">
              <a:solidFill>
                <a:schemeClr val="tx1"/>
              </a:solidFill>
              <a:latin typeface="Arial" panose="020B0604020202020204" pitchFamily="34" charset="0"/>
              <a:ea typeface="Times New Roman"/>
              <a:cs typeface="Arial" panose="020B0604020202020204" pitchFamily="34" charset="0"/>
            </a:endParaRPr>
          </a:p>
          <a:p>
            <a:pPr lvl="0" fontAlgn="base">
              <a:lnSpc>
                <a:spcPct val="150000"/>
              </a:lnSpc>
              <a:spcAft>
                <a:spcPts val="505"/>
              </a:spcAft>
              <a:buClr>
                <a:srgbClr val="AD0101"/>
              </a:buClr>
            </a:pPr>
            <a:endParaRPr lang="en-GB" sz="1000" dirty="0">
              <a:solidFill>
                <a:schemeClr val="tx1"/>
              </a:solidFill>
              <a:latin typeface="Arial" panose="020B0604020202020204" pitchFamily="34" charset="0"/>
              <a:ea typeface="Times New Roman"/>
              <a:cs typeface="Arial" panose="020B0604020202020204" pitchFamily="34" charset="0"/>
            </a:endParaRPr>
          </a:p>
          <a:p>
            <a:pPr fontAlgn="base">
              <a:lnSpc>
                <a:spcPct val="150000"/>
              </a:lnSpc>
              <a:spcAft>
                <a:spcPts val="505"/>
              </a:spcAft>
            </a:pPr>
            <a:endParaRPr lang="en-GB" sz="1000" dirty="0">
              <a:latin typeface="Arial" panose="020B0604020202020204" pitchFamily="34" charset="0"/>
              <a:ea typeface="Calibri"/>
              <a:cs typeface="Arial" panose="020B0604020202020204" pitchFamily="34" charset="0"/>
            </a:endParaRPr>
          </a:p>
          <a:p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8019287-D896-4C04-AFB0-CC64C5D4B9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r>
              <a:rPr lang="en-GB" dirty="0">
                <a:solidFill>
                  <a:srgbClr val="303030">
                    <a:lumMod val="90000"/>
                    <a:lumOff val="10000"/>
                  </a:srgbClr>
                </a:solidFill>
              </a:rPr>
              <a:t>Florence Kashora 1705533  SBMA7122D 14/03/19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1702C8-1A2E-447B-9AC0-E4014AE9025B}" type="slidenum">
              <a:rPr lang="en-GB" smtClean="0"/>
              <a:t>16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1425352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NewsPrint">
  <a:themeElements>
    <a:clrScheme name="NewsPrint">
      <a:dk1>
        <a:sysClr val="windowText" lastClr="000000"/>
      </a:dk1>
      <a:lt1>
        <a:sysClr val="window" lastClr="FFFFFF"/>
      </a:lt1>
      <a:dk2>
        <a:srgbClr val="303030"/>
      </a:dk2>
      <a:lt2>
        <a:srgbClr val="DEDEE0"/>
      </a:lt2>
      <a:accent1>
        <a:srgbClr val="AD0101"/>
      </a:accent1>
      <a:accent2>
        <a:srgbClr val="726056"/>
      </a:accent2>
      <a:accent3>
        <a:srgbClr val="AC956E"/>
      </a:accent3>
      <a:accent4>
        <a:srgbClr val="808DA9"/>
      </a:accent4>
      <a:accent5>
        <a:srgbClr val="424E5B"/>
      </a:accent5>
      <a:accent6>
        <a:srgbClr val="730E00"/>
      </a:accent6>
      <a:hlink>
        <a:srgbClr val="D26900"/>
      </a:hlink>
      <a:folHlink>
        <a:srgbClr val="D89243"/>
      </a:folHlink>
    </a:clrScheme>
    <a:fontScheme name="NewsPrint">
      <a:majorFont>
        <a:latin typeface="Impact"/>
        <a:ea typeface=""/>
        <a:cs typeface=""/>
        <a:font script="Jpan" typeface="HGP創英角ｺﾞｼｯｸUB"/>
        <a:font script="Hang" typeface="HY견고딕"/>
        <a:font script="Hans" typeface="微软雅黑"/>
        <a:font script="Hant" typeface="微軟正黑體"/>
        <a:font script="Arab" typeface="Tahoma"/>
        <a:font script="Hebr" typeface="To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NewsPrint">
      <a:fillStyleLst>
        <a:solidFill>
          <a:schemeClr val="phClr"/>
        </a:solidFill>
        <a:gradFill rotWithShape="1">
          <a:gsLst>
            <a:gs pos="0">
              <a:schemeClr val="phClr">
                <a:tint val="37000"/>
                <a:hueMod val="100000"/>
                <a:satMod val="200000"/>
                <a:lumMod val="88000"/>
              </a:schemeClr>
            </a:gs>
            <a:gs pos="100000">
              <a:schemeClr val="phClr">
                <a:tint val="53000"/>
                <a:shade val="100000"/>
                <a:hueMod val="100000"/>
                <a:satMod val="350000"/>
                <a:lumMod val="79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83000"/>
                <a:shade val="100000"/>
                <a:alpha val="100000"/>
                <a:hueMod val="100000"/>
                <a:satMod val="220000"/>
                <a:lumMod val="90000"/>
              </a:schemeClr>
            </a:gs>
            <a:gs pos="76000">
              <a:schemeClr val="phClr">
                <a:shade val="100000"/>
              </a:schemeClr>
            </a:gs>
            <a:gs pos="100000">
              <a:schemeClr val="phClr">
                <a:shade val="93000"/>
                <a:alpha val="100000"/>
                <a:satMod val="100000"/>
                <a:lumMod val="93000"/>
              </a:schemeClr>
            </a:gs>
          </a:gsLst>
          <a:path path="circle">
            <a:fillToRect l="15000" t="15000" r="100000" b="100000"/>
          </a:path>
        </a:gradFill>
      </a:fillStyleLst>
      <a:lnStyleLst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12700" dir="528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381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381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2700">
            <a:bevelT w="31750" h="127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3000"/>
              </a:schemeClr>
            </a:gs>
            <a:gs pos="100000">
              <a:schemeClr val="phClr">
                <a:shade val="55000"/>
              </a:schemeClr>
            </a:gs>
          </a:gsLst>
          <a:lin ang="5400000" scaled="1"/>
        </a:gradFill>
        <a:blipFill rotWithShape="1">
          <a:blip xmlns:r="http://schemas.openxmlformats.org/officeDocument/2006/relationships" r:embed="rId1">
            <a:duotone>
              <a:schemeClr val="phClr">
                <a:shade val="20000"/>
                <a:satMod val="350000"/>
                <a:lumMod val="125000"/>
              </a:schemeClr>
              <a:schemeClr val="phClr">
                <a:tint val="90000"/>
                <a:satMod val="25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Newsprint</Template>
  <TotalTime>5108</TotalTime>
  <Words>2005</Words>
  <Application>Microsoft Office PowerPoint</Application>
  <PresentationFormat>Widescreen</PresentationFormat>
  <Paragraphs>182</Paragraphs>
  <Slides>16</Slides>
  <Notes>2</Notes>
  <HiddenSlides>0</HiddenSlides>
  <MMClips>14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3" baseType="lpstr">
      <vt:lpstr>Arial</vt:lpstr>
      <vt:lpstr>Arial Black</vt:lpstr>
      <vt:lpstr>Calibri</vt:lpstr>
      <vt:lpstr>Impact</vt:lpstr>
      <vt:lpstr>Times New Roman</vt:lpstr>
      <vt:lpstr>Wingdings</vt:lpstr>
      <vt:lpstr>NewsPrint</vt:lpstr>
      <vt:lpstr>ESSENCE USA  SA: Expanding beyond borders</vt:lpstr>
      <vt:lpstr>Introduction</vt:lpstr>
      <vt:lpstr>South Africa</vt:lpstr>
      <vt:lpstr>Swot analysis: strengths</vt:lpstr>
      <vt:lpstr>Swot analysis: weakness</vt:lpstr>
      <vt:lpstr>PowerPoint Presentation</vt:lpstr>
      <vt:lpstr>Swot analysis: opportunities</vt:lpstr>
      <vt:lpstr>Swot analysis: opportunities</vt:lpstr>
      <vt:lpstr>Swot analysis: threats</vt:lpstr>
      <vt:lpstr>Swot analysis: threats</vt:lpstr>
      <vt:lpstr>Failure of previous expansions</vt:lpstr>
      <vt:lpstr>Magazine circulation in South Africa </vt:lpstr>
      <vt:lpstr>Limitations of analysis</vt:lpstr>
      <vt:lpstr>Conclusion</vt:lpstr>
      <vt:lpstr>References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florence kashora</dc:creator>
  <cp:lastModifiedBy>florence kashora</cp:lastModifiedBy>
  <cp:revision>161</cp:revision>
  <dcterms:created xsi:type="dcterms:W3CDTF">2018-05-14T07:43:25Z</dcterms:created>
  <dcterms:modified xsi:type="dcterms:W3CDTF">2019-03-14T08:15:53Z</dcterms:modified>
</cp:coreProperties>
</file>