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3"/>
  </p:notesMasterIdLst>
  <p:handoutMasterIdLst>
    <p:handoutMasterId r:id="rId14"/>
  </p:handoutMasterIdLst>
  <p:sldIdLst>
    <p:sldId id="256" r:id="rId4"/>
    <p:sldId id="258" r:id="rId5"/>
    <p:sldId id="314" r:id="rId6"/>
    <p:sldId id="315" r:id="rId7"/>
    <p:sldId id="316" r:id="rId8"/>
    <p:sldId id="309" r:id="rId9"/>
    <p:sldId id="311" r:id="rId10"/>
    <p:sldId id="312" r:id="rId11"/>
    <p:sldId id="285" r:id="rId1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493" autoAdjust="0"/>
  </p:normalViewPr>
  <p:slideViewPr>
    <p:cSldViewPr>
      <p:cViewPr varScale="1">
        <p:scale>
          <a:sx n="108" d="100"/>
          <a:sy n="108" d="100"/>
        </p:scale>
        <p:origin x="170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commentAuthors" Target="commentAuthors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https://docs.unity3d.com/ScriptReference/GameObject.html</a:t>
            </a:r>
          </a:p>
          <a:p>
            <a:r>
              <a:rPr lang="en-GB" dirty="0"/>
              <a:t>https://docs.unity3d.com/ScriptReference/GameObject.Find.html</a:t>
            </a:r>
          </a:p>
          <a:p>
            <a:r>
              <a:rPr lang="en-GB" dirty="0"/>
              <a:t>https://docs.unity3d.com/ScriptReference/GameObject.FindWithTag.html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298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10/15/2018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10/15/2018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10/15/2018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10/15/2018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10/15/2018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GameObject.Find.html" TargetMode="External"/><Relationship Id="rId2" Type="http://schemas.openxmlformats.org/officeDocument/2006/relationships/hyperlink" Target="https://docs.unity3d.com/ScriptReference/Transform.Find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Manual/CollidersOverview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Finding Game Objects &amp; Collision Detection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2b: Application Development (</a:t>
            </a:r>
            <a:r>
              <a:rPr lang="en-GB" dirty="0" err="1"/>
              <a:t>AppDevGames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15-Oct-2018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Finding Game Objects</a:t>
            </a:r>
          </a:p>
          <a:p>
            <a:r>
              <a:rPr lang="en-GB" dirty="0" smtClean="0"/>
              <a:t>Collision </a:t>
            </a:r>
            <a:r>
              <a:rPr lang="en-GB" dirty="0"/>
              <a:t>Detection</a:t>
            </a:r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Game Objects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There will be many instances where you want to find:</a:t>
            </a:r>
          </a:p>
          <a:p>
            <a:pPr lvl="1"/>
            <a:r>
              <a:rPr lang="en-GB" dirty="0"/>
              <a:t>A particular game object in the active scene</a:t>
            </a:r>
          </a:p>
          <a:p>
            <a:pPr lvl="1"/>
            <a:r>
              <a:rPr lang="en-GB" dirty="0"/>
              <a:t>A group of game objects in your active scene</a:t>
            </a:r>
          </a:p>
          <a:p>
            <a:r>
              <a:rPr lang="en-GB" dirty="0"/>
              <a:t>Unity provides several Find methods to achieve this. For example:</a:t>
            </a:r>
          </a:p>
          <a:p>
            <a:pPr lvl="1"/>
            <a:r>
              <a:rPr lang="en-GB" b="1" dirty="0"/>
              <a:t>Find</a:t>
            </a:r>
            <a:r>
              <a:rPr lang="en-GB" dirty="0"/>
              <a:t>: Find game object by name</a:t>
            </a:r>
          </a:p>
          <a:p>
            <a:pPr lvl="1"/>
            <a:r>
              <a:rPr lang="en-GB" b="1" dirty="0" err="1"/>
              <a:t>FindWithTag</a:t>
            </a:r>
            <a:r>
              <a:rPr lang="en-GB" dirty="0"/>
              <a:t> &amp; </a:t>
            </a:r>
            <a:r>
              <a:rPr lang="en-GB" b="1" dirty="0" err="1"/>
              <a:t>FindGameObjectsWithTag</a:t>
            </a:r>
            <a:r>
              <a:rPr lang="en-GB" dirty="0"/>
              <a:t>: finds based on the game object’s tag</a:t>
            </a:r>
          </a:p>
          <a:p>
            <a:pPr lvl="1"/>
            <a:r>
              <a:rPr lang="en-GB" b="1" dirty="0" err="1"/>
              <a:t>FindObjectOfType</a:t>
            </a:r>
            <a:r>
              <a:rPr lang="en-GB" dirty="0"/>
              <a:t> &amp; </a:t>
            </a:r>
            <a:r>
              <a:rPr lang="en-GB" b="1" dirty="0" err="1"/>
              <a:t>FindObjectsOfType</a:t>
            </a:r>
            <a:r>
              <a:rPr lang="en-GB" dirty="0"/>
              <a:t>: finds based on the type of game object</a:t>
            </a:r>
          </a:p>
          <a:p>
            <a:pPr marL="365760" lvl="1" indent="0">
              <a:buNone/>
            </a:pPr>
            <a:r>
              <a:rPr lang="en-GB" i="1" dirty="0"/>
              <a:t>Please note game object names and tags are case-sensitive!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602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Game Objects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r>
              <a:rPr lang="en-GB" dirty="0"/>
              <a:t>Returns One Game Object – 1</a:t>
            </a:r>
            <a:r>
              <a:rPr lang="en-GB" baseline="30000" dirty="0"/>
              <a:t>st</a:t>
            </a:r>
            <a:r>
              <a:rPr lang="en-GB" dirty="0"/>
              <a:t> found</a:t>
            </a:r>
          </a:p>
          <a:p>
            <a:pPr lvl="1"/>
            <a:r>
              <a:rPr lang="en-GB" dirty="0" err="1"/>
              <a:t>GameObject.</a:t>
            </a:r>
            <a:r>
              <a:rPr lang="en-GB" b="1" dirty="0" err="1"/>
              <a:t>Find</a:t>
            </a:r>
            <a:r>
              <a:rPr lang="en-GB" dirty="0"/>
              <a:t>(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"Ceiling"</a:t>
            </a:r>
            <a:r>
              <a:rPr lang="en-GB" dirty="0"/>
              <a:t>);</a:t>
            </a:r>
          </a:p>
          <a:p>
            <a:pPr lvl="1"/>
            <a:r>
              <a:rPr lang="en-GB" dirty="0" err="1"/>
              <a:t>GameObject.</a:t>
            </a:r>
            <a:r>
              <a:rPr lang="en-GB" b="1" dirty="0" err="1"/>
              <a:t>FindWithTag</a:t>
            </a:r>
            <a:r>
              <a:rPr lang="en-GB" dirty="0"/>
              <a:t>(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"Respawn"</a:t>
            </a:r>
            <a:r>
              <a:rPr lang="en-GB" dirty="0"/>
              <a:t>);</a:t>
            </a:r>
          </a:p>
          <a:p>
            <a:pPr lvl="1"/>
            <a:r>
              <a:rPr lang="en-GB" b="1" dirty="0" err="1"/>
              <a:t>FindObjectOfType</a:t>
            </a:r>
            <a:r>
              <a:rPr lang="en-GB" dirty="0"/>
              <a:t>&lt;</a:t>
            </a:r>
            <a:r>
              <a:rPr lang="en-GB" dirty="0" err="1">
                <a:solidFill>
                  <a:schemeClr val="bg2">
                    <a:lumMod val="50000"/>
                  </a:schemeClr>
                </a:solidFill>
              </a:rPr>
              <a:t>ParticleSystem</a:t>
            </a:r>
            <a:r>
              <a:rPr lang="en-GB" dirty="0"/>
              <a:t>&gt;();</a:t>
            </a:r>
          </a:p>
          <a:p>
            <a:endParaRPr lang="en-GB" dirty="0"/>
          </a:p>
          <a:p>
            <a:r>
              <a:rPr lang="en-GB" dirty="0"/>
              <a:t>Returns a list of objects – all found</a:t>
            </a:r>
          </a:p>
          <a:p>
            <a:pPr lvl="1"/>
            <a:r>
              <a:rPr lang="en-GB" dirty="0" err="1"/>
              <a:t>GameObject.</a:t>
            </a:r>
            <a:r>
              <a:rPr lang="en-GB" b="1" dirty="0" err="1"/>
              <a:t>FindGameObjectsWithTag</a:t>
            </a:r>
            <a:r>
              <a:rPr lang="en-GB" dirty="0"/>
              <a:t>(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"Respawn"</a:t>
            </a:r>
            <a:r>
              <a:rPr lang="en-GB" dirty="0"/>
              <a:t>);</a:t>
            </a:r>
          </a:p>
          <a:p>
            <a:pPr lvl="1"/>
            <a:r>
              <a:rPr lang="en-GB" b="1" dirty="0" err="1"/>
              <a:t>FindObjectsOfType</a:t>
            </a:r>
            <a:r>
              <a:rPr lang="en-GB" dirty="0"/>
              <a:t>&lt;</a:t>
            </a:r>
            <a:r>
              <a:rPr lang="en-GB" dirty="0" err="1">
                <a:solidFill>
                  <a:schemeClr val="bg2">
                    <a:lumMod val="50000"/>
                  </a:schemeClr>
                </a:solidFill>
              </a:rPr>
              <a:t>ParticleSystem</a:t>
            </a:r>
            <a:r>
              <a:rPr lang="en-GB" dirty="0"/>
              <a:t>&gt;();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5853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B220809-AE8A-44F0-A1DA-B7CE472E4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Game Objects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BBB41B9-BD16-4504-970E-31C877F60E6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Avoid using the simple Find() version in the update methods.</a:t>
            </a:r>
          </a:p>
          <a:p>
            <a:r>
              <a:rPr lang="en-GB" dirty="0"/>
              <a:t>Instead:</a:t>
            </a:r>
          </a:p>
          <a:p>
            <a:pPr lvl="1"/>
            <a:r>
              <a:rPr lang="en-GB" dirty="0"/>
              <a:t>Use Find() in the Awake or Start methods</a:t>
            </a:r>
          </a:p>
          <a:p>
            <a:pPr lvl="2"/>
            <a:r>
              <a:rPr lang="en-GB" dirty="0"/>
              <a:t>Store a reference to the found game object in a variable.</a:t>
            </a:r>
          </a:p>
          <a:p>
            <a:pPr lvl="2"/>
            <a:r>
              <a:rPr lang="en-GB" dirty="0"/>
              <a:t>Use the variable reference in the update methods.</a:t>
            </a:r>
          </a:p>
          <a:p>
            <a:pPr lvl="1"/>
            <a:r>
              <a:rPr lang="en-GB" dirty="0"/>
              <a:t>Alternatively, use the </a:t>
            </a:r>
            <a:r>
              <a:rPr lang="en-GB" dirty="0" err="1"/>
              <a:t>FindWithTag</a:t>
            </a:r>
            <a:r>
              <a:rPr lang="en-GB" dirty="0"/>
              <a:t>() method in your update methods.</a:t>
            </a:r>
          </a:p>
          <a:p>
            <a:r>
              <a:rPr lang="en-GB" dirty="0"/>
              <a:t>To find a child </a:t>
            </a:r>
            <a:r>
              <a:rPr lang="en-GB" dirty="0" err="1"/>
              <a:t>GameObject</a:t>
            </a:r>
            <a:r>
              <a:rPr lang="en-GB" dirty="0"/>
              <a:t>, it is often easier to use </a:t>
            </a:r>
            <a:r>
              <a:rPr lang="en-GB" dirty="0" err="1">
                <a:hlinkClick r:id="rId2"/>
              </a:rPr>
              <a:t>Transform.Find</a:t>
            </a:r>
            <a:r>
              <a:rPr lang="en-GB" dirty="0"/>
              <a:t> instead of </a:t>
            </a:r>
            <a:r>
              <a:rPr lang="en-GB" dirty="0" err="1">
                <a:hlinkClick r:id="rId3"/>
              </a:rPr>
              <a:t>GameObject.Find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035489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Collision Detection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Unity provides several ready made collision detection methods for you to use.</a:t>
            </a:r>
          </a:p>
          <a:p>
            <a:r>
              <a:rPr lang="en-GB" dirty="0"/>
              <a:t>For collision detection to occur, the game object requires a collider.</a:t>
            </a:r>
          </a:p>
          <a:p>
            <a:pPr lvl="1"/>
            <a:r>
              <a:rPr lang="en-GB" dirty="0"/>
              <a:t>Motionless objects (e.g. floors, walls, etc.) typically don’t require a rigid body component attached and are known as </a:t>
            </a:r>
            <a:r>
              <a:rPr lang="en-GB" b="1" dirty="0"/>
              <a:t>static colliders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They will not move in response to collisions.</a:t>
            </a:r>
          </a:p>
          <a:p>
            <a:pPr lvl="1"/>
            <a:r>
              <a:rPr lang="en-GB" dirty="0"/>
              <a:t>Objects that move will usually have a rigid body component and are known as </a:t>
            </a:r>
            <a:r>
              <a:rPr lang="en-GB" b="1" dirty="0"/>
              <a:t>dynamic colliders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They will move in response to collisions.</a:t>
            </a:r>
          </a:p>
        </p:txBody>
      </p:sp>
    </p:spTree>
    <p:extLst>
      <p:ext uri="{BB962C8B-B14F-4D97-AF65-F5344CB8AC3E}">
        <p14:creationId xmlns:p14="http://schemas.microsoft.com/office/powerpoint/2010/main" val="1830525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Collision Detection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When collisions occur (when collider/rigid body touches another collider/rigid body), the </a:t>
            </a:r>
            <a:r>
              <a:rPr lang="en-GB" b="1" dirty="0" err="1"/>
              <a:t>OnCollisionEnter</a:t>
            </a:r>
            <a:r>
              <a:rPr lang="en-GB" dirty="0"/>
              <a:t>() event method fires.</a:t>
            </a:r>
          </a:p>
          <a:p>
            <a:pPr lvl="1"/>
            <a:r>
              <a:rPr lang="en-GB" dirty="0"/>
              <a:t>You can use this to specify what happens</a:t>
            </a:r>
          </a:p>
          <a:p>
            <a:r>
              <a:rPr lang="en-GB" dirty="0"/>
              <a:t>There is also an </a:t>
            </a:r>
            <a:r>
              <a:rPr lang="en-GB" b="1" dirty="0" err="1"/>
              <a:t>OnCollisionExit</a:t>
            </a:r>
            <a:r>
              <a:rPr lang="en-GB" dirty="0"/>
              <a:t>() method.</a:t>
            </a:r>
          </a:p>
          <a:p>
            <a:pPr lvl="1"/>
            <a:r>
              <a:rPr lang="en-GB" dirty="0"/>
              <a:t>Occurs when the collider/rigid body has stopped touching the other collider/rigid body.</a:t>
            </a:r>
          </a:p>
          <a:p>
            <a:r>
              <a:rPr lang="en-GB" dirty="0"/>
              <a:t>See more: </a:t>
            </a:r>
            <a:r>
              <a:rPr lang="en-GB" dirty="0">
                <a:hlinkClick r:id="rId2"/>
              </a:rPr>
              <a:t>Unity Colliders</a:t>
            </a:r>
            <a:endParaRPr lang="en-GB" dirty="0"/>
          </a:p>
          <a:p>
            <a:r>
              <a:rPr lang="en-GB" dirty="0"/>
              <a:t>Unity provides </a:t>
            </a:r>
            <a:r>
              <a:rPr lang="en-GB" b="1" dirty="0"/>
              <a:t>2D versions</a:t>
            </a:r>
            <a:r>
              <a:rPr lang="en-GB" dirty="0"/>
              <a:t> of its collision methods too.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7598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Collision Detection: Triggers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You can also detect when one collider enters the space of another collider, but </a:t>
            </a:r>
            <a:r>
              <a:rPr lang="en-GB" b="1" i="1" dirty="0"/>
              <a:t>without creating a collision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If a collider is configured as a Trigger (set </a:t>
            </a:r>
            <a:r>
              <a:rPr lang="en-GB" b="1" i="1" dirty="0" err="1"/>
              <a:t>IsTrigger</a:t>
            </a:r>
            <a:r>
              <a:rPr lang="en-GB" b="1" i="1" dirty="0"/>
              <a:t> to true</a:t>
            </a:r>
            <a:r>
              <a:rPr lang="en-GB" dirty="0"/>
              <a:t>), it does not behave like a solid object and will let other colliders pass through.</a:t>
            </a:r>
          </a:p>
          <a:p>
            <a:r>
              <a:rPr lang="en-GB" dirty="0"/>
              <a:t>Three events:</a:t>
            </a:r>
          </a:p>
          <a:p>
            <a:pPr lvl="1"/>
            <a:r>
              <a:rPr lang="en-GB" b="1" dirty="0" err="1"/>
              <a:t>onTriggerEnter</a:t>
            </a:r>
            <a:r>
              <a:rPr lang="en-GB" dirty="0"/>
              <a:t>: when a collider enters the Trigger’s space.</a:t>
            </a:r>
          </a:p>
          <a:p>
            <a:pPr lvl="1"/>
            <a:r>
              <a:rPr lang="en-GB" b="1" dirty="0" err="1"/>
              <a:t>onTriggerExit</a:t>
            </a:r>
            <a:r>
              <a:rPr lang="en-GB" dirty="0"/>
              <a:t>: when the other collider stops touching the Trigger.</a:t>
            </a:r>
          </a:p>
          <a:p>
            <a:pPr lvl="1"/>
            <a:r>
              <a:rPr lang="en-GB" b="1" dirty="0" err="1"/>
              <a:t>onTriggerStay</a:t>
            </a:r>
            <a:r>
              <a:rPr lang="en-GB" dirty="0"/>
              <a:t>: called once per frame for the other Collider object touching the trigger.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4836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13011</TotalTime>
  <Words>487</Words>
  <Application>Microsoft Office PowerPoint</Application>
  <PresentationFormat>On-screen Show (4:3)</PresentationFormat>
  <Paragraphs>61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Calibri</vt:lpstr>
      <vt:lpstr>Cambria</vt:lpstr>
      <vt:lpstr>Wingdings</vt:lpstr>
      <vt:lpstr>Wingdings 2</vt:lpstr>
      <vt:lpstr>Median</vt:lpstr>
      <vt:lpstr>Finding Game Objects &amp; Collision Detection</vt:lpstr>
      <vt:lpstr>Today’s Lecture</vt:lpstr>
      <vt:lpstr>Finding Game Objects</vt:lpstr>
      <vt:lpstr>Finding Game Objects Examples</vt:lpstr>
      <vt:lpstr>Finding Game Objects Tips</vt:lpstr>
      <vt:lpstr>Collision Detection</vt:lpstr>
      <vt:lpstr>Collision Detection</vt:lpstr>
      <vt:lpstr>Collision Detection: Triggers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1307</cp:revision>
  <cp:lastPrinted>2014-09-29T16:21:25Z</cp:lastPrinted>
  <dcterms:created xsi:type="dcterms:W3CDTF">2013-09-18T07:00:31Z</dcterms:created>
  <dcterms:modified xsi:type="dcterms:W3CDTF">2018-10-15T10:56:14Z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