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8" r:id="rId5"/>
    <p:sldId id="267" r:id="rId6"/>
    <p:sldId id="259" r:id="rId7"/>
    <p:sldId id="260" r:id="rId8"/>
    <p:sldId id="262" r:id="rId9"/>
    <p:sldId id="263" r:id="rId10"/>
    <p:sldId id="264" r:id="rId11"/>
    <p:sldId id="265" r:id="rId12"/>
    <p:sldId id="269" r:id="rId13"/>
    <p:sldId id="270" r:id="rId14"/>
    <p:sldId id="266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8" autoAdjust="0"/>
    <p:restoredTop sz="94660"/>
  </p:normalViewPr>
  <p:slideViewPr>
    <p:cSldViewPr>
      <p:cViewPr varScale="1">
        <p:scale>
          <a:sx n="89" d="100"/>
          <a:sy n="89" d="100"/>
        </p:scale>
        <p:origin x="-896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printerSettings" Target="printerSettings/printerSettings1.bin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02/02/16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02/02/16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02/02/16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02/02/16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02/02/16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02/02/16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02/02/16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02/02/16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02/02/16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02/02/16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88165-CCC1-40EE-9E99-EA40612AD111}" type="datetimeFigureOut">
              <a:rPr lang="en-GB" smtClean="0"/>
              <a:pPr/>
              <a:t>02/02/16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F88165-CCC1-40EE-9E99-EA40612AD111}" type="datetimeFigureOut">
              <a:rPr lang="en-GB" smtClean="0"/>
              <a:pPr/>
              <a:t>02/02/16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A2A79-DF6F-42F0-94A2-8ABEB43CC2F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bbc.co.uk/programmes/b06znclc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Relationship Id="rId3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acas.org.uk/media/pdf/g/m/What_role_for_trade_unions_in_future_workplace_relations.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ike84.co.uk/index.html" TargetMode="External"/><Relationship Id="rId4" Type="http://schemas.openxmlformats.org/officeDocument/2006/relationships/hyperlink" Target="http://www.cipd.co.uk/hr-resources/factsheets/employee-relations-overview.aspx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barnardos.org.uk/130212_ecp_local_report_final__2_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Employment Relations and Reward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D:\Jayne\Desktop\tsd-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980728"/>
            <a:ext cx="1809750" cy="723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Review of week 1</a:t>
            </a:r>
          </a:p>
          <a:p>
            <a:r>
              <a:rPr lang="en-US" dirty="0" smtClean="0"/>
              <a:t>Look at Chapter 1 </a:t>
            </a:r>
            <a:r>
              <a:rPr lang="en-US" dirty="0" err="1" smtClean="0"/>
              <a:t>Dundon</a:t>
            </a:r>
            <a:r>
              <a:rPr lang="en-US" dirty="0" smtClean="0"/>
              <a:t> and </a:t>
            </a:r>
            <a:r>
              <a:rPr lang="en-US" dirty="0" err="1" smtClean="0"/>
              <a:t>Rollinson</a:t>
            </a:r>
            <a:endParaRPr lang="en-US" dirty="0" smtClean="0"/>
          </a:p>
          <a:p>
            <a:r>
              <a:rPr lang="en-US" dirty="0" smtClean="0"/>
              <a:t>What current employment relationships did we discuss from recent media examples?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66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Lecture Aims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To understand the </a:t>
            </a:r>
            <a:r>
              <a:rPr lang="en-GB" dirty="0" smtClean="0"/>
              <a:t>power and impact </a:t>
            </a:r>
            <a:r>
              <a:rPr lang="en-GB" dirty="0" smtClean="0"/>
              <a:t>of </a:t>
            </a:r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parties in employment </a:t>
            </a:r>
            <a:r>
              <a:rPr lang="en-GB" dirty="0" smtClean="0"/>
              <a:t>relations.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Role </a:t>
            </a:r>
            <a:r>
              <a:rPr lang="en-GB" dirty="0"/>
              <a:t>of the </a:t>
            </a:r>
            <a:r>
              <a:rPr lang="en-GB" dirty="0" smtClean="0"/>
              <a:t>parties: </a:t>
            </a:r>
            <a:r>
              <a:rPr lang="en-GB" dirty="0"/>
              <a:t>the state, employer and employee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Trade Unions and other collective associations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The effects of PEST contexts on the parties.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Aims (Continued)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spcBef>
                <a:spcPts val="0"/>
              </a:spcBef>
              <a:buNone/>
            </a:pPr>
            <a:r>
              <a:rPr lang="en-GB" dirty="0" smtClean="0"/>
              <a:t>The impact of factors, including: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Political Factors</a:t>
            </a:r>
          </a:p>
          <a:p>
            <a:pPr indent="0">
              <a:spcBef>
                <a:spcPts val="0"/>
              </a:spcBef>
              <a:buNone/>
            </a:pPr>
            <a:r>
              <a:rPr lang="en-GB" dirty="0" smtClean="0"/>
              <a:t>Economic Factors</a:t>
            </a:r>
          </a:p>
          <a:p>
            <a:pPr indent="0">
              <a:spcBef>
                <a:spcPts val="0"/>
              </a:spcBef>
              <a:buNone/>
            </a:pPr>
            <a:r>
              <a:rPr lang="en-GB" dirty="0" smtClean="0"/>
              <a:t>Social Factors</a:t>
            </a:r>
          </a:p>
          <a:p>
            <a:pPr indent="0">
              <a:spcBef>
                <a:spcPts val="0"/>
              </a:spcBef>
              <a:buNone/>
            </a:pPr>
            <a:r>
              <a:rPr lang="en-GB" dirty="0" smtClean="0"/>
              <a:t>Technology Advances</a:t>
            </a:r>
          </a:p>
          <a:p>
            <a:pPr indent="0">
              <a:spcBef>
                <a:spcPts val="0"/>
              </a:spcBef>
              <a:buNone/>
            </a:pPr>
            <a:r>
              <a:rPr lang="en-GB" dirty="0" smtClean="0"/>
              <a:t>Diversity</a:t>
            </a:r>
          </a:p>
          <a:p>
            <a:pPr indent="0">
              <a:spcBef>
                <a:spcPts val="0"/>
              </a:spcBef>
              <a:buNone/>
            </a:pPr>
            <a:r>
              <a:rPr lang="en-GB" dirty="0" smtClean="0"/>
              <a:t>Ethical/Environmental Issues</a:t>
            </a:r>
          </a:p>
          <a:p>
            <a:pPr indent="0">
              <a:spcBef>
                <a:spcPts val="0"/>
              </a:spcBef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Discuss The Andrew Marr Show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Andrew Marr Show looks at power and who in the employment relations has power.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This show goes some way to explain where power comes from.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Does power shift?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http://www.bbc.co.uk/programmes/</a:t>
            </a:r>
            <a:r>
              <a:rPr lang="en-US" dirty="0" smtClean="0">
                <a:hlinkClick r:id="rId2"/>
              </a:rPr>
              <a:t>b06znclc</a:t>
            </a: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897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Political Factors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Development of legislation</a:t>
            </a:r>
          </a:p>
          <a:p>
            <a:r>
              <a:rPr lang="en-GB" dirty="0" smtClean="0"/>
              <a:t>UK government impact – Labour/Conservative</a:t>
            </a:r>
          </a:p>
          <a:p>
            <a:r>
              <a:rPr lang="en-GB" dirty="0" smtClean="0"/>
              <a:t>EU impact</a:t>
            </a:r>
          </a:p>
          <a:p>
            <a:r>
              <a:rPr lang="en-GB" dirty="0" smtClean="0"/>
              <a:t>May 2015 election – pre and post impact</a:t>
            </a:r>
          </a:p>
          <a:p>
            <a:r>
              <a:rPr lang="en-GB" dirty="0" smtClean="0"/>
              <a:t>Attitude to MNCs</a:t>
            </a:r>
            <a:br>
              <a:rPr lang="en-GB" dirty="0" smtClean="0"/>
            </a:b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Economic Factors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Employment /Unemployment</a:t>
            </a:r>
          </a:p>
          <a:p>
            <a:r>
              <a:rPr lang="en-GB" dirty="0" smtClean="0"/>
              <a:t>Taxation and spending</a:t>
            </a:r>
          </a:p>
          <a:p>
            <a:r>
              <a:rPr lang="en-GB" dirty="0" smtClean="0"/>
              <a:t>Interest and exchange rates</a:t>
            </a:r>
          </a:p>
          <a:p>
            <a:r>
              <a:rPr lang="en-GB" dirty="0" smtClean="0"/>
              <a:t>Economic growth – Age of Austerity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Social Factors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Unemployment levels and types (long term/NEETS)</a:t>
            </a:r>
          </a:p>
          <a:p>
            <a:r>
              <a:rPr lang="en-GB" dirty="0" smtClean="0"/>
              <a:t>Immigration</a:t>
            </a:r>
          </a:p>
          <a:p>
            <a:r>
              <a:rPr lang="en-GB" dirty="0" smtClean="0"/>
              <a:t>Emigration</a:t>
            </a:r>
          </a:p>
          <a:p>
            <a:r>
              <a:rPr lang="en-GB" dirty="0" smtClean="0"/>
              <a:t>Family-related issues</a:t>
            </a:r>
          </a:p>
          <a:p>
            <a:r>
              <a:rPr lang="en-GB" dirty="0" smtClean="0"/>
              <a:t>Poverty (Swansea - 21% of children in poverty)</a:t>
            </a:r>
          </a:p>
          <a:p>
            <a:pPr>
              <a:buNone/>
            </a:pPr>
            <a:r>
              <a:rPr lang="en-GB" sz="2300" dirty="0" smtClean="0"/>
              <a:t>	Well over half of parents in poverty (61%) say they have cut back on food and over a quarter (26%) say they have skipped meals in the past year. around 1 in 5 parents in poverty (19%) say their children have to go without new shoes when they need them. A large number of children in poverty say they are missing out on things that many other children take for granted, such as going on school trips (19%) and having a warm coat in winter (14%).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Diversity in Employment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Stereotyped jobs</a:t>
            </a:r>
          </a:p>
          <a:p>
            <a:r>
              <a:rPr lang="en-GB" dirty="0" smtClean="0"/>
              <a:t>Parents</a:t>
            </a:r>
          </a:p>
          <a:p>
            <a:r>
              <a:rPr lang="en-GB" dirty="0" smtClean="0"/>
              <a:t>Flexibility</a:t>
            </a:r>
          </a:p>
          <a:p>
            <a:r>
              <a:rPr lang="en-GB" dirty="0" smtClean="0"/>
              <a:t>Types of Discrimination</a:t>
            </a:r>
          </a:p>
          <a:p>
            <a:endParaRPr lang="en-GB" dirty="0"/>
          </a:p>
        </p:txBody>
      </p:sp>
      <p:pic>
        <p:nvPicPr>
          <p:cNvPr id="1026" name="Picture 2" descr="D:\Jayne\Documents\UWTSD\grayson per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3" y="1556792"/>
            <a:ext cx="3753049" cy="3816424"/>
          </a:xfrm>
          <a:prstGeom prst="rect">
            <a:avLst/>
          </a:prstGeom>
          <a:noFill/>
        </p:spPr>
      </p:pic>
      <p:pic>
        <p:nvPicPr>
          <p:cNvPr id="1027" name="Picture 3" descr="D:\Jayne\Documents\UWTSD\Grayson Perry 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149080"/>
            <a:ext cx="3780928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Technological Factors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Ability to learn how to use new technology</a:t>
            </a:r>
          </a:p>
          <a:p>
            <a:r>
              <a:rPr lang="en-GB" dirty="0" smtClean="0"/>
              <a:t>Remote working</a:t>
            </a:r>
          </a:p>
          <a:p>
            <a:r>
              <a:rPr lang="en-GB" dirty="0" smtClean="0"/>
              <a:t>Monitoring of performance</a:t>
            </a:r>
          </a:p>
          <a:p>
            <a:r>
              <a:rPr lang="en-GB" dirty="0" smtClean="0"/>
              <a:t>Change in methods of communication – social media, internet access.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Ethical/Environmental Factors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Sustainability</a:t>
            </a:r>
          </a:p>
          <a:p>
            <a:r>
              <a:rPr lang="en-GB" dirty="0" smtClean="0"/>
              <a:t>Corporate social responsibility</a:t>
            </a:r>
          </a:p>
          <a:p>
            <a:r>
              <a:rPr lang="en-GB" dirty="0" smtClean="0"/>
              <a:t>Globalisation</a:t>
            </a:r>
          </a:p>
          <a:p>
            <a:r>
              <a:rPr lang="en-GB" dirty="0" smtClean="0"/>
              <a:t>Moving operations overseas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Group 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is your power?</a:t>
            </a:r>
          </a:p>
          <a:p>
            <a:r>
              <a:rPr lang="en-US" dirty="0" smtClean="0"/>
              <a:t>How are you affected by the country PEST?</a:t>
            </a:r>
          </a:p>
          <a:p>
            <a:r>
              <a:rPr lang="en-US" dirty="0" smtClean="0"/>
              <a:t>How can you influence the situation?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4086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Role of Trade Unions</a:t>
            </a:r>
            <a:r>
              <a:rPr lang="is-IS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is-IS" dirty="0" smtClean="0"/>
              <a:t>…</a:t>
            </a:r>
            <a:r>
              <a:rPr lang="en-US" dirty="0" smtClean="0"/>
              <a:t>And other collective associations:</a:t>
            </a:r>
          </a:p>
          <a:p>
            <a:r>
              <a:rPr lang="en-US" dirty="0" smtClean="0"/>
              <a:t>Works Councils</a:t>
            </a:r>
          </a:p>
          <a:p>
            <a:r>
              <a:rPr lang="en-US" dirty="0" smtClean="0"/>
              <a:t>Employee Groups</a:t>
            </a:r>
          </a:p>
          <a:p>
            <a:r>
              <a:rPr lang="en-US" dirty="0" smtClean="0"/>
              <a:t>Employee cooperatives</a:t>
            </a:r>
            <a:endParaRPr lang="en-US" dirty="0"/>
          </a:p>
          <a:p>
            <a:pPr marL="0" indent="0">
              <a:buNone/>
            </a:pPr>
            <a:r>
              <a:rPr lang="en-US" dirty="0">
                <a:hlinkClick r:id="rId2"/>
              </a:rPr>
              <a:t>http://www.acas.org.uk/media/pdf/g/m/</a:t>
            </a:r>
            <a:r>
              <a:rPr lang="en-US" dirty="0" smtClean="0">
                <a:hlinkClick r:id="rId2"/>
              </a:rPr>
              <a:t>What_role_for_trade_unions_in_future_workplace_relations.pdf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2588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Summary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600" dirty="0" smtClean="0"/>
              <a:t>We </a:t>
            </a:r>
            <a:r>
              <a:rPr lang="en-GB" sz="2600" dirty="0" smtClean="0"/>
              <a:t>looked power, the parties in the employment relationship and the impact </a:t>
            </a:r>
            <a:r>
              <a:rPr lang="en-GB" sz="2600" smtClean="0"/>
              <a:t>of PEST</a:t>
            </a:r>
            <a:endParaRPr lang="en-GB" sz="2600" dirty="0" smtClean="0"/>
          </a:p>
          <a:p>
            <a:r>
              <a:rPr lang="en-GB" sz="2600" b="1" dirty="0" smtClean="0"/>
              <a:t>Reading</a:t>
            </a:r>
            <a:r>
              <a:rPr lang="en-GB" sz="2600" dirty="0" smtClean="0"/>
              <a:t>: </a:t>
            </a:r>
            <a:r>
              <a:rPr lang="en-GB" sz="2600" dirty="0" smtClean="0"/>
              <a:t>Chapter </a:t>
            </a:r>
            <a:r>
              <a:rPr lang="en-GB" sz="2600" dirty="0" smtClean="0"/>
              <a:t>2 of </a:t>
            </a:r>
            <a:r>
              <a:rPr lang="en-GB" sz="2600" dirty="0" err="1" smtClean="0"/>
              <a:t>Dundon</a:t>
            </a:r>
            <a:r>
              <a:rPr lang="en-GB" sz="2600" dirty="0" smtClean="0"/>
              <a:t> and </a:t>
            </a:r>
            <a:r>
              <a:rPr lang="en-GB" sz="2600" dirty="0" err="1" smtClean="0"/>
              <a:t>Rollinson</a:t>
            </a:r>
            <a:endParaRPr lang="en-GB" sz="2600" dirty="0" smtClean="0"/>
          </a:p>
          <a:p>
            <a:r>
              <a:rPr lang="en-GB" sz="2600" dirty="0" err="1" smtClean="0"/>
              <a:t>Barnardos</a:t>
            </a:r>
            <a:r>
              <a:rPr lang="en-GB" sz="2600" dirty="0" smtClean="0"/>
              <a:t> Report on Child Poverty</a:t>
            </a:r>
            <a:endParaRPr lang="en-GB" sz="2600" u="sng" dirty="0" smtClean="0">
              <a:hlinkClick r:id="rId2"/>
            </a:endParaRPr>
          </a:p>
          <a:p>
            <a:r>
              <a:rPr lang="en-GB" sz="2000" dirty="0" smtClean="0">
                <a:hlinkClick r:id="rId2"/>
              </a:rPr>
              <a:t>https://www.barnardos.org.uk/130212_ecp_local_report_final__2_.pdf</a:t>
            </a:r>
            <a:endParaRPr lang="en-GB" sz="2000" dirty="0" smtClean="0"/>
          </a:p>
          <a:p>
            <a:r>
              <a:rPr lang="en-GB" sz="2000" dirty="0" smtClean="0"/>
              <a:t>Images of the Miners Strike:</a:t>
            </a:r>
          </a:p>
          <a:p>
            <a:r>
              <a:rPr lang="en-GB" sz="2000" dirty="0" smtClean="0">
                <a:hlinkClick r:id="rId3"/>
              </a:rPr>
              <a:t>http://www.strike84.co.uk/index.html</a:t>
            </a:r>
            <a:endParaRPr lang="en-GB" sz="2000" dirty="0" smtClean="0"/>
          </a:p>
          <a:p>
            <a:r>
              <a:rPr lang="en-GB" sz="2000" dirty="0" err="1" smtClean="0"/>
              <a:t>Employmee</a:t>
            </a:r>
            <a:r>
              <a:rPr lang="en-GB" sz="2000" dirty="0" smtClean="0"/>
              <a:t> Relations – An Overview. CIPD Fact Sheet:</a:t>
            </a:r>
          </a:p>
          <a:p>
            <a:r>
              <a:rPr lang="en-GB" sz="2000" dirty="0" smtClean="0">
                <a:hlinkClick r:id="rId4"/>
              </a:rPr>
              <a:t>http://www.cipd.co.uk/hr-resources/factsheets/employee-relations-overview.aspx</a:t>
            </a:r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358</Words>
  <Application>Microsoft Macintosh PowerPoint</Application>
  <PresentationFormat>On-screen Show (4:3)</PresentationFormat>
  <Paragraphs>77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Employment Relations and Reward</vt:lpstr>
      <vt:lpstr>PowerPoint Presentation</vt:lpstr>
      <vt:lpstr>Lecture Aims</vt:lpstr>
      <vt:lpstr>Aims (Continued)</vt:lpstr>
      <vt:lpstr>Discuss The Andrew Marr Show</vt:lpstr>
      <vt:lpstr>Political Factors</vt:lpstr>
      <vt:lpstr>Economic Factors</vt:lpstr>
      <vt:lpstr>Social Factors</vt:lpstr>
      <vt:lpstr>Diversity in Employment</vt:lpstr>
      <vt:lpstr>Technological Factors</vt:lpstr>
      <vt:lpstr>Ethical/Environmental Factors</vt:lpstr>
      <vt:lpstr>Group Work</vt:lpstr>
      <vt:lpstr>Role of Trade Unions…</vt:lpstr>
      <vt:lpstr>Summary</vt:lpstr>
    </vt:vector>
  </TitlesOfParts>
  <Company>Deftones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Employment Relations</dc:title>
  <dc:creator>Jayne</dc:creator>
  <cp:lastModifiedBy>Jayne Woodman</cp:lastModifiedBy>
  <cp:revision>22</cp:revision>
  <dcterms:created xsi:type="dcterms:W3CDTF">2015-02-01T15:00:29Z</dcterms:created>
  <dcterms:modified xsi:type="dcterms:W3CDTF">2016-02-02T19:13:53Z</dcterms:modified>
</cp:coreProperties>
</file>