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64" r:id="rId5"/>
    <p:sldId id="265" r:id="rId6"/>
    <p:sldId id="261" r:id="rId7"/>
    <p:sldId id="263"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034F-AFD4-45B7-9AE0-8C91C47A33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127B5C-4D58-4CF0-B5CA-E365D7DC2A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382993-FC53-4C0C-94CC-A2DF9930F0B6}"/>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04B8CCC1-327B-4C73-9259-D511CAD263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B10CC2-6C2E-4794-B5D7-1941822AD90A}"/>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733482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5246D-007A-47F3-913B-D359EBCF33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3D953E-B9B9-49F2-B09C-CB09564148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C33D2-964C-4FC2-BAB8-49BBA9032172}"/>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7284D973-2BE6-4DAC-8951-C65EDD993F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3C1648-8DF1-4109-A964-B47C28D0A705}"/>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1006807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3FCB-8AA7-4A42-BBEC-6E825C1066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3FDFB3-3D66-47CC-9EF3-9C3F82083C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FD272A-515C-4314-9CE2-0D7B294717D4}"/>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37C8D650-C440-4654-8DF5-4E71FD4DB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FEF39-07E9-4B95-93BE-B75089AC774C}"/>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361051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C9D38-F545-45F0-826A-9084EE9276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4009B6-0159-4DC9-B77F-4062013EDF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D1FC5E-5C42-4FC3-AFD4-F1BC245A4E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D7D1EF-2434-40D0-AB92-AFCD9E33625F}"/>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6" name="Footer Placeholder 5">
            <a:extLst>
              <a:ext uri="{FF2B5EF4-FFF2-40B4-BE49-F238E27FC236}">
                <a16:creationId xmlns:a16="http://schemas.microsoft.com/office/drawing/2014/main" id="{8945917B-D25A-4E95-A742-B148CDFC02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32B0C8-BEBA-4836-807F-97715143FE58}"/>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158943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AEAC8-AC29-43D6-8EC7-5365881FD5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2C2DA0-64B7-43CD-B6F9-F823E6E7C7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8949CF-1AD0-439F-B5E2-CB2EA37D75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471A15-3434-488E-A8D1-A16F31DDAD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1C4D6B-8CCD-4A16-BA4F-80F3746683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D432F3-E7D8-450F-A261-8A7452D48B65}"/>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8" name="Footer Placeholder 7">
            <a:extLst>
              <a:ext uri="{FF2B5EF4-FFF2-40B4-BE49-F238E27FC236}">
                <a16:creationId xmlns:a16="http://schemas.microsoft.com/office/drawing/2014/main" id="{3388B307-AA6C-4398-8ADD-9B317CDDA9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AB7A53-BE63-45C0-AB60-CCBF7770603A}"/>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152042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F0847-DD8D-493E-A07F-7DB4958B7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D53CC4-E0EF-48CB-BA44-0F7AC3FAD3DF}"/>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4" name="Footer Placeholder 3">
            <a:extLst>
              <a:ext uri="{FF2B5EF4-FFF2-40B4-BE49-F238E27FC236}">
                <a16:creationId xmlns:a16="http://schemas.microsoft.com/office/drawing/2014/main" id="{F873B992-B8D1-423A-B95E-511CF827A9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F27B82-4921-4032-A1A8-C9A3392D3DD1}"/>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276195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4F8455-8817-46F6-95CD-7317D7D38CBA}"/>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3" name="Footer Placeholder 2">
            <a:extLst>
              <a:ext uri="{FF2B5EF4-FFF2-40B4-BE49-F238E27FC236}">
                <a16:creationId xmlns:a16="http://schemas.microsoft.com/office/drawing/2014/main" id="{F2F4DADF-DCA5-4353-8D8F-218FA9E878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E72944-AFC9-4C69-8089-9DD51EBBE18B}"/>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4290850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68BDF-9DC4-4648-8F96-5E20A3F7CE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279AF3-77EA-4493-BB72-0432A3E59F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B094DA-3DF8-4F7C-80B8-732050FEBE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4085A-B277-4480-9421-FD6FAEBD31A0}"/>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6" name="Footer Placeholder 5">
            <a:extLst>
              <a:ext uri="{FF2B5EF4-FFF2-40B4-BE49-F238E27FC236}">
                <a16:creationId xmlns:a16="http://schemas.microsoft.com/office/drawing/2014/main" id="{8B254219-D732-453E-A516-6FF596E21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187E62-7B93-4A87-B03A-939375DB47D1}"/>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3610066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BB16-099E-4FF1-96F7-14B1E0AB53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814318-1C87-48D9-A7B2-31F5A85B09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03DC5F-D713-40A6-A690-6036D19C90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0889D2-5D27-4A56-B865-4DFEECD8145F}"/>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6" name="Footer Placeholder 5">
            <a:extLst>
              <a:ext uri="{FF2B5EF4-FFF2-40B4-BE49-F238E27FC236}">
                <a16:creationId xmlns:a16="http://schemas.microsoft.com/office/drawing/2014/main" id="{B7B3CFC0-1FA5-4906-9AEB-D08848C212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0D7F62-9EF8-402D-BABD-C5C9BA5A1A56}"/>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1598248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75FC-1231-4517-9A61-7A3345820E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53548-2906-4D2E-8FF2-34361D285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4A9583-E69E-4A25-A3DB-B46FD5CB1E3A}"/>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7FDDE2A3-DFF1-445A-9FDB-2DFE26496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CDD635-99B4-4B64-95D4-B6732C5BE629}"/>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567515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34802C-BE5D-404F-B13D-0938005FFA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21E4F1-18C0-41F1-B1BC-9D5E607DDF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EC84FF-1589-4579-A48A-CAEB2C7F55CD}"/>
              </a:ext>
            </a:extLst>
          </p:cNvPr>
          <p:cNvSpPr>
            <a:spLocks noGrp="1"/>
          </p:cNvSpPr>
          <p:nvPr>
            <p:ph type="dt" sz="half" idx="10"/>
          </p:nvPr>
        </p:nvSpPr>
        <p:spPr/>
        <p:txBody>
          <a:body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5CEB1E19-2C22-4B6D-80A5-11A313088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EBF2D-0CBD-4187-86A8-71EFA57F22B5}"/>
              </a:ext>
            </a:extLst>
          </p:cNvPr>
          <p:cNvSpPr>
            <a:spLocks noGrp="1"/>
          </p:cNvSpPr>
          <p:nvPr>
            <p:ph type="sldNum" sz="quarter" idx="12"/>
          </p:nvPr>
        </p:nvSpPr>
        <p:spPr/>
        <p:txBody>
          <a:bodyPr/>
          <a:lstStyle/>
          <a:p>
            <a:fld id="{76613F3F-B5B6-4FCB-8862-6C284DFA5A22}" type="slidenum">
              <a:rPr lang="en-GB" smtClean="0"/>
              <a:t>‹#›</a:t>
            </a:fld>
            <a:endParaRPr lang="en-GB"/>
          </a:p>
        </p:txBody>
      </p:sp>
    </p:spTree>
    <p:extLst>
      <p:ext uri="{BB962C8B-B14F-4D97-AF65-F5344CB8AC3E}">
        <p14:creationId xmlns:p14="http://schemas.microsoft.com/office/powerpoint/2010/main" val="1398365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2EB74E-A30F-446A-AC88-8B88C284FF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29753D-DB14-4D32-9E8E-CD59510F6C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5D8262-EA12-4F3F-BA82-9B4FD3FFE1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B193B5-E757-4184-A6A2-CB1683176430}" type="datetimeFigureOut">
              <a:rPr lang="en-GB" smtClean="0"/>
              <a:t>04/02/2022</a:t>
            </a:fld>
            <a:endParaRPr lang="en-GB"/>
          </a:p>
        </p:txBody>
      </p:sp>
      <p:sp>
        <p:nvSpPr>
          <p:cNvPr id="5" name="Footer Placeholder 4">
            <a:extLst>
              <a:ext uri="{FF2B5EF4-FFF2-40B4-BE49-F238E27FC236}">
                <a16:creationId xmlns:a16="http://schemas.microsoft.com/office/drawing/2014/main" id="{C3FDC747-7DBD-4F8D-AC38-C9018767D0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DAFBAC-F7D2-42AD-8A7F-2F8E089790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613F3F-B5B6-4FCB-8862-6C284DFA5A22}" type="slidenum">
              <a:rPr lang="en-GB" smtClean="0"/>
              <a:t>‹#›</a:t>
            </a:fld>
            <a:endParaRPr lang="en-GB"/>
          </a:p>
        </p:txBody>
      </p:sp>
    </p:spTree>
    <p:extLst>
      <p:ext uri="{BB962C8B-B14F-4D97-AF65-F5344CB8AC3E}">
        <p14:creationId xmlns:p14="http://schemas.microsoft.com/office/powerpoint/2010/main" val="22515317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quote.org/wiki/Totalitarianism"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getrealphilippines.com/blog/2014/03/why-cadet-cudias-case-has-played-out-on-social-media-like-an-edsa-revolution/"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xfuel.com/en/search?q=puppet"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factly.in/explainer-home-isolation-guidelines-for-asymptomatic-patients-in-india-elsewhere/"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acidrayn.com/2012/01/18/vast-majority-of-population-really-are-sheeple/"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themichaelteaching.com/2016-overleaves-and-overview/"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home_of_chaos/2753206527"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695E20-D704-4A2B-8F69-9528590630E9}"/>
              </a:ext>
            </a:extLst>
          </p:cNvPr>
          <p:cNvSpPr>
            <a:spLocks noGrp="1"/>
          </p:cNvSpPr>
          <p:nvPr>
            <p:ph type="ctrTitle"/>
          </p:nvPr>
        </p:nvSpPr>
        <p:spPr>
          <a:xfrm>
            <a:off x="908454" y="1360481"/>
            <a:ext cx="4605340" cy="2387600"/>
          </a:xfrm>
        </p:spPr>
        <p:txBody>
          <a:bodyPr>
            <a:normAutofit/>
          </a:bodyPr>
          <a:lstStyle/>
          <a:p>
            <a:r>
              <a:rPr lang="en-GB" sz="5000" b="1" dirty="0">
                <a:solidFill>
                  <a:schemeClr val="bg1"/>
                </a:solidFill>
                <a:latin typeface="Biome" panose="020B0503030204020804" pitchFamily="34" charset="0"/>
                <a:cs typeface="Biome" panose="020B0503030204020804" pitchFamily="34" charset="0"/>
              </a:rPr>
              <a:t>20</a:t>
            </a:r>
            <a:r>
              <a:rPr lang="en-GB" sz="5000" b="1" baseline="30000" dirty="0">
                <a:solidFill>
                  <a:schemeClr val="bg1"/>
                </a:solidFill>
                <a:latin typeface="Biome" panose="020B0503030204020804" pitchFamily="34" charset="0"/>
                <a:cs typeface="Biome" panose="020B0503030204020804" pitchFamily="34" charset="0"/>
              </a:rPr>
              <a:t>th</a:t>
            </a:r>
            <a:r>
              <a:rPr lang="en-GB" sz="5000" b="1" dirty="0">
                <a:solidFill>
                  <a:schemeClr val="bg1"/>
                </a:solidFill>
                <a:latin typeface="Biome" panose="020B0503030204020804" pitchFamily="34" charset="0"/>
                <a:cs typeface="Biome" panose="020B0503030204020804" pitchFamily="34" charset="0"/>
              </a:rPr>
              <a:t> Century Philosophy</a:t>
            </a:r>
            <a:br>
              <a:rPr lang="en-GB" sz="5000" b="1" dirty="0">
                <a:solidFill>
                  <a:schemeClr val="bg1"/>
                </a:solidFill>
              </a:rPr>
            </a:br>
            <a:endParaRPr lang="en-GB" sz="5000" b="1" dirty="0">
              <a:solidFill>
                <a:schemeClr val="bg1"/>
              </a:solidFill>
            </a:endParaRPr>
          </a:p>
        </p:txBody>
      </p:sp>
      <p:sp>
        <p:nvSpPr>
          <p:cNvPr id="3" name="Subtitle 2">
            <a:extLst>
              <a:ext uri="{FF2B5EF4-FFF2-40B4-BE49-F238E27FC236}">
                <a16:creationId xmlns:a16="http://schemas.microsoft.com/office/drawing/2014/main" id="{B127C123-74E4-4EF9-953C-D139A0B5A3EA}"/>
              </a:ext>
            </a:extLst>
          </p:cNvPr>
          <p:cNvSpPr>
            <a:spLocks noGrp="1"/>
          </p:cNvSpPr>
          <p:nvPr>
            <p:ph type="subTitle" idx="1"/>
          </p:nvPr>
        </p:nvSpPr>
        <p:spPr>
          <a:xfrm>
            <a:off x="908454" y="3840156"/>
            <a:ext cx="4605340" cy="1655762"/>
          </a:xfrm>
        </p:spPr>
        <p:txBody>
          <a:bodyPr>
            <a:normAutofit/>
          </a:bodyPr>
          <a:lstStyle/>
          <a:p>
            <a:r>
              <a:rPr lang="en-GB" sz="4000" b="1" dirty="0">
                <a:solidFill>
                  <a:schemeClr val="bg1"/>
                </a:solidFill>
                <a:latin typeface="Biome" panose="020B0503030204020804" pitchFamily="34" charset="0"/>
                <a:cs typeface="Biome" panose="020B0503030204020804" pitchFamily="34" charset="0"/>
              </a:rPr>
              <a:t>Totalitarianism </a:t>
            </a:r>
          </a:p>
          <a:p>
            <a:r>
              <a:rPr lang="en-GB" sz="2000" dirty="0">
                <a:solidFill>
                  <a:schemeClr val="bg1"/>
                </a:solidFill>
                <a:latin typeface="Biome" panose="020B0503030204020804" pitchFamily="34" charset="0"/>
                <a:cs typeface="Biome" panose="020B0503030204020804" pitchFamily="34" charset="0"/>
              </a:rPr>
              <a:t>By Paul O’Toole </a:t>
            </a:r>
          </a:p>
        </p:txBody>
      </p:sp>
      <p:pic>
        <p:nvPicPr>
          <p:cNvPr id="5" name="Picture 4" descr="A poster with a person's face on it&#10;&#10;Description automatically generated with medium confidence">
            <a:extLst>
              <a:ext uri="{FF2B5EF4-FFF2-40B4-BE49-F238E27FC236}">
                <a16:creationId xmlns:a16="http://schemas.microsoft.com/office/drawing/2014/main" id="{5E2A1901-ED75-481C-A021-2F99B5CC4BB3}"/>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36" r="-2" b="-2"/>
          <a:stretch/>
        </p:blipFill>
        <p:spPr>
          <a:xfrm>
            <a:off x="7115177" y="115193"/>
            <a:ext cx="4950618" cy="6627614"/>
          </a:xfrm>
          <a:prstGeom prst="rect">
            <a:avLst/>
          </a:prstGeom>
        </p:spPr>
      </p:pic>
      <p:cxnSp>
        <p:nvCxnSpPr>
          <p:cNvPr id="13" name="Straight Connector 12">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A608C0B-3887-4890-8E37-9CFDF823F7D9}"/>
              </a:ext>
            </a:extLst>
          </p:cNvPr>
          <p:cNvSpPr txBox="1"/>
          <p:nvPr/>
        </p:nvSpPr>
        <p:spPr>
          <a:xfrm>
            <a:off x="9758753" y="6542752"/>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quote.org/wiki/Totalitarian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347228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rowd of people raising their hands&#10;&#10;Description automatically generated with medium confidence">
            <a:extLst>
              <a:ext uri="{FF2B5EF4-FFF2-40B4-BE49-F238E27FC236}">
                <a16:creationId xmlns:a16="http://schemas.microsoft.com/office/drawing/2014/main" id="{4497BD31-1BF0-4C25-AE38-613804C0FBD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677" b="4098"/>
          <a:stretch/>
        </p:blipFill>
        <p:spPr>
          <a:xfrm>
            <a:off x="-1" y="10"/>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5A205B4-206D-48C2-B13C-515A9148C948}"/>
              </a:ext>
            </a:extLst>
          </p:cNvPr>
          <p:cNvSpPr>
            <a:spLocks noGrp="1"/>
          </p:cNvSpPr>
          <p:nvPr>
            <p:ph type="title"/>
          </p:nvPr>
        </p:nvSpPr>
        <p:spPr>
          <a:xfrm>
            <a:off x="709448" y="1251857"/>
            <a:ext cx="4204137" cy="2004847"/>
          </a:xfrm>
        </p:spPr>
        <p:txBody>
          <a:bodyPr>
            <a:normAutofit/>
          </a:bodyPr>
          <a:lstStyle/>
          <a:p>
            <a:pPr algn="ctr"/>
            <a:r>
              <a:rPr lang="en-GB" sz="3600" dirty="0">
                <a:latin typeface="Biome" panose="020B0503030204020804" pitchFamily="34" charset="0"/>
                <a:cs typeface="Biome" panose="020B0503030204020804" pitchFamily="34" charset="0"/>
              </a:rPr>
              <a:t>What Is Totalitarianism?</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137175-38C4-4BCC-9184-D226BD7570F2}"/>
              </a:ext>
            </a:extLst>
          </p:cNvPr>
          <p:cNvSpPr>
            <a:spLocks noGrp="1"/>
          </p:cNvSpPr>
          <p:nvPr>
            <p:ph idx="1"/>
          </p:nvPr>
        </p:nvSpPr>
        <p:spPr>
          <a:xfrm>
            <a:off x="525516" y="3417573"/>
            <a:ext cx="4593021" cy="2619839"/>
          </a:xfrm>
        </p:spPr>
        <p:txBody>
          <a:bodyPr anchor="ctr">
            <a:normAutofit fontScale="70000" lnSpcReduction="20000"/>
          </a:bodyPr>
          <a:lstStyle/>
          <a:p>
            <a:endParaRPr lang="en-GB" sz="1800" dirty="0">
              <a:latin typeface="Biome" panose="020B0503030204020804" pitchFamily="34" charset="0"/>
              <a:cs typeface="Biome" panose="020B0503030204020804" pitchFamily="34" charset="0"/>
            </a:endParaRPr>
          </a:p>
          <a:p>
            <a:r>
              <a:rPr lang="en-GB" sz="2400" dirty="0">
                <a:latin typeface="Biome" panose="020B0503030204020804" pitchFamily="34" charset="0"/>
                <a:cs typeface="Biome" panose="020B0503030204020804" pitchFamily="34" charset="0"/>
              </a:rPr>
              <a:t>Complete authority of the government regime</a:t>
            </a:r>
          </a:p>
          <a:p>
            <a:r>
              <a:rPr lang="en-GB" sz="2400" dirty="0">
                <a:latin typeface="Biome" panose="020B0503030204020804" pitchFamily="34" charset="0"/>
                <a:cs typeface="Biome" panose="020B0503030204020804" pitchFamily="34" charset="0"/>
              </a:rPr>
              <a:t>Usually implemented through the democratic process </a:t>
            </a:r>
          </a:p>
          <a:p>
            <a:r>
              <a:rPr lang="en-GB" sz="2400" dirty="0">
                <a:latin typeface="Biome" panose="020B0503030204020804" pitchFamily="34" charset="0"/>
                <a:cs typeface="Biome" panose="020B0503030204020804" pitchFamily="34" charset="0"/>
              </a:rPr>
              <a:t>The people have no authority</a:t>
            </a:r>
          </a:p>
          <a:p>
            <a:r>
              <a:rPr lang="en-GB" sz="2400" dirty="0">
                <a:latin typeface="Biome" panose="020B0503030204020804" pitchFamily="34" charset="0"/>
                <a:cs typeface="Biome" panose="020B0503030204020804" pitchFamily="34" charset="0"/>
              </a:rPr>
              <a:t>Government has almost total control over the lives of its citizens</a:t>
            </a:r>
          </a:p>
          <a:p>
            <a:r>
              <a:rPr lang="en-GB" sz="2400" dirty="0">
                <a:latin typeface="Biome" panose="020B0503030204020804" pitchFamily="34" charset="0"/>
                <a:cs typeface="Biome" panose="020B0503030204020804" pitchFamily="34" charset="0"/>
              </a:rPr>
              <a:t>The system is upheld by the people </a:t>
            </a:r>
            <a:r>
              <a:rPr lang="en-GB" sz="2400" b="1">
                <a:latin typeface="Biome" panose="020B0503030204020804" pitchFamily="34" charset="0"/>
                <a:cs typeface="Biome" panose="020B0503030204020804" pitchFamily="34" charset="0"/>
              </a:rPr>
              <a:t>(Thought Co, 2022)</a:t>
            </a:r>
            <a:endParaRPr lang="en-GB" sz="2400" dirty="0">
              <a:latin typeface="Biome" panose="020B0503030204020804" pitchFamily="34" charset="0"/>
              <a:cs typeface="Biome" panose="020B0503030204020804" pitchFamily="34" charset="0"/>
            </a:endParaRPr>
          </a:p>
        </p:txBody>
      </p:sp>
      <p:sp>
        <p:nvSpPr>
          <p:cNvPr id="6" name="TextBox 5">
            <a:extLst>
              <a:ext uri="{FF2B5EF4-FFF2-40B4-BE49-F238E27FC236}">
                <a16:creationId xmlns:a16="http://schemas.microsoft.com/office/drawing/2014/main" id="{726712AB-CEE9-46E2-815D-11B0F82118C3}"/>
              </a:ext>
            </a:extLst>
          </p:cNvPr>
          <p:cNvSpPr txBox="1"/>
          <p:nvPr/>
        </p:nvSpPr>
        <p:spPr>
          <a:xfrm>
            <a:off x="9884957"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getrealphilippines.com/blog/2014/03/why-cadet-cudias-case-has-played-out-on-social-media-like-an-edsa-revolu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5015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2D5F-F06B-47D7-9F00-DF57F1496A48}"/>
              </a:ext>
            </a:extLst>
          </p:cNvPr>
          <p:cNvSpPr>
            <a:spLocks noGrp="1"/>
          </p:cNvSpPr>
          <p:nvPr>
            <p:ph type="title"/>
          </p:nvPr>
        </p:nvSpPr>
        <p:spPr>
          <a:xfrm>
            <a:off x="838200" y="365125"/>
            <a:ext cx="6254496" cy="1828800"/>
          </a:xfrm>
        </p:spPr>
        <p:txBody>
          <a:bodyPr>
            <a:normAutofit/>
          </a:bodyPr>
          <a:lstStyle/>
          <a:p>
            <a:pPr algn="ctr"/>
            <a:r>
              <a:rPr lang="en-GB" sz="4100" b="1" dirty="0">
                <a:latin typeface="Biome" panose="020B0503030204020804" pitchFamily="34" charset="0"/>
                <a:cs typeface="Biome" panose="020B0503030204020804" pitchFamily="34" charset="0"/>
              </a:rPr>
              <a:t>The Characterisation of Totalitarianism - Hannah Arendt</a:t>
            </a:r>
          </a:p>
        </p:txBody>
      </p:sp>
      <p:sp>
        <p:nvSpPr>
          <p:cNvPr id="3" name="Content Placeholder 2">
            <a:extLst>
              <a:ext uri="{FF2B5EF4-FFF2-40B4-BE49-F238E27FC236}">
                <a16:creationId xmlns:a16="http://schemas.microsoft.com/office/drawing/2014/main" id="{5F9C40B1-5418-45DD-A9D1-EF4692BFC1BB}"/>
              </a:ext>
            </a:extLst>
          </p:cNvPr>
          <p:cNvSpPr>
            <a:spLocks noGrp="1"/>
          </p:cNvSpPr>
          <p:nvPr>
            <p:ph idx="1"/>
          </p:nvPr>
        </p:nvSpPr>
        <p:spPr>
          <a:xfrm>
            <a:off x="838200" y="2322576"/>
            <a:ext cx="6254496" cy="3858768"/>
          </a:xfrm>
        </p:spPr>
        <p:txBody>
          <a:bodyPr>
            <a:normAutofit/>
          </a:bodyPr>
          <a:lstStyle/>
          <a:p>
            <a:pPr marL="0" indent="0">
              <a:buNone/>
            </a:pPr>
            <a:endParaRPr lang="en-GB" sz="2400" dirty="0"/>
          </a:p>
          <a:p>
            <a:pPr marL="0" indent="0">
              <a:buNone/>
            </a:pPr>
            <a:endParaRPr lang="en-GB" sz="2400" dirty="0"/>
          </a:p>
          <a:p>
            <a:pPr>
              <a:buFontTx/>
              <a:buChar char="-"/>
            </a:pPr>
            <a:r>
              <a:rPr lang="en-GB" sz="2400" dirty="0">
                <a:latin typeface="Biome" panose="020B0503030204020804" pitchFamily="34" charset="0"/>
                <a:cs typeface="Biome" panose="020B0503030204020804" pitchFamily="34" charset="0"/>
              </a:rPr>
              <a:t>Constant motion/no stability. </a:t>
            </a:r>
          </a:p>
          <a:p>
            <a:pPr>
              <a:buFontTx/>
              <a:buChar char="-"/>
            </a:pPr>
            <a:r>
              <a:rPr lang="en-GB" sz="2400" dirty="0">
                <a:latin typeface="Biome" panose="020B0503030204020804" pitchFamily="34" charset="0"/>
                <a:cs typeface="Biome" panose="020B0503030204020804" pitchFamily="34" charset="0"/>
              </a:rPr>
              <a:t>Charismatic leaders to persuade and entice</a:t>
            </a:r>
          </a:p>
          <a:p>
            <a:pPr>
              <a:buFontTx/>
              <a:buChar char="-"/>
            </a:pPr>
            <a:r>
              <a:rPr lang="en-GB" sz="2400" dirty="0">
                <a:latin typeface="Biome" panose="020B0503030204020804" pitchFamily="34" charset="0"/>
                <a:cs typeface="Biome" panose="020B0503030204020804" pitchFamily="34" charset="0"/>
              </a:rPr>
              <a:t>Fickle and emotional masses /degradation of education and demoralisation </a:t>
            </a:r>
            <a:r>
              <a:rPr lang="en-GB" sz="2400" b="1" dirty="0">
                <a:latin typeface="Biome" panose="020B0503030204020804" pitchFamily="34" charset="0"/>
                <a:cs typeface="Biome" panose="020B0503030204020804" pitchFamily="34" charset="0"/>
              </a:rPr>
              <a:t>(Internet Archive, 2022)</a:t>
            </a:r>
          </a:p>
          <a:p>
            <a:pPr marL="0" indent="0">
              <a:buNone/>
            </a:pPr>
            <a:endParaRPr lang="en-GB" sz="2400" dirty="0">
              <a:latin typeface="Biome" panose="020B0503030204020804" pitchFamily="34" charset="0"/>
              <a:cs typeface="Biome" panose="020B0503030204020804" pitchFamily="34" charset="0"/>
            </a:endParaRPr>
          </a:p>
          <a:p>
            <a:endParaRPr lang="en-GB" sz="2400" dirty="0"/>
          </a:p>
        </p:txBody>
      </p:sp>
      <p:pic>
        <p:nvPicPr>
          <p:cNvPr id="5" name="Picture 4" descr="Diagram&#10;&#10;Description automatically generated">
            <a:extLst>
              <a:ext uri="{FF2B5EF4-FFF2-40B4-BE49-F238E27FC236}">
                <a16:creationId xmlns:a16="http://schemas.microsoft.com/office/drawing/2014/main" id="{DC20A4D3-52CD-469B-9FC3-5FFDCCE8E52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61" r="1714"/>
          <a:stretch/>
        </p:blipFill>
        <p:spPr>
          <a:xfrm>
            <a:off x="7552266" y="10"/>
            <a:ext cx="4639733" cy="6857990"/>
          </a:xfrm>
          <a:prstGeom prst="rect">
            <a:avLst/>
          </a:prstGeom>
        </p:spPr>
      </p:pic>
    </p:spTree>
    <p:extLst>
      <p:ext uri="{BB962C8B-B14F-4D97-AF65-F5344CB8AC3E}">
        <p14:creationId xmlns:p14="http://schemas.microsoft.com/office/powerpoint/2010/main" val="4828400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erson kissing a person's cheek&#10;&#10;Description automatically generated with low confidence">
            <a:extLst>
              <a:ext uri="{FF2B5EF4-FFF2-40B4-BE49-F238E27FC236}">
                <a16:creationId xmlns:a16="http://schemas.microsoft.com/office/drawing/2014/main" id="{7DA4ABC1-B2C2-42E1-A07D-B44EDEB810B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91" r="2601" b="-1"/>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20B488-9717-4CE8-9CAC-4C06C21D0681}"/>
              </a:ext>
            </a:extLst>
          </p:cNvPr>
          <p:cNvSpPr>
            <a:spLocks noGrp="1"/>
          </p:cNvSpPr>
          <p:nvPr>
            <p:ph type="title"/>
          </p:nvPr>
        </p:nvSpPr>
        <p:spPr>
          <a:xfrm>
            <a:off x="7531610" y="365125"/>
            <a:ext cx="3822189" cy="1899912"/>
          </a:xfrm>
        </p:spPr>
        <p:txBody>
          <a:bodyPr>
            <a:normAutofit/>
          </a:bodyPr>
          <a:lstStyle/>
          <a:p>
            <a:pPr algn="ctr"/>
            <a:r>
              <a:rPr lang="en-GB" sz="3200" b="1" dirty="0">
                <a:latin typeface="Biome" panose="020B0503030204020804" pitchFamily="34" charset="0"/>
                <a:cs typeface="Biome" panose="020B0503030204020804" pitchFamily="34" charset="0"/>
              </a:rPr>
              <a:t>The Maintenance of Totalitarianism</a:t>
            </a:r>
            <a:br>
              <a:rPr lang="en-GB" sz="3200" b="1" dirty="0"/>
            </a:br>
            <a:endParaRPr lang="en-GB" sz="3200" b="1" dirty="0"/>
          </a:p>
        </p:txBody>
      </p:sp>
      <p:sp>
        <p:nvSpPr>
          <p:cNvPr id="3" name="Content Placeholder 2">
            <a:extLst>
              <a:ext uri="{FF2B5EF4-FFF2-40B4-BE49-F238E27FC236}">
                <a16:creationId xmlns:a16="http://schemas.microsoft.com/office/drawing/2014/main" id="{DA479900-AE26-4082-8F46-AEC13810DDB5}"/>
              </a:ext>
            </a:extLst>
          </p:cNvPr>
          <p:cNvSpPr>
            <a:spLocks noGrp="1"/>
          </p:cNvSpPr>
          <p:nvPr>
            <p:ph idx="1"/>
          </p:nvPr>
        </p:nvSpPr>
        <p:spPr>
          <a:xfrm>
            <a:off x="7531610" y="2265037"/>
            <a:ext cx="3822189" cy="3911925"/>
          </a:xfrm>
        </p:spPr>
        <p:txBody>
          <a:bodyPr>
            <a:normAutofit/>
          </a:bodyPr>
          <a:lstStyle/>
          <a:p>
            <a:r>
              <a:rPr lang="en-GB" sz="2000" dirty="0">
                <a:latin typeface="Biome" panose="020B0503030204020804" pitchFamily="34" charset="0"/>
                <a:cs typeface="Biome" panose="020B0503030204020804" pitchFamily="34" charset="0"/>
              </a:rPr>
              <a:t>Atomisation/Divide and Conquer </a:t>
            </a:r>
          </a:p>
          <a:p>
            <a:r>
              <a:rPr lang="en-GB" sz="2000" dirty="0">
                <a:latin typeface="Biome" panose="020B0503030204020804" pitchFamily="34" charset="0"/>
                <a:cs typeface="Biome" panose="020B0503030204020804" pitchFamily="34" charset="0"/>
              </a:rPr>
              <a:t>Distortion of truth/ Propaganda </a:t>
            </a:r>
          </a:p>
          <a:p>
            <a:r>
              <a:rPr lang="en-GB" sz="2000" dirty="0">
                <a:latin typeface="Biome" panose="020B0503030204020804" pitchFamily="34" charset="0"/>
                <a:cs typeface="Biome" panose="020B0503030204020804" pitchFamily="34" charset="0"/>
              </a:rPr>
              <a:t>Unity through a common enemy</a:t>
            </a:r>
          </a:p>
          <a:p>
            <a:r>
              <a:rPr lang="en-GB" sz="2000" dirty="0">
                <a:latin typeface="Biome" panose="020B0503030204020804" pitchFamily="34" charset="0"/>
                <a:cs typeface="Biome" panose="020B0503030204020804" pitchFamily="34" charset="0"/>
              </a:rPr>
              <a:t>One step forward and two steps back</a:t>
            </a:r>
          </a:p>
          <a:p>
            <a:r>
              <a:rPr lang="en-GB" sz="2000" dirty="0">
                <a:latin typeface="Biome" panose="020B0503030204020804" pitchFamily="34" charset="0"/>
                <a:cs typeface="Biome" panose="020B0503030204020804" pitchFamily="34" charset="0"/>
              </a:rPr>
              <a:t>Breadcrumbing </a:t>
            </a:r>
          </a:p>
          <a:p>
            <a:r>
              <a:rPr lang="en-GB" sz="2000" dirty="0">
                <a:latin typeface="Biome" panose="020B0503030204020804" pitchFamily="34" charset="0"/>
                <a:cs typeface="Biome" panose="020B0503030204020804" pitchFamily="34" charset="0"/>
              </a:rPr>
              <a:t>Fear/comfort</a:t>
            </a:r>
          </a:p>
          <a:p>
            <a:endParaRPr lang="en-GB" sz="2000" dirty="0">
              <a:latin typeface="Biome" panose="020B0503030204020804" pitchFamily="34" charset="0"/>
              <a:cs typeface="Biome" panose="020B0503030204020804" pitchFamily="34" charset="0"/>
            </a:endParaRPr>
          </a:p>
        </p:txBody>
      </p:sp>
      <p:sp>
        <p:nvSpPr>
          <p:cNvPr id="12" name="TextBox 11">
            <a:extLst>
              <a:ext uri="{FF2B5EF4-FFF2-40B4-BE49-F238E27FC236}">
                <a16:creationId xmlns:a16="http://schemas.microsoft.com/office/drawing/2014/main" id="{6155B2BF-7645-41B9-B4B3-9618BD3C6A5F}"/>
              </a:ext>
            </a:extLst>
          </p:cNvPr>
          <p:cNvSpPr txBox="1"/>
          <p:nvPr/>
        </p:nvSpPr>
        <p:spPr>
          <a:xfrm>
            <a:off x="7482827"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ctly.in/explainer-home-isolation-guidelines-for-asymptomatic-patients-in-india-elsewhe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668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wearing white clothing&#10;&#10;Description automatically generated with low confidence">
            <a:extLst>
              <a:ext uri="{FF2B5EF4-FFF2-40B4-BE49-F238E27FC236}">
                <a16:creationId xmlns:a16="http://schemas.microsoft.com/office/drawing/2014/main" id="{33E8A449-2380-41A3-A705-8693B8EB72E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6067"/>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262A29-D904-4027-BC6A-365903373A9B}"/>
              </a:ext>
            </a:extLst>
          </p:cNvPr>
          <p:cNvSpPr>
            <a:spLocks noGrp="1"/>
          </p:cNvSpPr>
          <p:nvPr>
            <p:ph type="title"/>
          </p:nvPr>
        </p:nvSpPr>
        <p:spPr>
          <a:xfrm>
            <a:off x="838200" y="365125"/>
            <a:ext cx="3822189" cy="1899912"/>
          </a:xfrm>
        </p:spPr>
        <p:txBody>
          <a:bodyPr>
            <a:normAutofit/>
          </a:bodyPr>
          <a:lstStyle/>
          <a:p>
            <a:pPr algn="ctr"/>
            <a:r>
              <a:rPr lang="en-GB" sz="3400" b="1" dirty="0">
                <a:latin typeface="Biome" panose="020B0503030204020804" pitchFamily="34" charset="0"/>
                <a:cs typeface="Biome" panose="020B0503030204020804" pitchFamily="34" charset="0"/>
              </a:rPr>
              <a:t> Categories of Subjects</a:t>
            </a:r>
          </a:p>
        </p:txBody>
      </p:sp>
      <p:sp>
        <p:nvSpPr>
          <p:cNvPr id="3" name="Content Placeholder 2">
            <a:extLst>
              <a:ext uri="{FF2B5EF4-FFF2-40B4-BE49-F238E27FC236}">
                <a16:creationId xmlns:a16="http://schemas.microsoft.com/office/drawing/2014/main" id="{71520BA6-C2AD-46B5-A857-6F8B0E37D5DE}"/>
              </a:ext>
            </a:extLst>
          </p:cNvPr>
          <p:cNvSpPr>
            <a:spLocks noGrp="1"/>
          </p:cNvSpPr>
          <p:nvPr>
            <p:ph idx="1"/>
          </p:nvPr>
        </p:nvSpPr>
        <p:spPr>
          <a:xfrm>
            <a:off x="838200" y="2434201"/>
            <a:ext cx="3822189" cy="3742762"/>
          </a:xfrm>
        </p:spPr>
        <p:txBody>
          <a:bodyPr>
            <a:normAutofit/>
          </a:bodyPr>
          <a:lstStyle/>
          <a:p>
            <a:r>
              <a:rPr lang="en-GB" sz="1700" dirty="0">
                <a:latin typeface="Biome" panose="020B0503030204020804" pitchFamily="34" charset="0"/>
                <a:cs typeface="Biome" panose="020B0503030204020804" pitchFamily="34" charset="0"/>
              </a:rPr>
              <a:t>Those who are in power/the state</a:t>
            </a:r>
          </a:p>
          <a:p>
            <a:r>
              <a:rPr lang="en-GB" sz="1700" dirty="0">
                <a:latin typeface="Biome" panose="020B0503030204020804" pitchFamily="34" charset="0"/>
                <a:cs typeface="Biome" panose="020B0503030204020804" pitchFamily="34" charset="0"/>
              </a:rPr>
              <a:t>Prestige/validation/power seekers</a:t>
            </a:r>
          </a:p>
          <a:p>
            <a:r>
              <a:rPr lang="en-GB" sz="1700" dirty="0">
                <a:latin typeface="Biome" panose="020B0503030204020804" pitchFamily="34" charset="0"/>
                <a:cs typeface="Biome" panose="020B0503030204020804" pitchFamily="34" charset="0"/>
              </a:rPr>
              <a:t>Those who refuse to comply/the vilified/common enemy</a:t>
            </a:r>
          </a:p>
          <a:p>
            <a:r>
              <a:rPr lang="en-GB" sz="1700" dirty="0">
                <a:latin typeface="Biome" panose="020B0503030204020804" pitchFamily="34" charset="0"/>
                <a:cs typeface="Biome" panose="020B0503030204020804" pitchFamily="34" charset="0"/>
              </a:rPr>
              <a:t>Those who are co-dependent on the state/refusal to take responsibility</a:t>
            </a:r>
          </a:p>
          <a:p>
            <a:r>
              <a:rPr lang="en-GB" sz="1700" dirty="0">
                <a:latin typeface="Biome" panose="020B0503030204020804" pitchFamily="34" charset="0"/>
                <a:cs typeface="Biome" panose="020B0503030204020804" pitchFamily="34" charset="0"/>
              </a:rPr>
              <a:t>Mercenaries </a:t>
            </a:r>
          </a:p>
          <a:p>
            <a:r>
              <a:rPr lang="en-GB" sz="1700" dirty="0">
                <a:latin typeface="Biome" panose="020B0503030204020804" pitchFamily="34" charset="0"/>
                <a:cs typeface="Biome" panose="020B0503030204020804" pitchFamily="34" charset="0"/>
              </a:rPr>
              <a:t>The hidden hand</a:t>
            </a:r>
          </a:p>
        </p:txBody>
      </p:sp>
      <p:sp>
        <p:nvSpPr>
          <p:cNvPr id="6" name="TextBox 5">
            <a:extLst>
              <a:ext uri="{FF2B5EF4-FFF2-40B4-BE49-F238E27FC236}">
                <a16:creationId xmlns:a16="http://schemas.microsoft.com/office/drawing/2014/main" id="{4DBA16D5-FC9B-4FB5-B0C7-F3B57D34539E}"/>
              </a:ext>
            </a:extLst>
          </p:cNvPr>
          <p:cNvSpPr txBox="1"/>
          <p:nvPr/>
        </p:nvSpPr>
        <p:spPr>
          <a:xfrm>
            <a:off x="9751907"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cidrayn.com/2012/01/18/vast-majority-of-population-really-are-sheep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083567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key&#10;&#10;Description automatically generated">
            <a:extLst>
              <a:ext uri="{FF2B5EF4-FFF2-40B4-BE49-F238E27FC236}">
                <a16:creationId xmlns:a16="http://schemas.microsoft.com/office/drawing/2014/main" id="{A66AD681-B4A0-49E5-923C-7CEC23CE4512}"/>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0223" b="1"/>
          <a:stretch/>
        </p:blipFill>
        <p:spPr>
          <a:xfrm>
            <a:off x="20" y="1"/>
            <a:ext cx="12191980" cy="6857999"/>
          </a:xfrm>
          <a:prstGeom prst="rect">
            <a:avLst/>
          </a:prstGeom>
        </p:spPr>
      </p:pic>
      <p:sp>
        <p:nvSpPr>
          <p:cNvPr id="2" name="Title 1">
            <a:extLst>
              <a:ext uri="{FF2B5EF4-FFF2-40B4-BE49-F238E27FC236}">
                <a16:creationId xmlns:a16="http://schemas.microsoft.com/office/drawing/2014/main" id="{83F259B8-1EFB-4AAE-A7E5-516BF41D0A21}"/>
              </a:ext>
            </a:extLst>
          </p:cNvPr>
          <p:cNvSpPr>
            <a:spLocks noGrp="1"/>
          </p:cNvSpPr>
          <p:nvPr>
            <p:ph type="title"/>
          </p:nvPr>
        </p:nvSpPr>
        <p:spPr>
          <a:xfrm>
            <a:off x="838201" y="1065862"/>
            <a:ext cx="3313164" cy="4726276"/>
          </a:xfrm>
        </p:spPr>
        <p:txBody>
          <a:bodyPr>
            <a:normAutofit/>
          </a:bodyPr>
          <a:lstStyle/>
          <a:p>
            <a:pPr algn="ctr"/>
            <a:r>
              <a:rPr lang="en-GB" sz="4000" b="1" dirty="0">
                <a:solidFill>
                  <a:srgbClr val="FFFFFF"/>
                </a:solidFill>
                <a:latin typeface="Biome" panose="020B0503030204020804" pitchFamily="34" charset="0"/>
                <a:cs typeface="Biome" panose="020B0503030204020804" pitchFamily="34" charset="0"/>
              </a:rPr>
              <a:t>The Power of the People</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54594B-1D4A-4689-B37F-3C6E4AA25CF6}"/>
              </a:ext>
            </a:extLst>
          </p:cNvPr>
          <p:cNvSpPr>
            <a:spLocks noGrp="1"/>
          </p:cNvSpPr>
          <p:nvPr>
            <p:ph idx="1"/>
          </p:nvPr>
        </p:nvSpPr>
        <p:spPr>
          <a:xfrm>
            <a:off x="5155379" y="1065862"/>
            <a:ext cx="5744685" cy="4726276"/>
          </a:xfrm>
        </p:spPr>
        <p:txBody>
          <a:bodyPr anchor="ctr">
            <a:normAutofit/>
          </a:bodyPr>
          <a:lstStyle/>
          <a:p>
            <a:r>
              <a:rPr lang="en-GB" sz="2000" dirty="0">
                <a:solidFill>
                  <a:srgbClr val="FFFFFF"/>
                </a:solidFill>
                <a:latin typeface="Biome" panose="020B0503030204020804" pitchFamily="34" charset="0"/>
                <a:cs typeface="Biome" panose="020B0503030204020804" pitchFamily="34" charset="0"/>
              </a:rPr>
              <a:t>It is the people’s job to watch over the action of the state</a:t>
            </a:r>
          </a:p>
          <a:p>
            <a:r>
              <a:rPr lang="en-GB" sz="2000" dirty="0">
                <a:solidFill>
                  <a:srgbClr val="FFFFFF"/>
                </a:solidFill>
                <a:latin typeface="Biome" panose="020B0503030204020804" pitchFamily="34" charset="0"/>
                <a:cs typeface="Biome" panose="020B0503030204020804" pitchFamily="34" charset="0"/>
              </a:rPr>
              <a:t>Courage breeds courage; cowardice breeds cowardice </a:t>
            </a:r>
            <a:r>
              <a:rPr lang="en-GB" sz="2000" b="1" dirty="0">
                <a:solidFill>
                  <a:srgbClr val="FFFFFF"/>
                </a:solidFill>
                <a:latin typeface="Biome" panose="020B0503030204020804" pitchFamily="34" charset="0"/>
                <a:cs typeface="Biome" panose="020B0503030204020804" pitchFamily="34" charset="0"/>
              </a:rPr>
              <a:t>(May et al, 2014)</a:t>
            </a:r>
            <a:endParaRPr lang="en-GB" sz="2000" dirty="0">
              <a:solidFill>
                <a:srgbClr val="FFFFFF"/>
              </a:solidFill>
              <a:latin typeface="Biome" panose="020B0503030204020804" pitchFamily="34" charset="0"/>
              <a:cs typeface="Biome" panose="020B0503030204020804" pitchFamily="34" charset="0"/>
            </a:endParaRPr>
          </a:p>
          <a:p>
            <a:r>
              <a:rPr lang="en-GB" sz="2000" dirty="0">
                <a:solidFill>
                  <a:srgbClr val="FFFFFF"/>
                </a:solidFill>
                <a:latin typeface="Biome" panose="020B0503030204020804" pitchFamily="34" charset="0"/>
                <a:cs typeface="Biome" panose="020B0503030204020804" pitchFamily="34" charset="0"/>
              </a:rPr>
              <a:t>Stand up, even if you feel alone and others will stand</a:t>
            </a:r>
          </a:p>
          <a:p>
            <a:r>
              <a:rPr lang="en-GB" sz="2000" dirty="0">
                <a:solidFill>
                  <a:srgbClr val="FFFFFF"/>
                </a:solidFill>
                <a:latin typeface="Biome" panose="020B0503030204020804" pitchFamily="34" charset="0"/>
                <a:cs typeface="Biome" panose="020B0503030204020804" pitchFamily="34" charset="0"/>
              </a:rPr>
              <a:t>Vigilance: be aware of being coerced or manipulated</a:t>
            </a:r>
          </a:p>
          <a:p>
            <a:r>
              <a:rPr lang="en-GB" sz="2000" dirty="0">
                <a:solidFill>
                  <a:srgbClr val="FFFFFF"/>
                </a:solidFill>
                <a:latin typeface="Biome" panose="020B0503030204020804" pitchFamily="34" charset="0"/>
                <a:cs typeface="Biome" panose="020B0503030204020804" pitchFamily="34" charset="0"/>
              </a:rPr>
              <a:t>Learn from history </a:t>
            </a:r>
            <a:r>
              <a:rPr lang="en-GB" sz="2000" b="1" dirty="0">
                <a:solidFill>
                  <a:srgbClr val="FFFFFF"/>
                </a:solidFill>
                <a:latin typeface="Biome" panose="020B0503030204020804" pitchFamily="34" charset="0"/>
                <a:cs typeface="Biome" panose="020B0503030204020804" pitchFamily="34" charset="0"/>
              </a:rPr>
              <a:t>(Solzhenitsyn, 2019)</a:t>
            </a:r>
            <a:endParaRPr lang="en-GB" sz="2000" dirty="0">
              <a:solidFill>
                <a:srgbClr val="FFFFFF"/>
              </a:solidFill>
              <a:latin typeface="Biome" panose="020B0503030204020804" pitchFamily="34" charset="0"/>
              <a:cs typeface="Biome" panose="020B0503030204020804" pitchFamily="34" charset="0"/>
            </a:endParaRPr>
          </a:p>
        </p:txBody>
      </p:sp>
      <p:sp>
        <p:nvSpPr>
          <p:cNvPr id="6" name="TextBox 5">
            <a:extLst>
              <a:ext uri="{FF2B5EF4-FFF2-40B4-BE49-F238E27FC236}">
                <a16:creationId xmlns:a16="http://schemas.microsoft.com/office/drawing/2014/main" id="{FC6680FE-1BF5-4EEC-A81E-DDF2920D2DB0}"/>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themichaelteaching.com/2016-overleaves-and-over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30650785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outdoor, brick, stone&#10;&#10;Description automatically generated">
            <a:extLst>
              <a:ext uri="{FF2B5EF4-FFF2-40B4-BE49-F238E27FC236}">
                <a16:creationId xmlns:a16="http://schemas.microsoft.com/office/drawing/2014/main" id="{7261236A-81B2-4435-B80F-A04CDF6CBEE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122" r="2112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 name="Content Placeholder 9">
            <a:extLst>
              <a:ext uri="{FF2B5EF4-FFF2-40B4-BE49-F238E27FC236}">
                <a16:creationId xmlns:a16="http://schemas.microsoft.com/office/drawing/2014/main" id="{51525A4C-3CA4-4A26-A506-BBDFC5306F80}"/>
              </a:ext>
            </a:extLst>
          </p:cNvPr>
          <p:cNvSpPr>
            <a:spLocks noGrp="1"/>
          </p:cNvSpPr>
          <p:nvPr>
            <p:ph idx="1"/>
          </p:nvPr>
        </p:nvSpPr>
        <p:spPr>
          <a:xfrm>
            <a:off x="5889171" y="620486"/>
            <a:ext cx="6019800" cy="5556477"/>
          </a:xfrm>
        </p:spPr>
        <p:txBody>
          <a:bodyPr>
            <a:normAutofit fontScale="92500"/>
          </a:bodyPr>
          <a:lstStyle/>
          <a:p>
            <a:r>
              <a:rPr lang="en-US" dirty="0">
                <a:latin typeface="Biome" panose="020B0503030204020804" pitchFamily="34" charset="0"/>
                <a:cs typeface="Biome" panose="020B0503030204020804" pitchFamily="34" charset="0"/>
              </a:rPr>
              <a:t>A work of art always consists of many parts, many facets and sides, and that means many aims. The artist cannot set himself political aims, the aims of changing a political regime; it may come as a by-product of it, but to fight against untruth and falsehood, to fight against myths, or to fight against an ideology which is hostile to mankind, to fight for our memory of what things were like – </a:t>
            </a:r>
            <a:r>
              <a:rPr lang="en-US" i="1" dirty="0">
                <a:latin typeface="Biome" panose="020B0503030204020804" pitchFamily="34" charset="0"/>
                <a:cs typeface="Biome" panose="020B0503030204020804" pitchFamily="34" charset="0"/>
              </a:rPr>
              <a:t>that </a:t>
            </a:r>
            <a:r>
              <a:rPr lang="en-US" dirty="0">
                <a:latin typeface="Biome" panose="020B0503030204020804" pitchFamily="34" charset="0"/>
                <a:cs typeface="Biome" panose="020B0503030204020804" pitchFamily="34" charset="0"/>
              </a:rPr>
              <a:t>is the task of the artist. - Aleksandr Solzhenitsyn </a:t>
            </a:r>
            <a:r>
              <a:rPr lang="en-GB" b="1" i="0" dirty="0">
                <a:solidFill>
                  <a:srgbClr val="000000"/>
                </a:solidFill>
                <a:effectLst/>
                <a:latin typeface="Biome" panose="020B0503030204020804" pitchFamily="34" charset="0"/>
                <a:cs typeface="Biome" panose="020B0503030204020804" pitchFamily="34" charset="0"/>
              </a:rPr>
              <a:t>(Solzhenitsyn, 2019)</a:t>
            </a:r>
            <a:r>
              <a:rPr lang="en-US" b="1" dirty="0">
                <a:latin typeface="Biome" panose="020B0503030204020804" pitchFamily="34" charset="0"/>
                <a:cs typeface="Biome" panose="020B0503030204020804" pitchFamily="34" charset="0"/>
              </a:rPr>
              <a:t> </a:t>
            </a:r>
          </a:p>
        </p:txBody>
      </p:sp>
      <p:sp>
        <p:nvSpPr>
          <p:cNvPr id="6" name="TextBox 5">
            <a:extLst>
              <a:ext uri="{FF2B5EF4-FFF2-40B4-BE49-F238E27FC236}">
                <a16:creationId xmlns:a16="http://schemas.microsoft.com/office/drawing/2014/main" id="{08F172BC-7B45-4C1F-9C31-76864759D3D0}"/>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home_of_chaos/275320652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85115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83EA8-5771-4FD6-A145-9FB70B09FD3B}"/>
              </a:ext>
            </a:extLst>
          </p:cNvPr>
          <p:cNvSpPr>
            <a:spLocks noGrp="1"/>
          </p:cNvSpPr>
          <p:nvPr>
            <p:ph type="title"/>
          </p:nvPr>
        </p:nvSpPr>
        <p:spPr/>
        <p:txBody>
          <a:bodyPr/>
          <a:lstStyle/>
          <a:p>
            <a:pPr algn="ctr"/>
            <a:r>
              <a:rPr lang="en-GB" dirty="0">
                <a:latin typeface="Biome" panose="020B0503030204020804" pitchFamily="34" charset="0"/>
                <a:cs typeface="Biome" panose="020B0503030204020804" pitchFamily="34" charset="0"/>
              </a:rPr>
              <a:t>Bibliography </a:t>
            </a:r>
          </a:p>
        </p:txBody>
      </p:sp>
      <p:sp>
        <p:nvSpPr>
          <p:cNvPr id="3" name="Content Placeholder 2">
            <a:extLst>
              <a:ext uri="{FF2B5EF4-FFF2-40B4-BE49-F238E27FC236}">
                <a16:creationId xmlns:a16="http://schemas.microsoft.com/office/drawing/2014/main" id="{333C8548-1D0D-4D5C-A4F7-9DC46B2E2CCB}"/>
              </a:ext>
            </a:extLst>
          </p:cNvPr>
          <p:cNvSpPr>
            <a:spLocks noGrp="1"/>
          </p:cNvSpPr>
          <p:nvPr>
            <p:ph idx="1"/>
          </p:nvPr>
        </p:nvSpPr>
        <p:spPr/>
        <p:txBody>
          <a:bodyPr>
            <a:normAutofit fontScale="62500" lnSpcReduction="20000"/>
          </a:bodyPr>
          <a:lstStyle/>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Internet Archive. 2022. </a:t>
            </a:r>
            <a:r>
              <a:rPr lang="en-GB" b="0" i="1" dirty="0">
                <a:solidFill>
                  <a:srgbClr val="000000"/>
                </a:solidFill>
                <a:effectLst/>
                <a:latin typeface="Open Sans" panose="020B0606030504020204" pitchFamily="34" charset="0"/>
              </a:rPr>
              <a:t>The Origins Of Totalitarianism : Free Download, Borrow, and Streaming : Internet Archive</a:t>
            </a:r>
            <a:r>
              <a:rPr lang="en-GB" b="0" i="0" dirty="0">
                <a:solidFill>
                  <a:srgbClr val="000000"/>
                </a:solidFill>
                <a:effectLst/>
                <a:latin typeface="Open Sans" panose="020B0606030504020204" pitchFamily="34" charset="0"/>
              </a:rPr>
              <a:t>. [online] Available at: &lt;https://archive.org/details/TheOriginsOfTotalitarianism&gt; [Accessed 4 February 2022].</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 May, D.R., Luth, M.T. and </a:t>
            </a:r>
            <a:r>
              <a:rPr lang="en-GB" b="0" i="0" dirty="0" err="1">
                <a:solidFill>
                  <a:srgbClr val="000000"/>
                </a:solidFill>
                <a:effectLst/>
                <a:latin typeface="Open Sans" panose="020B0606030504020204" pitchFamily="34" charset="0"/>
              </a:rPr>
              <a:t>Schwoerer</a:t>
            </a:r>
            <a:r>
              <a:rPr lang="en-GB" b="0" i="0" dirty="0">
                <a:solidFill>
                  <a:srgbClr val="000000"/>
                </a:solidFill>
                <a:effectLst/>
                <a:latin typeface="Open Sans" panose="020B0606030504020204" pitchFamily="34" charset="0"/>
              </a:rPr>
              <a:t>, C.E. 2014. </a:t>
            </a:r>
            <a:r>
              <a:rPr lang="en-GB" b="0" i="1" dirty="0">
                <a:solidFill>
                  <a:srgbClr val="000000"/>
                </a:solidFill>
                <a:effectLst/>
                <a:latin typeface="Open Sans" panose="020B0606030504020204" pitchFamily="34" charset="0"/>
              </a:rPr>
              <a:t>‘The Influence of Business Ethics Education on Moral Efficacy, Moral Meaningfulness, and Moral Courage: A Quasi-experimental Study’, Journal of business ethics</a:t>
            </a:r>
            <a:r>
              <a:rPr lang="en-GB" b="0" i="0" dirty="0">
                <a:solidFill>
                  <a:srgbClr val="000000"/>
                </a:solidFill>
                <a:effectLst/>
                <a:latin typeface="Open Sans" panose="020B0606030504020204" pitchFamily="34" charset="0"/>
              </a:rPr>
              <a:t>, 124(1), pp. 67–80. doi:10.1007/s10551-013-1860-6.</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Solzhenitsyn, A., 2019. </a:t>
            </a:r>
            <a:r>
              <a:rPr lang="en-GB" b="0" i="1" dirty="0">
                <a:solidFill>
                  <a:srgbClr val="000000"/>
                </a:solidFill>
                <a:effectLst/>
                <a:latin typeface="Open Sans" panose="020B0606030504020204" pitchFamily="34" charset="0"/>
              </a:rPr>
              <a:t>WARNING TO THE WEST</a:t>
            </a:r>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S.l.</a:t>
            </a:r>
            <a:r>
              <a:rPr lang="en-GB" b="0" i="0" dirty="0">
                <a:solidFill>
                  <a:srgbClr val="000000"/>
                </a:solidFill>
                <a:effectLst/>
                <a:latin typeface="Open Sans" panose="020B0606030504020204" pitchFamily="34" charset="0"/>
              </a:rPr>
              <a:t>]: VINTAGE CLASSICS, p.102.</a:t>
            </a:r>
          </a:p>
          <a:p>
            <a:endParaRPr lang="en-GB" dirty="0">
              <a:solidFill>
                <a:srgbClr val="000000"/>
              </a:solidFill>
              <a:latin typeface="Open Sans" panose="020B0606030504020204" pitchFamily="34" charset="0"/>
            </a:endParaRPr>
          </a:p>
          <a:p>
            <a:r>
              <a:rPr lang="en-GB" b="0" i="0" dirty="0">
                <a:solidFill>
                  <a:srgbClr val="000000"/>
                </a:solidFill>
                <a:effectLst/>
                <a:latin typeface="Open Sans" panose="020B0606030504020204" pitchFamily="34" charset="0"/>
              </a:rPr>
              <a:t>Solzhenitsyn, A., 2019. </a:t>
            </a:r>
            <a:r>
              <a:rPr lang="en-GB" b="0" i="1" dirty="0">
                <a:solidFill>
                  <a:srgbClr val="000000"/>
                </a:solidFill>
                <a:effectLst/>
                <a:latin typeface="Open Sans" panose="020B0606030504020204" pitchFamily="34" charset="0"/>
              </a:rPr>
              <a:t>WARNING TO THE WEST</a:t>
            </a:r>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S.l.</a:t>
            </a:r>
            <a:r>
              <a:rPr lang="en-GB" b="0" i="0" dirty="0">
                <a:solidFill>
                  <a:srgbClr val="000000"/>
                </a:solidFill>
                <a:effectLst/>
                <a:latin typeface="Open Sans" panose="020B0606030504020204" pitchFamily="34" charset="0"/>
              </a:rPr>
              <a:t>]: VINTAGE CLASSICS, pp.112 - 132.</a:t>
            </a:r>
          </a:p>
          <a:p>
            <a:endParaRPr lang="en-GB" dirty="0">
              <a:solidFill>
                <a:srgbClr val="000000"/>
              </a:solidFill>
              <a:latin typeface="Open Sans" panose="020B0606030504020204" pitchFamily="34" charset="0"/>
            </a:endParaRPr>
          </a:p>
          <a:p>
            <a:r>
              <a:rPr lang="en-GB" b="0" i="0" dirty="0">
                <a:solidFill>
                  <a:srgbClr val="000000"/>
                </a:solidFill>
                <a:effectLst/>
                <a:latin typeface="Open Sans" panose="020B0606030504020204" pitchFamily="34" charset="0"/>
              </a:rPr>
              <a:t>ThoughtCo. 2022. </a:t>
            </a:r>
            <a:r>
              <a:rPr lang="en-GB" b="0" i="1" dirty="0">
                <a:solidFill>
                  <a:srgbClr val="000000"/>
                </a:solidFill>
                <a:effectLst/>
                <a:latin typeface="Open Sans" panose="020B0606030504020204" pitchFamily="34" charset="0"/>
              </a:rPr>
              <a:t>What Is Totalitarianism? Definition and Examples</a:t>
            </a:r>
            <a:r>
              <a:rPr lang="en-GB" b="0" i="0" dirty="0">
                <a:solidFill>
                  <a:srgbClr val="000000"/>
                </a:solidFill>
                <a:effectLst/>
                <a:latin typeface="Open Sans" panose="020B0606030504020204" pitchFamily="34" charset="0"/>
              </a:rPr>
              <a:t>. [online] Available at: &lt;https://www.thoughtco.com/totalitarianism-definition-and-examples-5083506&gt; [Accessed 4 February 2022].</a:t>
            </a:r>
            <a:endParaRPr lang="en-GB" dirty="0"/>
          </a:p>
        </p:txBody>
      </p:sp>
    </p:spTree>
    <p:extLst>
      <p:ext uri="{BB962C8B-B14F-4D97-AF65-F5344CB8AC3E}">
        <p14:creationId xmlns:p14="http://schemas.microsoft.com/office/powerpoint/2010/main" val="3661428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4326</TotalTime>
  <Words>572</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Biome</vt:lpstr>
      <vt:lpstr>Calibri</vt:lpstr>
      <vt:lpstr>Calibri Light</vt:lpstr>
      <vt:lpstr>Open Sans</vt:lpstr>
      <vt:lpstr>Office Theme</vt:lpstr>
      <vt:lpstr>20th Century Philosophy </vt:lpstr>
      <vt:lpstr>What Is Totalitarianism?</vt:lpstr>
      <vt:lpstr>The Characterisation of Totalitarianism - Hannah Arendt</vt:lpstr>
      <vt:lpstr>The Maintenance of Totalitarianism </vt:lpstr>
      <vt:lpstr> Categories of Subjects</vt:lpstr>
      <vt:lpstr>The Power of the People</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20th Century Philosophy </dc:title>
  <dc:creator>Paul Mark O'toole (2000978)</dc:creator>
  <cp:lastModifiedBy>Paul Mark O'toole (2000978)</cp:lastModifiedBy>
  <cp:revision>10</cp:revision>
  <dcterms:created xsi:type="dcterms:W3CDTF">2022-02-01T14:11:02Z</dcterms:created>
  <dcterms:modified xsi:type="dcterms:W3CDTF">2022-02-04T19:09:28Z</dcterms:modified>
</cp:coreProperties>
</file>