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2"/>
  </p:notesMasterIdLst>
  <p:sldIdLst>
    <p:sldId id="256" r:id="rId2"/>
    <p:sldId id="275" r:id="rId3"/>
    <p:sldId id="288" r:id="rId4"/>
    <p:sldId id="271" r:id="rId5"/>
    <p:sldId id="272" r:id="rId6"/>
    <p:sldId id="276" r:id="rId7"/>
    <p:sldId id="277" r:id="rId8"/>
    <p:sldId id="278" r:id="rId9"/>
    <p:sldId id="279" r:id="rId10"/>
    <p:sldId id="274" r:id="rId11"/>
    <p:sldId id="282" r:id="rId12"/>
    <p:sldId id="284" r:id="rId13"/>
    <p:sldId id="280" r:id="rId14"/>
    <p:sldId id="281" r:id="rId15"/>
    <p:sldId id="289" r:id="rId16"/>
    <p:sldId id="299" r:id="rId17"/>
    <p:sldId id="300" r:id="rId18"/>
    <p:sldId id="290" r:id="rId19"/>
    <p:sldId id="291" r:id="rId20"/>
    <p:sldId id="292" r:id="rId21"/>
    <p:sldId id="294" r:id="rId22"/>
    <p:sldId id="296" r:id="rId23"/>
    <p:sldId id="297" r:id="rId24"/>
    <p:sldId id="298" r:id="rId25"/>
    <p:sldId id="283" r:id="rId26"/>
    <p:sldId id="285" r:id="rId27"/>
    <p:sldId id="304" r:id="rId28"/>
    <p:sldId id="305" r:id="rId29"/>
    <p:sldId id="306" r:id="rId30"/>
    <p:sldId id="30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5932"/>
  </p:normalViewPr>
  <p:slideViewPr>
    <p:cSldViewPr snapToGrid="0" snapToObjects="1">
      <p:cViewPr>
        <p:scale>
          <a:sx n="82" d="100"/>
          <a:sy n="82" d="100"/>
        </p:scale>
        <p:origin x="-1824" y="-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notesMaster" Target="notesMasters/notesMaster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interSettings" Target="printerSettings/printerSettings1.bin"/><Relationship Id="rId34" Type="http://schemas.openxmlformats.org/officeDocument/2006/relationships/presProps" Target="presProps.xml"/><Relationship Id="rId35" Type="http://schemas.openxmlformats.org/officeDocument/2006/relationships/viewProps" Target="viewProps.xml"/><Relationship Id="rId36" Type="http://schemas.openxmlformats.org/officeDocument/2006/relationships/theme" Target="theme/theme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9F344D-2878-CF4F-AD37-B47AFCDEC754}" type="datetimeFigureOut">
              <a:rPr lang="en-US" smtClean="0"/>
              <a:t>11/02/19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A0CBA-B4CA-474C-BA92-8AF21917A40C}" type="slidenum">
              <a:rPr lang="en-US" smtClean="0"/>
              <a:t>‹#›</a:t>
            </a:fld>
            <a:endParaRPr lang="en-US"/>
          </a:p>
        </p:txBody>
      </p:sp>
    </p:spTree>
    <p:extLst>
      <p:ext uri="{BB962C8B-B14F-4D97-AF65-F5344CB8AC3E}">
        <p14:creationId xmlns:p14="http://schemas.microsoft.com/office/powerpoint/2010/main" val="1901139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2</a:t>
            </a:fld>
            <a:endParaRPr lang="en-US"/>
          </a:p>
        </p:txBody>
      </p:sp>
    </p:spTree>
    <p:extLst>
      <p:ext uri="{BB962C8B-B14F-4D97-AF65-F5344CB8AC3E}">
        <p14:creationId xmlns:p14="http://schemas.microsoft.com/office/powerpoint/2010/main" val="1006391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3</a:t>
            </a:fld>
            <a:endParaRPr lang="en-US"/>
          </a:p>
        </p:txBody>
      </p:sp>
    </p:spTree>
    <p:extLst>
      <p:ext uri="{BB962C8B-B14F-4D97-AF65-F5344CB8AC3E}">
        <p14:creationId xmlns:p14="http://schemas.microsoft.com/office/powerpoint/2010/main" val="940658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character, even one based closely on a real person, is an artificial creation, constructed to serve a function or functions in a screen story. There are a number of ways of approaching character, these different techniques and analyses will prove useful in your own work. But be warned, character is a thorny issue and as with other</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story elements,</a:t>
            </a:r>
            <a:r>
              <a:rPr lang="en-GB" sz="1200" kern="1200" baseline="0" dirty="0" smtClean="0">
                <a:solidFill>
                  <a:schemeClr val="tx1"/>
                </a:solidFill>
                <a:effectLst/>
                <a:latin typeface="+mn-lt"/>
                <a:ea typeface="+mn-ea"/>
                <a:cs typeface="+mn-cs"/>
              </a:rPr>
              <a:t> there’s a lot of give and take between character, conflict, structure and metaphor/symbol in the creation and development of a story. Today, we’ll look at some terms and concepts that will help you understand character and the story form and give you some basic tools to start exploring this.</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91A0CBA-B4CA-474C-BA92-8AF21917A40C}" type="slidenum">
              <a:rPr lang="en-US" smtClean="0"/>
              <a:t>4</a:t>
            </a:fld>
            <a:endParaRPr lang="en-US"/>
          </a:p>
        </p:txBody>
      </p:sp>
    </p:spTree>
    <p:extLst>
      <p:ext uri="{BB962C8B-B14F-4D97-AF65-F5344CB8AC3E}">
        <p14:creationId xmlns:p14="http://schemas.microsoft.com/office/powerpoint/2010/main" val="2105832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Robert McKee distinguishes between what he terms characterization and character. For McKee, characterization refers to the surface </a:t>
            </a:r>
            <a:r>
              <a:rPr lang="en-GB" sz="1200" kern="1200" dirty="0" err="1" smtClean="0">
                <a:solidFill>
                  <a:schemeClr val="tx1"/>
                </a:solidFill>
                <a:effectLst/>
                <a:latin typeface="+mn-lt"/>
                <a:ea typeface="+mn-ea"/>
                <a:cs typeface="+mn-cs"/>
              </a:rPr>
              <a:t>dctails</a:t>
            </a:r>
            <a:r>
              <a:rPr lang="en-GB" sz="1200" kern="1200" dirty="0" smtClean="0">
                <a:solidFill>
                  <a:schemeClr val="tx1"/>
                </a:solidFill>
                <a:effectLst/>
                <a:latin typeface="+mn-lt"/>
                <a:ea typeface="+mn-ea"/>
                <a:cs typeface="+mn-cs"/>
              </a:rPr>
              <a:t>, such as how they look and dress, how they express themselves, race, creed, accent. This extends to personal history, such as family background, education, love life and career. It's all the stuff that's happened to make them who they are at the start of the story. Distinct from this, is what McKee terms character. This is what someone does, and they reveal who they truly are, what they stand for, by what they do, by the actions they take during the course of a story.</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5</a:t>
            </a:fld>
            <a:endParaRPr lang="en-US"/>
          </a:p>
        </p:txBody>
      </p:sp>
    </p:spTree>
    <p:extLst>
      <p:ext uri="{BB962C8B-B14F-4D97-AF65-F5344CB8AC3E}">
        <p14:creationId xmlns:p14="http://schemas.microsoft.com/office/powerpoint/2010/main" val="813817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Chapter 5 to 30-35, end of café scene</a:t>
            </a:r>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6</a:t>
            </a:fld>
            <a:endParaRPr lang="en-US"/>
          </a:p>
        </p:txBody>
      </p:sp>
    </p:spTree>
    <p:extLst>
      <p:ext uri="{BB962C8B-B14F-4D97-AF65-F5344CB8AC3E}">
        <p14:creationId xmlns:p14="http://schemas.microsoft.com/office/powerpoint/2010/main" val="1405357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Chapter 8 to end of piano/freeway scene</a:t>
            </a:r>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8</a:t>
            </a:fld>
            <a:endParaRPr lang="en-US"/>
          </a:p>
        </p:txBody>
      </p:sp>
    </p:spTree>
    <p:extLst>
      <p:ext uri="{BB962C8B-B14F-4D97-AF65-F5344CB8AC3E}">
        <p14:creationId xmlns:p14="http://schemas.microsoft.com/office/powerpoint/2010/main" val="1882291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addition to the attributes that McKee and Field outline, a main character in a mainstream film will have a clear goal, and their struggle for that goal not only drives the film but symbolises what it is about.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Other characters can personify concepts that the main character (and their goal)</a:t>
            </a:r>
            <a:r>
              <a:rPr lang="en-GB" sz="1200" kern="1200" baseline="0" dirty="0" smtClean="0">
                <a:solidFill>
                  <a:schemeClr val="tx1"/>
                </a:solidFill>
                <a:effectLst/>
                <a:latin typeface="+mn-lt"/>
                <a:ea typeface="+mn-ea"/>
                <a:cs typeface="+mn-cs"/>
              </a:rPr>
              <a:t> are in conflict with </a:t>
            </a:r>
            <a:r>
              <a:rPr lang="mr-IN" sz="1200" kern="1200" baseline="0" dirty="0" smtClean="0">
                <a:solidFill>
                  <a:schemeClr val="tx1"/>
                </a:solidFill>
                <a:effectLst/>
                <a:latin typeface="+mn-lt"/>
                <a:ea typeface="+mn-ea"/>
                <a:cs typeface="+mn-cs"/>
              </a:rPr>
              <a:t>–</a:t>
            </a:r>
            <a:r>
              <a:rPr lang="en-GB" sz="1200" kern="1200" baseline="0" dirty="0" smtClean="0">
                <a:solidFill>
                  <a:schemeClr val="tx1"/>
                </a:solidFill>
                <a:effectLst/>
                <a:latin typeface="+mn-lt"/>
                <a:ea typeface="+mn-ea"/>
                <a:cs typeface="+mn-cs"/>
              </a:rPr>
              <a:t> when creating stories considering how characters might represent conflicting ideas can be a very useful tool.</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Main characters will often have divergent wants and needs, the conflicting conscious and unconscious desires.</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10</a:t>
            </a:fld>
            <a:endParaRPr lang="en-US"/>
          </a:p>
        </p:txBody>
      </p:sp>
    </p:spTree>
    <p:extLst>
      <p:ext uri="{BB962C8B-B14F-4D97-AF65-F5344CB8AC3E}">
        <p14:creationId xmlns:p14="http://schemas.microsoft.com/office/powerpoint/2010/main" val="1126893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As well as the main character, the protagonist, all the above attributes will apply to the antagonist, the villain, who symbolises all that the main character is struggling against. Supporting characters will have all these attributes to a lesser extent, and it can be a useful exercise to imagine if a minor character were a main character and see how they might react. Stereotyping is often used as a shorthand for supporting characters, and can be another useful tool for the screenwriter.</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11</a:t>
            </a:fld>
            <a:endParaRPr lang="en-US"/>
          </a:p>
        </p:txBody>
      </p:sp>
    </p:spTree>
    <p:extLst>
      <p:ext uri="{BB962C8B-B14F-4D97-AF65-F5344CB8AC3E}">
        <p14:creationId xmlns:p14="http://schemas.microsoft.com/office/powerpoint/2010/main" val="108616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12</a:t>
            </a:fld>
            <a:endParaRPr lang="en-US"/>
          </a:p>
        </p:txBody>
      </p:sp>
    </p:spTree>
    <p:extLst>
      <p:ext uri="{BB962C8B-B14F-4D97-AF65-F5344CB8AC3E}">
        <p14:creationId xmlns:p14="http://schemas.microsoft.com/office/powerpoint/2010/main" val="1305643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15</a:t>
            </a:fld>
            <a:endParaRPr lang="en-US"/>
          </a:p>
        </p:txBody>
      </p:sp>
    </p:spTree>
    <p:extLst>
      <p:ext uri="{BB962C8B-B14F-4D97-AF65-F5344CB8AC3E}">
        <p14:creationId xmlns:p14="http://schemas.microsoft.com/office/powerpoint/2010/main" val="407770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804AF13-9CB7-3442-8576-9B52AE967A75}" type="slidenum">
              <a:rPr lang="en-US" smtClean="0"/>
              <a:t>17</a:t>
            </a:fld>
            <a:endParaRPr lang="en-US"/>
          </a:p>
        </p:txBody>
      </p:sp>
    </p:spTree>
    <p:extLst>
      <p:ext uri="{BB962C8B-B14F-4D97-AF65-F5344CB8AC3E}">
        <p14:creationId xmlns:p14="http://schemas.microsoft.com/office/powerpoint/2010/main" val="11194949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https://</a:t>
            </a:r>
            <a:r>
              <a:rPr lang="en-US" dirty="0" err="1" smtClean="0"/>
              <a:t>www.youtube.com</a:t>
            </a:r>
            <a:r>
              <a:rPr lang="en-US" dirty="0" smtClean="0"/>
              <a:t>/</a:t>
            </a:r>
            <a:r>
              <a:rPr lang="en-US" dirty="0" err="1" smtClean="0"/>
              <a:t>watch?v</a:t>
            </a:r>
            <a:r>
              <a:rPr lang="en-US" dirty="0" smtClean="0"/>
              <a:t>=</a:t>
            </a:r>
            <a:r>
              <a:rPr lang="en-US" dirty="0" err="1" smtClean="0"/>
              <a:t>HduXGYkoc_w</a:t>
            </a:r>
            <a:endParaRPr lang="en-US" dirty="0" smtClean="0"/>
          </a:p>
          <a:p>
            <a:endParaRPr lang="en-US" dirty="0"/>
          </a:p>
        </p:txBody>
      </p:sp>
      <p:sp>
        <p:nvSpPr>
          <p:cNvPr id="4" name="Slide Number Placeholder 3"/>
          <p:cNvSpPr>
            <a:spLocks noGrp="1"/>
          </p:cNvSpPr>
          <p:nvPr>
            <p:ph type="sldNum" sz="quarter" idx="10"/>
          </p:nvPr>
        </p:nvSpPr>
        <p:spPr/>
        <p:txBody>
          <a:bodyPr/>
          <a:lstStyle/>
          <a:p>
            <a:fld id="{1804AF13-9CB7-3442-8576-9B52AE967A75}" type="slidenum">
              <a:rPr lang="en-US" smtClean="0"/>
              <a:t>20</a:t>
            </a:fld>
            <a:endParaRPr lang="en-US"/>
          </a:p>
        </p:txBody>
      </p:sp>
    </p:spTree>
    <p:extLst>
      <p:ext uri="{BB962C8B-B14F-4D97-AF65-F5344CB8AC3E}">
        <p14:creationId xmlns:p14="http://schemas.microsoft.com/office/powerpoint/2010/main" val="2964458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https://</a:t>
            </a:r>
            <a:r>
              <a:rPr lang="en-US" dirty="0" err="1" smtClean="0"/>
              <a:t>www.youtube.com</a:t>
            </a:r>
            <a:r>
              <a:rPr lang="en-US" dirty="0" smtClean="0"/>
              <a:t>/</a:t>
            </a:r>
            <a:r>
              <a:rPr lang="en-US" dirty="0" err="1" smtClean="0"/>
              <a:t>watch?v</a:t>
            </a:r>
            <a:r>
              <a:rPr lang="en-US" dirty="0" smtClean="0"/>
              <a:t>=</a:t>
            </a:r>
            <a:r>
              <a:rPr lang="en-US" dirty="0" err="1" smtClean="0"/>
              <a:t>XoFZ</a:t>
            </a:r>
            <a:r>
              <a:rPr lang="en-US" dirty="0" smtClean="0"/>
              <a:t>--1fQ2U</a:t>
            </a:r>
            <a:endParaRPr lang="en-US" dirty="0"/>
          </a:p>
        </p:txBody>
      </p:sp>
      <p:sp>
        <p:nvSpPr>
          <p:cNvPr id="4" name="Slide Number Placeholder 3"/>
          <p:cNvSpPr>
            <a:spLocks noGrp="1"/>
          </p:cNvSpPr>
          <p:nvPr>
            <p:ph type="sldNum" sz="quarter" idx="10"/>
          </p:nvPr>
        </p:nvSpPr>
        <p:spPr/>
        <p:txBody>
          <a:bodyPr/>
          <a:lstStyle/>
          <a:p>
            <a:fld id="{1804AF13-9CB7-3442-8576-9B52AE967A75}" type="slidenum">
              <a:rPr lang="en-US" smtClean="0"/>
              <a:t>21</a:t>
            </a:fld>
            <a:endParaRPr lang="en-US"/>
          </a:p>
        </p:txBody>
      </p:sp>
    </p:spTree>
    <p:extLst>
      <p:ext uri="{BB962C8B-B14F-4D97-AF65-F5344CB8AC3E}">
        <p14:creationId xmlns:p14="http://schemas.microsoft.com/office/powerpoint/2010/main" val="4687145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https://</a:t>
            </a:r>
            <a:r>
              <a:rPr lang="en-US" dirty="0" err="1" smtClean="0"/>
              <a:t>www.youtube.com</a:t>
            </a:r>
            <a:r>
              <a:rPr lang="en-US" dirty="0" smtClean="0"/>
              <a:t>/</a:t>
            </a:r>
            <a:r>
              <a:rPr lang="en-US" dirty="0" err="1" smtClean="0"/>
              <a:t>watch?v</a:t>
            </a:r>
            <a:r>
              <a:rPr lang="en-US" dirty="0" smtClean="0"/>
              <a:t>=LSk8JTCPyn8</a:t>
            </a:r>
          </a:p>
          <a:p>
            <a:endParaRPr lang="en-US" dirty="0"/>
          </a:p>
        </p:txBody>
      </p:sp>
      <p:sp>
        <p:nvSpPr>
          <p:cNvPr id="4" name="Slide Number Placeholder 3"/>
          <p:cNvSpPr>
            <a:spLocks noGrp="1"/>
          </p:cNvSpPr>
          <p:nvPr>
            <p:ph type="sldNum" sz="quarter" idx="10"/>
          </p:nvPr>
        </p:nvSpPr>
        <p:spPr/>
        <p:txBody>
          <a:bodyPr/>
          <a:lstStyle/>
          <a:p>
            <a:fld id="{1804AF13-9CB7-3442-8576-9B52AE967A75}" type="slidenum">
              <a:rPr lang="en-US" smtClean="0"/>
              <a:t>22</a:t>
            </a:fld>
            <a:endParaRPr lang="en-US"/>
          </a:p>
        </p:txBody>
      </p:sp>
    </p:spTree>
    <p:extLst>
      <p:ext uri="{BB962C8B-B14F-4D97-AF65-F5344CB8AC3E}">
        <p14:creationId xmlns:p14="http://schemas.microsoft.com/office/powerpoint/2010/main" val="686746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https://</a:t>
            </a:r>
            <a:r>
              <a:rPr lang="en-US" dirty="0" err="1" smtClean="0"/>
              <a:t>www.youtube.com</a:t>
            </a:r>
            <a:r>
              <a:rPr lang="en-US" dirty="0" smtClean="0"/>
              <a:t>/</a:t>
            </a:r>
            <a:r>
              <a:rPr lang="en-US" dirty="0" err="1" smtClean="0"/>
              <a:t>watch?v</a:t>
            </a:r>
            <a:r>
              <a:rPr lang="en-US" dirty="0" smtClean="0"/>
              <a:t>=FvtPQhGh-c8</a:t>
            </a:r>
          </a:p>
          <a:p>
            <a:endParaRPr lang="en-US" dirty="0"/>
          </a:p>
        </p:txBody>
      </p:sp>
      <p:sp>
        <p:nvSpPr>
          <p:cNvPr id="4" name="Slide Number Placeholder 3"/>
          <p:cNvSpPr>
            <a:spLocks noGrp="1"/>
          </p:cNvSpPr>
          <p:nvPr>
            <p:ph type="sldNum" sz="quarter" idx="10"/>
          </p:nvPr>
        </p:nvSpPr>
        <p:spPr/>
        <p:txBody>
          <a:bodyPr/>
          <a:lstStyle/>
          <a:p>
            <a:fld id="{1804AF13-9CB7-3442-8576-9B52AE967A75}" type="slidenum">
              <a:rPr lang="en-US" smtClean="0"/>
              <a:t>23</a:t>
            </a:fld>
            <a:endParaRPr lang="en-US"/>
          </a:p>
        </p:txBody>
      </p:sp>
    </p:spTree>
    <p:extLst>
      <p:ext uri="{BB962C8B-B14F-4D97-AF65-F5344CB8AC3E}">
        <p14:creationId xmlns:p14="http://schemas.microsoft.com/office/powerpoint/2010/main" val="9852004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smtClean="0"/>
              <a:t>https://</a:t>
            </a:r>
            <a:r>
              <a:rPr lang="en-US" dirty="0" err="1" smtClean="0"/>
              <a:t>www.youtube.com</a:t>
            </a:r>
            <a:r>
              <a:rPr lang="en-US" dirty="0" smtClean="0"/>
              <a:t>/</a:t>
            </a:r>
            <a:r>
              <a:rPr lang="en-US" dirty="0" err="1" smtClean="0"/>
              <a:t>watch?v</a:t>
            </a:r>
            <a:r>
              <a:rPr lang="en-US" dirty="0" smtClean="0"/>
              <a:t>=jgRyH4qYX1s</a:t>
            </a:r>
          </a:p>
          <a:p>
            <a:endParaRPr lang="en-US" dirty="0"/>
          </a:p>
        </p:txBody>
      </p:sp>
      <p:sp>
        <p:nvSpPr>
          <p:cNvPr id="4" name="Slide Number Placeholder 3"/>
          <p:cNvSpPr>
            <a:spLocks noGrp="1"/>
          </p:cNvSpPr>
          <p:nvPr>
            <p:ph type="sldNum" sz="quarter" idx="10"/>
          </p:nvPr>
        </p:nvSpPr>
        <p:spPr/>
        <p:txBody>
          <a:bodyPr/>
          <a:lstStyle/>
          <a:p>
            <a:fld id="{1804AF13-9CB7-3442-8576-9B52AE967A75}" type="slidenum">
              <a:rPr lang="en-US" smtClean="0"/>
              <a:t>24</a:t>
            </a:fld>
            <a:endParaRPr lang="en-US"/>
          </a:p>
        </p:txBody>
      </p:sp>
    </p:spTree>
    <p:extLst>
      <p:ext uri="{BB962C8B-B14F-4D97-AF65-F5344CB8AC3E}">
        <p14:creationId xmlns:p14="http://schemas.microsoft.com/office/powerpoint/2010/main" val="8323517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noted filmmaker and teacher Frank Daniel said that: “A story starts with character”. Whether he meant that this is where the writer's inspiration begins is another thing but it can provide so much drive to the writer that it can be incredibly useful to work out from designing a character to story design. Of course, as with every element in story design, there is overlap and no simple, linear process.</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25</a:t>
            </a:fld>
            <a:endParaRPr lang="en-US"/>
          </a:p>
        </p:txBody>
      </p:sp>
    </p:spTree>
    <p:extLst>
      <p:ext uri="{BB962C8B-B14F-4D97-AF65-F5344CB8AC3E}">
        <p14:creationId xmlns:p14="http://schemas.microsoft.com/office/powerpoint/2010/main" val="7100032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Many different ways to approach character. At every level, you need great characters, from a practical sense, one of  the most important reasons is that they attract actors. In no budget shorts and features, the better actors you can get, the better your end result will be. At any other level, the cast can often be the key to attracting finance – every name actor has their price tag, from Tamer Hassan to Tom Hardy, and if they want to play the character you have written it can make all the difference to raising the finance needed to make the film.</a:t>
            </a:r>
          </a:p>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26</a:t>
            </a:fld>
            <a:endParaRPr lang="en-US"/>
          </a:p>
        </p:txBody>
      </p:sp>
    </p:spTree>
    <p:extLst>
      <p:ext uri="{BB962C8B-B14F-4D97-AF65-F5344CB8AC3E}">
        <p14:creationId xmlns:p14="http://schemas.microsoft.com/office/powerpoint/2010/main" val="20885001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1A0CBA-B4CA-474C-BA92-8AF21917A40C}" type="slidenum">
              <a:rPr lang="en-US" smtClean="0"/>
              <a:t>27</a:t>
            </a:fld>
            <a:endParaRPr lang="en-US"/>
          </a:p>
        </p:txBody>
      </p:sp>
    </p:spTree>
    <p:extLst>
      <p:ext uri="{BB962C8B-B14F-4D97-AF65-F5344CB8AC3E}">
        <p14:creationId xmlns:p14="http://schemas.microsoft.com/office/powerpoint/2010/main" val="75629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11/02/19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11/02/19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EB4B62-386D-584B-B668-8A1E28C3C906}" type="datetimeFigureOut">
              <a:rPr lang="en-US" smtClean="0"/>
              <a:t>11/02/19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5EB4B62-386D-584B-B668-8A1E28C3C906}" type="datetimeFigureOut">
              <a:rPr lang="en-US" smtClean="0"/>
              <a:t>11/02/19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5EB4B62-386D-584B-B668-8A1E28C3C906}" type="datetimeFigureOut">
              <a:rPr lang="en-US" smtClean="0"/>
              <a:t>11/02/19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5EB4B62-386D-584B-B668-8A1E28C3C906}" type="datetimeFigureOut">
              <a:rPr lang="en-US" smtClean="0"/>
              <a:t>11/02/19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B4B62-386D-584B-B668-8A1E28C3C906}" type="datetimeFigureOut">
              <a:rPr lang="en-US" smtClean="0"/>
              <a:t>11/02/19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B4B62-386D-584B-B668-8A1E28C3C906}" type="datetimeFigureOut">
              <a:rPr lang="en-US" smtClean="0"/>
              <a:t>11/02/19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B4B62-386D-584B-B668-8A1E28C3C906}" type="datetimeFigureOut">
              <a:rPr lang="en-US" smtClean="0"/>
              <a:t>11/02/19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11/02/19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5EB4B62-386D-584B-B668-8A1E28C3C906}" type="datetimeFigureOut">
              <a:rPr lang="en-US" smtClean="0"/>
              <a:t>11/02/19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5F1161-430A-A741-BCF5-13B125F47E6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EB4B62-386D-584B-B668-8A1E28C3C906}" type="datetimeFigureOut">
              <a:rPr lang="en-US" smtClean="0"/>
              <a:t>11/02/19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5F1161-430A-A741-BCF5-13B125F47E6C}" type="slidenum">
              <a:rPr lang="en-US" smtClean="0"/>
              <a:t>‹#›</a:t>
            </a:fld>
            <a:endParaRPr lang="en-US"/>
          </a:p>
        </p:txBody>
      </p:sp>
    </p:spTree>
    <p:extLst>
      <p:ext uri="{BB962C8B-B14F-4D97-AF65-F5344CB8AC3E}">
        <p14:creationId xmlns:p14="http://schemas.microsoft.com/office/powerpoint/2010/main" val="202959839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6.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7.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8.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9.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0.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Scriptwriting</a:t>
            </a:r>
            <a:endParaRPr lang="en-US" dirty="0"/>
          </a:p>
        </p:txBody>
      </p:sp>
      <p:sp>
        <p:nvSpPr>
          <p:cNvPr id="3" name="Subtitle 2"/>
          <p:cNvSpPr>
            <a:spLocks noGrp="1"/>
          </p:cNvSpPr>
          <p:nvPr>
            <p:ph type="subTitle" idx="1"/>
          </p:nvPr>
        </p:nvSpPr>
        <p:spPr/>
        <p:txBody>
          <a:bodyPr/>
          <a:lstStyle/>
          <a:p>
            <a:r>
              <a:rPr lang="en-US" dirty="0" smtClean="0"/>
              <a:t>M4X01654</a:t>
            </a:r>
          </a:p>
          <a:p>
            <a:endParaRPr lang="en-US" dirty="0"/>
          </a:p>
        </p:txBody>
      </p:sp>
    </p:spTree>
    <p:extLst>
      <p:ext uri="{BB962C8B-B14F-4D97-AF65-F5344CB8AC3E}">
        <p14:creationId xmlns:p14="http://schemas.microsoft.com/office/powerpoint/2010/main" val="894510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Character</a:t>
            </a:r>
            <a:endParaRPr lang="en-US" dirty="0"/>
          </a:p>
        </p:txBody>
      </p:sp>
      <p:sp>
        <p:nvSpPr>
          <p:cNvPr id="3" name="Content Placeholder 2"/>
          <p:cNvSpPr>
            <a:spLocks noGrp="1"/>
          </p:cNvSpPr>
          <p:nvPr>
            <p:ph idx="1"/>
          </p:nvPr>
        </p:nvSpPr>
        <p:spPr/>
        <p:txBody>
          <a:bodyPr/>
          <a:lstStyle/>
          <a:p>
            <a:r>
              <a:rPr lang="en-US" dirty="0" smtClean="0"/>
              <a:t>What do characters do?</a:t>
            </a:r>
            <a:endParaRPr lang="en-US" dirty="0"/>
          </a:p>
        </p:txBody>
      </p:sp>
    </p:spTree>
    <p:extLst>
      <p:ext uri="{BB962C8B-B14F-4D97-AF65-F5344CB8AC3E}">
        <p14:creationId xmlns:p14="http://schemas.microsoft.com/office/powerpoint/2010/main" val="292776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Character</a:t>
            </a:r>
            <a:endParaRPr lang="en-US" dirty="0"/>
          </a:p>
        </p:txBody>
      </p:sp>
      <p:sp>
        <p:nvSpPr>
          <p:cNvPr id="3" name="Content Placeholder 2"/>
          <p:cNvSpPr>
            <a:spLocks noGrp="1"/>
          </p:cNvSpPr>
          <p:nvPr>
            <p:ph idx="1"/>
          </p:nvPr>
        </p:nvSpPr>
        <p:spPr/>
        <p:txBody>
          <a:bodyPr/>
          <a:lstStyle/>
          <a:p>
            <a:r>
              <a:rPr lang="en-GB" dirty="0" smtClean="0"/>
              <a:t>Basic terms and </a:t>
            </a:r>
            <a:r>
              <a:rPr lang="en-GB" dirty="0"/>
              <a:t>concepts </a:t>
            </a:r>
            <a:endParaRPr lang="en-GB" dirty="0" smtClean="0"/>
          </a:p>
          <a:p>
            <a:r>
              <a:rPr lang="en-GB" dirty="0" smtClean="0"/>
              <a:t>Understand </a:t>
            </a:r>
            <a:r>
              <a:rPr lang="en-GB" dirty="0"/>
              <a:t>character and the story </a:t>
            </a:r>
            <a:r>
              <a:rPr lang="en-GB" dirty="0" smtClean="0"/>
              <a:t>form</a:t>
            </a:r>
          </a:p>
          <a:p>
            <a:r>
              <a:rPr lang="en-GB" dirty="0"/>
              <a:t>G</a:t>
            </a:r>
            <a:r>
              <a:rPr lang="en-GB" dirty="0" smtClean="0"/>
              <a:t>ive </a:t>
            </a:r>
            <a:r>
              <a:rPr lang="en-GB" dirty="0"/>
              <a:t>you some basic tools to start exploring </a:t>
            </a:r>
            <a:r>
              <a:rPr lang="en-GB" dirty="0" smtClean="0"/>
              <a:t>character</a:t>
            </a:r>
            <a:endParaRPr lang="en-US" dirty="0"/>
          </a:p>
        </p:txBody>
      </p:sp>
    </p:spTree>
    <p:extLst>
      <p:ext uri="{BB962C8B-B14F-4D97-AF65-F5344CB8AC3E}">
        <p14:creationId xmlns:p14="http://schemas.microsoft.com/office/powerpoint/2010/main" val="1585465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Character</a:t>
            </a:r>
            <a:endParaRPr lang="en-US" dirty="0"/>
          </a:p>
        </p:txBody>
      </p:sp>
      <p:sp>
        <p:nvSpPr>
          <p:cNvPr id="3" name="Content Placeholder 2"/>
          <p:cNvSpPr>
            <a:spLocks noGrp="1"/>
          </p:cNvSpPr>
          <p:nvPr>
            <p:ph idx="1"/>
          </p:nvPr>
        </p:nvSpPr>
        <p:spPr/>
        <p:txBody>
          <a:bodyPr/>
          <a:lstStyle/>
          <a:p>
            <a:r>
              <a:rPr lang="en-GB" dirty="0"/>
              <a:t>Artificial construction</a:t>
            </a:r>
          </a:p>
          <a:p>
            <a:r>
              <a:rPr lang="en-GB" dirty="0"/>
              <a:t>Serve function(s) in screen story</a:t>
            </a:r>
          </a:p>
          <a:p>
            <a:endParaRPr lang="en-US" dirty="0"/>
          </a:p>
        </p:txBody>
      </p:sp>
    </p:spTree>
    <p:extLst>
      <p:ext uri="{BB962C8B-B14F-4D97-AF65-F5344CB8AC3E}">
        <p14:creationId xmlns:p14="http://schemas.microsoft.com/office/powerpoint/2010/main" val="1588269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Character </a:t>
            </a:r>
            <a:r>
              <a:rPr lang="en-GB" dirty="0" smtClean="0"/>
              <a:t>- </a:t>
            </a:r>
            <a:r>
              <a:rPr lang="en-GB" dirty="0"/>
              <a:t>Robert McKee </a:t>
            </a:r>
            <a:endParaRPr lang="en-US" dirty="0"/>
          </a:p>
        </p:txBody>
      </p:sp>
      <p:sp>
        <p:nvSpPr>
          <p:cNvPr id="3" name="Content Placeholder 2"/>
          <p:cNvSpPr>
            <a:spLocks noGrp="1"/>
          </p:cNvSpPr>
          <p:nvPr>
            <p:ph idx="1"/>
          </p:nvPr>
        </p:nvSpPr>
        <p:spPr/>
        <p:txBody>
          <a:bodyPr/>
          <a:lstStyle/>
          <a:p>
            <a:r>
              <a:rPr lang="en-GB" dirty="0"/>
              <a:t>Characterization – surface details</a:t>
            </a:r>
          </a:p>
          <a:p>
            <a:r>
              <a:rPr lang="en-GB" dirty="0"/>
              <a:t>Character – what they do</a:t>
            </a:r>
          </a:p>
          <a:p>
            <a:endParaRPr lang="en-US" dirty="0"/>
          </a:p>
        </p:txBody>
      </p:sp>
    </p:spTree>
    <p:extLst>
      <p:ext uri="{BB962C8B-B14F-4D97-AF65-F5344CB8AC3E}">
        <p14:creationId xmlns:p14="http://schemas.microsoft.com/office/powerpoint/2010/main" val="144764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London To Brighton (2006)</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46211" y="1393832"/>
            <a:ext cx="6758615" cy="5068961"/>
          </a:xfrm>
        </p:spPr>
      </p:pic>
    </p:spTree>
    <p:extLst>
      <p:ext uri="{BB962C8B-B14F-4D97-AF65-F5344CB8AC3E}">
        <p14:creationId xmlns:p14="http://schemas.microsoft.com/office/powerpoint/2010/main" val="840098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Character </a:t>
            </a:r>
            <a:r>
              <a:rPr lang="mr-IN" dirty="0" smtClean="0"/>
              <a:t>–</a:t>
            </a:r>
            <a:r>
              <a:rPr lang="en-US" dirty="0" smtClean="0"/>
              <a:t> London To Brighton (2006)</a:t>
            </a:r>
            <a:endParaRPr lang="en-US" dirty="0"/>
          </a:p>
        </p:txBody>
      </p:sp>
      <p:sp>
        <p:nvSpPr>
          <p:cNvPr id="3" name="Content Placeholder 2"/>
          <p:cNvSpPr>
            <a:spLocks noGrp="1"/>
          </p:cNvSpPr>
          <p:nvPr>
            <p:ph idx="1"/>
          </p:nvPr>
        </p:nvSpPr>
        <p:spPr/>
        <p:txBody>
          <a:bodyPr/>
          <a:lstStyle/>
          <a:p>
            <a:r>
              <a:rPr lang="en-US" dirty="0" smtClean="0"/>
              <a:t>What are each of the three main characters’ </a:t>
            </a:r>
            <a:r>
              <a:rPr lang="en-US" i="1" dirty="0" smtClean="0"/>
              <a:t>characterization</a:t>
            </a:r>
            <a:r>
              <a:rPr lang="en-US" dirty="0" smtClean="0"/>
              <a:t>?</a:t>
            </a:r>
          </a:p>
          <a:p>
            <a:r>
              <a:rPr lang="en-US" dirty="0" smtClean="0"/>
              <a:t>How (if at all) do they reveal their </a:t>
            </a:r>
            <a:r>
              <a:rPr lang="en-US" i="1" dirty="0" smtClean="0"/>
              <a:t>characters</a:t>
            </a:r>
            <a:r>
              <a:rPr lang="en-US" dirty="0" smtClean="0"/>
              <a:t>?</a:t>
            </a:r>
            <a:endParaRPr lang="en-US" dirty="0"/>
          </a:p>
        </p:txBody>
      </p:sp>
    </p:spTree>
    <p:extLst>
      <p:ext uri="{BB962C8B-B14F-4D97-AF65-F5344CB8AC3E}">
        <p14:creationId xmlns:p14="http://schemas.microsoft.com/office/powerpoint/2010/main" val="1057834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Five Easy Pieces (1970)</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40855" y="1825625"/>
            <a:ext cx="8110290" cy="4351338"/>
          </a:xfrm>
        </p:spPr>
      </p:pic>
    </p:spTree>
    <p:extLst>
      <p:ext uri="{BB962C8B-B14F-4D97-AF65-F5344CB8AC3E}">
        <p14:creationId xmlns:p14="http://schemas.microsoft.com/office/powerpoint/2010/main" val="1699248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Character </a:t>
            </a:r>
            <a:r>
              <a:rPr lang="mr-IN" dirty="0" smtClean="0"/>
              <a:t>–</a:t>
            </a:r>
            <a:r>
              <a:rPr lang="en-US" dirty="0" smtClean="0"/>
              <a:t> Five Easy Pieces (1970)</a:t>
            </a:r>
            <a:endParaRPr lang="en-US" dirty="0"/>
          </a:p>
        </p:txBody>
      </p:sp>
      <p:sp>
        <p:nvSpPr>
          <p:cNvPr id="3" name="Content Placeholder 2"/>
          <p:cNvSpPr>
            <a:spLocks noGrp="1"/>
          </p:cNvSpPr>
          <p:nvPr>
            <p:ph idx="1"/>
          </p:nvPr>
        </p:nvSpPr>
        <p:spPr/>
        <p:txBody>
          <a:bodyPr/>
          <a:lstStyle/>
          <a:p>
            <a:r>
              <a:rPr lang="en-US" dirty="0" smtClean="0"/>
              <a:t>What is Bobby’s </a:t>
            </a:r>
            <a:r>
              <a:rPr lang="en-US" i="1" dirty="0" smtClean="0"/>
              <a:t>characterization</a:t>
            </a:r>
            <a:r>
              <a:rPr lang="en-US" dirty="0"/>
              <a:t>?</a:t>
            </a:r>
          </a:p>
          <a:p>
            <a:r>
              <a:rPr lang="en-US" dirty="0"/>
              <a:t>How (if at all) </a:t>
            </a:r>
            <a:r>
              <a:rPr lang="en-US" dirty="0" smtClean="0"/>
              <a:t>does Bobby they </a:t>
            </a:r>
            <a:r>
              <a:rPr lang="en-US" dirty="0"/>
              <a:t>reveal </a:t>
            </a:r>
            <a:r>
              <a:rPr lang="en-US" dirty="0" smtClean="0"/>
              <a:t>his </a:t>
            </a:r>
            <a:r>
              <a:rPr lang="en-US" i="1" dirty="0" smtClean="0"/>
              <a:t>character</a:t>
            </a:r>
            <a:r>
              <a:rPr lang="en-US" dirty="0" smtClean="0"/>
              <a:t>?</a:t>
            </a:r>
            <a:endParaRPr lang="en-US" dirty="0"/>
          </a:p>
          <a:p>
            <a:endParaRPr lang="en-US" dirty="0"/>
          </a:p>
        </p:txBody>
      </p:sp>
    </p:spTree>
    <p:extLst>
      <p:ext uri="{BB962C8B-B14F-4D97-AF65-F5344CB8AC3E}">
        <p14:creationId xmlns:p14="http://schemas.microsoft.com/office/powerpoint/2010/main" val="1825087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Character </a:t>
            </a:r>
            <a:endParaRPr lang="en-US" dirty="0"/>
          </a:p>
        </p:txBody>
      </p:sp>
      <p:sp>
        <p:nvSpPr>
          <p:cNvPr id="3" name="Content Placeholder 2"/>
          <p:cNvSpPr>
            <a:spLocks noGrp="1"/>
          </p:cNvSpPr>
          <p:nvPr>
            <p:ph idx="1"/>
          </p:nvPr>
        </p:nvSpPr>
        <p:spPr/>
        <p:txBody>
          <a:bodyPr/>
          <a:lstStyle/>
          <a:p>
            <a:r>
              <a:rPr lang="en-GB" dirty="0"/>
              <a:t>Goal – symbolic </a:t>
            </a:r>
            <a:r>
              <a:rPr lang="en-GB" dirty="0" smtClean="0"/>
              <a:t>struggle</a:t>
            </a:r>
          </a:p>
          <a:p>
            <a:r>
              <a:rPr lang="en-GB" dirty="0" smtClean="0"/>
              <a:t>Goal can represent an outlook on the world</a:t>
            </a:r>
          </a:p>
          <a:p>
            <a:r>
              <a:rPr lang="en-GB" dirty="0" smtClean="0"/>
              <a:t>Divergent </a:t>
            </a:r>
            <a:r>
              <a:rPr lang="en-GB" dirty="0"/>
              <a:t>wants and </a:t>
            </a:r>
            <a:r>
              <a:rPr lang="en-GB" dirty="0" smtClean="0"/>
              <a:t>needs (perceived goal versus actual goal)</a:t>
            </a:r>
            <a:endParaRPr lang="en-GB" dirty="0"/>
          </a:p>
          <a:p>
            <a:r>
              <a:rPr lang="en-GB" dirty="0"/>
              <a:t>Conflicting conscious &amp; unconscious desires</a:t>
            </a:r>
          </a:p>
          <a:p>
            <a:endParaRPr lang="en-US" dirty="0"/>
          </a:p>
        </p:txBody>
      </p:sp>
    </p:spTree>
    <p:extLst>
      <p:ext uri="{BB962C8B-B14F-4D97-AF65-F5344CB8AC3E}">
        <p14:creationId xmlns:p14="http://schemas.microsoft.com/office/powerpoint/2010/main" val="406641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Other characters</a:t>
            </a:r>
            <a:endParaRPr lang="en-US" dirty="0"/>
          </a:p>
        </p:txBody>
      </p:sp>
      <p:sp>
        <p:nvSpPr>
          <p:cNvPr id="3" name="Content Placeholder 2"/>
          <p:cNvSpPr>
            <a:spLocks noGrp="1"/>
          </p:cNvSpPr>
          <p:nvPr>
            <p:ph idx="1"/>
          </p:nvPr>
        </p:nvSpPr>
        <p:spPr/>
        <p:txBody>
          <a:bodyPr/>
          <a:lstStyle/>
          <a:p>
            <a:r>
              <a:rPr lang="en-US" dirty="0" smtClean="0"/>
              <a:t>Antagonist will often have similar attributes as protagonist</a:t>
            </a:r>
          </a:p>
          <a:p>
            <a:r>
              <a:rPr lang="en-US" dirty="0" smtClean="0"/>
              <a:t>Antagonist goal often mutually exclusive to protagonist’s goals</a:t>
            </a:r>
          </a:p>
          <a:p>
            <a:r>
              <a:rPr lang="en-US" dirty="0" smtClean="0"/>
              <a:t>Supporting characters will have some if not all</a:t>
            </a:r>
          </a:p>
          <a:p>
            <a:r>
              <a:rPr lang="en-US" dirty="0" smtClean="0"/>
              <a:t>Stereotyping can be useful shorthand</a:t>
            </a:r>
          </a:p>
          <a:p>
            <a:r>
              <a:rPr lang="en-US" dirty="0" smtClean="0"/>
              <a:t>But what if a minor character was the main character?</a:t>
            </a:r>
            <a:endParaRPr lang="en-US" dirty="0"/>
          </a:p>
        </p:txBody>
      </p:sp>
    </p:spTree>
    <p:extLst>
      <p:ext uri="{BB962C8B-B14F-4D97-AF65-F5344CB8AC3E}">
        <p14:creationId xmlns:p14="http://schemas.microsoft.com/office/powerpoint/2010/main" val="1362579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Character</a:t>
            </a:r>
            <a:endParaRPr lang="en-US" dirty="0"/>
          </a:p>
        </p:txBody>
      </p:sp>
      <p:sp>
        <p:nvSpPr>
          <p:cNvPr id="3" name="Content Placeholder 2"/>
          <p:cNvSpPr>
            <a:spLocks noGrp="1"/>
          </p:cNvSpPr>
          <p:nvPr>
            <p:ph idx="1"/>
          </p:nvPr>
        </p:nvSpPr>
        <p:spPr/>
        <p:txBody>
          <a:bodyPr/>
          <a:lstStyle/>
          <a:p>
            <a:r>
              <a:rPr lang="en-US" dirty="0" smtClean="0"/>
              <a:t>Can be helpful to create a character web</a:t>
            </a:r>
          </a:p>
          <a:p>
            <a:r>
              <a:rPr lang="en-GB" dirty="0"/>
              <a:t>Parents, siblings, partners, children, colleagues </a:t>
            </a:r>
          </a:p>
          <a:p>
            <a:r>
              <a:rPr lang="en-GB" dirty="0"/>
              <a:t>How </a:t>
            </a:r>
            <a:r>
              <a:rPr lang="en-GB" dirty="0" smtClean="0"/>
              <a:t>does the character interact </a:t>
            </a:r>
            <a:r>
              <a:rPr lang="en-GB" dirty="0"/>
              <a:t>with them?</a:t>
            </a:r>
          </a:p>
          <a:p>
            <a:endParaRPr lang="en-US" dirty="0"/>
          </a:p>
        </p:txBody>
      </p:sp>
    </p:spTree>
    <p:extLst>
      <p:ext uri="{BB962C8B-B14F-4D97-AF65-F5344CB8AC3E}">
        <p14:creationId xmlns:p14="http://schemas.microsoft.com/office/powerpoint/2010/main" val="16056985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Adult Life Skills (2016)</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2625" y="1825625"/>
            <a:ext cx="10126750" cy="4351338"/>
          </a:xfrm>
        </p:spPr>
      </p:pic>
    </p:spTree>
    <p:extLst>
      <p:ext uri="{BB962C8B-B14F-4D97-AF65-F5344CB8AC3E}">
        <p14:creationId xmlns:p14="http://schemas.microsoft.com/office/powerpoint/2010/main" val="1387779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Character - </a:t>
            </a:r>
            <a:r>
              <a:rPr lang="en-US" dirty="0"/>
              <a:t>Adult Life Skills (2016</a:t>
            </a:r>
            <a:r>
              <a:rPr lang="en-US" dirty="0" smtClean="0"/>
              <a:t>) </a:t>
            </a:r>
            <a:endParaRPr lang="en-US" dirty="0"/>
          </a:p>
        </p:txBody>
      </p:sp>
      <p:sp>
        <p:nvSpPr>
          <p:cNvPr id="3" name="Content Placeholder 2"/>
          <p:cNvSpPr>
            <a:spLocks noGrp="1"/>
          </p:cNvSpPr>
          <p:nvPr>
            <p:ph idx="1"/>
          </p:nvPr>
        </p:nvSpPr>
        <p:spPr/>
        <p:txBody>
          <a:bodyPr/>
          <a:lstStyle/>
          <a:p>
            <a:r>
              <a:rPr lang="en-US" dirty="0"/>
              <a:t>What are each of the three main characters’ </a:t>
            </a:r>
            <a:r>
              <a:rPr lang="en-US" i="1" dirty="0"/>
              <a:t>characterization</a:t>
            </a:r>
            <a:r>
              <a:rPr lang="en-US" dirty="0"/>
              <a:t>?</a:t>
            </a:r>
          </a:p>
          <a:p>
            <a:r>
              <a:rPr lang="en-US" dirty="0"/>
              <a:t>How (if at all) do they reveal their </a:t>
            </a:r>
            <a:r>
              <a:rPr lang="en-US" i="1" dirty="0"/>
              <a:t>characters</a:t>
            </a:r>
            <a:r>
              <a:rPr lang="en-US" dirty="0"/>
              <a:t>?</a:t>
            </a:r>
          </a:p>
          <a:p>
            <a:r>
              <a:rPr lang="en-US" dirty="0" smtClean="0"/>
              <a:t>What is Anna’s goal?</a:t>
            </a:r>
          </a:p>
          <a:p>
            <a:r>
              <a:rPr lang="en-US" dirty="0" smtClean="0"/>
              <a:t>What do you think are her divergent wants and needs?</a:t>
            </a:r>
          </a:p>
          <a:p>
            <a:r>
              <a:rPr lang="en-US" dirty="0" smtClean="0"/>
              <a:t>How are the other characters’ goals in conflict with hers?</a:t>
            </a:r>
          </a:p>
          <a:p>
            <a:r>
              <a:rPr lang="en-US" dirty="0" smtClean="0"/>
              <a:t>How does she interact with her family/others?</a:t>
            </a:r>
          </a:p>
          <a:p>
            <a:endParaRPr lang="en-US" dirty="0"/>
          </a:p>
        </p:txBody>
      </p:sp>
    </p:spTree>
    <p:extLst>
      <p:ext uri="{BB962C8B-B14F-4D97-AF65-F5344CB8AC3E}">
        <p14:creationId xmlns:p14="http://schemas.microsoft.com/office/powerpoint/2010/main" val="478029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Character and perspective</a:t>
            </a:r>
            <a:endParaRPr lang="en-US" dirty="0"/>
          </a:p>
        </p:txBody>
      </p:sp>
      <p:sp>
        <p:nvSpPr>
          <p:cNvPr id="3" name="Content Placeholder 2"/>
          <p:cNvSpPr>
            <a:spLocks noGrp="1"/>
          </p:cNvSpPr>
          <p:nvPr>
            <p:ph idx="1"/>
          </p:nvPr>
        </p:nvSpPr>
        <p:spPr/>
        <p:txBody>
          <a:bodyPr/>
          <a:lstStyle/>
          <a:p>
            <a:r>
              <a:rPr lang="en-US" dirty="0" smtClean="0"/>
              <a:t>Character and genre often coalesce around certain perspectives </a:t>
            </a:r>
          </a:p>
          <a:p>
            <a:r>
              <a:rPr lang="en-US" dirty="0" smtClean="0"/>
              <a:t>Perspective of hero/heroine can shape entire story</a:t>
            </a:r>
          </a:p>
          <a:p>
            <a:r>
              <a:rPr lang="en-US" dirty="0" smtClean="0"/>
              <a:t>Fresh perspectives can refresh genre and story</a:t>
            </a:r>
            <a:endParaRPr lang="en-US" dirty="0"/>
          </a:p>
        </p:txBody>
      </p:sp>
    </p:spTree>
    <p:extLst>
      <p:ext uri="{BB962C8B-B14F-4D97-AF65-F5344CB8AC3E}">
        <p14:creationId xmlns:p14="http://schemas.microsoft.com/office/powerpoint/2010/main" val="1767169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dirty="0" smtClean="0"/>
              <a:t>Crime movies and perspective</a:t>
            </a:r>
            <a:endParaRPr lang="en-US" dirty="0"/>
          </a:p>
        </p:txBody>
      </p:sp>
      <p:sp>
        <p:nvSpPr>
          <p:cNvPr id="5" name="Content Placeholder 4"/>
          <p:cNvSpPr>
            <a:spLocks noGrp="1"/>
          </p:cNvSpPr>
          <p:nvPr>
            <p:ph idx="1"/>
          </p:nvPr>
        </p:nvSpPr>
        <p:spPr/>
        <p:txBody>
          <a:bodyPr/>
          <a:lstStyle/>
          <a:p>
            <a:r>
              <a:rPr lang="en-US" dirty="0"/>
              <a:t>What if </a:t>
            </a:r>
            <a:r>
              <a:rPr lang="en-US" dirty="0" smtClean="0"/>
              <a:t>crime story is told </a:t>
            </a:r>
            <a:r>
              <a:rPr lang="en-US" dirty="0"/>
              <a:t>from the following perspectives:</a:t>
            </a:r>
          </a:p>
          <a:p>
            <a:pPr lvl="1"/>
            <a:r>
              <a:rPr lang="en-US" dirty="0"/>
              <a:t>Criminal</a:t>
            </a:r>
          </a:p>
          <a:p>
            <a:pPr lvl="1"/>
            <a:r>
              <a:rPr lang="en-US" dirty="0"/>
              <a:t>Law enforcement</a:t>
            </a:r>
          </a:p>
          <a:p>
            <a:pPr lvl="1"/>
            <a:r>
              <a:rPr lang="en-US" dirty="0"/>
              <a:t>Victim</a:t>
            </a:r>
          </a:p>
          <a:p>
            <a:pPr lvl="1"/>
            <a:r>
              <a:rPr lang="en-US" dirty="0"/>
              <a:t>Society</a:t>
            </a:r>
          </a:p>
          <a:p>
            <a:endParaRPr lang="en-US" dirty="0" smtClean="0"/>
          </a:p>
        </p:txBody>
      </p:sp>
    </p:spTree>
    <p:extLst>
      <p:ext uri="{BB962C8B-B14F-4D97-AF65-F5344CB8AC3E}">
        <p14:creationId xmlns:p14="http://schemas.microsoft.com/office/powerpoint/2010/main" val="1158735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Crimes movies and perspective</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How </a:t>
            </a:r>
            <a:r>
              <a:rPr lang="en-US" dirty="0"/>
              <a:t>does character perspective change depending on when the story happens in the crime genre’s </a:t>
            </a:r>
            <a:r>
              <a:rPr lang="en-US" dirty="0" smtClean="0"/>
              <a:t>continuum?</a:t>
            </a:r>
          </a:p>
          <a:p>
            <a:endParaRPr lang="en-US" dirty="0" smtClean="0"/>
          </a:p>
          <a:p>
            <a:pPr lvl="1"/>
            <a:r>
              <a:rPr lang="en-US" dirty="0" smtClean="0"/>
              <a:t>Initiated into life of crime</a:t>
            </a:r>
          </a:p>
          <a:p>
            <a:pPr lvl="1"/>
            <a:r>
              <a:rPr lang="en-US" dirty="0" smtClean="0"/>
              <a:t>Planning a crime</a:t>
            </a:r>
          </a:p>
          <a:p>
            <a:pPr lvl="1"/>
            <a:r>
              <a:rPr lang="en-US" dirty="0" smtClean="0"/>
              <a:t>Committing the crime</a:t>
            </a:r>
          </a:p>
          <a:p>
            <a:pPr lvl="1"/>
            <a:r>
              <a:rPr lang="en-US" dirty="0" smtClean="0"/>
              <a:t>The getaway</a:t>
            </a:r>
          </a:p>
          <a:p>
            <a:pPr lvl="1"/>
            <a:r>
              <a:rPr lang="en-US" dirty="0" smtClean="0"/>
              <a:t>Police pursuit</a:t>
            </a:r>
          </a:p>
          <a:p>
            <a:pPr lvl="1"/>
            <a:r>
              <a:rPr lang="en-US" dirty="0" smtClean="0"/>
              <a:t>Investigation</a:t>
            </a:r>
          </a:p>
          <a:p>
            <a:pPr lvl="1"/>
            <a:r>
              <a:rPr lang="en-US" dirty="0" smtClean="0"/>
              <a:t>Trial	</a:t>
            </a:r>
          </a:p>
          <a:p>
            <a:pPr lvl="1"/>
            <a:r>
              <a:rPr lang="en-US" dirty="0" smtClean="0"/>
              <a:t>Imprisonment</a:t>
            </a:r>
          </a:p>
          <a:p>
            <a:pPr lvl="1"/>
            <a:r>
              <a:rPr lang="en-US" dirty="0" smtClean="0"/>
              <a:t>Release and recidivism?</a:t>
            </a:r>
            <a:endParaRPr lang="en-US" dirty="0"/>
          </a:p>
        </p:txBody>
      </p:sp>
    </p:spTree>
    <p:extLst>
      <p:ext uri="{BB962C8B-B14F-4D97-AF65-F5344CB8AC3E}">
        <p14:creationId xmlns:p14="http://schemas.microsoft.com/office/powerpoint/2010/main" val="14888795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Un Flic (1972)</a:t>
            </a:r>
            <a:endParaRPr lang="en-US" dirty="0"/>
          </a:p>
        </p:txBody>
      </p:sp>
      <p:pic>
        <p:nvPicPr>
          <p:cNvPr id="4" name="Content Placeholder 3" descr="Un flic.p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84193" y="1690688"/>
            <a:ext cx="8351698" cy="4697830"/>
          </a:xfrm>
        </p:spPr>
      </p:pic>
    </p:spTree>
    <p:extLst>
      <p:ext uri="{BB962C8B-B14F-4D97-AF65-F5344CB8AC3E}">
        <p14:creationId xmlns:p14="http://schemas.microsoft.com/office/powerpoint/2010/main" val="13463142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smtClean="0"/>
              <a:t>We Need To Talk About Kevin (2011)</a:t>
            </a:r>
            <a:endParaRPr lang="en-US" dirty="0"/>
          </a:p>
        </p:txBody>
      </p:sp>
      <p:pic>
        <p:nvPicPr>
          <p:cNvPr id="4" name="Content Placeholder 3" descr="kevin-table.jp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51386" y="1379349"/>
            <a:ext cx="9288939" cy="5105371"/>
          </a:xfrm>
        </p:spPr>
      </p:pic>
    </p:spTree>
    <p:extLst>
      <p:ext uri="{BB962C8B-B14F-4D97-AF65-F5344CB8AC3E}">
        <p14:creationId xmlns:p14="http://schemas.microsoft.com/office/powerpoint/2010/main" val="16166176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Sunset Boulevard (1950)</a:t>
            </a:r>
            <a:endParaRPr lang="en-US" dirty="0"/>
          </a:p>
        </p:txBody>
      </p:sp>
      <p:pic>
        <p:nvPicPr>
          <p:cNvPr id="4" name="Content Placeholder 3" descr="SunsetBoulevardWilliamHolden.jp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41721" y="1441342"/>
            <a:ext cx="6685675" cy="4988140"/>
          </a:xfrm>
        </p:spPr>
      </p:pic>
    </p:spTree>
    <p:extLst>
      <p:ext uri="{BB962C8B-B14F-4D97-AF65-F5344CB8AC3E}">
        <p14:creationId xmlns:p14="http://schemas.microsoft.com/office/powerpoint/2010/main" val="5298929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Casino (1996)</a:t>
            </a:r>
            <a:endParaRPr lang="en-US" dirty="0"/>
          </a:p>
        </p:txBody>
      </p:sp>
      <p:pic>
        <p:nvPicPr>
          <p:cNvPr id="4" name="Content Placeholder 3" descr="casino.jp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58004" y="1690688"/>
            <a:ext cx="8875992" cy="4992745"/>
          </a:xfrm>
        </p:spPr>
      </p:pic>
    </p:spTree>
    <p:extLst>
      <p:ext uri="{BB962C8B-B14F-4D97-AF65-F5344CB8AC3E}">
        <p14:creationId xmlns:p14="http://schemas.microsoft.com/office/powerpoint/2010/main" val="2945450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Wrong Man (1956)</a:t>
            </a:r>
            <a:endParaRPr lang="en-US" dirty="0"/>
          </a:p>
        </p:txBody>
      </p:sp>
      <p:pic>
        <p:nvPicPr>
          <p:cNvPr id="4" name="Content Placeholder 3" descr="thewrongman1.jp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05337" y="1825624"/>
            <a:ext cx="7558596" cy="4219071"/>
          </a:xfrm>
        </p:spPr>
      </p:pic>
    </p:spTree>
    <p:extLst>
      <p:ext uri="{BB962C8B-B14F-4D97-AF65-F5344CB8AC3E}">
        <p14:creationId xmlns:p14="http://schemas.microsoft.com/office/powerpoint/2010/main" val="7960677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dirty="0" smtClean="0"/>
              <a:t>Appropriate Adult (2011)</a:t>
            </a:r>
            <a:endParaRPr lang="en-US" dirty="0"/>
          </a:p>
        </p:txBody>
      </p:sp>
      <p:pic>
        <p:nvPicPr>
          <p:cNvPr id="2" name="Content Placeholder 1" descr="A adult.jp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49351" y="1549830"/>
            <a:ext cx="6493297" cy="5036467"/>
          </a:xfrm>
        </p:spPr>
      </p:pic>
    </p:spTree>
    <p:extLst>
      <p:ext uri="{BB962C8B-B14F-4D97-AF65-F5344CB8AC3E}">
        <p14:creationId xmlns:p14="http://schemas.microsoft.com/office/powerpoint/2010/main" val="15747351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Scum (1979)</a:t>
            </a:r>
            <a:endParaRPr lang="en-US" dirty="0"/>
          </a:p>
        </p:txBody>
      </p:sp>
      <p:pic>
        <p:nvPicPr>
          <p:cNvPr id="4" name="Content Placeholder 3" descr="scum.jpg"/>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48119" y="1494857"/>
            <a:ext cx="6614055" cy="4936939"/>
          </a:xfrm>
        </p:spPr>
      </p:pic>
    </p:spTree>
    <p:extLst>
      <p:ext uri="{BB962C8B-B14F-4D97-AF65-F5344CB8AC3E}">
        <p14:creationId xmlns:p14="http://schemas.microsoft.com/office/powerpoint/2010/main" val="1164574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Character</a:t>
            </a:r>
            <a:endParaRPr lang="en-US" dirty="0"/>
          </a:p>
        </p:txBody>
      </p:sp>
      <p:sp>
        <p:nvSpPr>
          <p:cNvPr id="3" name="Content Placeholder 2"/>
          <p:cNvSpPr>
            <a:spLocks noGrp="1"/>
          </p:cNvSpPr>
          <p:nvPr>
            <p:ph idx="1"/>
          </p:nvPr>
        </p:nvSpPr>
        <p:spPr/>
        <p:txBody>
          <a:bodyPr/>
          <a:lstStyle/>
          <a:p>
            <a:r>
              <a:rPr lang="en-GB" dirty="0"/>
              <a:t>A story starts with character</a:t>
            </a:r>
          </a:p>
          <a:p>
            <a:r>
              <a:rPr lang="en-GB" dirty="0"/>
              <a:t>A character starts with research</a:t>
            </a:r>
          </a:p>
          <a:p>
            <a:endParaRPr lang="en-US" dirty="0"/>
          </a:p>
        </p:txBody>
      </p:sp>
    </p:spTree>
    <p:extLst>
      <p:ext uri="{BB962C8B-B14F-4D97-AF65-F5344CB8AC3E}">
        <p14:creationId xmlns:p14="http://schemas.microsoft.com/office/powerpoint/2010/main" val="5791733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Character</a:t>
            </a:r>
            <a:endParaRPr lang="en-US" dirty="0"/>
          </a:p>
        </p:txBody>
      </p:sp>
      <p:sp>
        <p:nvSpPr>
          <p:cNvPr id="3" name="Content Placeholder 2"/>
          <p:cNvSpPr>
            <a:spLocks noGrp="1"/>
          </p:cNvSpPr>
          <p:nvPr>
            <p:ph idx="1"/>
          </p:nvPr>
        </p:nvSpPr>
        <p:spPr/>
        <p:txBody>
          <a:bodyPr/>
          <a:lstStyle/>
          <a:p>
            <a:r>
              <a:rPr lang="en-GB" dirty="0"/>
              <a:t>As function</a:t>
            </a:r>
          </a:p>
          <a:p>
            <a:r>
              <a:rPr lang="en-GB" dirty="0"/>
              <a:t>As symbol</a:t>
            </a:r>
          </a:p>
          <a:p>
            <a:r>
              <a:rPr lang="en-GB" dirty="0"/>
              <a:t>As stereotype</a:t>
            </a:r>
          </a:p>
          <a:p>
            <a:r>
              <a:rPr lang="en-GB" dirty="0"/>
              <a:t>As starting point</a:t>
            </a:r>
          </a:p>
          <a:p>
            <a:r>
              <a:rPr lang="en-GB" dirty="0"/>
              <a:t>As </a:t>
            </a:r>
            <a:r>
              <a:rPr lang="en-GB" dirty="0" smtClean="0"/>
              <a:t>asset</a:t>
            </a:r>
          </a:p>
          <a:p>
            <a:r>
              <a:rPr lang="en-GB" dirty="0" smtClean="0"/>
              <a:t>As perspective</a:t>
            </a:r>
            <a:endParaRPr lang="en-GB" dirty="0"/>
          </a:p>
          <a:p>
            <a:endParaRPr lang="en-US" dirty="0"/>
          </a:p>
        </p:txBody>
      </p:sp>
    </p:spTree>
    <p:extLst>
      <p:ext uri="{BB962C8B-B14F-4D97-AF65-F5344CB8AC3E}">
        <p14:creationId xmlns:p14="http://schemas.microsoft.com/office/powerpoint/2010/main" val="18472131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Workshop exercise</a:t>
            </a:r>
            <a:endParaRPr lang="en-US" dirty="0"/>
          </a:p>
        </p:txBody>
      </p:sp>
      <p:sp>
        <p:nvSpPr>
          <p:cNvPr id="3" name="Content Placeholder 2"/>
          <p:cNvSpPr>
            <a:spLocks noGrp="1"/>
          </p:cNvSpPr>
          <p:nvPr>
            <p:ph idx="1"/>
          </p:nvPr>
        </p:nvSpPr>
        <p:spPr/>
        <p:txBody>
          <a:bodyPr>
            <a:normAutofit fontScale="92500"/>
          </a:bodyPr>
          <a:lstStyle/>
          <a:p>
            <a:r>
              <a:rPr lang="en-US" dirty="0"/>
              <a:t>Create a numbered list of potential </a:t>
            </a:r>
            <a:r>
              <a:rPr lang="en-US" dirty="0" smtClean="0"/>
              <a:t>characters for any one scenario </a:t>
            </a:r>
            <a:r>
              <a:rPr lang="en-US" dirty="0"/>
              <a:t>for Assessment Component 1</a:t>
            </a:r>
            <a:endParaRPr lang="en-US" dirty="0" smtClean="0"/>
          </a:p>
          <a:p>
            <a:pPr lvl="1"/>
            <a:r>
              <a:rPr lang="en-US" dirty="0" smtClean="0"/>
              <a:t>The last moments of a suicide bomber</a:t>
            </a:r>
          </a:p>
          <a:p>
            <a:pPr lvl="1"/>
            <a:r>
              <a:rPr lang="en-US" dirty="0" smtClean="0"/>
              <a:t>Waiting for your date to arrive at the first meeting</a:t>
            </a:r>
          </a:p>
          <a:p>
            <a:pPr lvl="1"/>
            <a:r>
              <a:rPr lang="en-US" dirty="0" smtClean="0"/>
              <a:t>Entering Hitler’s bunker</a:t>
            </a:r>
          </a:p>
          <a:p>
            <a:pPr lvl="1"/>
            <a:r>
              <a:rPr lang="en-US" dirty="0" smtClean="0"/>
              <a:t>Researching the ghost of </a:t>
            </a:r>
            <a:r>
              <a:rPr lang="en-US" dirty="0" err="1" smtClean="0"/>
              <a:t>Lapford</a:t>
            </a:r>
            <a:r>
              <a:rPr lang="en-US" dirty="0" smtClean="0"/>
              <a:t> </a:t>
            </a:r>
          </a:p>
          <a:p>
            <a:pPr lvl="1"/>
            <a:r>
              <a:rPr lang="en-US" dirty="0" smtClean="0"/>
              <a:t>Watching the sun die</a:t>
            </a:r>
          </a:p>
          <a:p>
            <a:pPr lvl="1"/>
            <a:r>
              <a:rPr lang="en-US" dirty="0" smtClean="0"/>
              <a:t>Hilary Clinton and Donald Trump waiting to go on for the last public debate for CNN</a:t>
            </a:r>
          </a:p>
          <a:p>
            <a:pPr lvl="1"/>
            <a:r>
              <a:rPr lang="en-US" dirty="0" smtClean="0"/>
              <a:t>A reporter covering the Tunisian uprising </a:t>
            </a:r>
          </a:p>
          <a:p>
            <a:pPr lvl="1"/>
            <a:endParaRPr lang="en-US" dirty="0" smtClean="0"/>
          </a:p>
          <a:p>
            <a:r>
              <a:rPr lang="en-US" dirty="0" smtClean="0"/>
              <a:t>You </a:t>
            </a:r>
            <a:r>
              <a:rPr lang="en-US" dirty="0"/>
              <a:t>have </a:t>
            </a:r>
            <a:r>
              <a:rPr lang="en-US" dirty="0" smtClean="0"/>
              <a:t>15 minutes</a:t>
            </a:r>
            <a:endParaRPr lang="en-US" dirty="0"/>
          </a:p>
        </p:txBody>
      </p:sp>
    </p:spTree>
    <p:extLst>
      <p:ext uri="{BB962C8B-B14F-4D97-AF65-F5344CB8AC3E}">
        <p14:creationId xmlns:p14="http://schemas.microsoft.com/office/powerpoint/2010/main" val="665198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lstStyle/>
          <a:p>
            <a:r>
              <a:rPr lang="en-US" dirty="0" smtClean="0"/>
              <a:t>Someone else will pick the three characters at random from your list</a:t>
            </a:r>
          </a:p>
          <a:p>
            <a:r>
              <a:rPr lang="en-US" dirty="0" smtClean="0"/>
              <a:t>Brainstorm </a:t>
            </a:r>
            <a:r>
              <a:rPr lang="en-US" dirty="0"/>
              <a:t>at least one possible idea </a:t>
            </a:r>
            <a:r>
              <a:rPr lang="en-US" dirty="0" smtClean="0"/>
              <a:t>for the requisite script, using those characters </a:t>
            </a:r>
          </a:p>
          <a:p>
            <a:r>
              <a:rPr lang="en-US" dirty="0"/>
              <a:t>What are each character’s goals and obstacles?</a:t>
            </a:r>
          </a:p>
          <a:p>
            <a:r>
              <a:rPr lang="en-US" dirty="0"/>
              <a:t>How could you use character versus characterization?</a:t>
            </a:r>
          </a:p>
          <a:p>
            <a:r>
              <a:rPr lang="en-US" dirty="0"/>
              <a:t>What do the character(s) symbolize?</a:t>
            </a:r>
            <a:endParaRPr lang="en-US" dirty="0" smtClean="0"/>
          </a:p>
          <a:p>
            <a:r>
              <a:rPr lang="en-US" dirty="0" smtClean="0"/>
              <a:t>You have 15 minutes</a:t>
            </a:r>
            <a:endParaRPr lang="en-US" dirty="0"/>
          </a:p>
        </p:txBody>
      </p:sp>
    </p:spTree>
    <p:extLst>
      <p:ext uri="{BB962C8B-B14F-4D97-AF65-F5344CB8AC3E}">
        <p14:creationId xmlns:p14="http://schemas.microsoft.com/office/powerpoint/2010/main" val="19433139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Workshop exercise</a:t>
            </a:r>
            <a:endParaRPr lang="en-US" dirty="0"/>
          </a:p>
        </p:txBody>
      </p:sp>
      <p:sp>
        <p:nvSpPr>
          <p:cNvPr id="3" name="Content Placeholder 2"/>
          <p:cNvSpPr>
            <a:spLocks noGrp="1"/>
          </p:cNvSpPr>
          <p:nvPr>
            <p:ph idx="1"/>
          </p:nvPr>
        </p:nvSpPr>
        <p:spPr/>
        <p:txBody>
          <a:bodyPr/>
          <a:lstStyle/>
          <a:p>
            <a:r>
              <a:rPr lang="en-US" dirty="0" smtClean="0"/>
              <a:t>Pitch your ideas</a:t>
            </a:r>
            <a:endParaRPr lang="en-US" dirty="0"/>
          </a:p>
        </p:txBody>
      </p:sp>
    </p:spTree>
    <p:extLst>
      <p:ext uri="{BB962C8B-B14F-4D97-AF65-F5344CB8AC3E}">
        <p14:creationId xmlns:p14="http://schemas.microsoft.com/office/powerpoint/2010/main" val="1995939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Further Reading</a:t>
            </a:r>
            <a:endParaRPr lang="en-US" dirty="0"/>
          </a:p>
        </p:txBody>
      </p:sp>
      <p:sp>
        <p:nvSpPr>
          <p:cNvPr id="3" name="Content Placeholder 2"/>
          <p:cNvSpPr>
            <a:spLocks noGrp="1"/>
          </p:cNvSpPr>
          <p:nvPr>
            <p:ph idx="1"/>
          </p:nvPr>
        </p:nvSpPr>
        <p:spPr/>
        <p:txBody>
          <a:bodyPr/>
          <a:lstStyle/>
          <a:p>
            <a:r>
              <a:rPr lang="en-US" dirty="0" smtClean="0"/>
              <a:t>Street, K L. Writing &amp; Selling Crime Film Screenplays (</a:t>
            </a:r>
            <a:r>
              <a:rPr lang="en-US" dirty="0" err="1" smtClean="0"/>
              <a:t>Kamera</a:t>
            </a:r>
            <a:r>
              <a:rPr lang="en-US" dirty="0" smtClean="0"/>
              <a:t> Books) London, 2013</a:t>
            </a:r>
            <a:endParaRPr lang="en-US" dirty="0"/>
          </a:p>
        </p:txBody>
      </p:sp>
    </p:spTree>
    <p:extLst>
      <p:ext uri="{BB962C8B-B14F-4D97-AF65-F5344CB8AC3E}">
        <p14:creationId xmlns:p14="http://schemas.microsoft.com/office/powerpoint/2010/main" val="13921614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390</TotalTime>
  <Words>1320</Words>
  <Application>Microsoft Macintosh PowerPoint</Application>
  <PresentationFormat>Custom</PresentationFormat>
  <Paragraphs>142</Paragraphs>
  <Slides>30</Slides>
  <Notes>19</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Scriptwriting</vt:lpstr>
      <vt:lpstr>Character</vt:lpstr>
      <vt:lpstr>Character</vt:lpstr>
      <vt:lpstr>Character</vt:lpstr>
      <vt:lpstr>Character - Robert McKee </vt:lpstr>
      <vt:lpstr>London To Brighton (2006)</vt:lpstr>
      <vt:lpstr>Character – London To Brighton (2006)</vt:lpstr>
      <vt:lpstr>Five Easy Pieces (1970)</vt:lpstr>
      <vt:lpstr>Character – Five Easy Pieces (1970)</vt:lpstr>
      <vt:lpstr>Character </vt:lpstr>
      <vt:lpstr>Other characters</vt:lpstr>
      <vt:lpstr>Character</vt:lpstr>
      <vt:lpstr>Adult Life Skills (2016)</vt:lpstr>
      <vt:lpstr>Character - Adult Life Skills (2016) </vt:lpstr>
      <vt:lpstr>Character and perspective</vt:lpstr>
      <vt:lpstr>Crime movies and perspective</vt:lpstr>
      <vt:lpstr>Crimes movies and perspective</vt:lpstr>
      <vt:lpstr>Un Flic (1972)</vt:lpstr>
      <vt:lpstr>We Need To Talk About Kevin (2011)</vt:lpstr>
      <vt:lpstr>Sunset Boulevard (1950)</vt:lpstr>
      <vt:lpstr>Casino (1996)</vt:lpstr>
      <vt:lpstr>The Wrong Man (1956)</vt:lpstr>
      <vt:lpstr>Appropriate Adult (2011)</vt:lpstr>
      <vt:lpstr>Scum (1979)</vt:lpstr>
      <vt:lpstr>Character</vt:lpstr>
      <vt:lpstr>Character</vt:lpstr>
      <vt:lpstr>Workshop exercise</vt:lpstr>
      <vt:lpstr>Workshop exercise</vt:lpstr>
      <vt:lpstr>Workshop exercise</vt:lpstr>
      <vt:lpstr>Further Reading</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Scriptwriting</dc:title>
  <dc:creator>Christopher Buxton</dc:creator>
  <cp:lastModifiedBy>Craig Evans</cp:lastModifiedBy>
  <cp:revision>54</cp:revision>
  <dcterms:created xsi:type="dcterms:W3CDTF">2017-10-22T22:43:38Z</dcterms:created>
  <dcterms:modified xsi:type="dcterms:W3CDTF">2019-02-11T17:18:17Z</dcterms:modified>
</cp:coreProperties>
</file>