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5"/>
  </p:notesMasterIdLst>
  <p:sldIdLst>
    <p:sldId id="256" r:id="rId2"/>
    <p:sldId id="267" r:id="rId3"/>
    <p:sldId id="268" r:id="rId4"/>
    <p:sldId id="257" r:id="rId5"/>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90" d="100"/>
          <a:sy n="90" d="100"/>
        </p:scale>
        <p:origin x="39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CA6066-BA85-4E83-B1EC-9BB3BD12E265}" type="datetimeFigureOut">
              <a:rPr lang="en-US" smtClean="0"/>
              <a:t>3/4/24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962E5D-8DE6-4DE2-9D39-BEC653D81CB3}" type="slidenum">
              <a:rPr lang="en-US" smtClean="0"/>
              <a:t>‹#›</a:t>
            </a:fld>
            <a:endParaRPr lang="en-US"/>
          </a:p>
        </p:txBody>
      </p:sp>
    </p:spTree>
    <p:extLst>
      <p:ext uri="{BB962C8B-B14F-4D97-AF65-F5344CB8AC3E}">
        <p14:creationId xmlns:p14="http://schemas.microsoft.com/office/powerpoint/2010/main" val="4060346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will focus on discussing team working through these segmented topics using some academic references and personal experiences. Besides, discussing team work, its characteristics, benefits, rewards, recognition, two major models related to the topic- Tuckman’s model and Belbin’s model.</a:t>
            </a:r>
            <a:endParaRPr lang="en-US" dirty="0"/>
          </a:p>
        </p:txBody>
      </p:sp>
      <p:sp>
        <p:nvSpPr>
          <p:cNvPr id="4" name="Slide Number Placeholder 3"/>
          <p:cNvSpPr>
            <a:spLocks noGrp="1"/>
          </p:cNvSpPr>
          <p:nvPr>
            <p:ph type="sldNum" sz="quarter" idx="10"/>
          </p:nvPr>
        </p:nvSpPr>
        <p:spPr/>
        <p:txBody>
          <a:bodyPr/>
          <a:lstStyle/>
          <a:p>
            <a:fld id="{F8962E5D-8DE6-4DE2-9D39-BEC653D81CB3}" type="slidenum">
              <a:rPr lang="en-US" smtClean="0"/>
              <a:t>3</a:t>
            </a:fld>
            <a:endParaRPr lang="en-US" dirty="0"/>
          </a:p>
        </p:txBody>
      </p:sp>
    </p:spTree>
    <p:extLst>
      <p:ext uri="{BB962C8B-B14F-4D97-AF65-F5344CB8AC3E}">
        <p14:creationId xmlns:p14="http://schemas.microsoft.com/office/powerpoint/2010/main" val="3581636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team refers to a bunch of people who target to reach a certain target. The definition of a team according to an article is “An energetic group of people committed to achieving common objectives and producing high-quality results” (Francis and Young, 2016). Another work defined team very well stating “A group of individuals working together in which individual success is based on group success” (Lanza, 2016). That means a team is a group of people who share different responsibilities for the success of an institution through individual success working together.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962E5D-8DE6-4DE2-9D39-BEC653D81CB3}" type="slidenum">
              <a:rPr lang="en-US" smtClean="0"/>
              <a:t>4</a:t>
            </a:fld>
            <a:endParaRPr lang="en-US" dirty="0"/>
          </a:p>
        </p:txBody>
      </p:sp>
    </p:spTree>
    <p:extLst>
      <p:ext uri="{BB962C8B-B14F-4D97-AF65-F5344CB8AC3E}">
        <p14:creationId xmlns:p14="http://schemas.microsoft.com/office/powerpoint/2010/main" val="3005322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People usually consider team and group as interchangeable terms. Certainly, there are some similarities between these two terms since some adjectives like effective, active, and energetic are equally applicable for both group and team. However, this notion is not true. Team is a more professional term to form and work with certain criteria to fulfil whereas group refers to a casual way to work together. Suppose, a group of people who are planning a trip to go out. But a team refers to a more professional form to execute a work. Differences between team and group may not be vivid to usual people since these are thin lines. A team shares a common goal requiring interdependence on one another but a group may not require any of these (Parker, 2017). Besides, in the case of a team, every member must contribute by providing individual roles using their core talents to attain targeted success which might not be the case for a group always (Fisher et al., 2016). Thus, although people use these two terms interchangeably, there are strong arguments against being synonyms of each other.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962E5D-8DE6-4DE2-9D39-BEC653D81CB3}" type="slidenum">
              <a:rPr lang="en-US" smtClean="0"/>
              <a:t>5</a:t>
            </a:fld>
            <a:endParaRPr lang="en-US" dirty="0"/>
          </a:p>
        </p:txBody>
      </p:sp>
    </p:spTree>
    <p:extLst>
      <p:ext uri="{BB962C8B-B14F-4D97-AF65-F5344CB8AC3E}">
        <p14:creationId xmlns:p14="http://schemas.microsoft.com/office/powerpoint/2010/main" val="880393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inception of Tuckman’s model was in 1965 with a four-stage model titled forming, storming, norming, and performing. It became a widely popular model to explain team development. Many articles cited this model as an effective one. Later in 1977, a fifth stage called adjourning was added to the Tuckman model (Berlin et al., 2018).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first three stages, forming, storming, and norming are capable of accommodating the arrival of new members. Forming is the very initial stage of forming the team keeping a goal in mind. The storming stage suggests fine-tuning in the team when conflict among members can arise and can affect the relationships among members by conflict of interest. At the norming stage, members are optimistic about the future or goal by focusing on creating standards and establishing roles. The fourth one or the performing stage either brings success to the goal or reduces the cohesiveness and effectiveness of the team by conflicts initiated at the storming stage. Finally, in the adjourning stage, either the team closes the goal successfully or pauses the unfinished work due to the arising conflicts and complications (</a:t>
            </a:r>
            <a:r>
              <a:rPr lang="en-GB" sz="1200" kern="1200" dirty="0" err="1">
                <a:solidFill>
                  <a:schemeClr val="tx1"/>
                </a:solidFill>
                <a:effectLst/>
                <a:latin typeface="+mn-lt"/>
                <a:ea typeface="+mn-ea"/>
                <a:cs typeface="+mn-cs"/>
              </a:rPr>
              <a:t>Hingst</a:t>
            </a:r>
            <a:r>
              <a:rPr lang="en-GB" sz="1200" kern="1200" dirty="0">
                <a:solidFill>
                  <a:schemeClr val="tx1"/>
                </a:solidFill>
                <a:effectLst/>
                <a:latin typeface="+mn-lt"/>
                <a:ea typeface="+mn-ea"/>
                <a:cs typeface="+mn-cs"/>
              </a:rPr>
              <a:t>, 2016). These stages formed by Tuckman are effective in foreseeing the future of a team by analysing their internal facts. However there are some criticisms of this model such as the team always does not follow sequential stages described by Tuckman, the theory was based on temporal patterns, not in organizational pattern (</a:t>
            </a:r>
            <a:r>
              <a:rPr lang="en-GB" sz="1200" kern="1200" dirty="0" err="1">
                <a:solidFill>
                  <a:schemeClr val="tx1"/>
                </a:solidFill>
                <a:effectLst/>
                <a:latin typeface="+mn-lt"/>
                <a:ea typeface="+mn-ea"/>
                <a:cs typeface="+mn-cs"/>
              </a:rPr>
              <a:t>Kuipers</a:t>
            </a:r>
            <a:r>
              <a:rPr lang="en-GB" sz="1200" kern="1200" dirty="0">
                <a:solidFill>
                  <a:schemeClr val="tx1"/>
                </a:solidFill>
                <a:effectLst/>
                <a:latin typeface="+mn-lt"/>
                <a:ea typeface="+mn-ea"/>
                <a:cs typeface="+mn-cs"/>
              </a:rPr>
              <a:t> and Stoker, 2019)</a:t>
            </a:r>
            <a:endParaRPr lang="en-US" dirty="0"/>
          </a:p>
        </p:txBody>
      </p:sp>
      <p:sp>
        <p:nvSpPr>
          <p:cNvPr id="4" name="Slide Number Placeholder 3"/>
          <p:cNvSpPr>
            <a:spLocks noGrp="1"/>
          </p:cNvSpPr>
          <p:nvPr>
            <p:ph type="sldNum" sz="quarter" idx="10"/>
          </p:nvPr>
        </p:nvSpPr>
        <p:spPr/>
        <p:txBody>
          <a:bodyPr/>
          <a:lstStyle/>
          <a:p>
            <a:fld id="{F8962E5D-8DE6-4DE2-9D39-BEC653D81CB3}" type="slidenum">
              <a:rPr lang="en-US" smtClean="0"/>
              <a:t>6</a:t>
            </a:fld>
            <a:endParaRPr lang="en-US"/>
          </a:p>
        </p:txBody>
      </p:sp>
    </p:spTree>
    <p:extLst>
      <p:ext uri="{BB962C8B-B14F-4D97-AF65-F5344CB8AC3E}">
        <p14:creationId xmlns:p14="http://schemas.microsoft.com/office/powerpoint/2010/main" val="3736859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Like other things, an effective team requires some definite characteristics to get the tag of an effective team. The first one explained here is an aggregation of individual members who will work as one individual by collaboration. Then proximity is the required socializing and friendship of members which makes the understanding easier. Then comes purpose in the list which indicates a clearly stated purpose is needed to bring the best outcome by team. Interaction brings people closer and helps influence each other to bring effective results. After interaction members usually need to be interdependent since it is after all a team work. Then efficiency is a characteristic of an effective team since it reduces the workload a makes the path smoother. A proper strategy and work plan to accomplish the fixed target is also required. At last, the effective contribution of each member can only ensure an effective outcome along with other characteristics (Maslin et al., 2021).</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962E5D-8DE6-4DE2-9D39-BEC653D81CB3}" type="slidenum">
              <a:rPr lang="en-US" smtClean="0"/>
              <a:t>7</a:t>
            </a:fld>
            <a:endParaRPr lang="en-US"/>
          </a:p>
        </p:txBody>
      </p:sp>
    </p:spTree>
    <p:extLst>
      <p:ext uri="{BB962C8B-B14F-4D97-AF65-F5344CB8AC3E}">
        <p14:creationId xmlns:p14="http://schemas.microsoft.com/office/powerpoint/2010/main" val="2839046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effective team provides several benefits and provides rewards and recognition. A person can build leadership skills through effective teamwork. One can learn the difference between a boss and a leader. An effective team helps learn new things by sharing knowledge among members. Then, teamwork teaches individuals to collaborate and work with people rather than only focusing on their part to achieve success. As there are many members of a team, people get scope to adapt new work skills by observing and learning. The most interesting fact about an effective team is that it benefits all people by providing a common goal through success. It also teaches how to work in a professional environment. In many cases, tea requires working under theories and models which enriches background knowledge and helps to succeed. Due to the effective formation of a team challenging tasks are possible to be completed. Lastly, people in an effective team can be introduced to cultural diversity since they need to mix with different types of people (Volkov and Volkov, 2020). Also, it is said that “Teamwork Is Its Reward”.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962E5D-8DE6-4DE2-9D39-BEC653D81CB3}" type="slidenum">
              <a:rPr lang="en-US" smtClean="0"/>
              <a:t>8</a:t>
            </a:fld>
            <a:endParaRPr lang="en-US" dirty="0"/>
          </a:p>
        </p:txBody>
      </p:sp>
    </p:spTree>
    <p:extLst>
      <p:ext uri="{BB962C8B-B14F-4D97-AF65-F5344CB8AC3E}">
        <p14:creationId xmlns:p14="http://schemas.microsoft.com/office/powerpoint/2010/main" val="2515608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effective team provides several benefits and provides rewards and recognition. A person can build leadership skills through effective teamwork. One can learn the difference between a boss and a leader. An effective team helps learn new things by sharing knowledge among members. Then, teamwork teaches individuals to collaborate and work with people rather than only focusing on their part to achieve success. As there are many members of a team, people get scope to adapt new work skills by observing and learning. The most interesting fact about an effective team is that it benefits all people by providing a common goal through success. It also teaches how to work in a professional environment. In many cases, tea requires working under theories and models which enriches background knowledge and helps to succeed. Due to the effective formation of a team challenging tasks are possible to be completed. Lastly, people in an effective team can be introduced to cultural diversity since they need to mix with different types of people (Volkov and Volkov, 2020). Also, it is said that “Teamwork Is Its Reward”.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962E5D-8DE6-4DE2-9D39-BEC653D81CB3}" type="slidenum">
              <a:rPr lang="en-US" smtClean="0"/>
              <a:t>9</a:t>
            </a:fld>
            <a:endParaRPr lang="en-US" dirty="0"/>
          </a:p>
        </p:txBody>
      </p:sp>
    </p:spTree>
    <p:extLst>
      <p:ext uri="{BB962C8B-B14F-4D97-AF65-F5344CB8AC3E}">
        <p14:creationId xmlns:p14="http://schemas.microsoft.com/office/powerpoint/2010/main" val="220478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Initially, the team role model was developed with eight team role types considering their specialty and attitude towards team working in 1981 by </a:t>
            </a:r>
            <a:r>
              <a:rPr lang="en-GB" sz="1200" kern="1200" dirty="0" err="1">
                <a:solidFill>
                  <a:schemeClr val="tx1"/>
                </a:solidFill>
                <a:effectLst/>
                <a:latin typeface="+mn-lt"/>
                <a:ea typeface="+mn-ea"/>
                <a:cs typeface="+mn-cs"/>
              </a:rPr>
              <a:t>Dr.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Merith</a:t>
            </a:r>
            <a:r>
              <a:rPr lang="en-GB" sz="1200" kern="1200" dirty="0">
                <a:solidFill>
                  <a:schemeClr val="tx1"/>
                </a:solidFill>
                <a:effectLst/>
                <a:latin typeface="+mn-lt"/>
                <a:ea typeface="+mn-ea"/>
                <a:cs typeface="+mn-cs"/>
              </a:rPr>
              <a:t> Belbin but later in the revised version of the model, in 1993, he added a ninth role type (</a:t>
            </a:r>
            <a:r>
              <a:rPr lang="en-GB" sz="1200" kern="1200" dirty="0" err="1">
                <a:solidFill>
                  <a:schemeClr val="tx1"/>
                </a:solidFill>
                <a:effectLst/>
                <a:latin typeface="+mn-lt"/>
                <a:ea typeface="+mn-ea"/>
                <a:cs typeface="+mn-cs"/>
              </a:rPr>
              <a:t>Aritzeta</a:t>
            </a:r>
            <a:r>
              <a:rPr lang="en-GB" sz="1200" kern="1200" dirty="0">
                <a:solidFill>
                  <a:schemeClr val="tx1"/>
                </a:solidFill>
                <a:effectLst/>
                <a:latin typeface="+mn-lt"/>
                <a:ea typeface="+mn-ea"/>
                <a:cs typeface="+mn-cs"/>
              </a:rPr>
              <a:t> et al., 2017). These team roles help to evaluate the Self Perception Inventory (SPI). The first role type stated is coordinator who controls and coordinates every work of the team. Second, the resource investigator makes contracts outside the team and generates ideas who are extroverts. Third, team worker communicates in a good manner with other individuals. Fourth, the plant has an imaginative and creative role in the team. Fifth is the monitor-evaluator who is a specialist in analytical knowledge. Sixth, the implementers’ role in the team is task-oriented and practical work. Seventh, the completer-finisher contributes by paying attention to details and completing tasks. Eighth, the shaper has a more dynamic and challenging role in the team. Finally, the specialist has in-depth knowledge of the task and high technical skills (Flores-Parra et al., 2018). All these nine team roles together help a team to work effectively.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8962E5D-8DE6-4DE2-9D39-BEC653D81CB3}" type="slidenum">
              <a:rPr lang="en-US" smtClean="0"/>
              <a:t>10</a:t>
            </a:fld>
            <a:endParaRPr lang="en-US"/>
          </a:p>
        </p:txBody>
      </p:sp>
    </p:spTree>
    <p:extLst>
      <p:ext uri="{BB962C8B-B14F-4D97-AF65-F5344CB8AC3E}">
        <p14:creationId xmlns:p14="http://schemas.microsoft.com/office/powerpoint/2010/main" val="2823280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Using Belbin’s Self Perception Inventory (SPI) we tried to examine our team role composition. By our understanding, we found that our team fulfilled 7 out of 9 team role types of Belbin’s team role model. Among us, we have coordinator role, team worker role, plant role, monitor evaluator role, implementer role, completer-finisher role, and shaper role. These team roles are actually present in our team and these roles helped us a lot to focus on work and completing the task successfully. However, the roles we have not found in our team are resource investigator and specialist. Truly, lacking of these two roles has made us suffer. None of us is a specialist or resource investigator who has in-depth knowledge or good communication skills. Due to lacking these two skills we failed to reach the apex although might climb higher than others in the modern workplace.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962E5D-8DE6-4DE2-9D39-BEC653D81CB3}" type="slidenum">
              <a:rPr lang="en-US" smtClean="0"/>
              <a:t>11</a:t>
            </a:fld>
            <a:endParaRPr lang="en-US"/>
          </a:p>
        </p:txBody>
      </p:sp>
    </p:spTree>
    <p:extLst>
      <p:ext uri="{BB962C8B-B14F-4D97-AF65-F5344CB8AC3E}">
        <p14:creationId xmlns:p14="http://schemas.microsoft.com/office/powerpoint/2010/main" val="40938111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Finally, we can conclude that theories and models regarding team working, team roles, and leadership certainly retain an impact on a team to be an effective one. Sometimes, it might not work out as it should through implications of theories and models. One reason can be only depending on theories rather than combining theories and real-life scenarios. However, theories and models leave us in a creative standing to solve the problems in a team and fit in the contemporary workplace. </a:t>
            </a:r>
            <a:endParaRPr lang="en-US" dirty="0"/>
          </a:p>
        </p:txBody>
      </p:sp>
      <p:sp>
        <p:nvSpPr>
          <p:cNvPr id="4" name="Slide Number Placeholder 3"/>
          <p:cNvSpPr>
            <a:spLocks noGrp="1"/>
          </p:cNvSpPr>
          <p:nvPr>
            <p:ph type="sldNum" sz="quarter" idx="10"/>
          </p:nvPr>
        </p:nvSpPr>
        <p:spPr/>
        <p:txBody>
          <a:bodyPr/>
          <a:lstStyle/>
          <a:p>
            <a:fld id="{F8962E5D-8DE6-4DE2-9D39-BEC653D81CB3}" type="slidenum">
              <a:rPr lang="en-US" smtClean="0"/>
              <a:t>12</a:t>
            </a:fld>
            <a:endParaRPr lang="en-US"/>
          </a:p>
        </p:txBody>
      </p:sp>
    </p:spTree>
    <p:extLst>
      <p:ext uri="{BB962C8B-B14F-4D97-AF65-F5344CB8AC3E}">
        <p14:creationId xmlns:p14="http://schemas.microsoft.com/office/powerpoint/2010/main" val="358743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mj-lt"/>
              <a:buAutoNum type="arabicPeriod"/>
            </a:pPr>
            <a:r>
              <a:rPr lang="en-GB" sz="1200" dirty="0" err="1"/>
              <a:t>Aritzeta</a:t>
            </a:r>
            <a:r>
              <a:rPr lang="en-GB" sz="1200" dirty="0"/>
              <a:t>, A., </a:t>
            </a:r>
            <a:r>
              <a:rPr lang="en-GB" sz="1200" dirty="0" err="1"/>
              <a:t>Swailes</a:t>
            </a:r>
            <a:r>
              <a:rPr lang="en-GB" sz="1200" dirty="0"/>
              <a:t>, S. and Senior, B. (2017) ‘Belbin’s Team Role Model: Development, Validity, and Applications for Team Building*’, </a:t>
            </a:r>
            <a:r>
              <a:rPr lang="en-GB" sz="1200" i="1" dirty="0"/>
              <a:t>Journal of Management Studies</a:t>
            </a:r>
            <a:r>
              <a:rPr lang="en-GB" sz="1200" dirty="0"/>
              <a:t>, 44(1), pp. 96–118. </a:t>
            </a:r>
            <a:endParaRPr lang="en-US" sz="1200" dirty="0"/>
          </a:p>
          <a:p>
            <a:pPr marL="342900" lvl="0" indent="-342900">
              <a:lnSpc>
                <a:spcPct val="150000"/>
              </a:lnSpc>
              <a:buFont typeface="+mj-lt"/>
              <a:buAutoNum type="arabicPeriod"/>
            </a:pPr>
            <a:r>
              <a:rPr lang="en-GB" sz="1200" dirty="0"/>
              <a:t>Berlin, J.M., </a:t>
            </a:r>
            <a:r>
              <a:rPr lang="en-GB" sz="1200" dirty="0" err="1"/>
              <a:t>Carlström</a:t>
            </a:r>
            <a:r>
              <a:rPr lang="en-GB" sz="1200" dirty="0"/>
              <a:t>, E.D. and Sandberg, H.S. (2018) ‘Models of teamwork: ideal or not? A critical study of theoretical team models’, </a:t>
            </a:r>
            <a:r>
              <a:rPr lang="en-GB" sz="1200" i="1" dirty="0"/>
              <a:t>Team Performance Management: An International Journal</a:t>
            </a:r>
            <a:r>
              <a:rPr lang="en-GB" sz="1200" dirty="0"/>
              <a:t>, 18(5/6), pp. 328–340. </a:t>
            </a:r>
            <a:endParaRPr lang="en-US" sz="1200" dirty="0"/>
          </a:p>
          <a:p>
            <a:pPr marL="342900" lvl="0" indent="-342900">
              <a:lnSpc>
                <a:spcPct val="150000"/>
              </a:lnSpc>
              <a:buFont typeface="+mj-lt"/>
              <a:buAutoNum type="arabicPeriod"/>
            </a:pPr>
            <a:r>
              <a:rPr lang="en-GB" sz="1200" dirty="0"/>
              <a:t>Fisher, S.G., Hunter, T.A. and W.D., K. (2016) ‘Team or group? Managers’ perceptions of the differences’, </a:t>
            </a:r>
            <a:r>
              <a:rPr lang="en-GB" sz="1200" i="1" dirty="0"/>
              <a:t>Journal of Managerial Psychology</a:t>
            </a:r>
            <a:r>
              <a:rPr lang="en-GB" sz="1200" dirty="0"/>
              <a:t>, 12(4), pp. 232–242.</a:t>
            </a:r>
            <a:endParaRPr lang="en-US" sz="1200" dirty="0"/>
          </a:p>
          <a:p>
            <a:pPr marL="342900" lvl="0" indent="-342900">
              <a:lnSpc>
                <a:spcPct val="150000"/>
              </a:lnSpc>
              <a:buFont typeface="+mj-lt"/>
              <a:buAutoNum type="arabicPeriod"/>
            </a:pPr>
            <a:r>
              <a:rPr lang="en-GB" sz="1200" dirty="0"/>
              <a:t>Flores-Parra, J.-M. </a:t>
            </a:r>
            <a:r>
              <a:rPr lang="en-GB" sz="1200" i="1" dirty="0"/>
              <a:t>et al.</a:t>
            </a:r>
            <a:r>
              <a:rPr lang="en-GB" sz="1200" dirty="0"/>
              <a:t> (2018) ‘Towards Team Formation Using Belbin Role Types and a Social Networks Analysis Approach’, in </a:t>
            </a:r>
            <a:r>
              <a:rPr lang="en-GB" sz="1200" i="1" dirty="0"/>
              <a:t>2018 IEEE Technology and Engineering Management Conference (TEMSCON)</a:t>
            </a:r>
            <a:r>
              <a:rPr lang="en-GB" sz="1200" dirty="0"/>
              <a:t>. </a:t>
            </a:r>
            <a:r>
              <a:rPr lang="en-GB" sz="1200" i="1" dirty="0"/>
              <a:t>2018 IEEE Technology and Engineering Management Conference (TEMSCON)</a:t>
            </a:r>
            <a:r>
              <a:rPr lang="en-GB" sz="1200" dirty="0"/>
              <a:t>, Evanston, IL: IEEE, pp. 1–6. </a:t>
            </a:r>
            <a:endParaRPr lang="en-US" sz="1200" dirty="0"/>
          </a:p>
          <a:p>
            <a:pPr marL="342900" lvl="0" indent="-342900">
              <a:lnSpc>
                <a:spcPct val="150000"/>
              </a:lnSpc>
              <a:buFont typeface="+mj-lt"/>
              <a:buAutoNum type="arabicPeriod"/>
            </a:pPr>
            <a:r>
              <a:rPr lang="en-GB" sz="1200" dirty="0"/>
              <a:t>Francis, D. and Young, D. (2016) </a:t>
            </a:r>
            <a:r>
              <a:rPr lang="en-GB" sz="1200" i="1" dirty="0"/>
              <a:t>Improving Work Groups: A Practical Manual for Team Building</a:t>
            </a:r>
            <a:r>
              <a:rPr lang="en-GB" sz="1200" dirty="0"/>
              <a:t>. New York: University Associates.</a:t>
            </a:r>
            <a:endParaRPr lang="en-US" sz="1200" dirty="0"/>
          </a:p>
          <a:p>
            <a:pPr marL="342900" lvl="0" indent="-342900">
              <a:lnSpc>
                <a:spcPct val="150000"/>
              </a:lnSpc>
              <a:buFont typeface="+mj-lt"/>
              <a:buAutoNum type="arabicPeriod"/>
            </a:pPr>
            <a:r>
              <a:rPr lang="en-GB" sz="1200" dirty="0" err="1"/>
              <a:t>Hingst</a:t>
            </a:r>
            <a:r>
              <a:rPr lang="en-GB" sz="1200" dirty="0"/>
              <a:t>, R. (2016) ‘Tuckman’s theory of group development in a call centre context: does it still work’.</a:t>
            </a:r>
            <a:endParaRPr lang="en-US" sz="1200" dirty="0"/>
          </a:p>
          <a:p>
            <a:pPr marL="342900" lvl="0" indent="-342900">
              <a:lnSpc>
                <a:spcPct val="150000"/>
              </a:lnSpc>
              <a:buFont typeface="+mj-lt"/>
              <a:buAutoNum type="arabicPeriod"/>
            </a:pPr>
            <a:r>
              <a:rPr lang="en-GB" sz="1200" dirty="0"/>
              <a:t>Jones, A. (2016) ‘Multidisciplinary team working: Collaboration and conflict’, </a:t>
            </a:r>
            <a:r>
              <a:rPr lang="en-GB" sz="1200" i="1" dirty="0"/>
              <a:t>International Journal of Mental Health Nursing</a:t>
            </a:r>
            <a:r>
              <a:rPr lang="en-GB" sz="1200" dirty="0"/>
              <a:t>, 15(1), pp. 19–28.</a:t>
            </a:r>
            <a:endParaRPr lang="en-US" sz="1200" dirty="0"/>
          </a:p>
          <a:p>
            <a:pPr marL="342900" lvl="0" indent="-342900">
              <a:lnSpc>
                <a:spcPct val="150000"/>
              </a:lnSpc>
              <a:buFont typeface="+mj-lt"/>
              <a:buAutoNum type="arabicPeriod"/>
            </a:pPr>
            <a:r>
              <a:rPr lang="en-GB" sz="1200" dirty="0" err="1"/>
              <a:t>Kuipers</a:t>
            </a:r>
            <a:r>
              <a:rPr lang="en-GB" sz="1200" dirty="0"/>
              <a:t>, </a:t>
            </a:r>
            <a:r>
              <a:rPr lang="en-GB" sz="1200" dirty="0" err="1"/>
              <a:t>Ben.S</a:t>
            </a:r>
            <a:r>
              <a:rPr lang="en-GB" sz="1200" dirty="0"/>
              <a:t>. and Stoker, J.I. (2019) ‘Development and performance of self-managing work teams: a theoretical and empirical examination’, </a:t>
            </a:r>
            <a:r>
              <a:rPr lang="en-GB" sz="1200" i="1" dirty="0"/>
              <a:t>The International Journal of Human Resource Management</a:t>
            </a:r>
            <a:r>
              <a:rPr lang="en-GB" sz="1200" dirty="0"/>
              <a:t>, 20(2), pp. 399–419. </a:t>
            </a:r>
            <a:endParaRPr lang="en-US" sz="1200" dirty="0"/>
          </a:p>
          <a:p>
            <a:pPr marL="342900" lvl="0" indent="-342900">
              <a:lnSpc>
                <a:spcPct val="150000"/>
              </a:lnSpc>
              <a:buFont typeface="+mj-lt"/>
              <a:buAutoNum type="arabicPeriod"/>
            </a:pPr>
            <a:r>
              <a:rPr lang="en-GB" sz="1200" dirty="0"/>
              <a:t>Lanza, P. (2016) ‘Team appraisals’, </a:t>
            </a:r>
            <a:r>
              <a:rPr lang="en-GB" sz="1200" i="1" dirty="0"/>
              <a:t>Personnel Journal</a:t>
            </a:r>
            <a:r>
              <a:rPr lang="en-GB" sz="1200" dirty="0"/>
              <a:t>, 64(3), pp. 46–51.</a:t>
            </a:r>
            <a:endParaRPr lang="en-US" sz="1200" dirty="0"/>
          </a:p>
          <a:p>
            <a:pPr marL="342900" lvl="0" indent="-342900">
              <a:lnSpc>
                <a:spcPct val="150000"/>
              </a:lnSpc>
              <a:buFont typeface="+mj-lt"/>
              <a:buAutoNum type="arabicPeriod"/>
            </a:pPr>
            <a:r>
              <a:rPr lang="en-GB" sz="1200" dirty="0" err="1"/>
              <a:t>Maslin_Prothero</a:t>
            </a:r>
            <a:r>
              <a:rPr lang="en-GB" sz="1200" dirty="0"/>
              <a:t>, S.E. and </a:t>
            </a:r>
            <a:r>
              <a:rPr lang="en-GB" sz="1200" dirty="0" err="1"/>
              <a:t>Bennion</a:t>
            </a:r>
            <a:r>
              <a:rPr lang="en-GB" sz="1200" dirty="0"/>
              <a:t>, A.E. (2021) ‘Integrated team working: a literature review’, </a:t>
            </a:r>
            <a:r>
              <a:rPr lang="en-GB" sz="1200" i="1" dirty="0"/>
              <a:t>International Journal of Integrated Care</a:t>
            </a:r>
            <a:r>
              <a:rPr lang="en-GB" sz="1200" dirty="0"/>
              <a:t>, 10(2). </a:t>
            </a:r>
            <a:endParaRPr lang="en-US" sz="1200" dirty="0"/>
          </a:p>
          <a:p>
            <a:pPr marL="342900" lvl="0" indent="-342900">
              <a:lnSpc>
                <a:spcPct val="150000"/>
              </a:lnSpc>
              <a:buFont typeface="+mj-lt"/>
              <a:buAutoNum type="arabicPeriod"/>
            </a:pPr>
            <a:r>
              <a:rPr lang="en-GB" sz="1200" dirty="0"/>
              <a:t>Parker, G.M. (2017) </a:t>
            </a:r>
            <a:r>
              <a:rPr lang="en-GB" sz="1200" i="1" dirty="0"/>
              <a:t>Team players and team work: new strategies for developing successful collaboration</a:t>
            </a:r>
            <a:r>
              <a:rPr lang="en-GB" sz="1200" dirty="0"/>
              <a:t>. 2nd ed. San Francisco, CA : Hoboken, NJ: Jossey-Bass ; J. Wiley &amp; Sons.</a:t>
            </a:r>
            <a:endParaRPr lang="en-US" sz="1200" dirty="0"/>
          </a:p>
          <a:p>
            <a:pPr marL="342900" lvl="0" indent="-342900">
              <a:lnSpc>
                <a:spcPct val="150000"/>
              </a:lnSpc>
              <a:buFont typeface="+mj-lt"/>
              <a:buAutoNum type="arabicPeriod"/>
            </a:pPr>
            <a:r>
              <a:rPr lang="en-GB" sz="1200" dirty="0"/>
              <a:t>Staggers, J., Garcia, S. and </a:t>
            </a:r>
            <a:r>
              <a:rPr lang="en-GB" sz="1200" dirty="0" err="1"/>
              <a:t>Nagelhout</a:t>
            </a:r>
            <a:r>
              <a:rPr lang="en-GB" sz="1200" dirty="0"/>
              <a:t>, E. (2017) ‘Teamwork Through Team Building: Face-to-Face to Online’, </a:t>
            </a:r>
            <a:r>
              <a:rPr lang="en-GB" sz="1200" i="1" dirty="0"/>
              <a:t>Business Communication Quarterly</a:t>
            </a:r>
            <a:r>
              <a:rPr lang="en-GB" sz="1200" dirty="0"/>
              <a:t>, 71(4), pp. 472–487. </a:t>
            </a:r>
            <a:endParaRPr lang="en-US" sz="1200" dirty="0"/>
          </a:p>
          <a:p>
            <a:pPr marL="342900" lvl="0" indent="-342900">
              <a:lnSpc>
                <a:spcPct val="150000"/>
              </a:lnSpc>
              <a:buFont typeface="+mj-lt"/>
              <a:buAutoNum type="arabicPeriod"/>
            </a:pPr>
            <a:r>
              <a:rPr lang="en-GB" sz="1200" dirty="0"/>
              <a:t>Volkov, A. and Volkov, M. (2020) ‘Teamwork benefits in tertiary education: Student perceptions that lead to best practice assessment design’, </a:t>
            </a:r>
            <a:r>
              <a:rPr lang="en-GB" sz="1200" i="1" dirty="0"/>
              <a:t>Education + Training</a:t>
            </a:r>
            <a:r>
              <a:rPr lang="en-GB" sz="1200" dirty="0"/>
              <a:t>, 57(3), pp. </a:t>
            </a:r>
            <a:r>
              <a:rPr lang="en-GB" sz="1200"/>
              <a:t>262–278.</a:t>
            </a:r>
            <a:endParaRPr lang="en-US" sz="1200"/>
          </a:p>
        </p:txBody>
      </p:sp>
      <p:sp>
        <p:nvSpPr>
          <p:cNvPr id="4" name="Slide Number Placeholder 3"/>
          <p:cNvSpPr>
            <a:spLocks noGrp="1"/>
          </p:cNvSpPr>
          <p:nvPr>
            <p:ph type="sldNum" sz="quarter" idx="5"/>
          </p:nvPr>
        </p:nvSpPr>
        <p:spPr/>
        <p:txBody>
          <a:bodyPr/>
          <a:lstStyle/>
          <a:p>
            <a:fld id="{F8962E5D-8DE6-4DE2-9D39-BEC653D81CB3}" type="slidenum">
              <a:rPr lang="en-US" smtClean="0"/>
              <a:t>13</a:t>
            </a:fld>
            <a:endParaRPr lang="en-US"/>
          </a:p>
        </p:txBody>
      </p:sp>
    </p:spTree>
    <p:extLst>
      <p:ext uri="{BB962C8B-B14F-4D97-AF65-F5344CB8AC3E}">
        <p14:creationId xmlns:p14="http://schemas.microsoft.com/office/powerpoint/2010/main" val="2797913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3/4/24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736944" y="440267"/>
            <a:ext cx="8825658" cy="4097866"/>
          </a:xfrm>
        </p:spPr>
        <p:txBody>
          <a:bodyPr/>
          <a:lstStyle/>
          <a:p>
            <a:r>
              <a:rPr lang="en-GB" sz="2000" dirty="0"/>
              <a:t>Module Name: Effective Team-working and Communication</a:t>
            </a:r>
            <a:br>
              <a:rPr lang="en-US" sz="2000" dirty="0"/>
            </a:br>
            <a:r>
              <a:rPr lang="en-GB" sz="1800" dirty="0"/>
              <a:t>Module Code: BMSW4009</a:t>
            </a:r>
            <a:br>
              <a:rPr lang="en-GB" sz="1800" dirty="0"/>
            </a:br>
            <a:br>
              <a:rPr lang="en-GB" sz="1800" dirty="0"/>
            </a:br>
            <a:br>
              <a:rPr lang="en-GB" sz="1800" dirty="0"/>
            </a:br>
            <a:br>
              <a:rPr lang="en-US" sz="1800" dirty="0"/>
            </a:br>
            <a:r>
              <a:rPr lang="en-GB" sz="1800" dirty="0"/>
              <a:t>Assignment Title: Group Presentation on Team-Working</a:t>
            </a:r>
            <a:br>
              <a:rPr lang="en-GB" sz="1800" dirty="0"/>
            </a:br>
            <a:br>
              <a:rPr lang="en-GB" sz="1800" dirty="0"/>
            </a:br>
            <a:br>
              <a:rPr lang="en-US" sz="1800" dirty="0"/>
            </a:br>
            <a:r>
              <a:rPr lang="en-GB" sz="1800" dirty="0"/>
              <a:t>Team Name: </a:t>
            </a:r>
            <a:br>
              <a:rPr lang="en-GB" sz="1800" dirty="0"/>
            </a:br>
            <a:r>
              <a:rPr lang="en-GB" sz="1800" dirty="0" err="1"/>
              <a:t>Liljana</a:t>
            </a:r>
            <a:r>
              <a:rPr lang="en-GB" sz="1800" dirty="0"/>
              <a:t> </a:t>
            </a:r>
            <a:r>
              <a:rPr lang="en-GB" sz="1800" dirty="0" err="1"/>
              <a:t>Reci</a:t>
            </a:r>
            <a:r>
              <a:rPr lang="en-GB" sz="1800" dirty="0"/>
              <a:t> -2309831</a:t>
            </a:r>
            <a:br>
              <a:rPr lang="en-GB" sz="1800" dirty="0"/>
            </a:br>
            <a:r>
              <a:rPr lang="en-GB" sz="1800" dirty="0"/>
              <a:t>Irena Krajnakova-2309834</a:t>
            </a:r>
            <a:br>
              <a:rPr lang="en-GB" sz="1800" dirty="0"/>
            </a:br>
            <a:r>
              <a:rPr lang="en-GB" sz="1800" dirty="0"/>
              <a:t> </a:t>
            </a:r>
            <a:r>
              <a:rPr lang="en-GB" sz="1800" dirty="0" err="1"/>
              <a:t>Loriana</a:t>
            </a:r>
            <a:r>
              <a:rPr lang="en-GB" sz="1800" dirty="0"/>
              <a:t>  Jonas-2246000</a:t>
            </a:r>
            <a:br>
              <a:rPr lang="en-GB" sz="1800" dirty="0"/>
            </a:br>
            <a:r>
              <a:rPr lang="en-GB" sz="1800" dirty="0" err="1"/>
              <a:t>kamila</a:t>
            </a:r>
            <a:r>
              <a:rPr lang="en-GB" sz="1800" dirty="0"/>
              <a:t> </a:t>
            </a:r>
            <a:r>
              <a:rPr lang="en-GB" sz="1800" dirty="0" err="1"/>
              <a:t>Boldezerska-2309832</a:t>
            </a:r>
            <a:endParaRPr lang="en-US" sz="1800" dirty="0"/>
          </a:p>
        </p:txBody>
      </p:sp>
    </p:spTree>
    <p:extLst>
      <p:ext uri="{BB962C8B-B14F-4D97-AF65-F5344CB8AC3E}">
        <p14:creationId xmlns:p14="http://schemas.microsoft.com/office/powerpoint/2010/main" val="336684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08812" y="705395"/>
            <a:ext cx="6096000" cy="5632311"/>
          </a:xfrm>
          <a:prstGeom prst="rect">
            <a:avLst/>
          </a:prstGeom>
        </p:spPr>
        <p:txBody>
          <a:bodyPr>
            <a:spAutoFit/>
          </a:bodyPr>
          <a:lstStyle/>
          <a:p>
            <a:pPr lvl="0" algn="ctr" defTabSz="914400" eaLnBrk="0" fontAlgn="base" hangingPunct="0">
              <a:spcBef>
                <a:spcPct val="0"/>
              </a:spcBef>
              <a:spcAft>
                <a:spcPct val="0"/>
              </a:spcAft>
              <a:tabLst>
                <a:tab pos="5724525" algn="r"/>
              </a:tabLst>
            </a:pPr>
            <a:r>
              <a:rPr lang="en-US" altLang="en-US" sz="3600" b="1" u="sng" dirty="0">
                <a:latin typeface="Arial" panose="020B0604020202020204" pitchFamily="34" charset="0"/>
                <a:ea typeface="Times New Roman" panose="02020603050405020304" pitchFamily="18" charset="0"/>
                <a:cs typeface="Times New Roman" panose="02020603050405020304" pitchFamily="18" charset="0"/>
              </a:rPr>
              <a:t>Table of Contents</a:t>
            </a:r>
            <a:endParaRPr lang="en-US" altLang="en-US" sz="3600" b="1" u="sng" dirty="0"/>
          </a:p>
          <a:p>
            <a:pPr lvl="0" defTabSz="914400" eaLnBrk="0" fontAlgn="base" hangingPunct="0">
              <a:lnSpc>
                <a:spcPct val="150000"/>
              </a:lnSpc>
              <a:spcBef>
                <a:spcPct val="0"/>
              </a:spcBef>
              <a:spcAft>
                <a:spcPct val="0"/>
              </a:spcAft>
              <a:tabLst>
                <a:tab pos="5724525" algn="r"/>
              </a:tabLst>
            </a:pPr>
            <a:endParaRPr lang="en-GB" altLang="en-US" dirty="0">
              <a:latin typeface="Arial" panose="020B0604020202020204" pitchFamily="34" charset="0"/>
              <a:ea typeface="Calibri" panose="020F0502020204030204" pitchFamily="34" charset="0"/>
              <a:cs typeface="Arial" panose="020B0604020202020204" pitchFamily="34" charset="0"/>
            </a:endParaRPr>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Introduction</a:t>
            </a:r>
            <a:endParaRPr lang="en-US" altLang="en-US" dirty="0"/>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Definition of Team</a:t>
            </a:r>
            <a:endParaRPr lang="en-US" altLang="en-US" dirty="0"/>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Team vs Group</a:t>
            </a:r>
            <a:endParaRPr lang="en-US" altLang="en-US" dirty="0"/>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Tuckman’s 5 Stage Model</a:t>
            </a:r>
            <a:endParaRPr lang="en-US" altLang="en-US" dirty="0"/>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Characteristics of Effective Teams</a:t>
            </a:r>
            <a:endParaRPr lang="en-US" altLang="en-US" dirty="0"/>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Benefits of Effective Team</a:t>
            </a:r>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cs typeface="Arial" panose="020B0604020202020204" pitchFamily="34" charset="0"/>
              </a:rPr>
              <a:t>Effective Conflict Handling and Delegation</a:t>
            </a:r>
            <a:endParaRPr lang="en-US" altLang="en-US" dirty="0"/>
          </a:p>
          <a:p>
            <a:pPr lvl="0" defTabSz="914400" eaLnBrk="0" fontAlgn="base" hangingPunct="0">
              <a:lnSpc>
                <a:spcPct val="150000"/>
              </a:lnSpc>
              <a:spcBef>
                <a:spcPct val="0"/>
              </a:spcBef>
              <a:spcAft>
                <a:spcPct val="0"/>
              </a:spcAft>
              <a:tabLst>
                <a:tab pos="5724525" algn="r"/>
              </a:tabLst>
            </a:pPr>
            <a:r>
              <a:rPr lang="en-US" altLang="en-US" dirty="0">
                <a:latin typeface="Arial" panose="020B0604020202020204" pitchFamily="34" charset="0"/>
                <a:ea typeface="Calibri" panose="020F0502020204030204" pitchFamily="34" charset="0"/>
                <a:cs typeface="Arial" panose="020B0604020202020204" pitchFamily="34" charset="0"/>
              </a:rPr>
              <a:t>Belbin’s Team Role Model</a:t>
            </a:r>
            <a:endParaRPr lang="en-US" altLang="en-US" dirty="0"/>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Our Team Role Composition</a:t>
            </a:r>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Conclusion</a:t>
            </a:r>
          </a:p>
          <a:p>
            <a:pPr lvl="0" defTabSz="914400" eaLnBrk="0" fontAlgn="base" hangingPunct="0">
              <a:lnSpc>
                <a:spcPct val="150000"/>
              </a:lnSpc>
              <a:spcBef>
                <a:spcPct val="0"/>
              </a:spcBef>
              <a:spcAft>
                <a:spcPct val="0"/>
              </a:spcAft>
              <a:tabLst>
                <a:tab pos="5724525" algn="r"/>
              </a:tabLst>
            </a:pPr>
            <a:r>
              <a:rPr lang="en-GB" altLang="en-US" dirty="0">
                <a:latin typeface="Arial" panose="020B0604020202020204" pitchFamily="34" charset="0"/>
                <a:ea typeface="Calibri" panose="020F0502020204030204" pitchFamily="34" charset="0"/>
                <a:cs typeface="Arial" panose="020B0604020202020204" pitchFamily="34" charset="0"/>
              </a:rPr>
              <a:t>References</a:t>
            </a:r>
            <a:endParaRPr lang="en-US" altLang="en-US" dirty="0"/>
          </a:p>
        </p:txBody>
      </p:sp>
    </p:spTree>
    <p:extLst>
      <p:ext uri="{BB962C8B-B14F-4D97-AF65-F5344CB8AC3E}">
        <p14:creationId xmlns:p14="http://schemas.microsoft.com/office/powerpoint/2010/main" val="129153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7552" y="557221"/>
            <a:ext cx="3338060" cy="827442"/>
          </a:xfrm>
        </p:spPr>
        <p:txBody>
          <a:bodyPr/>
          <a:lstStyle/>
          <a:p>
            <a:r>
              <a:rPr lang="en-US" b="1" dirty="0"/>
              <a:t>Introduction</a:t>
            </a:r>
          </a:p>
        </p:txBody>
      </p:sp>
      <p:sp>
        <p:nvSpPr>
          <p:cNvPr id="3" name="Content Placeholder 2"/>
          <p:cNvSpPr>
            <a:spLocks noGrp="1"/>
          </p:cNvSpPr>
          <p:nvPr>
            <p:ph idx="1"/>
          </p:nvPr>
        </p:nvSpPr>
        <p:spPr>
          <a:xfrm>
            <a:off x="1769518" y="2052918"/>
            <a:ext cx="8946541" cy="4195481"/>
          </a:xfrm>
        </p:spPr>
        <p:txBody>
          <a:bodyPr/>
          <a:lstStyle/>
          <a:p>
            <a:pPr marL="0" indent="0">
              <a:buNone/>
            </a:pPr>
            <a:r>
              <a:rPr lang="en-US" dirty="0"/>
              <a:t>Topics which will be covered are-</a:t>
            </a:r>
          </a:p>
          <a:p>
            <a:pPr lvl="0"/>
            <a:r>
              <a:rPr lang="en-US" dirty="0"/>
              <a:t>The difference between groups and teams </a:t>
            </a:r>
          </a:p>
          <a:p>
            <a:pPr lvl="0"/>
            <a:r>
              <a:rPr lang="en-US" dirty="0"/>
              <a:t>The characteristics and benefits of effective teams</a:t>
            </a:r>
          </a:p>
          <a:p>
            <a:pPr lvl="0"/>
            <a:r>
              <a:rPr lang="en-US" dirty="0"/>
              <a:t>Reward and recognition</a:t>
            </a:r>
          </a:p>
          <a:p>
            <a:r>
              <a:rPr lang="en-US" dirty="0"/>
              <a:t>Effective conflict handling and delegation</a:t>
            </a:r>
          </a:p>
          <a:p>
            <a:r>
              <a:rPr lang="en-US" dirty="0"/>
              <a:t>Tuckman’s model</a:t>
            </a:r>
          </a:p>
          <a:p>
            <a:r>
              <a:rPr lang="en-US" dirty="0"/>
              <a:t>Belbin’s model</a:t>
            </a:r>
          </a:p>
          <a:p>
            <a:r>
              <a:rPr lang="en-US" dirty="0"/>
              <a:t>Own experience</a:t>
            </a:r>
          </a:p>
        </p:txBody>
      </p:sp>
    </p:spTree>
    <p:extLst>
      <p:ext uri="{BB962C8B-B14F-4D97-AF65-F5344CB8AC3E}">
        <p14:creationId xmlns:p14="http://schemas.microsoft.com/office/powerpoint/2010/main" val="334936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6638" y="949107"/>
            <a:ext cx="1639887" cy="814379"/>
          </a:xfrm>
        </p:spPr>
        <p:txBody>
          <a:bodyPr/>
          <a:lstStyle/>
          <a:p>
            <a:r>
              <a:rPr lang="en-US" dirty="0"/>
              <a:t>Team</a:t>
            </a:r>
          </a:p>
        </p:txBody>
      </p:sp>
      <p:sp>
        <p:nvSpPr>
          <p:cNvPr id="3" name="Content Placeholder 2"/>
          <p:cNvSpPr>
            <a:spLocks noGrp="1"/>
          </p:cNvSpPr>
          <p:nvPr>
            <p:ph idx="1"/>
          </p:nvPr>
        </p:nvSpPr>
        <p:spPr>
          <a:xfrm>
            <a:off x="1625826" y="1987604"/>
            <a:ext cx="8946541" cy="4195481"/>
          </a:xfrm>
        </p:spPr>
        <p:txBody>
          <a:bodyPr/>
          <a:lstStyle/>
          <a:p>
            <a:pPr algn="just">
              <a:lnSpc>
                <a:spcPct val="200000"/>
              </a:lnSpc>
            </a:pPr>
            <a:r>
              <a:rPr lang="en-GB" dirty="0"/>
              <a:t>“An energetic group of people committed to achieving common objectives and producing high-quality results” (Francis and Young, 1979)</a:t>
            </a:r>
          </a:p>
          <a:p>
            <a:pPr algn="just">
              <a:lnSpc>
                <a:spcPct val="200000"/>
              </a:lnSpc>
            </a:pPr>
            <a:r>
              <a:rPr lang="en-GB" dirty="0"/>
              <a:t>“A group of individuals working together in which individual success is based on group success” (Lanza, 1985)</a:t>
            </a:r>
            <a:endParaRPr lang="en-US" dirty="0"/>
          </a:p>
        </p:txBody>
      </p:sp>
    </p:spTree>
    <p:extLst>
      <p:ext uri="{BB962C8B-B14F-4D97-AF65-F5344CB8AC3E}">
        <p14:creationId xmlns:p14="http://schemas.microsoft.com/office/powerpoint/2010/main" val="1779127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6272" y="525004"/>
            <a:ext cx="4618221" cy="842256"/>
          </a:xfrm>
        </p:spPr>
        <p:txBody>
          <a:bodyPr/>
          <a:lstStyle/>
          <a:p>
            <a:pPr algn="ctr"/>
            <a:r>
              <a:rPr lang="en-US" dirty="0"/>
              <a:t>Team vs Group</a:t>
            </a:r>
          </a:p>
        </p:txBody>
      </p:sp>
      <p:sp>
        <p:nvSpPr>
          <p:cNvPr id="4" name="Text Placeholder 3"/>
          <p:cNvSpPr>
            <a:spLocks noGrp="1"/>
          </p:cNvSpPr>
          <p:nvPr>
            <p:ph type="body" idx="1"/>
          </p:nvPr>
        </p:nvSpPr>
        <p:spPr>
          <a:xfrm>
            <a:off x="1103313" y="1328738"/>
            <a:ext cx="4396338" cy="576262"/>
          </a:xfrm>
        </p:spPr>
        <p:txBody>
          <a:bodyPr/>
          <a:lstStyle/>
          <a:p>
            <a:pPr algn="ctr"/>
            <a:r>
              <a:rPr lang="en-US" b="1" dirty="0"/>
              <a:t>Team</a:t>
            </a:r>
          </a:p>
        </p:txBody>
      </p:sp>
      <p:sp>
        <p:nvSpPr>
          <p:cNvPr id="3" name="Content Placeholder 2"/>
          <p:cNvSpPr>
            <a:spLocks noGrp="1"/>
          </p:cNvSpPr>
          <p:nvPr>
            <p:ph sz="half" idx="2"/>
          </p:nvPr>
        </p:nvSpPr>
        <p:spPr>
          <a:xfrm>
            <a:off x="1220878" y="1730829"/>
            <a:ext cx="7988437" cy="5127171"/>
          </a:xfrm>
        </p:spPr>
        <p:txBody>
          <a:bodyPr numCol="2"/>
          <a:lstStyle/>
          <a:p>
            <a:pPr>
              <a:lnSpc>
                <a:spcPct val="200000"/>
              </a:lnSpc>
            </a:pPr>
            <a:r>
              <a:rPr lang="en-US" dirty="0"/>
              <a:t>The team is a more professional term for work</a:t>
            </a:r>
          </a:p>
          <a:p>
            <a:pPr>
              <a:lnSpc>
                <a:spcPct val="200000"/>
              </a:lnSpc>
            </a:pPr>
            <a:r>
              <a:rPr lang="en-US" dirty="0"/>
              <a:t>Share a common goal</a:t>
            </a:r>
          </a:p>
          <a:p>
            <a:pPr>
              <a:lnSpc>
                <a:spcPct val="200000"/>
              </a:lnSpc>
            </a:pPr>
            <a:r>
              <a:rPr lang="en-US" dirty="0"/>
              <a:t>Require interdependence on one another</a:t>
            </a:r>
          </a:p>
          <a:p>
            <a:pPr>
              <a:lnSpc>
                <a:spcPct val="200000"/>
              </a:lnSpc>
            </a:pPr>
            <a:r>
              <a:rPr lang="en-US" dirty="0"/>
              <a:t>Every member has an independent role depending on their respective talents</a:t>
            </a:r>
          </a:p>
        </p:txBody>
      </p:sp>
      <p:sp>
        <p:nvSpPr>
          <p:cNvPr id="5" name="Text Placeholder 4"/>
          <p:cNvSpPr>
            <a:spLocks noGrp="1"/>
          </p:cNvSpPr>
          <p:nvPr>
            <p:ph type="body" sz="quarter" idx="3"/>
          </p:nvPr>
        </p:nvSpPr>
        <p:spPr>
          <a:xfrm>
            <a:off x="5929867" y="1269684"/>
            <a:ext cx="4396339" cy="576262"/>
          </a:xfrm>
        </p:spPr>
        <p:txBody>
          <a:bodyPr/>
          <a:lstStyle/>
          <a:p>
            <a:pPr algn="ctr"/>
            <a:r>
              <a:rPr lang="en-US" b="1" dirty="0"/>
              <a:t>Group</a:t>
            </a:r>
          </a:p>
        </p:txBody>
      </p:sp>
      <p:sp>
        <p:nvSpPr>
          <p:cNvPr id="6" name="Content Placeholder 5"/>
          <p:cNvSpPr>
            <a:spLocks noGrp="1"/>
          </p:cNvSpPr>
          <p:nvPr>
            <p:ph sz="quarter" idx="4"/>
          </p:nvPr>
        </p:nvSpPr>
        <p:spPr>
          <a:xfrm>
            <a:off x="5785125" y="1845946"/>
            <a:ext cx="4952544" cy="4711608"/>
          </a:xfrm>
        </p:spPr>
        <p:txBody>
          <a:bodyPr>
            <a:normAutofit lnSpcReduction="10000"/>
          </a:bodyPr>
          <a:lstStyle/>
          <a:p>
            <a:pPr>
              <a:lnSpc>
                <a:spcPct val="200000"/>
              </a:lnSpc>
            </a:pPr>
            <a:r>
              <a:rPr lang="en-US" dirty="0"/>
              <a:t>The group is rather a casual term to form</a:t>
            </a:r>
          </a:p>
          <a:p>
            <a:pPr>
              <a:lnSpc>
                <a:spcPct val="200000"/>
              </a:lnSpc>
            </a:pPr>
            <a:r>
              <a:rPr lang="en-US" dirty="0"/>
              <a:t>May not share a common goal</a:t>
            </a:r>
          </a:p>
          <a:p>
            <a:pPr>
              <a:lnSpc>
                <a:spcPct val="200000"/>
              </a:lnSpc>
            </a:pPr>
            <a:r>
              <a:rPr lang="en-US" dirty="0"/>
              <a:t>Does not require interdependence on one another</a:t>
            </a:r>
          </a:p>
          <a:p>
            <a:pPr>
              <a:lnSpc>
                <a:spcPct val="200000"/>
              </a:lnSpc>
            </a:pPr>
            <a:r>
              <a:rPr lang="en-US" dirty="0"/>
              <a:t>Members may not have independent roles depending on their respective talents</a:t>
            </a:r>
          </a:p>
          <a:p>
            <a:pPr>
              <a:lnSpc>
                <a:spcPct val="200000"/>
              </a:lnSpc>
            </a:pPr>
            <a:endParaRPr lang="en-US" dirty="0"/>
          </a:p>
          <a:p>
            <a:pPr marL="0" indent="0">
              <a:buNone/>
            </a:pPr>
            <a:endParaRPr lang="en-US" dirty="0"/>
          </a:p>
        </p:txBody>
      </p:sp>
      <p:sp>
        <p:nvSpPr>
          <p:cNvPr id="7" name="TextBox 6"/>
          <p:cNvSpPr txBox="1"/>
          <p:nvPr/>
        </p:nvSpPr>
        <p:spPr>
          <a:xfrm>
            <a:off x="9209315" y="6270171"/>
            <a:ext cx="2664822" cy="276999"/>
          </a:xfrm>
          <a:prstGeom prst="rect">
            <a:avLst/>
          </a:prstGeom>
          <a:noFill/>
        </p:spPr>
        <p:txBody>
          <a:bodyPr wrap="square" rtlCol="0">
            <a:spAutoFit/>
          </a:bodyPr>
          <a:lstStyle/>
          <a:p>
            <a:r>
              <a:rPr lang="en-GB" sz="1200" dirty="0"/>
              <a:t>(Parker, 2008), (Fisher et al., 1997)</a:t>
            </a:r>
            <a:endParaRPr lang="en-US" sz="1200" dirty="0"/>
          </a:p>
        </p:txBody>
      </p:sp>
    </p:spTree>
    <p:extLst>
      <p:ext uri="{BB962C8B-B14F-4D97-AF65-F5344CB8AC3E}">
        <p14:creationId xmlns:p14="http://schemas.microsoft.com/office/powerpoint/2010/main" val="968139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124472" y="557221"/>
            <a:ext cx="6904220" cy="657625"/>
          </a:xfrm>
        </p:spPr>
        <p:txBody>
          <a:bodyPr/>
          <a:lstStyle/>
          <a:p>
            <a:r>
              <a:rPr lang="en-US" dirty="0"/>
              <a:t>Tuckman’s 5 Stage Model</a:t>
            </a:r>
          </a:p>
        </p:txBody>
      </p:sp>
      <p:sp>
        <p:nvSpPr>
          <p:cNvPr id="8" name="Content Placeholder 7"/>
          <p:cNvSpPr>
            <a:spLocks noGrp="1"/>
          </p:cNvSpPr>
          <p:nvPr>
            <p:ph idx="1"/>
          </p:nvPr>
        </p:nvSpPr>
        <p:spPr/>
        <p:txBody>
          <a:bodyPr/>
          <a:lstStyle/>
          <a:p>
            <a:pPr>
              <a:lnSpc>
                <a:spcPct val="200000"/>
              </a:lnSpc>
            </a:pPr>
            <a:r>
              <a:rPr lang="en-US" dirty="0"/>
              <a:t>Forming- Indicates team formation</a:t>
            </a:r>
          </a:p>
          <a:p>
            <a:pPr>
              <a:lnSpc>
                <a:spcPct val="200000"/>
              </a:lnSpc>
            </a:pPr>
            <a:r>
              <a:rPr lang="en-US" dirty="0"/>
              <a:t>Storming- Does fine-tuning in the process of work plan</a:t>
            </a:r>
          </a:p>
          <a:p>
            <a:pPr>
              <a:lnSpc>
                <a:spcPct val="200000"/>
              </a:lnSpc>
            </a:pPr>
            <a:r>
              <a:rPr lang="en-US" dirty="0"/>
              <a:t>Norming- Focuses on creating standards and establishing roles</a:t>
            </a:r>
          </a:p>
          <a:p>
            <a:pPr>
              <a:lnSpc>
                <a:spcPct val="200000"/>
              </a:lnSpc>
            </a:pPr>
            <a:r>
              <a:rPr lang="en-US" dirty="0"/>
              <a:t>Performing- Success or reduction in cohesiveness and effectiveness</a:t>
            </a:r>
          </a:p>
          <a:p>
            <a:pPr>
              <a:lnSpc>
                <a:spcPct val="200000"/>
              </a:lnSpc>
            </a:pPr>
            <a:r>
              <a:rPr lang="en-US" dirty="0"/>
              <a:t>Adjourning- Closing or pausing the work</a:t>
            </a:r>
          </a:p>
        </p:txBody>
      </p:sp>
      <p:sp>
        <p:nvSpPr>
          <p:cNvPr id="9" name="Rectangle 8"/>
          <p:cNvSpPr/>
          <p:nvPr/>
        </p:nvSpPr>
        <p:spPr>
          <a:xfrm>
            <a:off x="7692572" y="6393542"/>
            <a:ext cx="5921828" cy="276999"/>
          </a:xfrm>
          <a:prstGeom prst="rect">
            <a:avLst/>
          </a:prstGeom>
        </p:spPr>
        <p:txBody>
          <a:bodyPr wrap="square">
            <a:spAutoFit/>
          </a:bodyPr>
          <a:lstStyle/>
          <a:p>
            <a:r>
              <a:rPr lang="en-GB" sz="1200" dirty="0"/>
              <a:t>(Berlin et al., 2012; </a:t>
            </a:r>
            <a:r>
              <a:rPr lang="en-GB" sz="1200" dirty="0" err="1">
                <a:latin typeface="Arial" panose="020B0604020202020204" pitchFamily="34" charset="0"/>
                <a:ea typeface="Calibri" panose="020F0502020204030204" pitchFamily="34" charset="0"/>
              </a:rPr>
              <a:t>Hingst</a:t>
            </a:r>
            <a:r>
              <a:rPr lang="en-GB" sz="1200" dirty="0">
                <a:latin typeface="Arial" panose="020B0604020202020204" pitchFamily="34" charset="0"/>
                <a:ea typeface="Calibri" panose="020F0502020204030204" pitchFamily="34" charset="0"/>
              </a:rPr>
              <a:t>, 2006; </a:t>
            </a:r>
            <a:r>
              <a:rPr lang="en-GB" sz="1200" dirty="0" err="1"/>
              <a:t>Kuipers</a:t>
            </a:r>
            <a:r>
              <a:rPr lang="en-GB" sz="1200" dirty="0"/>
              <a:t> &amp; Stoker, 2009)</a:t>
            </a:r>
            <a:r>
              <a:rPr lang="en-GB" sz="1200" dirty="0">
                <a:latin typeface="Arial" panose="020B0604020202020204" pitchFamily="34" charset="0"/>
                <a:ea typeface="Calibri" panose="020F0502020204030204" pitchFamily="34" charset="0"/>
              </a:rPr>
              <a:t> </a:t>
            </a:r>
            <a:endParaRPr lang="en-US" sz="1200" dirty="0"/>
          </a:p>
        </p:txBody>
      </p:sp>
    </p:spTree>
    <p:extLst>
      <p:ext uri="{BB962C8B-B14F-4D97-AF65-F5344CB8AC3E}">
        <p14:creationId xmlns:p14="http://schemas.microsoft.com/office/powerpoint/2010/main" val="3105344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7009" y="409176"/>
            <a:ext cx="8759146" cy="722939"/>
          </a:xfrm>
        </p:spPr>
        <p:txBody>
          <a:bodyPr/>
          <a:lstStyle/>
          <a:p>
            <a:r>
              <a:rPr lang="en-US" dirty="0"/>
              <a:t>Characteristics of Effective Team</a:t>
            </a:r>
          </a:p>
        </p:txBody>
      </p:sp>
      <p:sp>
        <p:nvSpPr>
          <p:cNvPr id="3" name="Content Placeholder 2"/>
          <p:cNvSpPr>
            <a:spLocks noGrp="1"/>
          </p:cNvSpPr>
          <p:nvPr>
            <p:ph idx="1"/>
          </p:nvPr>
        </p:nvSpPr>
        <p:spPr>
          <a:xfrm>
            <a:off x="348343" y="1262743"/>
            <a:ext cx="11248572" cy="5479142"/>
          </a:xfrm>
        </p:spPr>
        <p:txBody>
          <a:bodyPr>
            <a:normAutofit/>
          </a:bodyPr>
          <a:lstStyle/>
          <a:p>
            <a:pPr algn="just">
              <a:lnSpc>
                <a:spcPct val="170000"/>
              </a:lnSpc>
            </a:pPr>
            <a:r>
              <a:rPr lang="en-US" sz="1800" b="1" dirty="0"/>
              <a:t>Aggregation-</a:t>
            </a:r>
            <a:r>
              <a:rPr lang="en-US" sz="1800" dirty="0"/>
              <a:t> A team can be a good and effective team if the collection of individuals are aware of the work</a:t>
            </a:r>
          </a:p>
          <a:p>
            <a:pPr algn="just">
              <a:lnSpc>
                <a:spcPct val="170000"/>
              </a:lnSpc>
            </a:pPr>
            <a:r>
              <a:rPr lang="en-US" sz="1800" b="1" dirty="0"/>
              <a:t>Proximity- </a:t>
            </a:r>
            <a:r>
              <a:rPr lang="en-US" sz="1800" dirty="0"/>
              <a:t>Socialization and friendship among members can make a team effective</a:t>
            </a:r>
          </a:p>
          <a:p>
            <a:pPr algn="just">
              <a:lnSpc>
                <a:spcPct val="170000"/>
              </a:lnSpc>
            </a:pPr>
            <a:r>
              <a:rPr lang="en-US" sz="1800" b="1" dirty="0"/>
              <a:t>Purpose-</a:t>
            </a:r>
            <a:r>
              <a:rPr lang="en-US" sz="1800" dirty="0"/>
              <a:t> A clearly stated purpose is necessary</a:t>
            </a:r>
          </a:p>
          <a:p>
            <a:pPr algn="just">
              <a:lnSpc>
                <a:spcPct val="170000"/>
              </a:lnSpc>
            </a:pPr>
            <a:r>
              <a:rPr lang="en-US" sz="1800" b="1" dirty="0"/>
              <a:t>Interaction-</a:t>
            </a:r>
            <a:r>
              <a:rPr lang="en-US" sz="1800" dirty="0"/>
              <a:t> Interacting and influencing each other helps to bring effective result</a:t>
            </a:r>
          </a:p>
          <a:p>
            <a:pPr algn="just">
              <a:lnSpc>
                <a:spcPct val="170000"/>
              </a:lnSpc>
            </a:pPr>
            <a:r>
              <a:rPr lang="en-US" sz="1800" b="1" dirty="0"/>
              <a:t>Interdependence-</a:t>
            </a:r>
            <a:r>
              <a:rPr lang="en-US" sz="1800" dirty="0"/>
              <a:t> Becoming dependent on each other without thinking free-riding</a:t>
            </a:r>
          </a:p>
          <a:p>
            <a:pPr algn="just">
              <a:lnSpc>
                <a:spcPct val="170000"/>
              </a:lnSpc>
            </a:pPr>
            <a:r>
              <a:rPr lang="en-US" sz="1800" b="1" dirty="0"/>
              <a:t>Efficiency-</a:t>
            </a:r>
            <a:r>
              <a:rPr lang="en-US" sz="1800" dirty="0"/>
              <a:t> Everyone needs to work efficiently</a:t>
            </a:r>
          </a:p>
          <a:p>
            <a:pPr algn="just">
              <a:lnSpc>
                <a:spcPct val="170000"/>
              </a:lnSpc>
            </a:pPr>
            <a:r>
              <a:rPr lang="en-US" sz="1800" b="1" dirty="0"/>
              <a:t>Strategy- </a:t>
            </a:r>
            <a:r>
              <a:rPr lang="en-US" sz="1800" dirty="0"/>
              <a:t>A complete work plan or strategy is a must to form an effective team</a:t>
            </a:r>
          </a:p>
          <a:p>
            <a:pPr algn="just">
              <a:lnSpc>
                <a:spcPct val="170000"/>
              </a:lnSpc>
            </a:pPr>
            <a:r>
              <a:rPr lang="en-US" sz="1800" b="1" dirty="0"/>
              <a:t>Effectiveness-</a:t>
            </a:r>
            <a:r>
              <a:rPr lang="en-US" sz="1800" dirty="0"/>
              <a:t> The effective contribution of each member is required</a:t>
            </a:r>
          </a:p>
        </p:txBody>
      </p:sp>
      <p:sp>
        <p:nvSpPr>
          <p:cNvPr id="4" name="Rectangle 3"/>
          <p:cNvSpPr/>
          <p:nvPr/>
        </p:nvSpPr>
        <p:spPr>
          <a:xfrm>
            <a:off x="9364775" y="6406729"/>
            <a:ext cx="2579552" cy="335156"/>
          </a:xfrm>
          <a:prstGeom prst="rect">
            <a:avLst/>
          </a:prstGeom>
        </p:spPr>
        <p:txBody>
          <a:bodyPr wrap="none">
            <a:spAutoFit/>
          </a:bodyPr>
          <a:lstStyle/>
          <a:p>
            <a:pPr algn="just">
              <a:lnSpc>
                <a:spcPct val="150000"/>
              </a:lnSpc>
            </a:pPr>
            <a:r>
              <a:rPr lang="en-GB" sz="1200" kern="100" dirty="0">
                <a:latin typeface="Arial" panose="020B0604020202020204" pitchFamily="34" charset="0"/>
                <a:ea typeface="Calibri" panose="020F0502020204030204" pitchFamily="34" charset="0"/>
                <a:cs typeface="Arial" panose="020B0604020202020204" pitchFamily="34" charset="0"/>
              </a:rPr>
              <a:t>(</a:t>
            </a:r>
            <a:r>
              <a:rPr lang="en-GB" sz="1200" kern="100" dirty="0" err="1">
                <a:latin typeface="Arial" panose="020B0604020202020204" pitchFamily="34" charset="0"/>
                <a:ea typeface="Calibri" panose="020F0502020204030204" pitchFamily="34" charset="0"/>
                <a:cs typeface="Arial" panose="020B0604020202020204" pitchFamily="34" charset="0"/>
              </a:rPr>
              <a:t>Maslin_Prothero</a:t>
            </a:r>
            <a:r>
              <a:rPr lang="en-GB" sz="1200" kern="100" dirty="0">
                <a:latin typeface="Arial" panose="020B0604020202020204" pitchFamily="34" charset="0"/>
                <a:ea typeface="Calibri" panose="020F0502020204030204" pitchFamily="34" charset="0"/>
                <a:cs typeface="Arial" panose="020B0604020202020204" pitchFamily="34" charset="0"/>
              </a:rPr>
              <a:t> &amp; </a:t>
            </a:r>
            <a:r>
              <a:rPr lang="en-GB" sz="1200" kern="100" dirty="0" err="1">
                <a:latin typeface="Arial" panose="020B0604020202020204" pitchFamily="34" charset="0"/>
                <a:ea typeface="Calibri" panose="020F0502020204030204" pitchFamily="34" charset="0"/>
                <a:cs typeface="Arial" panose="020B0604020202020204" pitchFamily="34" charset="0"/>
              </a:rPr>
              <a:t>Bennion</a:t>
            </a:r>
            <a:r>
              <a:rPr lang="en-GB" sz="1200" kern="100" dirty="0">
                <a:latin typeface="Arial" panose="020B0604020202020204" pitchFamily="34" charset="0"/>
                <a:ea typeface="Calibri" panose="020F0502020204030204" pitchFamily="34" charset="0"/>
                <a:cs typeface="Arial" panose="020B0604020202020204" pitchFamily="34" charset="0"/>
              </a:rPr>
              <a:t>, 2010)</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53541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9167" y="204524"/>
            <a:ext cx="8789545" cy="1402208"/>
          </a:xfrm>
        </p:spPr>
        <p:txBody>
          <a:bodyPr/>
          <a:lstStyle/>
          <a:p>
            <a:pPr algn="ctr"/>
            <a:r>
              <a:rPr lang="en-US" dirty="0"/>
              <a:t>Benefits, Rewards and Recognition of Effective Team</a:t>
            </a:r>
          </a:p>
        </p:txBody>
      </p:sp>
      <p:sp>
        <p:nvSpPr>
          <p:cNvPr id="3" name="Content Placeholder 2"/>
          <p:cNvSpPr>
            <a:spLocks noGrp="1"/>
          </p:cNvSpPr>
          <p:nvPr>
            <p:ph idx="1"/>
          </p:nvPr>
        </p:nvSpPr>
        <p:spPr>
          <a:xfrm>
            <a:off x="1103312" y="1606732"/>
            <a:ext cx="5245237" cy="4641668"/>
          </a:xfrm>
        </p:spPr>
        <p:txBody>
          <a:bodyPr>
            <a:normAutofit fontScale="92500" lnSpcReduction="20000"/>
          </a:bodyPr>
          <a:lstStyle/>
          <a:p>
            <a:pPr>
              <a:lnSpc>
                <a:spcPct val="150000"/>
              </a:lnSpc>
            </a:pPr>
            <a:r>
              <a:rPr lang="en-US" dirty="0"/>
              <a:t>Building leadership skills</a:t>
            </a:r>
          </a:p>
          <a:p>
            <a:pPr>
              <a:lnSpc>
                <a:spcPct val="150000"/>
              </a:lnSpc>
            </a:pPr>
            <a:r>
              <a:rPr lang="en-US" dirty="0"/>
              <a:t>Learning new things</a:t>
            </a:r>
          </a:p>
          <a:p>
            <a:pPr>
              <a:lnSpc>
                <a:spcPct val="150000"/>
              </a:lnSpc>
            </a:pPr>
            <a:r>
              <a:rPr lang="en-US" dirty="0"/>
              <a:t>Collaborating skills</a:t>
            </a:r>
          </a:p>
          <a:p>
            <a:pPr>
              <a:lnSpc>
                <a:spcPct val="150000"/>
              </a:lnSpc>
            </a:pPr>
            <a:r>
              <a:rPr lang="en-US" dirty="0"/>
              <a:t>Adapting work skills</a:t>
            </a:r>
          </a:p>
          <a:p>
            <a:pPr>
              <a:lnSpc>
                <a:spcPct val="150000"/>
              </a:lnSpc>
            </a:pPr>
            <a:r>
              <a:rPr lang="en-US" dirty="0"/>
              <a:t>Share common goals</a:t>
            </a:r>
          </a:p>
          <a:p>
            <a:pPr>
              <a:lnSpc>
                <a:spcPct val="150000"/>
              </a:lnSpc>
            </a:pPr>
            <a:r>
              <a:rPr lang="en-US" dirty="0"/>
              <a:t>Professional environment</a:t>
            </a:r>
          </a:p>
          <a:p>
            <a:pPr>
              <a:lnSpc>
                <a:spcPct val="150000"/>
              </a:lnSpc>
            </a:pPr>
            <a:r>
              <a:rPr lang="en-US" dirty="0"/>
              <a:t>Understanding and applying theories</a:t>
            </a:r>
          </a:p>
          <a:p>
            <a:pPr>
              <a:lnSpc>
                <a:spcPct val="150000"/>
              </a:lnSpc>
            </a:pPr>
            <a:r>
              <a:rPr lang="en-US" dirty="0"/>
              <a:t>Completing challenging tasks</a:t>
            </a:r>
          </a:p>
          <a:p>
            <a:pPr>
              <a:lnSpc>
                <a:spcPct val="150000"/>
              </a:lnSpc>
            </a:pPr>
            <a:r>
              <a:rPr lang="en-US" dirty="0"/>
              <a:t>Cultural diversity</a:t>
            </a:r>
          </a:p>
        </p:txBody>
      </p:sp>
      <p:pic>
        <p:nvPicPr>
          <p:cNvPr id="4" name="Picture 3" descr="Success &lt;strong&gt;Teamwork&lt;/strong&gt; Team · Free image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6788" y="2747895"/>
            <a:ext cx="3768666" cy="2359342"/>
          </a:xfrm>
          <a:prstGeom prst="rect">
            <a:avLst/>
          </a:prstGeom>
        </p:spPr>
      </p:pic>
      <p:sp>
        <p:nvSpPr>
          <p:cNvPr id="5" name="Rectangle 4"/>
          <p:cNvSpPr/>
          <p:nvPr/>
        </p:nvSpPr>
        <p:spPr>
          <a:xfrm>
            <a:off x="10188712" y="6349359"/>
            <a:ext cx="1794594" cy="335156"/>
          </a:xfrm>
          <a:prstGeom prst="rect">
            <a:avLst/>
          </a:prstGeom>
        </p:spPr>
        <p:txBody>
          <a:bodyPr wrap="none">
            <a:spAutoFit/>
          </a:bodyPr>
          <a:lstStyle/>
          <a:p>
            <a:pPr algn="just">
              <a:lnSpc>
                <a:spcPct val="150000"/>
              </a:lnSpc>
            </a:pPr>
            <a:r>
              <a:rPr lang="en-GB" sz="1200" kern="100" dirty="0">
                <a:latin typeface="Arial" panose="020B0604020202020204" pitchFamily="34" charset="0"/>
                <a:ea typeface="Calibri" panose="020F0502020204030204" pitchFamily="34" charset="0"/>
                <a:cs typeface="Arial" panose="020B0604020202020204" pitchFamily="34" charset="0"/>
              </a:rPr>
              <a:t>(Volkov &amp; Volkov, 2015)</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3448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Effective Conflict Handling </a:t>
            </a:r>
            <a:br>
              <a:rPr lang="en-GB" b="1" dirty="0"/>
            </a:br>
            <a:r>
              <a:rPr lang="en-GB" b="1" dirty="0"/>
              <a:t>and Delegation</a:t>
            </a:r>
            <a:endParaRPr lang="en-US" b="1" dirty="0"/>
          </a:p>
        </p:txBody>
      </p:sp>
      <p:sp>
        <p:nvSpPr>
          <p:cNvPr id="6" name="Text Placeholder 5"/>
          <p:cNvSpPr>
            <a:spLocks noGrp="1"/>
          </p:cNvSpPr>
          <p:nvPr>
            <p:ph type="body" idx="1"/>
          </p:nvPr>
        </p:nvSpPr>
        <p:spPr/>
        <p:txBody>
          <a:bodyPr/>
          <a:lstStyle/>
          <a:p>
            <a:pPr algn="ctr"/>
            <a:r>
              <a:rPr lang="en-US" b="1" dirty="0"/>
              <a:t>Conflict</a:t>
            </a:r>
          </a:p>
        </p:txBody>
      </p:sp>
      <p:sp>
        <p:nvSpPr>
          <p:cNvPr id="7" name="Content Placeholder 6"/>
          <p:cNvSpPr>
            <a:spLocks noGrp="1"/>
          </p:cNvSpPr>
          <p:nvPr>
            <p:ph sz="half" idx="2"/>
          </p:nvPr>
        </p:nvSpPr>
        <p:spPr/>
        <p:txBody>
          <a:bodyPr/>
          <a:lstStyle/>
          <a:p>
            <a:pPr>
              <a:lnSpc>
                <a:spcPct val="200000"/>
              </a:lnSpc>
            </a:pPr>
            <a:r>
              <a:rPr lang="en-US" dirty="0"/>
              <a:t>Conflict in work</a:t>
            </a:r>
          </a:p>
          <a:p>
            <a:pPr>
              <a:lnSpc>
                <a:spcPct val="200000"/>
              </a:lnSpc>
            </a:pPr>
            <a:r>
              <a:rPr lang="en-US" dirty="0"/>
              <a:t>Conflict in responsibilities and roles</a:t>
            </a:r>
          </a:p>
          <a:p>
            <a:pPr>
              <a:lnSpc>
                <a:spcPct val="200000"/>
              </a:lnSpc>
            </a:pPr>
            <a:r>
              <a:rPr lang="en-US" dirty="0"/>
              <a:t>Conflict of interest</a:t>
            </a:r>
          </a:p>
          <a:p>
            <a:pPr>
              <a:lnSpc>
                <a:spcPct val="200000"/>
              </a:lnSpc>
            </a:pPr>
            <a:r>
              <a:rPr lang="en-US" dirty="0"/>
              <a:t>Cognitive conflict</a:t>
            </a:r>
          </a:p>
          <a:p>
            <a:pPr>
              <a:lnSpc>
                <a:spcPct val="200000"/>
              </a:lnSpc>
            </a:pPr>
            <a:r>
              <a:rPr lang="en-US" dirty="0"/>
              <a:t>Conflict of power</a:t>
            </a:r>
          </a:p>
          <a:p>
            <a:pPr marL="0" indent="0">
              <a:buNone/>
            </a:pPr>
            <a:endParaRPr lang="en-US" dirty="0"/>
          </a:p>
        </p:txBody>
      </p:sp>
      <p:sp>
        <p:nvSpPr>
          <p:cNvPr id="8" name="Text Placeholder 7"/>
          <p:cNvSpPr>
            <a:spLocks noGrp="1"/>
          </p:cNvSpPr>
          <p:nvPr>
            <p:ph type="body" sz="quarter" idx="3"/>
          </p:nvPr>
        </p:nvSpPr>
        <p:spPr/>
        <p:txBody>
          <a:bodyPr/>
          <a:lstStyle/>
          <a:p>
            <a:pPr algn="ctr"/>
            <a:r>
              <a:rPr lang="en-US" b="1" dirty="0"/>
              <a:t>Delegation</a:t>
            </a:r>
          </a:p>
        </p:txBody>
      </p:sp>
      <p:sp>
        <p:nvSpPr>
          <p:cNvPr id="9" name="Content Placeholder 8"/>
          <p:cNvSpPr>
            <a:spLocks noGrp="1"/>
          </p:cNvSpPr>
          <p:nvPr>
            <p:ph sz="quarter" idx="4"/>
          </p:nvPr>
        </p:nvSpPr>
        <p:spPr>
          <a:xfrm>
            <a:off x="5654495" y="2514600"/>
            <a:ext cx="6415585" cy="3741738"/>
          </a:xfrm>
        </p:spPr>
        <p:txBody>
          <a:bodyPr/>
          <a:lstStyle/>
          <a:p>
            <a:pPr>
              <a:lnSpc>
                <a:spcPct val="200000"/>
              </a:lnSpc>
            </a:pPr>
            <a:r>
              <a:rPr lang="en-US" dirty="0"/>
              <a:t>Can be solved using a flexible schedule</a:t>
            </a:r>
          </a:p>
          <a:p>
            <a:pPr>
              <a:lnSpc>
                <a:spcPct val="200000"/>
              </a:lnSpc>
            </a:pPr>
            <a:r>
              <a:rPr lang="en-US" dirty="0"/>
              <a:t>Can be handled using proper distribution of work</a:t>
            </a:r>
          </a:p>
          <a:p>
            <a:pPr>
              <a:lnSpc>
                <a:spcPct val="200000"/>
              </a:lnSpc>
            </a:pPr>
            <a:r>
              <a:rPr lang="en-US" dirty="0"/>
              <a:t>Can be handled by guideline</a:t>
            </a:r>
          </a:p>
          <a:p>
            <a:pPr>
              <a:lnSpc>
                <a:spcPct val="200000"/>
              </a:lnSpc>
            </a:pPr>
            <a:r>
              <a:rPr lang="en-US" dirty="0"/>
              <a:t>Can be handled by leaving aside</a:t>
            </a:r>
          </a:p>
          <a:p>
            <a:pPr>
              <a:lnSpc>
                <a:spcPct val="200000"/>
              </a:lnSpc>
            </a:pPr>
            <a:r>
              <a:rPr lang="en-US" dirty="0"/>
              <a:t>Can be handled by stating a leader</a:t>
            </a:r>
          </a:p>
        </p:txBody>
      </p:sp>
      <p:sp>
        <p:nvSpPr>
          <p:cNvPr id="10" name="Rectangle 9"/>
          <p:cNvSpPr/>
          <p:nvPr/>
        </p:nvSpPr>
        <p:spPr>
          <a:xfrm>
            <a:off x="9410377" y="6289676"/>
            <a:ext cx="2634054" cy="369332"/>
          </a:xfrm>
          <a:prstGeom prst="rect">
            <a:avLst/>
          </a:prstGeom>
        </p:spPr>
        <p:txBody>
          <a:bodyPr wrap="none">
            <a:spAutoFit/>
          </a:bodyPr>
          <a:lstStyle/>
          <a:p>
            <a:pPr algn="just">
              <a:lnSpc>
                <a:spcPct val="150000"/>
              </a:lnSpc>
            </a:pPr>
            <a:r>
              <a:rPr lang="en-GB" sz="1200" kern="100" dirty="0">
                <a:latin typeface="Arial" panose="020B0604020202020204" pitchFamily="34" charset="0"/>
                <a:ea typeface="Calibri" panose="020F0502020204030204" pitchFamily="34" charset="0"/>
                <a:cs typeface="Arial" panose="020B0604020202020204" pitchFamily="34" charset="0"/>
              </a:rPr>
              <a:t>(Staggers et al., 2008; Jones, 2006)</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03049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0076" y="478118"/>
            <a:ext cx="9404723" cy="766482"/>
          </a:xfrm>
        </p:spPr>
        <p:txBody>
          <a:bodyPr/>
          <a:lstStyle/>
          <a:p>
            <a:pPr algn="ctr"/>
            <a:r>
              <a:rPr lang="en-GB" b="1" dirty="0"/>
              <a:t>Belbin’s Team Role Model</a:t>
            </a:r>
            <a:endParaRPr lang="en-US" b="1" dirty="0"/>
          </a:p>
        </p:txBody>
      </p:sp>
      <p:sp>
        <p:nvSpPr>
          <p:cNvPr id="3" name="Content Placeholder 2"/>
          <p:cNvSpPr>
            <a:spLocks noGrp="1"/>
          </p:cNvSpPr>
          <p:nvPr>
            <p:ph idx="1"/>
          </p:nvPr>
        </p:nvSpPr>
        <p:spPr>
          <a:xfrm>
            <a:off x="3833656" y="1872941"/>
            <a:ext cx="4205288" cy="4195481"/>
          </a:xfrm>
        </p:spPr>
        <p:txBody>
          <a:bodyPr>
            <a:normAutofit lnSpcReduction="10000"/>
          </a:bodyPr>
          <a:lstStyle/>
          <a:p>
            <a:r>
              <a:rPr lang="en-US" dirty="0"/>
              <a:t>Nine team role types-</a:t>
            </a:r>
          </a:p>
          <a:p>
            <a:pPr marL="457200" indent="-457200">
              <a:buFont typeface="+mj-lt"/>
              <a:buAutoNum type="arabicPeriod"/>
            </a:pPr>
            <a:r>
              <a:rPr lang="en-US" dirty="0"/>
              <a:t>Coordinator (CO)</a:t>
            </a:r>
          </a:p>
          <a:p>
            <a:pPr marL="457200" indent="-457200">
              <a:buFont typeface="+mj-lt"/>
              <a:buAutoNum type="arabicPeriod"/>
            </a:pPr>
            <a:r>
              <a:rPr lang="en-US" dirty="0"/>
              <a:t>Resource investigator (RI)</a:t>
            </a:r>
          </a:p>
          <a:p>
            <a:pPr marL="457200" indent="-457200">
              <a:buFont typeface="+mj-lt"/>
              <a:buAutoNum type="arabicPeriod"/>
            </a:pPr>
            <a:r>
              <a:rPr lang="en-US" dirty="0"/>
              <a:t>Team Worker (TW)</a:t>
            </a:r>
          </a:p>
          <a:p>
            <a:pPr marL="457200" indent="-457200">
              <a:buFont typeface="+mj-lt"/>
              <a:buAutoNum type="arabicPeriod"/>
            </a:pPr>
            <a:r>
              <a:rPr lang="en-US" dirty="0"/>
              <a:t>Plant (PL)</a:t>
            </a:r>
          </a:p>
          <a:p>
            <a:pPr marL="457200" indent="-457200">
              <a:buFont typeface="+mj-lt"/>
              <a:buAutoNum type="arabicPeriod"/>
            </a:pPr>
            <a:r>
              <a:rPr lang="en-US" dirty="0"/>
              <a:t>Monitor Evaluator (ME)</a:t>
            </a:r>
          </a:p>
          <a:p>
            <a:pPr marL="457200" indent="-457200">
              <a:buFont typeface="+mj-lt"/>
              <a:buAutoNum type="arabicPeriod"/>
            </a:pPr>
            <a:r>
              <a:rPr lang="en-US" dirty="0"/>
              <a:t>Implementer (IM)</a:t>
            </a:r>
          </a:p>
          <a:p>
            <a:pPr marL="457200" indent="-457200">
              <a:buFont typeface="+mj-lt"/>
              <a:buAutoNum type="arabicPeriod"/>
            </a:pPr>
            <a:r>
              <a:rPr lang="en-US" dirty="0"/>
              <a:t>Completer –Finisher (CF)</a:t>
            </a:r>
          </a:p>
          <a:p>
            <a:pPr marL="457200" indent="-457200">
              <a:buFont typeface="+mj-lt"/>
              <a:buAutoNum type="arabicPeriod"/>
            </a:pPr>
            <a:r>
              <a:rPr lang="en-US" dirty="0"/>
              <a:t>Shaper (SH)</a:t>
            </a:r>
          </a:p>
          <a:p>
            <a:pPr marL="457200" indent="-457200">
              <a:buFont typeface="+mj-lt"/>
              <a:buAutoNum type="arabicPeriod"/>
            </a:pPr>
            <a:r>
              <a:rPr lang="en-US" dirty="0"/>
              <a:t>Specialist (SP)</a:t>
            </a:r>
          </a:p>
        </p:txBody>
      </p:sp>
      <p:sp>
        <p:nvSpPr>
          <p:cNvPr id="4" name="Rectangle 3"/>
          <p:cNvSpPr/>
          <p:nvPr/>
        </p:nvSpPr>
        <p:spPr>
          <a:xfrm>
            <a:off x="8492739" y="6302916"/>
            <a:ext cx="3498073" cy="334963"/>
          </a:xfrm>
          <a:prstGeom prst="rect">
            <a:avLst/>
          </a:prstGeom>
        </p:spPr>
        <p:txBody>
          <a:bodyPr wrap="none">
            <a:spAutoFit/>
          </a:bodyPr>
          <a:lstStyle/>
          <a:p>
            <a:pPr algn="just">
              <a:lnSpc>
                <a:spcPct val="150000"/>
              </a:lnSpc>
            </a:pPr>
            <a:r>
              <a:rPr lang="en-GB" sz="1200" kern="100" dirty="0">
                <a:latin typeface="Arial" panose="020B0604020202020204" pitchFamily="34" charset="0"/>
                <a:ea typeface="Calibri" panose="020F0502020204030204" pitchFamily="34" charset="0"/>
                <a:cs typeface="Arial" panose="020B0604020202020204" pitchFamily="34" charset="0"/>
              </a:rPr>
              <a:t>(</a:t>
            </a:r>
            <a:r>
              <a:rPr lang="en-GB" sz="1200" dirty="0"/>
              <a:t>(</a:t>
            </a:r>
            <a:r>
              <a:rPr lang="en-GB" sz="1200" dirty="0" err="1"/>
              <a:t>Aritzeta</a:t>
            </a:r>
            <a:r>
              <a:rPr lang="en-GB" sz="1200" dirty="0"/>
              <a:t> et al., 2007; </a:t>
            </a:r>
            <a:r>
              <a:rPr lang="en-GB" sz="1200" kern="100" dirty="0">
                <a:latin typeface="Arial" panose="020B0604020202020204" pitchFamily="34" charset="0"/>
                <a:ea typeface="Calibri" panose="020F0502020204030204" pitchFamily="34" charset="0"/>
                <a:cs typeface="Arial" panose="020B0604020202020204" pitchFamily="34" charset="0"/>
              </a:rPr>
              <a:t>Flores-Parra et al., 2018)</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08223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220" y="452718"/>
            <a:ext cx="9404723" cy="1108453"/>
          </a:xfrm>
        </p:spPr>
        <p:txBody>
          <a:bodyPr/>
          <a:lstStyle/>
          <a:p>
            <a:pPr algn="ctr"/>
            <a:r>
              <a:rPr lang="en-US" dirty="0"/>
              <a:t>Our Team Role Composition</a:t>
            </a:r>
          </a:p>
        </p:txBody>
      </p:sp>
      <p:sp>
        <p:nvSpPr>
          <p:cNvPr id="3" name="Content Placeholder 2"/>
          <p:cNvSpPr>
            <a:spLocks noGrp="1"/>
          </p:cNvSpPr>
          <p:nvPr>
            <p:ph idx="1"/>
          </p:nvPr>
        </p:nvSpPr>
        <p:spPr>
          <a:xfrm>
            <a:off x="3679903" y="1711235"/>
            <a:ext cx="5738418" cy="4651863"/>
          </a:xfrm>
        </p:spPr>
        <p:txBody>
          <a:bodyPr>
            <a:normAutofit fontScale="92500" lnSpcReduction="10000"/>
          </a:bodyPr>
          <a:lstStyle/>
          <a:p>
            <a:r>
              <a:rPr lang="en-US" dirty="0"/>
              <a:t>Nine team role types-</a:t>
            </a:r>
          </a:p>
          <a:p>
            <a:pPr marL="457200" indent="-457200">
              <a:buFont typeface="+mj-lt"/>
              <a:buAutoNum type="arabicPeriod"/>
            </a:pPr>
            <a:r>
              <a:rPr lang="en-US" dirty="0"/>
              <a:t>Coordinator (CO) 	</a:t>
            </a:r>
            <a:r>
              <a:rPr lang="en-US" sz="2800" b="1" dirty="0">
                <a:solidFill>
                  <a:srgbClr val="92D050"/>
                </a:solidFill>
              </a:rPr>
              <a:t>🗸</a:t>
            </a:r>
          </a:p>
          <a:p>
            <a:pPr marL="457200" indent="-457200">
              <a:buFont typeface="+mj-lt"/>
              <a:buAutoNum type="arabicPeriod"/>
            </a:pPr>
            <a:r>
              <a:rPr lang="en-US" dirty="0"/>
              <a:t>Resource investigator (RI) </a:t>
            </a:r>
            <a:r>
              <a:rPr lang="en-US" b="1" dirty="0">
                <a:solidFill>
                  <a:srgbClr val="FF0000"/>
                </a:solidFill>
              </a:rPr>
              <a:t>X</a:t>
            </a:r>
          </a:p>
          <a:p>
            <a:pPr marL="457200" lvl="0" indent="-457200">
              <a:buClr>
                <a:srgbClr val="ACD433"/>
              </a:buClr>
              <a:buFont typeface="+mj-lt"/>
              <a:buAutoNum type="arabicPeriod"/>
            </a:pPr>
            <a:r>
              <a:rPr lang="en-US" dirty="0"/>
              <a:t>Team Worker (TW) </a:t>
            </a:r>
            <a:r>
              <a:rPr lang="en-US" sz="2800" b="1" dirty="0">
                <a:solidFill>
                  <a:srgbClr val="92D050"/>
                </a:solidFill>
              </a:rPr>
              <a:t>🗸</a:t>
            </a:r>
            <a:endParaRPr lang="en-US" dirty="0"/>
          </a:p>
          <a:p>
            <a:pPr marL="457200" lvl="0" indent="-457200">
              <a:buClr>
                <a:srgbClr val="ACD433"/>
              </a:buClr>
              <a:buFont typeface="+mj-lt"/>
              <a:buAutoNum type="arabicPeriod"/>
            </a:pPr>
            <a:r>
              <a:rPr lang="en-US" dirty="0"/>
              <a:t>Plant (PL)</a:t>
            </a:r>
            <a:r>
              <a:rPr lang="en-US" sz="2800" b="1" dirty="0">
                <a:solidFill>
                  <a:srgbClr val="92D050"/>
                </a:solidFill>
              </a:rPr>
              <a:t> 🗸</a:t>
            </a:r>
            <a:endParaRPr lang="en-US" dirty="0"/>
          </a:p>
          <a:p>
            <a:pPr marL="457200" lvl="0" indent="-457200">
              <a:buClr>
                <a:srgbClr val="ACD433"/>
              </a:buClr>
              <a:buFont typeface="+mj-lt"/>
              <a:buAutoNum type="arabicPeriod"/>
            </a:pPr>
            <a:r>
              <a:rPr lang="en-US" dirty="0"/>
              <a:t>Monitor Evaluator (ME) </a:t>
            </a:r>
            <a:r>
              <a:rPr lang="en-US" sz="2800" b="1" dirty="0">
                <a:solidFill>
                  <a:srgbClr val="92D050"/>
                </a:solidFill>
              </a:rPr>
              <a:t>🗸</a:t>
            </a:r>
            <a:endParaRPr lang="en-US" dirty="0"/>
          </a:p>
          <a:p>
            <a:pPr marL="457200" lvl="0" indent="-457200">
              <a:buClr>
                <a:srgbClr val="ACD433"/>
              </a:buClr>
              <a:buFont typeface="+mj-lt"/>
              <a:buAutoNum type="arabicPeriod"/>
            </a:pPr>
            <a:r>
              <a:rPr lang="en-US" dirty="0"/>
              <a:t>Implementer (IM) </a:t>
            </a:r>
            <a:r>
              <a:rPr lang="en-US" sz="2800" b="1" dirty="0">
                <a:solidFill>
                  <a:srgbClr val="92D050"/>
                </a:solidFill>
              </a:rPr>
              <a:t>🗸</a:t>
            </a:r>
            <a:endParaRPr lang="en-US" dirty="0"/>
          </a:p>
          <a:p>
            <a:pPr marL="457200" lvl="0" indent="-457200">
              <a:buClr>
                <a:srgbClr val="ACD433"/>
              </a:buClr>
              <a:buFont typeface="+mj-lt"/>
              <a:buAutoNum type="arabicPeriod"/>
            </a:pPr>
            <a:r>
              <a:rPr lang="en-US" dirty="0"/>
              <a:t>Completer –Finisher (CF) </a:t>
            </a:r>
            <a:r>
              <a:rPr lang="en-US" sz="2800" b="1" dirty="0">
                <a:solidFill>
                  <a:srgbClr val="92D050"/>
                </a:solidFill>
              </a:rPr>
              <a:t>🗸</a:t>
            </a:r>
            <a:endParaRPr lang="en-US" dirty="0"/>
          </a:p>
          <a:p>
            <a:pPr marL="457200" lvl="0" indent="-457200">
              <a:buClr>
                <a:srgbClr val="ACD433"/>
              </a:buClr>
              <a:buFont typeface="+mj-lt"/>
              <a:buAutoNum type="arabicPeriod"/>
            </a:pPr>
            <a:r>
              <a:rPr lang="en-US" dirty="0"/>
              <a:t>Shaper (SH) </a:t>
            </a:r>
            <a:r>
              <a:rPr lang="en-US" sz="2800" b="1" dirty="0">
                <a:solidFill>
                  <a:srgbClr val="92D050"/>
                </a:solidFill>
              </a:rPr>
              <a:t>🗸</a:t>
            </a:r>
            <a:endParaRPr lang="en-US" dirty="0"/>
          </a:p>
          <a:p>
            <a:pPr marL="457200" indent="-457200">
              <a:buFont typeface="+mj-lt"/>
              <a:buAutoNum type="arabicPeriod"/>
            </a:pPr>
            <a:r>
              <a:rPr lang="en-US" dirty="0"/>
              <a:t>Specialist (SP) </a:t>
            </a:r>
            <a:r>
              <a:rPr lang="en-US" b="1" dirty="0">
                <a:solidFill>
                  <a:srgbClr val="FF0000"/>
                </a:solidFill>
              </a:rPr>
              <a:t>X</a:t>
            </a:r>
            <a:endParaRPr lang="en-US" dirty="0"/>
          </a:p>
        </p:txBody>
      </p:sp>
    </p:spTree>
    <p:extLst>
      <p:ext uri="{BB962C8B-B14F-4D97-AF65-F5344CB8AC3E}">
        <p14:creationId xmlns:p14="http://schemas.microsoft.com/office/powerpoint/2010/main" val="336855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599" y="949303"/>
            <a:ext cx="3377249" cy="984196"/>
          </a:xfrm>
        </p:spPr>
        <p:txBody>
          <a:bodyPr/>
          <a:lstStyle/>
          <a:p>
            <a:pPr algn="ctr"/>
            <a:r>
              <a:rPr lang="en-US" b="1" dirty="0"/>
              <a:t>Conclusion</a:t>
            </a:r>
          </a:p>
        </p:txBody>
      </p:sp>
      <p:pic>
        <p:nvPicPr>
          <p:cNvPr id="1026" name="Picture 2" descr="https://tse1.mm.bing.net/th?id=OIP.3f0gUGI25zGvAWtQjTD6aAHaEv&amp;pid=Api&amp;P=0&amp;h=22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9881" y="2149830"/>
            <a:ext cx="5366513" cy="343207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235330" y="2453026"/>
            <a:ext cx="4181798" cy="2554545"/>
          </a:xfrm>
          <a:prstGeom prst="rect">
            <a:avLst/>
          </a:prstGeom>
        </p:spPr>
        <p:txBody>
          <a:bodyPr wrap="square">
            <a:spAutoFit/>
          </a:bodyPr>
          <a:lstStyle/>
          <a:p>
            <a:pPr marL="285750" indent="-285750" algn="just">
              <a:buFont typeface="Wingdings" panose="05000000000000000000" pitchFamily="2" charset="2"/>
              <a:buChar char="Ø"/>
            </a:pPr>
            <a:r>
              <a:rPr lang="en-GB" sz="2000" dirty="0">
                <a:ea typeface="Calibri" panose="020F0502020204030204" pitchFamily="34" charset="0"/>
                <a:cs typeface="Times New Roman" panose="02020603050405020304" pitchFamily="18" charset="0"/>
              </a:rPr>
              <a:t>Implications of theories and models will alone fail to meet the requirement of effective teamwork.</a:t>
            </a:r>
          </a:p>
          <a:p>
            <a:pPr marL="285750" indent="-285750" algn="just">
              <a:buFont typeface="Wingdings" panose="05000000000000000000" pitchFamily="2" charset="2"/>
              <a:buChar char="Ø"/>
            </a:pPr>
            <a:r>
              <a:rPr lang="en-GB" sz="2000" dirty="0">
                <a:cs typeface="Times New Roman" panose="02020603050405020304" pitchFamily="18" charset="0"/>
              </a:rPr>
              <a:t>Combining theories and models with real-life situations is necessary to reach the apex of success.</a:t>
            </a:r>
            <a:endParaRPr lang="en-US" sz="2000" dirty="0"/>
          </a:p>
        </p:txBody>
      </p:sp>
    </p:spTree>
    <p:extLst>
      <p:ext uri="{BB962C8B-B14F-4D97-AF65-F5344CB8AC3E}">
        <p14:creationId xmlns:p14="http://schemas.microsoft.com/office/powerpoint/2010/main" val="353606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419" y="182880"/>
            <a:ext cx="3311935" cy="945008"/>
          </a:xfrm>
        </p:spPr>
        <p:txBody>
          <a:bodyPr/>
          <a:lstStyle/>
          <a:p>
            <a:pPr algn="ctr"/>
            <a:r>
              <a:rPr lang="en-US" b="1" dirty="0"/>
              <a:t>References</a:t>
            </a:r>
          </a:p>
        </p:txBody>
      </p:sp>
      <p:sp>
        <p:nvSpPr>
          <p:cNvPr id="3" name="Rectangle 2"/>
          <p:cNvSpPr/>
          <p:nvPr/>
        </p:nvSpPr>
        <p:spPr>
          <a:xfrm>
            <a:off x="644434" y="856357"/>
            <a:ext cx="9453156" cy="5878532"/>
          </a:xfrm>
          <a:prstGeom prst="rect">
            <a:avLst/>
          </a:prstGeom>
        </p:spPr>
        <p:txBody>
          <a:bodyPr wrap="square">
            <a:spAutoFit/>
          </a:bodyPr>
          <a:lstStyle/>
          <a:p>
            <a:pPr marL="342900" lvl="0" indent="-342900">
              <a:lnSpc>
                <a:spcPct val="150000"/>
              </a:lnSpc>
              <a:buFont typeface="+mj-lt"/>
              <a:buAutoNum type="arabicPeriod"/>
            </a:pPr>
            <a:r>
              <a:rPr lang="en-GB" sz="1050" dirty="0" err="1"/>
              <a:t>Aritzeta</a:t>
            </a:r>
            <a:r>
              <a:rPr lang="en-GB" sz="1050" dirty="0"/>
              <a:t>, A., </a:t>
            </a:r>
            <a:r>
              <a:rPr lang="en-GB" sz="1050" dirty="0" err="1"/>
              <a:t>Swailes</a:t>
            </a:r>
            <a:r>
              <a:rPr lang="en-GB" sz="1050" dirty="0"/>
              <a:t>, S. and Senior, B. (2017) ‘Belbin’s Team Role Model: Development, Validity, and Applications for Team Building*’, </a:t>
            </a:r>
            <a:r>
              <a:rPr lang="en-GB" sz="1050" i="1" dirty="0"/>
              <a:t>Journal of Management Studies</a:t>
            </a:r>
            <a:r>
              <a:rPr lang="en-GB" sz="1050" dirty="0"/>
              <a:t>, 44(1), pp. 96–118. </a:t>
            </a:r>
            <a:endParaRPr lang="en-US" sz="1050" dirty="0"/>
          </a:p>
          <a:p>
            <a:pPr marL="342900" lvl="0" indent="-342900">
              <a:lnSpc>
                <a:spcPct val="150000"/>
              </a:lnSpc>
              <a:buFont typeface="+mj-lt"/>
              <a:buAutoNum type="arabicPeriod"/>
            </a:pPr>
            <a:r>
              <a:rPr lang="en-GB" sz="1050" dirty="0"/>
              <a:t>Berlin, J.M., </a:t>
            </a:r>
            <a:r>
              <a:rPr lang="en-GB" sz="1050" dirty="0" err="1"/>
              <a:t>Carlström</a:t>
            </a:r>
            <a:r>
              <a:rPr lang="en-GB" sz="1050" dirty="0"/>
              <a:t>, E.D. and Sandberg, H.S. (2018) ‘Models of teamwork: ideal or not? A critical study of theoretical team models’, </a:t>
            </a:r>
            <a:r>
              <a:rPr lang="en-GB" sz="1050" i="1" dirty="0"/>
              <a:t>Team Performance Management: An International Journal</a:t>
            </a:r>
            <a:r>
              <a:rPr lang="en-GB" sz="1050" dirty="0"/>
              <a:t>, 18(5/6), pp. 328–340. </a:t>
            </a:r>
            <a:endParaRPr lang="en-US" sz="1050" dirty="0"/>
          </a:p>
          <a:p>
            <a:pPr marL="342900" lvl="0" indent="-342900">
              <a:lnSpc>
                <a:spcPct val="150000"/>
              </a:lnSpc>
              <a:buFont typeface="+mj-lt"/>
              <a:buAutoNum type="arabicPeriod"/>
            </a:pPr>
            <a:r>
              <a:rPr lang="en-GB" sz="1050" dirty="0"/>
              <a:t>Fisher, S.G., Hunter, T.A. and W.D., K. (2016) ‘Team or group? Managers’ perceptions of the differences’, </a:t>
            </a:r>
            <a:r>
              <a:rPr lang="en-GB" sz="1050" i="1" dirty="0"/>
              <a:t>Journal of Managerial Psychology</a:t>
            </a:r>
            <a:r>
              <a:rPr lang="en-GB" sz="1050" dirty="0"/>
              <a:t>, 12(4), pp. 232–242.</a:t>
            </a:r>
            <a:endParaRPr lang="en-US" sz="1050" dirty="0"/>
          </a:p>
          <a:p>
            <a:pPr marL="342900" lvl="0" indent="-342900">
              <a:lnSpc>
                <a:spcPct val="150000"/>
              </a:lnSpc>
              <a:buFont typeface="+mj-lt"/>
              <a:buAutoNum type="arabicPeriod"/>
            </a:pPr>
            <a:r>
              <a:rPr lang="en-GB" sz="1050" dirty="0"/>
              <a:t>Flores-Parra, J.-M. </a:t>
            </a:r>
            <a:r>
              <a:rPr lang="en-GB" sz="1050" i="1" dirty="0"/>
              <a:t>et al.</a:t>
            </a:r>
            <a:r>
              <a:rPr lang="en-GB" sz="1050" dirty="0"/>
              <a:t> (2018) ‘Towards Team Formation Using Belbin Role Types and a Social Networks Analysis Approach’, in </a:t>
            </a:r>
            <a:r>
              <a:rPr lang="en-GB" sz="1050" i="1" dirty="0"/>
              <a:t>2018 IEEE Technology and Engineering Management Conference (TEMSCON)</a:t>
            </a:r>
            <a:r>
              <a:rPr lang="en-GB" sz="1050" dirty="0"/>
              <a:t>. </a:t>
            </a:r>
            <a:r>
              <a:rPr lang="en-GB" sz="1050" i="1" dirty="0"/>
              <a:t>2018 IEEE Technology and Engineering Management Conference (TEMSCON)</a:t>
            </a:r>
            <a:r>
              <a:rPr lang="en-GB" sz="1050" dirty="0"/>
              <a:t>, Evanston, IL: IEEE, pp. 1–6. </a:t>
            </a:r>
            <a:endParaRPr lang="en-US" sz="1050" dirty="0"/>
          </a:p>
          <a:p>
            <a:pPr marL="342900" lvl="0" indent="-342900">
              <a:lnSpc>
                <a:spcPct val="150000"/>
              </a:lnSpc>
              <a:buFont typeface="+mj-lt"/>
              <a:buAutoNum type="arabicPeriod"/>
            </a:pPr>
            <a:r>
              <a:rPr lang="en-GB" sz="1050" dirty="0"/>
              <a:t>Francis, D. and Young, D. (2016) </a:t>
            </a:r>
            <a:r>
              <a:rPr lang="en-GB" sz="1050" i="1" dirty="0"/>
              <a:t>Improving Work Groups: A Practical Manual for Team Building</a:t>
            </a:r>
            <a:r>
              <a:rPr lang="en-GB" sz="1050" dirty="0"/>
              <a:t>. New York: University Associates.</a:t>
            </a:r>
            <a:endParaRPr lang="en-US" sz="1050" dirty="0"/>
          </a:p>
          <a:p>
            <a:pPr marL="342900" lvl="0" indent="-342900">
              <a:lnSpc>
                <a:spcPct val="150000"/>
              </a:lnSpc>
              <a:buFont typeface="+mj-lt"/>
              <a:buAutoNum type="arabicPeriod"/>
            </a:pPr>
            <a:r>
              <a:rPr lang="en-GB" sz="1050" dirty="0" err="1"/>
              <a:t>Hingst</a:t>
            </a:r>
            <a:r>
              <a:rPr lang="en-GB" sz="1050" dirty="0"/>
              <a:t>, R. (2016) ‘Tuckman’s theory of group development in a call centre context: does it still work’.</a:t>
            </a:r>
            <a:endParaRPr lang="en-US" sz="1050" dirty="0"/>
          </a:p>
          <a:p>
            <a:pPr marL="342900" lvl="0" indent="-342900">
              <a:lnSpc>
                <a:spcPct val="150000"/>
              </a:lnSpc>
              <a:buFont typeface="+mj-lt"/>
              <a:buAutoNum type="arabicPeriod"/>
            </a:pPr>
            <a:r>
              <a:rPr lang="en-GB" sz="1050" dirty="0"/>
              <a:t>Jones, A. (2016) ‘Multidisciplinary team working: Collaboration and conflict’, </a:t>
            </a:r>
            <a:r>
              <a:rPr lang="en-GB" sz="1050" i="1" dirty="0"/>
              <a:t>International Journal of Mental Health Nursing</a:t>
            </a:r>
            <a:r>
              <a:rPr lang="en-GB" sz="1050" dirty="0"/>
              <a:t>, 15(1), pp. 19–28.</a:t>
            </a:r>
            <a:endParaRPr lang="en-US" sz="1050" dirty="0"/>
          </a:p>
          <a:p>
            <a:pPr marL="342900" lvl="0" indent="-342900">
              <a:lnSpc>
                <a:spcPct val="150000"/>
              </a:lnSpc>
              <a:buFont typeface="+mj-lt"/>
              <a:buAutoNum type="arabicPeriod"/>
            </a:pPr>
            <a:r>
              <a:rPr lang="en-GB" sz="1050" dirty="0" err="1"/>
              <a:t>Kuipers</a:t>
            </a:r>
            <a:r>
              <a:rPr lang="en-GB" sz="1050" dirty="0"/>
              <a:t>, </a:t>
            </a:r>
            <a:r>
              <a:rPr lang="en-GB" sz="1050" dirty="0" err="1"/>
              <a:t>Ben.S</a:t>
            </a:r>
            <a:r>
              <a:rPr lang="en-GB" sz="1050" dirty="0"/>
              <a:t>. and Stoker, J.I. (2019) ‘Development and performance of self-managing work teams: a theoretical and empirical examination’, </a:t>
            </a:r>
            <a:r>
              <a:rPr lang="en-GB" sz="1050" i="1" dirty="0"/>
              <a:t>The International Journal of Human Resource Management</a:t>
            </a:r>
            <a:r>
              <a:rPr lang="en-GB" sz="1050" dirty="0"/>
              <a:t>, 20(2), pp. 399–419. </a:t>
            </a:r>
            <a:endParaRPr lang="en-US" sz="1050" dirty="0"/>
          </a:p>
          <a:p>
            <a:pPr marL="342900" lvl="0" indent="-342900">
              <a:lnSpc>
                <a:spcPct val="150000"/>
              </a:lnSpc>
              <a:buFont typeface="+mj-lt"/>
              <a:buAutoNum type="arabicPeriod"/>
            </a:pPr>
            <a:r>
              <a:rPr lang="en-GB" sz="1050" dirty="0"/>
              <a:t>Lanza, P. (2016) ‘Team appraisals’, </a:t>
            </a:r>
            <a:r>
              <a:rPr lang="en-GB" sz="1050" i="1" dirty="0"/>
              <a:t>Personnel Journal</a:t>
            </a:r>
            <a:r>
              <a:rPr lang="en-GB" sz="1050" dirty="0"/>
              <a:t>, 64(3), pp. 46–51.</a:t>
            </a:r>
            <a:endParaRPr lang="en-US" sz="1050" dirty="0"/>
          </a:p>
          <a:p>
            <a:pPr marL="342900" lvl="0" indent="-342900">
              <a:lnSpc>
                <a:spcPct val="150000"/>
              </a:lnSpc>
              <a:buFont typeface="+mj-lt"/>
              <a:buAutoNum type="arabicPeriod"/>
            </a:pPr>
            <a:r>
              <a:rPr lang="en-GB" sz="1050" dirty="0" err="1"/>
              <a:t>Maslin_Prothero</a:t>
            </a:r>
            <a:r>
              <a:rPr lang="en-GB" sz="1050" dirty="0"/>
              <a:t>, S.E. and </a:t>
            </a:r>
            <a:r>
              <a:rPr lang="en-GB" sz="1050" dirty="0" err="1"/>
              <a:t>Bennion</a:t>
            </a:r>
            <a:r>
              <a:rPr lang="en-GB" sz="1050" dirty="0"/>
              <a:t>, A.E. (2021) ‘Integrated team working: a literature review’, </a:t>
            </a:r>
            <a:r>
              <a:rPr lang="en-GB" sz="1050" i="1" dirty="0"/>
              <a:t>International Journal of Integrated Care</a:t>
            </a:r>
            <a:r>
              <a:rPr lang="en-GB" sz="1050" dirty="0"/>
              <a:t>, 10(2). </a:t>
            </a:r>
            <a:endParaRPr lang="en-US" sz="1050" dirty="0"/>
          </a:p>
          <a:p>
            <a:pPr marL="342900" lvl="0" indent="-342900">
              <a:lnSpc>
                <a:spcPct val="150000"/>
              </a:lnSpc>
              <a:buFont typeface="+mj-lt"/>
              <a:buAutoNum type="arabicPeriod"/>
            </a:pPr>
            <a:r>
              <a:rPr lang="en-GB" sz="1050" dirty="0"/>
              <a:t>Parker, G.M. (2017) </a:t>
            </a:r>
            <a:r>
              <a:rPr lang="en-GB" sz="1050" i="1" dirty="0"/>
              <a:t>Team players and team work: new strategies for developing successful collaboration</a:t>
            </a:r>
            <a:r>
              <a:rPr lang="en-GB" sz="1050" dirty="0"/>
              <a:t>. 2nd ed. San Francisco, CA : Hoboken, NJ: </a:t>
            </a:r>
            <a:r>
              <a:rPr lang="en-GB" sz="1050" dirty="0" err="1"/>
              <a:t>Jossey</a:t>
            </a:r>
            <a:r>
              <a:rPr lang="en-GB" sz="1050" dirty="0"/>
              <a:t>-Bass ; J. Wiley &amp; Sons.</a:t>
            </a:r>
            <a:endParaRPr lang="en-US" sz="1050" dirty="0"/>
          </a:p>
          <a:p>
            <a:pPr marL="342900" lvl="0" indent="-342900">
              <a:lnSpc>
                <a:spcPct val="150000"/>
              </a:lnSpc>
              <a:buFont typeface="+mj-lt"/>
              <a:buAutoNum type="arabicPeriod"/>
            </a:pPr>
            <a:r>
              <a:rPr lang="en-GB" sz="1050" dirty="0"/>
              <a:t>Staggers, J., Garcia, S. and </a:t>
            </a:r>
            <a:r>
              <a:rPr lang="en-GB" sz="1050" dirty="0" err="1"/>
              <a:t>Nagelhout</a:t>
            </a:r>
            <a:r>
              <a:rPr lang="en-GB" sz="1050" dirty="0"/>
              <a:t>, E. (2017) ‘Teamwork Through Team Building: Face-to-Face to Online’, </a:t>
            </a:r>
            <a:r>
              <a:rPr lang="en-GB" sz="1050" i="1" dirty="0"/>
              <a:t>Business Communication Quarterly</a:t>
            </a:r>
            <a:r>
              <a:rPr lang="en-GB" sz="1050" dirty="0"/>
              <a:t>, 71(4), pp. 472–487. </a:t>
            </a:r>
            <a:endParaRPr lang="en-US" sz="1050" dirty="0"/>
          </a:p>
          <a:p>
            <a:pPr marL="342900" lvl="0" indent="-342900">
              <a:lnSpc>
                <a:spcPct val="150000"/>
              </a:lnSpc>
              <a:buFont typeface="+mj-lt"/>
              <a:buAutoNum type="arabicPeriod"/>
            </a:pPr>
            <a:r>
              <a:rPr lang="en-GB" sz="1050" dirty="0" err="1"/>
              <a:t>Volkov</a:t>
            </a:r>
            <a:r>
              <a:rPr lang="en-GB" sz="1050" dirty="0"/>
              <a:t>, A. and </a:t>
            </a:r>
            <a:r>
              <a:rPr lang="en-GB" sz="1050" dirty="0" err="1"/>
              <a:t>Volkov</a:t>
            </a:r>
            <a:r>
              <a:rPr lang="en-GB" sz="1050" dirty="0"/>
              <a:t>, M. (2020) ‘Teamwork benefits in tertiary education: Student perceptions that lead to best practice assessment design’, </a:t>
            </a:r>
            <a:r>
              <a:rPr lang="en-GB" sz="1050" i="1" dirty="0"/>
              <a:t>Education + Training</a:t>
            </a:r>
            <a:r>
              <a:rPr lang="en-GB" sz="1050" dirty="0"/>
              <a:t>, 57(3), pp. 262–278.</a:t>
            </a:r>
            <a:endParaRPr lang="en-US" sz="1050" dirty="0"/>
          </a:p>
        </p:txBody>
      </p:sp>
    </p:spTree>
    <p:extLst>
      <p:ext uri="{BB962C8B-B14F-4D97-AF65-F5344CB8AC3E}">
        <p14:creationId xmlns:p14="http://schemas.microsoft.com/office/powerpoint/2010/main" val="1195201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3329</Words>
  <Application>Microsoft Office PowerPoint</Application>
  <PresentationFormat>Widescreen</PresentationFormat>
  <Paragraphs>155</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Module Name: Effective Team-working and Communication Module Code: BMSW4009    Assignment Title: Group Presentation on Team-Working   Team Name:  Liljana Reci -2309831 Irena Krajnakova-2309834  Loriana  Jonas-2246000 kamila Boldezerska-2309832</vt:lpstr>
      <vt:lpstr>PowerPoint Presentation</vt:lpstr>
      <vt:lpstr>Introduction</vt:lpstr>
      <vt:lpstr>Team</vt:lpstr>
      <vt:lpstr>Team vs Group</vt:lpstr>
      <vt:lpstr>Tuckman’s 5 Stage Model</vt:lpstr>
      <vt:lpstr>Characteristics of Effective Team</vt:lpstr>
      <vt:lpstr>Benefits, Rewards and Recognition of Effective Team</vt:lpstr>
      <vt:lpstr>Effective Conflict Handling  and Delegation</vt:lpstr>
      <vt:lpstr>Belbin’s Team Role Model</vt:lpstr>
      <vt:lpstr>Our Team Role Composition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Effective Team-working and Communication Module Code: BMSW4009    Assignment Title: Group Presentation on Team-Working   Team Name: </dc:title>
  <dc:creator/>
  <cp:lastModifiedBy>Irena Krajnakova (2309834)</cp:lastModifiedBy>
  <cp:revision>2</cp:revision>
  <dcterms:created xsi:type="dcterms:W3CDTF">2024-02-18T17:51:57Z</dcterms:created>
  <dcterms:modified xsi:type="dcterms:W3CDTF">2024-03-04T18:38:37Z</dcterms:modified>
</cp:coreProperties>
</file>