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3" r:id="rId10"/>
    <p:sldId id="264" r:id="rId11"/>
    <p:sldId id="267" r:id="rId12"/>
    <p:sldId id="268" r:id="rId13"/>
    <p:sldId id="266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FF99"/>
    <a:srgbClr val="FF33CC"/>
    <a:srgbClr val="FF66CC"/>
    <a:srgbClr val="007434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C1C1BF-AB84-4D51-B2CD-7D1B0B65C433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E1C891-4A87-4E90-BD8B-86A6BF91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894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412776"/>
            <a:ext cx="8132440" cy="1829761"/>
          </a:xfrm>
        </p:spPr>
        <p:txBody>
          <a:bodyPr>
            <a:noAutofit/>
          </a:bodyPr>
          <a:lstStyle/>
          <a:p>
            <a:r>
              <a:rPr lang="en-GB" sz="6600" dirty="0" smtClean="0">
                <a:latin typeface="Century Gothic" pitchFamily="34" charset="0"/>
              </a:rPr>
              <a:t>Ideas for memory</a:t>
            </a:r>
            <a:br>
              <a:rPr lang="en-GB" sz="6600" dirty="0" smtClean="0">
                <a:latin typeface="Century Gothic" pitchFamily="34" charset="0"/>
              </a:rPr>
            </a:br>
            <a:r>
              <a:rPr lang="en-GB" sz="6600" dirty="0" smtClean="0">
                <a:latin typeface="Century Gothic" pitchFamily="34" charset="0"/>
              </a:rPr>
              <a:t>recall; renal system</a:t>
            </a:r>
            <a:endParaRPr lang="en-GB" sz="6600" dirty="0">
              <a:latin typeface="Century Gothic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3573017"/>
            <a:ext cx="8352928" cy="1238294"/>
          </a:xfrm>
        </p:spPr>
        <p:txBody>
          <a:bodyPr>
            <a:noAutofit/>
          </a:bodyPr>
          <a:lstStyle/>
          <a:p>
            <a:r>
              <a:rPr lang="en-GB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Just suggestions….. </a:t>
            </a:r>
          </a:p>
          <a:p>
            <a:r>
              <a:rPr lang="en-GB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Think of your own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91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>
                <a:latin typeface="Century Gothic" pitchFamily="34" charset="0"/>
              </a:rPr>
              <a:t>Cortex and medulla</a:t>
            </a:r>
            <a:endParaRPr lang="en-GB" sz="6000" dirty="0">
              <a:latin typeface="Century Gothic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300192" y="5797185"/>
            <a:ext cx="1800200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75746"/>
            <a:ext cx="5111204" cy="3975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7449021" y="1556792"/>
            <a:ext cx="1440160" cy="576064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Century Gothic" pitchFamily="34" charset="0"/>
              </a:rPr>
              <a:t>Cortex</a:t>
            </a:r>
            <a:endParaRPr lang="en-GB" sz="2400" dirty="0">
              <a:solidFill>
                <a:schemeClr val="tx1"/>
              </a:solidFill>
              <a:latin typeface="Century Gothic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604720" y="2996952"/>
            <a:ext cx="1440160" cy="60219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Century Gothic" pitchFamily="34" charset="0"/>
              </a:rPr>
              <a:t>Medulla</a:t>
            </a:r>
            <a:endParaRPr lang="en-GB" sz="2400" dirty="0">
              <a:solidFill>
                <a:schemeClr val="tx1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5536" y="1844824"/>
            <a:ext cx="3456384" cy="3108543"/>
          </a:xfrm>
          <a:prstGeom prst="rect">
            <a:avLst/>
          </a:prstGeom>
          <a:solidFill>
            <a:schemeClr val="bg1">
              <a:lumMod val="85000"/>
            </a:schemeClr>
          </a:solidFill>
          <a:ln w="571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 smtClean="0">
                <a:latin typeface="Century Gothic" pitchFamily="34" charset="0"/>
              </a:rPr>
              <a:t>Alphabetical order</a:t>
            </a:r>
          </a:p>
          <a:p>
            <a:endParaRPr lang="en-GB" sz="2800" b="1" u="sng" dirty="0" smtClean="0">
              <a:latin typeface="Century Gothic" pitchFamily="34" charset="0"/>
            </a:endParaRPr>
          </a:p>
          <a:p>
            <a:r>
              <a:rPr lang="en-GB" sz="2800" b="1" i="1" dirty="0" smtClean="0">
                <a:latin typeface="Century Gothic" pitchFamily="34" charset="0"/>
              </a:rPr>
              <a:t>Cortex</a:t>
            </a:r>
            <a:r>
              <a:rPr lang="en-GB" sz="2800" dirty="0" smtClean="0">
                <a:latin typeface="Century Gothic" pitchFamily="34" charset="0"/>
              </a:rPr>
              <a:t> = C  outer</a:t>
            </a:r>
          </a:p>
          <a:p>
            <a:endParaRPr lang="en-GB" sz="2800" dirty="0" smtClean="0">
              <a:latin typeface="Century Gothic" pitchFamily="34" charset="0"/>
            </a:endParaRPr>
          </a:p>
          <a:p>
            <a:r>
              <a:rPr lang="en-GB" sz="2800" b="1" i="1" dirty="0" smtClean="0">
                <a:latin typeface="Century Gothic" pitchFamily="34" charset="0"/>
              </a:rPr>
              <a:t>Medulla</a:t>
            </a:r>
            <a:r>
              <a:rPr lang="en-GB" sz="2800" dirty="0" smtClean="0">
                <a:latin typeface="Century Gothic" pitchFamily="34" charset="0"/>
              </a:rPr>
              <a:t> = M</a:t>
            </a:r>
          </a:p>
          <a:p>
            <a:r>
              <a:rPr lang="en-GB" sz="2800" dirty="0" smtClean="0">
                <a:latin typeface="Century Gothic" pitchFamily="34" charset="0"/>
              </a:rPr>
              <a:t>Inner and sounds a bit like middle</a:t>
            </a:r>
            <a:endParaRPr lang="en-GB" sz="2800" dirty="0">
              <a:latin typeface="Century Gothic" pitchFamily="34" charset="0"/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732240" y="1844824"/>
            <a:ext cx="716781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7090630" y="3298051"/>
            <a:ext cx="51409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742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Century Gothic" pitchFamily="34" charset="0"/>
              </a:rPr>
              <a:t>Location</a:t>
            </a:r>
            <a:endParaRPr lang="en-GB" sz="6600" dirty="0">
              <a:latin typeface="Century Gothic" pitchFamily="34" charset="0"/>
            </a:endParaRP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764704"/>
            <a:ext cx="4308105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1412776"/>
            <a:ext cx="3888432" cy="3693319"/>
          </a:xfrm>
          <a:prstGeom prst="rect">
            <a:avLst/>
          </a:prstGeom>
          <a:solidFill>
            <a:srgbClr val="FFCCFF"/>
          </a:solidFill>
        </p:spPr>
        <p:txBody>
          <a:bodyPr wrap="square" rtlCol="0">
            <a:spAutoFit/>
          </a:bodyPr>
          <a:lstStyle/>
          <a:p>
            <a:r>
              <a:rPr lang="en-GB" sz="2600" dirty="0" smtClean="0">
                <a:latin typeface="Century Gothic" pitchFamily="34" charset="0"/>
              </a:rPr>
              <a:t>The</a:t>
            </a:r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 </a:t>
            </a:r>
            <a:r>
              <a:rPr lang="en-GB" sz="26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cortex</a:t>
            </a:r>
            <a:r>
              <a:rPr lang="en-GB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 </a:t>
            </a:r>
            <a:r>
              <a:rPr lang="en-GB" sz="2600" dirty="0" smtClean="0">
                <a:latin typeface="Century Gothic" pitchFamily="34" charset="0"/>
              </a:rPr>
              <a:t>is where the majority of the nephron is located</a:t>
            </a:r>
          </a:p>
          <a:p>
            <a:endParaRPr lang="en-GB" sz="2600" dirty="0" smtClean="0">
              <a:latin typeface="Century Gothic" pitchFamily="34" charset="0"/>
            </a:endParaRPr>
          </a:p>
          <a:p>
            <a:r>
              <a:rPr lang="en-GB" sz="2600" dirty="0" smtClean="0">
                <a:latin typeface="Century Gothic" pitchFamily="34" charset="0"/>
              </a:rPr>
              <a:t>Just the </a:t>
            </a:r>
            <a:r>
              <a:rPr lang="en-GB" sz="2600" b="1" u="sng" dirty="0" smtClean="0">
                <a:latin typeface="Century Gothic" pitchFamily="34" charset="0"/>
              </a:rPr>
              <a:t>loop of </a:t>
            </a:r>
            <a:r>
              <a:rPr lang="en-GB" sz="2600" b="1" u="sng" dirty="0" err="1" smtClean="0">
                <a:latin typeface="Century Gothic" pitchFamily="34" charset="0"/>
              </a:rPr>
              <a:t>Henle</a:t>
            </a:r>
            <a:r>
              <a:rPr lang="en-GB" sz="2600" b="1" u="sng" dirty="0" smtClean="0">
                <a:latin typeface="Century Gothic" pitchFamily="34" charset="0"/>
              </a:rPr>
              <a:t> </a:t>
            </a:r>
            <a:r>
              <a:rPr lang="en-GB" sz="2600" dirty="0" smtClean="0">
                <a:latin typeface="Century Gothic" pitchFamily="34" charset="0"/>
              </a:rPr>
              <a:t>drops down into the </a:t>
            </a:r>
            <a:r>
              <a:rPr lang="en-GB" sz="26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medulla</a:t>
            </a:r>
            <a:r>
              <a:rPr lang="en-GB" sz="2600" dirty="0" smtClean="0">
                <a:latin typeface="Century Gothic" pitchFamily="34" charset="0"/>
              </a:rPr>
              <a:t> where there are a lot more blood capillaries.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71800" y="5301208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Century Gothic" pitchFamily="34" charset="0"/>
              </a:rPr>
              <a:t>The </a:t>
            </a:r>
            <a:r>
              <a:rPr lang="en-GB" sz="2400" b="1" i="1" dirty="0" smtClean="0">
                <a:latin typeface="Century Gothic" pitchFamily="34" charset="0"/>
              </a:rPr>
              <a:t>collecting duct </a:t>
            </a:r>
            <a:r>
              <a:rPr lang="en-GB" sz="2400" dirty="0" smtClean="0">
                <a:latin typeface="Century Gothic" pitchFamily="34" charset="0"/>
              </a:rPr>
              <a:t>is taking the urine from the nephrons in the cortex through down to the </a:t>
            </a:r>
            <a:r>
              <a:rPr lang="en-GB" sz="2400" b="1" i="1" dirty="0" smtClean="0">
                <a:latin typeface="Century Gothic" pitchFamily="34" charset="0"/>
              </a:rPr>
              <a:t>renal pelvis</a:t>
            </a:r>
            <a:endParaRPr lang="en-GB" sz="2400" b="1" i="1" dirty="0">
              <a:latin typeface="Century Gothic" pitchFamily="34" charset="0"/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8388424" y="4293096"/>
            <a:ext cx="72008" cy="1800200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6156176" y="2564904"/>
            <a:ext cx="2664296" cy="288032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538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9"/>
            <a:ext cx="4258816" cy="403244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3600" dirty="0" smtClean="0">
                <a:latin typeface="Century Gothic" pitchFamily="34" charset="0"/>
              </a:rPr>
              <a:t>The loop of </a:t>
            </a:r>
            <a:r>
              <a:rPr lang="en-GB" sz="3600" dirty="0" err="1" smtClean="0">
                <a:latin typeface="Century Gothic" pitchFamily="34" charset="0"/>
              </a:rPr>
              <a:t>Henle</a:t>
            </a:r>
            <a:r>
              <a:rPr lang="en-GB" sz="3600" dirty="0" smtClean="0">
                <a:latin typeface="Century Gothic" pitchFamily="34" charset="0"/>
              </a:rPr>
              <a:t> is just that… </a:t>
            </a:r>
          </a:p>
          <a:p>
            <a:pPr marL="109728" indent="0">
              <a:buNone/>
            </a:pPr>
            <a:r>
              <a:rPr lang="en-GB" sz="3600" dirty="0" smtClean="0">
                <a:latin typeface="Century Gothic" pitchFamily="34" charset="0"/>
              </a:rPr>
              <a:t>          …..a loop!</a:t>
            </a:r>
          </a:p>
          <a:p>
            <a:pPr marL="109728" indent="0">
              <a:buNone/>
            </a:pPr>
            <a:endParaRPr lang="en-GB" sz="2400" dirty="0" smtClean="0">
              <a:latin typeface="Century Gothic" pitchFamily="34" charset="0"/>
            </a:endParaRPr>
          </a:p>
          <a:p>
            <a:pPr marL="109728" indent="0">
              <a:buNone/>
            </a:pPr>
            <a:endParaRPr lang="en-GB" sz="2400" dirty="0" smtClean="0">
              <a:latin typeface="Century Gothic" pitchFamily="34" charset="0"/>
            </a:endParaRPr>
          </a:p>
          <a:p>
            <a:pPr marL="109728" indent="0">
              <a:buNone/>
            </a:pPr>
            <a:r>
              <a:rPr lang="en-GB" sz="2400" dirty="0" smtClean="0">
                <a:latin typeface="Century Gothic" pitchFamily="34" charset="0"/>
              </a:rPr>
              <a:t>It’s named </a:t>
            </a:r>
            <a:r>
              <a:rPr lang="en-GB" sz="2400" dirty="0">
                <a:latin typeface="Century Gothic" pitchFamily="34" charset="0"/>
              </a:rPr>
              <a:t>after </a:t>
            </a:r>
            <a:r>
              <a:rPr lang="en-GB" sz="2400" dirty="0" err="1" smtClean="0">
                <a:latin typeface="Century Gothic" pitchFamily="34" charset="0"/>
              </a:rPr>
              <a:t>Jakob</a:t>
            </a:r>
            <a:endParaRPr lang="en-GB" sz="2400" dirty="0" smtClean="0">
              <a:latin typeface="Century Gothic" pitchFamily="34" charset="0"/>
            </a:endParaRPr>
          </a:p>
          <a:p>
            <a:pPr marL="109728" indent="0">
              <a:buNone/>
            </a:pPr>
            <a:r>
              <a:rPr lang="en-GB" sz="2400" dirty="0" smtClean="0">
                <a:latin typeface="Century Gothic" pitchFamily="34" charset="0"/>
              </a:rPr>
              <a:t>(Not </a:t>
            </a:r>
            <a:r>
              <a:rPr lang="en-GB" sz="2400" i="1" u="sng" dirty="0" smtClean="0">
                <a:latin typeface="Century Gothic" pitchFamily="34" charset="0"/>
              </a:rPr>
              <a:t>HENRY</a:t>
            </a:r>
            <a:r>
              <a:rPr lang="en-GB" sz="2400" dirty="0" smtClean="0">
                <a:latin typeface="Century Gothic" pitchFamily="34" charset="0"/>
              </a:rPr>
              <a:t>) </a:t>
            </a:r>
            <a:r>
              <a:rPr lang="en-GB" sz="2400" b="1" dirty="0" err="1" smtClean="0">
                <a:latin typeface="Century Gothic" pitchFamily="34" charset="0"/>
              </a:rPr>
              <a:t>Henle</a:t>
            </a:r>
            <a:r>
              <a:rPr lang="en-GB" sz="2400" dirty="0" smtClean="0">
                <a:latin typeface="Century Gothic" pitchFamily="34" charset="0"/>
              </a:rPr>
              <a:t> who was a German pathologist</a:t>
            </a:r>
            <a:endParaRPr lang="en-GB" sz="2400" dirty="0">
              <a:latin typeface="Century Gothic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Century Gothic" pitchFamily="34" charset="0"/>
              </a:rPr>
              <a:t>Loop of </a:t>
            </a:r>
            <a:r>
              <a:rPr lang="en-GB" sz="6600" dirty="0" err="1">
                <a:latin typeface="Century Gothic" pitchFamily="34" charset="0"/>
              </a:rPr>
              <a:t>H</a:t>
            </a:r>
            <a:r>
              <a:rPr lang="en-GB" sz="6600" dirty="0" err="1" smtClean="0">
                <a:latin typeface="Century Gothic" pitchFamily="34" charset="0"/>
              </a:rPr>
              <a:t>enle</a:t>
            </a:r>
            <a:endParaRPr lang="en-GB" sz="6600" dirty="0">
              <a:latin typeface="Century Gothic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56792"/>
            <a:ext cx="3768080" cy="4980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>
            <a:off x="4211960" y="3212976"/>
            <a:ext cx="2304256" cy="83428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4211960" y="3429000"/>
            <a:ext cx="3096344" cy="129614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9732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27984" y="2492896"/>
            <a:ext cx="4258816" cy="3514395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GB" sz="4000" b="1" u="sng" dirty="0" smtClean="0">
                <a:latin typeface="Century Gothic" pitchFamily="34" charset="0"/>
              </a:rPr>
              <a:t>Afferent</a:t>
            </a:r>
          </a:p>
          <a:p>
            <a:pPr marL="109728" indent="0">
              <a:buNone/>
            </a:pPr>
            <a:r>
              <a:rPr lang="en-GB" sz="4000" b="1" u="sng" dirty="0" smtClean="0">
                <a:latin typeface="Century Gothic" pitchFamily="34" charset="0"/>
              </a:rPr>
              <a:t>A</a:t>
            </a:r>
            <a:r>
              <a:rPr lang="en-GB" sz="4000" dirty="0" smtClean="0">
                <a:latin typeface="Century Gothic" pitchFamily="34" charset="0"/>
              </a:rPr>
              <a:t>rrival of blood</a:t>
            </a:r>
          </a:p>
          <a:p>
            <a:pPr marL="109728" indent="0">
              <a:buNone/>
            </a:pPr>
            <a:endParaRPr lang="en-GB" sz="4000" dirty="0">
              <a:latin typeface="Century Gothic" pitchFamily="34" charset="0"/>
            </a:endParaRPr>
          </a:p>
          <a:p>
            <a:pPr marL="109728" indent="0">
              <a:buNone/>
            </a:pPr>
            <a:r>
              <a:rPr lang="en-GB" sz="4000" b="1" u="sng" dirty="0" smtClean="0">
                <a:latin typeface="Century Gothic" pitchFamily="34" charset="0"/>
              </a:rPr>
              <a:t>Efferent</a:t>
            </a:r>
          </a:p>
          <a:p>
            <a:pPr marL="109728" indent="0">
              <a:buNone/>
            </a:pPr>
            <a:r>
              <a:rPr lang="en-GB" sz="4000" b="1" u="sng" dirty="0" smtClean="0">
                <a:latin typeface="Century Gothic" pitchFamily="34" charset="0"/>
              </a:rPr>
              <a:t>E</a:t>
            </a:r>
            <a:r>
              <a:rPr lang="en-GB" sz="4000" dirty="0" smtClean="0">
                <a:latin typeface="Century Gothic" pitchFamily="34" charset="0"/>
              </a:rPr>
              <a:t>xit of blood</a:t>
            </a:r>
            <a:endParaRPr lang="en-GB" sz="4000" dirty="0">
              <a:latin typeface="Century Gothic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354162"/>
          </a:xfrm>
        </p:spPr>
        <p:txBody>
          <a:bodyPr>
            <a:noAutofit/>
          </a:bodyPr>
          <a:lstStyle/>
          <a:p>
            <a:r>
              <a:rPr lang="en-GB" sz="6000" dirty="0" smtClean="0">
                <a:latin typeface="Century Gothic" pitchFamily="34" charset="0"/>
              </a:rPr>
              <a:t>Afferent arteriole </a:t>
            </a:r>
            <a:br>
              <a:rPr lang="en-GB" sz="6000" dirty="0" smtClean="0">
                <a:latin typeface="Century Gothic" pitchFamily="34" charset="0"/>
              </a:rPr>
            </a:br>
            <a:r>
              <a:rPr lang="en-GB" sz="6000" dirty="0" smtClean="0">
                <a:latin typeface="Century Gothic" pitchFamily="34" charset="0"/>
              </a:rPr>
              <a:t>Efferent arteriole</a:t>
            </a:r>
            <a:br>
              <a:rPr lang="en-GB" sz="6000" dirty="0" smtClean="0">
                <a:latin typeface="Century Gothic" pitchFamily="34" charset="0"/>
              </a:rPr>
            </a:br>
            <a:endParaRPr lang="en-GB" sz="6000" dirty="0">
              <a:latin typeface="Century Gothic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04864"/>
            <a:ext cx="2736304" cy="3701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 flipH="1" flipV="1">
            <a:off x="1979712" y="2636912"/>
            <a:ext cx="2664296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>
            <a:off x="2267744" y="5085184"/>
            <a:ext cx="2399272" cy="36004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7891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Century Gothic" pitchFamily="34" charset="0"/>
              </a:rPr>
              <a:t>Efferent arteriole</a:t>
            </a:r>
            <a:endParaRPr lang="en-GB" sz="6600" dirty="0">
              <a:latin typeface="Century Gothic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84784"/>
            <a:ext cx="5527873" cy="3644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95537" y="1495829"/>
            <a:ext cx="3024335" cy="4154984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Century Gothic" pitchFamily="34" charset="0"/>
              </a:rPr>
              <a:t>The </a:t>
            </a:r>
            <a:r>
              <a:rPr lang="en-GB" sz="2400" b="1" u="sng" dirty="0" smtClean="0">
                <a:solidFill>
                  <a:schemeClr val="accent2">
                    <a:lumMod val="75000"/>
                  </a:schemeClr>
                </a:solidFill>
                <a:latin typeface="Century Gothic" pitchFamily="34" charset="0"/>
              </a:rPr>
              <a:t>efferent arteriole</a:t>
            </a: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Century Gothic" pitchFamily="34" charset="0"/>
              </a:rPr>
              <a:t> </a:t>
            </a:r>
            <a:r>
              <a:rPr lang="en-GB" sz="2400" dirty="0" smtClean="0">
                <a:latin typeface="Century Gothic" pitchFamily="34" charset="0"/>
              </a:rPr>
              <a:t>goes </a:t>
            </a:r>
            <a:r>
              <a:rPr lang="en-GB" sz="2400" dirty="0">
                <a:latin typeface="Century Gothic" pitchFamily="34" charset="0"/>
              </a:rPr>
              <a:t>i</a:t>
            </a:r>
            <a:r>
              <a:rPr lang="en-GB" sz="2400" dirty="0" smtClean="0">
                <a:latin typeface="Century Gothic" pitchFamily="34" charset="0"/>
              </a:rPr>
              <a:t>nto the </a:t>
            </a:r>
            <a:r>
              <a:rPr lang="en-GB" sz="2400" b="1" dirty="0" err="1" smtClean="0">
                <a:solidFill>
                  <a:schemeClr val="accent2">
                    <a:lumMod val="75000"/>
                  </a:schemeClr>
                </a:solidFill>
                <a:latin typeface="Century Gothic" pitchFamily="34" charset="0"/>
              </a:rPr>
              <a:t>peritubular</a:t>
            </a: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Century Gothic" pitchFamily="34" charset="0"/>
              </a:rPr>
              <a:t> capillaries </a:t>
            </a:r>
            <a:r>
              <a:rPr lang="en-GB" sz="2400" dirty="0" smtClean="0">
                <a:latin typeface="Century Gothic" pitchFamily="34" charset="0"/>
              </a:rPr>
              <a:t>that do a BIG job with the absorbing and reabsorbing from the proximal and loop of </a:t>
            </a:r>
            <a:r>
              <a:rPr lang="en-GB" sz="2400" dirty="0" err="1" smtClean="0">
                <a:latin typeface="Century Gothic" pitchFamily="34" charset="0"/>
              </a:rPr>
              <a:t>Henle</a:t>
            </a:r>
            <a:r>
              <a:rPr lang="en-GB" sz="2400" dirty="0" smtClean="0">
                <a:latin typeface="Century Gothic" pitchFamily="34" charset="0"/>
              </a:rPr>
              <a:t> and the beginning of the distal tubule</a:t>
            </a:r>
            <a:endParaRPr lang="en-GB" sz="24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299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23928" y="1481328"/>
            <a:ext cx="4762872" cy="4525963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sz="3600" dirty="0" smtClean="0">
                <a:latin typeface="Century Gothic" pitchFamily="34" charset="0"/>
              </a:rPr>
              <a:t>The glomerulus is the biggest part and the initial start of the nephron….</a:t>
            </a:r>
          </a:p>
          <a:p>
            <a:pPr marL="109728" indent="0">
              <a:buNone/>
            </a:pPr>
            <a:endParaRPr lang="en-GB" sz="3600" dirty="0">
              <a:latin typeface="Century Gothic" pitchFamily="34" charset="0"/>
            </a:endParaRPr>
          </a:p>
          <a:p>
            <a:pPr marL="109728" indent="0">
              <a:buNone/>
            </a:pPr>
            <a:r>
              <a:rPr lang="en-GB" sz="3600" dirty="0" smtClean="0">
                <a:latin typeface="Century Gothic" pitchFamily="34" charset="0"/>
              </a:rPr>
              <a:t>It </a:t>
            </a:r>
            <a:r>
              <a:rPr lang="en-GB" sz="3600" b="1" dirty="0" smtClean="0">
                <a:latin typeface="Century Gothic" pitchFamily="34" charset="0"/>
              </a:rPr>
              <a:t>“rules” </a:t>
            </a:r>
            <a:r>
              <a:rPr lang="en-GB" sz="3600" dirty="0" smtClean="0">
                <a:latin typeface="Century Gothic" pitchFamily="34" charset="0"/>
              </a:rPr>
              <a:t>at the beginning</a:t>
            </a:r>
          </a:p>
          <a:p>
            <a:pPr marL="109728" indent="0">
              <a:buNone/>
            </a:pPr>
            <a:r>
              <a:rPr lang="en-GB" sz="3600" dirty="0" err="1" smtClean="0">
                <a:latin typeface="Century Gothic" pitchFamily="34" charset="0"/>
              </a:rPr>
              <a:t>Glomer</a:t>
            </a:r>
            <a:r>
              <a:rPr lang="en-GB" sz="3600" dirty="0" smtClean="0">
                <a:latin typeface="Century Gothic" pitchFamily="34" charset="0"/>
              </a:rPr>
              <a:t>-</a:t>
            </a:r>
            <a:r>
              <a:rPr lang="en-GB" sz="3600" b="1" dirty="0" smtClean="0">
                <a:latin typeface="Century Gothic" pitchFamily="34" charset="0"/>
              </a:rPr>
              <a:t>“</a:t>
            </a:r>
            <a:r>
              <a:rPr lang="en-GB" sz="3600" b="1" dirty="0" err="1" smtClean="0">
                <a:latin typeface="Century Gothic" pitchFamily="34" charset="0"/>
              </a:rPr>
              <a:t>rulus</a:t>
            </a:r>
            <a:r>
              <a:rPr lang="en-GB" b="1" dirty="0" smtClean="0"/>
              <a:t>”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Century Gothic" pitchFamily="34" charset="0"/>
              </a:rPr>
              <a:t>Glomerulus</a:t>
            </a:r>
            <a:endParaRPr lang="en-GB" sz="6600" dirty="0">
              <a:latin typeface="Century Gothic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08116"/>
            <a:ext cx="3599467" cy="3559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2541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772816"/>
            <a:ext cx="3610744" cy="1515624"/>
          </a:xfrm>
        </p:spPr>
        <p:txBody>
          <a:bodyPr/>
          <a:lstStyle/>
          <a:p>
            <a:pPr marL="109728" indent="0">
              <a:buNone/>
            </a:pPr>
            <a:r>
              <a:rPr lang="en-GB" dirty="0" smtClean="0">
                <a:latin typeface="Century Gothic" pitchFamily="34" charset="0"/>
              </a:rPr>
              <a:t>Named </a:t>
            </a:r>
            <a:r>
              <a:rPr lang="en-GB" dirty="0">
                <a:latin typeface="Century Gothic" pitchFamily="34" charset="0"/>
              </a:rPr>
              <a:t>after Sir William </a:t>
            </a:r>
            <a:r>
              <a:rPr lang="en-GB" b="1" dirty="0" smtClean="0">
                <a:latin typeface="Century Gothic" pitchFamily="34" charset="0"/>
              </a:rPr>
              <a:t>Bowman</a:t>
            </a:r>
            <a:r>
              <a:rPr lang="en-GB" dirty="0" smtClean="0">
                <a:latin typeface="Century Gothic" pitchFamily="34" charset="0"/>
              </a:rPr>
              <a:t> an </a:t>
            </a:r>
            <a:r>
              <a:rPr lang="en-GB" dirty="0">
                <a:latin typeface="Century Gothic" pitchFamily="34" charset="0"/>
              </a:rPr>
              <a:t>English surgeon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Century Gothic" pitchFamily="34" charset="0"/>
              </a:rPr>
              <a:t>Bowman’s capsule</a:t>
            </a:r>
            <a:endParaRPr lang="en-GB" sz="6600" dirty="0">
              <a:latin typeface="Century Gothic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132856"/>
            <a:ext cx="4647915" cy="3190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40968"/>
            <a:ext cx="24384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al 3"/>
          <p:cNvSpPr/>
          <p:nvPr/>
        </p:nvSpPr>
        <p:spPr>
          <a:xfrm>
            <a:off x="4067944" y="3140968"/>
            <a:ext cx="1728192" cy="586929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039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3898776" cy="3819880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GB" sz="3200" dirty="0" smtClean="0">
                <a:solidFill>
                  <a:srgbClr val="00B050"/>
                </a:solidFill>
                <a:latin typeface="Century Gothic" pitchFamily="34" charset="0"/>
              </a:rPr>
              <a:t>The</a:t>
            </a:r>
            <a:r>
              <a:rPr lang="en-GB" sz="3200" dirty="0" smtClean="0">
                <a:latin typeface="Century Gothic" pitchFamily="34" charset="0"/>
              </a:rPr>
              <a:t> </a:t>
            </a:r>
            <a:r>
              <a:rPr lang="en-GB" sz="3200" b="1" u="sng" dirty="0" smtClean="0">
                <a:latin typeface="Century Gothic" pitchFamily="34" charset="0"/>
              </a:rPr>
              <a:t>proximal tubule </a:t>
            </a:r>
            <a:r>
              <a:rPr lang="en-GB" sz="3200" dirty="0" smtClean="0">
                <a:solidFill>
                  <a:srgbClr val="007434"/>
                </a:solidFill>
                <a:latin typeface="Century Gothic" pitchFamily="34" charset="0"/>
              </a:rPr>
              <a:t>is in closer </a:t>
            </a:r>
            <a:r>
              <a:rPr lang="en-GB" sz="3200" i="1" dirty="0" smtClean="0">
                <a:solidFill>
                  <a:srgbClr val="007434"/>
                </a:solidFill>
                <a:latin typeface="Century Gothic" pitchFamily="34" charset="0"/>
              </a:rPr>
              <a:t>proximity</a:t>
            </a:r>
            <a:r>
              <a:rPr lang="en-GB" sz="3200" dirty="0" smtClean="0">
                <a:solidFill>
                  <a:srgbClr val="007434"/>
                </a:solidFill>
                <a:latin typeface="Century Gothic" pitchFamily="34" charset="0"/>
              </a:rPr>
              <a:t> to the glomerulus </a:t>
            </a:r>
          </a:p>
          <a:p>
            <a:pPr marL="109728" indent="0">
              <a:buNone/>
            </a:pPr>
            <a:endParaRPr lang="en-GB" sz="1500" dirty="0" smtClean="0">
              <a:latin typeface="Century Gothic" pitchFamily="34" charset="0"/>
            </a:endParaRPr>
          </a:p>
          <a:p>
            <a:pPr marL="109728" indent="0">
              <a:buNone/>
            </a:pPr>
            <a:endParaRPr lang="en-GB" sz="1500" dirty="0" smtClean="0">
              <a:latin typeface="Century Gothic" pitchFamily="34" charset="0"/>
            </a:endParaRPr>
          </a:p>
          <a:p>
            <a:pPr marL="109728" indent="0">
              <a:buNone/>
            </a:pPr>
            <a:r>
              <a:rPr lang="en-GB" sz="3200" dirty="0" smtClean="0">
                <a:solidFill>
                  <a:srgbClr val="FF33CC"/>
                </a:solidFill>
                <a:latin typeface="Century Gothic" pitchFamily="34" charset="0"/>
              </a:rPr>
              <a:t>The</a:t>
            </a:r>
            <a:r>
              <a:rPr lang="en-GB" sz="3200" dirty="0" smtClean="0">
                <a:latin typeface="Century Gothic" pitchFamily="34" charset="0"/>
              </a:rPr>
              <a:t> </a:t>
            </a:r>
            <a:r>
              <a:rPr lang="en-GB" sz="3200" b="1" u="sng" dirty="0" smtClean="0">
                <a:latin typeface="Century Gothic" pitchFamily="34" charset="0"/>
              </a:rPr>
              <a:t>distal tubule </a:t>
            </a:r>
            <a:r>
              <a:rPr lang="en-GB" sz="3200" dirty="0" smtClean="0">
                <a:solidFill>
                  <a:srgbClr val="FF33CC"/>
                </a:solidFill>
                <a:latin typeface="Century Gothic" pitchFamily="34" charset="0"/>
              </a:rPr>
              <a:t>is</a:t>
            </a:r>
            <a:r>
              <a:rPr lang="en-GB" sz="3200" dirty="0" smtClean="0">
                <a:solidFill>
                  <a:srgbClr val="FF66CC"/>
                </a:solidFill>
                <a:latin typeface="Century Gothic" pitchFamily="34" charset="0"/>
              </a:rPr>
              <a:t> </a:t>
            </a:r>
            <a:r>
              <a:rPr lang="en-GB" sz="3200" dirty="0" smtClean="0">
                <a:solidFill>
                  <a:srgbClr val="FF33CC"/>
                </a:solidFill>
                <a:latin typeface="Century Gothic" pitchFamily="34" charset="0"/>
              </a:rPr>
              <a:t>a further </a:t>
            </a:r>
            <a:r>
              <a:rPr lang="en-GB" sz="3200" i="1" dirty="0" smtClean="0">
                <a:solidFill>
                  <a:srgbClr val="FF33CC"/>
                </a:solidFill>
                <a:latin typeface="Century Gothic" pitchFamily="34" charset="0"/>
              </a:rPr>
              <a:t>distance</a:t>
            </a:r>
            <a:endParaRPr lang="en-GB" sz="3200" i="1" dirty="0">
              <a:solidFill>
                <a:srgbClr val="FF33CC"/>
              </a:solidFill>
              <a:latin typeface="Century Gothic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700" dirty="0" smtClean="0">
                <a:latin typeface="Century Gothic" pitchFamily="34" charset="0"/>
              </a:rPr>
              <a:t>Proximal  and distal tubule</a:t>
            </a:r>
            <a:endParaRPr lang="en-GB" sz="4700" dirty="0">
              <a:latin typeface="Century Gothic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60848"/>
            <a:ext cx="4569693" cy="4256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635896" y="6119154"/>
            <a:ext cx="521776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>
                <a:solidFill>
                  <a:srgbClr val="0070C0"/>
                </a:solidFill>
                <a:latin typeface="Century Gothic" pitchFamily="34" charset="0"/>
              </a:rPr>
              <a:t>The</a:t>
            </a:r>
            <a:r>
              <a:rPr lang="en-GB" sz="2200" dirty="0" smtClean="0">
                <a:latin typeface="Century Gothic" pitchFamily="34" charset="0"/>
              </a:rPr>
              <a:t> </a:t>
            </a:r>
            <a:r>
              <a:rPr lang="en-GB" sz="2200" b="1" dirty="0" smtClean="0">
                <a:latin typeface="Century Gothic" pitchFamily="34" charset="0"/>
              </a:rPr>
              <a:t>loop of </a:t>
            </a:r>
            <a:r>
              <a:rPr lang="en-GB" sz="2200" b="1" dirty="0" err="1" smtClean="0">
                <a:latin typeface="Century Gothic" pitchFamily="34" charset="0"/>
              </a:rPr>
              <a:t>Henle</a:t>
            </a:r>
            <a:r>
              <a:rPr lang="en-GB" sz="2200" b="1" dirty="0" smtClean="0">
                <a:latin typeface="Century Gothic" pitchFamily="34" charset="0"/>
              </a:rPr>
              <a:t> </a:t>
            </a:r>
            <a:r>
              <a:rPr lang="en-GB" sz="2200" dirty="0" smtClean="0">
                <a:solidFill>
                  <a:srgbClr val="0070C0"/>
                </a:solidFill>
                <a:latin typeface="Century Gothic" pitchFamily="34" charset="0"/>
              </a:rPr>
              <a:t>separates the two</a:t>
            </a:r>
            <a:endParaRPr lang="en-GB" sz="2200" dirty="0">
              <a:solidFill>
                <a:srgbClr val="0070C0"/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8671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00808"/>
            <a:ext cx="4042792" cy="430648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3200" dirty="0" smtClean="0">
                <a:latin typeface="Century Gothic" pitchFamily="34" charset="0"/>
              </a:rPr>
              <a:t>The thickest tube which carries the urine being filtered out of the kidney through the renal pelvis</a:t>
            </a:r>
          </a:p>
          <a:p>
            <a:pPr marL="109728" indent="0">
              <a:buNone/>
            </a:pPr>
            <a:endParaRPr lang="en-GB" sz="3200" dirty="0">
              <a:latin typeface="Century Gothic" pitchFamily="34" charset="0"/>
            </a:endParaRPr>
          </a:p>
          <a:p>
            <a:pPr marL="109728" indent="0">
              <a:buNone/>
            </a:pPr>
            <a:r>
              <a:rPr lang="en-GB" sz="3200" dirty="0" smtClean="0">
                <a:latin typeface="Century Gothic" pitchFamily="34" charset="0"/>
              </a:rPr>
              <a:t>It </a:t>
            </a:r>
            <a:r>
              <a:rPr lang="en-GB" sz="3200" i="1" u="sng" dirty="0" smtClean="0">
                <a:latin typeface="Century Gothic" pitchFamily="34" charset="0"/>
              </a:rPr>
              <a:t>collects</a:t>
            </a:r>
            <a:r>
              <a:rPr lang="en-GB" sz="3200" dirty="0" smtClean="0">
                <a:latin typeface="Century Gothic" pitchFamily="34" charset="0"/>
              </a:rPr>
              <a:t> the urine</a:t>
            </a:r>
            <a:endParaRPr lang="en-GB" sz="3200" dirty="0">
              <a:latin typeface="Century Gothic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500" dirty="0" smtClean="0">
                <a:latin typeface="Century Gothic" pitchFamily="34" charset="0"/>
              </a:rPr>
              <a:t>Collecting duct</a:t>
            </a:r>
            <a:endParaRPr lang="en-GB" sz="6500" dirty="0">
              <a:latin typeface="Century Gothic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56792"/>
            <a:ext cx="3767137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8547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000" dirty="0" smtClean="0">
                <a:latin typeface="Century Gothic" pitchFamily="34" charset="0"/>
              </a:rPr>
              <a:t>Get it ??</a:t>
            </a:r>
            <a:endParaRPr lang="en-GB" sz="7000" dirty="0">
              <a:latin typeface="Century Gothic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886" y="1647164"/>
            <a:ext cx="7272808" cy="4363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0663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6632"/>
            <a:ext cx="7264797" cy="6601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588224" y="3770872"/>
            <a:ext cx="2376264" cy="1200329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Artery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 – arrive</a:t>
            </a:r>
          </a:p>
          <a:p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itchFamily="34" charset="0"/>
            </a:endParaRPr>
          </a:p>
          <a:p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Vein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 - vacate</a:t>
            </a: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4963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522507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dirty="0" smtClean="0">
                <a:latin typeface="Century Gothic" pitchFamily="34" charset="0"/>
              </a:rPr>
              <a:t>1. What is the name of the nephron structure where most of the nutrients, salt and water are secreted and absorbed (it’s the longest)?</a:t>
            </a:r>
          </a:p>
          <a:p>
            <a:pPr marL="624078" indent="-514350">
              <a:buAutoNum type="arabicPeriod"/>
            </a:pPr>
            <a:endParaRPr lang="en-GB" sz="1000" dirty="0" smtClean="0">
              <a:latin typeface="Century Gothic" pitchFamily="34" charset="0"/>
            </a:endParaRPr>
          </a:p>
          <a:p>
            <a:pPr marL="109728" indent="0">
              <a:buNone/>
            </a:pPr>
            <a:r>
              <a:rPr lang="en-GB" dirty="0" smtClean="0">
                <a:latin typeface="Century Gothic" pitchFamily="34" charset="0"/>
              </a:rPr>
              <a:t>2. Where does diffusion take place in the kidney?</a:t>
            </a:r>
          </a:p>
          <a:p>
            <a:pPr marL="109728" indent="0">
              <a:buNone/>
            </a:pPr>
            <a:endParaRPr lang="en-GB" sz="1000" dirty="0">
              <a:latin typeface="Century Gothic" pitchFamily="34" charset="0"/>
            </a:endParaRPr>
          </a:p>
          <a:p>
            <a:pPr marL="109728" indent="0">
              <a:buNone/>
            </a:pPr>
            <a:r>
              <a:rPr lang="en-GB" dirty="0" smtClean="0">
                <a:latin typeface="Century Gothic" pitchFamily="34" charset="0"/>
              </a:rPr>
              <a:t>3. What is the name of the tube that takes urine to the renal pelvis and out the nephron?</a:t>
            </a:r>
          </a:p>
          <a:p>
            <a:pPr marL="109728" indent="0">
              <a:buNone/>
            </a:pPr>
            <a:endParaRPr lang="en-GB" sz="1000" dirty="0" smtClean="0">
              <a:latin typeface="Century Gothic" pitchFamily="34" charset="0"/>
            </a:endParaRPr>
          </a:p>
          <a:p>
            <a:pPr marL="109728" indent="0">
              <a:buNone/>
            </a:pPr>
            <a:r>
              <a:rPr lang="en-GB" dirty="0" smtClean="0">
                <a:latin typeface="Century Gothic" pitchFamily="34" charset="0"/>
              </a:rPr>
              <a:t>4. What is the name of the blood capillaries in the bowman’s capsule?</a:t>
            </a:r>
            <a:endParaRPr lang="en-GB" dirty="0">
              <a:latin typeface="Century Gothic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8800" dirty="0" smtClean="0">
                <a:latin typeface="Century Gothic" pitchFamily="34" charset="0"/>
              </a:rPr>
              <a:t>Quiz</a:t>
            </a:r>
            <a:endParaRPr lang="en-GB" sz="88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59818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489</TotalTime>
  <Words>327</Words>
  <Application>Microsoft Office PowerPoint</Application>
  <PresentationFormat>On-screen Show (4:3)</PresentationFormat>
  <Paragraphs>63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Concourse</vt:lpstr>
      <vt:lpstr>Ideas for memory recall; renal system</vt:lpstr>
      <vt:lpstr>Cortex and medulla</vt:lpstr>
      <vt:lpstr>Location</vt:lpstr>
      <vt:lpstr>Loop of Henle</vt:lpstr>
      <vt:lpstr>Afferent arteriole  Efferent arteriole </vt:lpstr>
      <vt:lpstr>Efferent arteriole</vt:lpstr>
      <vt:lpstr>Glomerulus</vt:lpstr>
      <vt:lpstr>Bowman’s capsule</vt:lpstr>
      <vt:lpstr>Proximal  and distal tubule</vt:lpstr>
      <vt:lpstr>Collecting duct</vt:lpstr>
      <vt:lpstr>Get it ??</vt:lpstr>
      <vt:lpstr>PowerPoint Presentation</vt:lpstr>
      <vt:lpstr>Quiz</vt:lpstr>
    </vt:vector>
  </TitlesOfParts>
  <Company>Gateway Sixth Form College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Basics of pregnancy</dc:title>
  <dc:creator>Any Authorised User</dc:creator>
  <cp:lastModifiedBy>Felicity</cp:lastModifiedBy>
  <cp:revision>42</cp:revision>
  <cp:lastPrinted>2012-04-25T10:07:17Z</cp:lastPrinted>
  <dcterms:created xsi:type="dcterms:W3CDTF">2012-03-31T18:29:35Z</dcterms:created>
  <dcterms:modified xsi:type="dcterms:W3CDTF">2016-02-28T17:54:43Z</dcterms:modified>
</cp:coreProperties>
</file>