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71" r:id="rId3"/>
    <p:sldId id="272" r:id="rId4"/>
    <p:sldId id="273" r:id="rId5"/>
    <p:sldId id="282" r:id="rId6"/>
    <p:sldId id="283" r:id="rId7"/>
    <p:sldId id="287" r:id="rId8"/>
    <p:sldId id="269" r:id="rId9"/>
    <p:sldId id="259" r:id="rId10"/>
    <p:sldId id="274" r:id="rId11"/>
    <p:sldId id="279" r:id="rId12"/>
    <p:sldId id="275" r:id="rId13"/>
    <p:sldId id="277" r:id="rId14"/>
    <p:sldId id="278" r:id="rId15"/>
    <p:sldId id="267" r:id="rId16"/>
    <p:sldId id="270" r:id="rId17"/>
    <p:sldId id="266" r:id="rId18"/>
    <p:sldId id="264" r:id="rId19"/>
    <p:sldId id="284" r:id="rId20"/>
    <p:sldId id="285" r:id="rId21"/>
    <p:sldId id="28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676" autoAdjust="0"/>
  </p:normalViewPr>
  <p:slideViewPr>
    <p:cSldViewPr>
      <p:cViewPr varScale="1">
        <p:scale>
          <a:sx n="89" d="100"/>
          <a:sy n="89" d="100"/>
        </p:scale>
        <p:origin x="78" y="10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0B4D27D-158D-47B5-B922-B2491AFC17AF}"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1397711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0B4D27D-158D-47B5-B922-B2491AFC17AF}"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3704995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B4D27D-158D-47B5-B922-B2491AFC17AF}"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1344581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0B4D27D-158D-47B5-B922-B2491AFC17AF}"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150395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0B4D27D-158D-47B5-B922-B2491AFC17AF}" type="datetimeFigureOut">
              <a:rPr lang="en-GB" smtClean="0"/>
              <a:t>13/01/2020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2434985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0B4D27D-158D-47B5-B922-B2491AFC17AF}" type="datetimeFigureOut">
              <a:rPr lang="en-GB" smtClean="0"/>
              <a:t>13/01/2020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1245160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B4D27D-158D-47B5-B922-B2491AFC17AF}" type="datetimeFigureOut">
              <a:rPr lang="en-GB" smtClean="0"/>
              <a:t>13/01/2020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2949203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B4D27D-158D-47B5-B922-B2491AFC17AF}"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2359611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B4D27D-158D-47B5-B922-B2491AFC17AF}"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634159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0B4D27D-158D-47B5-B922-B2491AFC17AF}"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1297869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0B4D27D-158D-47B5-B922-B2491AFC17AF}"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A64A0A-DEBA-45EE-A4FF-917C29706EA7}" type="slidenum">
              <a:rPr lang="en-GB" smtClean="0"/>
              <a:t>‹#›</a:t>
            </a:fld>
            <a:endParaRPr lang="en-GB"/>
          </a:p>
        </p:txBody>
      </p:sp>
    </p:spTree>
    <p:extLst>
      <p:ext uri="{BB962C8B-B14F-4D97-AF65-F5344CB8AC3E}">
        <p14:creationId xmlns:p14="http://schemas.microsoft.com/office/powerpoint/2010/main" val="1379332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B4D27D-158D-47B5-B922-B2491AFC17AF}" type="datetimeFigureOut">
              <a:rPr lang="en-GB" smtClean="0"/>
              <a:t>13/01/2020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A64A0A-DEBA-45EE-A4FF-917C29706EA7}" type="slidenum">
              <a:rPr lang="en-GB" smtClean="0"/>
              <a:t>‹#›</a:t>
            </a:fld>
            <a:endParaRPr lang="en-GB"/>
          </a:p>
        </p:txBody>
      </p:sp>
    </p:spTree>
    <p:extLst>
      <p:ext uri="{BB962C8B-B14F-4D97-AF65-F5344CB8AC3E}">
        <p14:creationId xmlns:p14="http://schemas.microsoft.com/office/powerpoint/2010/main" val="3018897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g"/><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image" Target="../media/image20.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4.xml"/><Relationship Id="rId4" Type="http://schemas.openxmlformats.org/officeDocument/2006/relationships/image" Target="../media/image25.jpg"/></Relationships>
</file>

<file path=ppt/slides/_rels/slide2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eg"/><Relationship Id="rId1" Type="http://schemas.openxmlformats.org/officeDocument/2006/relationships/slideLayout" Target="../slideLayouts/slideLayout4.xml"/><Relationship Id="rId4" Type="http://schemas.openxmlformats.org/officeDocument/2006/relationships/image" Target="../media/image28.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dirty="0" smtClean="0"/>
              <a:t>Sustainable </a:t>
            </a:r>
            <a:r>
              <a:rPr lang="en-GB" sz="2200" dirty="0"/>
              <a:t>Development in an Era of Globalisation? </a:t>
            </a:r>
            <a:r>
              <a:rPr lang="en-GB" sz="2200" dirty="0" smtClean="0"/>
              <a:t>HPAN4008 Part 5</a:t>
            </a:r>
            <a:r>
              <a:rPr lang="en-GB" sz="2200" dirty="0"/>
              <a:t/>
            </a:r>
            <a:br>
              <a:rPr lang="en-GB" sz="2200" dirty="0"/>
            </a:br>
            <a:r>
              <a:rPr lang="en-GB" sz="4800" dirty="0"/>
              <a:t>Liberation and De-Colonisation</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4" y="1448780"/>
            <a:ext cx="3456384" cy="486054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83968" y="1340768"/>
            <a:ext cx="4464496" cy="4824536"/>
          </a:xfrm>
        </p:spPr>
      </p:pic>
    </p:spTree>
    <p:extLst>
      <p:ext uri="{BB962C8B-B14F-4D97-AF65-F5344CB8AC3E}">
        <p14:creationId xmlns:p14="http://schemas.microsoft.com/office/powerpoint/2010/main" val="850232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Liberation and De-Colonisation</a:t>
            </a:r>
            <a:endParaRPr lang="en-GB" b="1"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t>Six Main Phases:</a:t>
            </a:r>
          </a:p>
          <a:p>
            <a:pPr>
              <a:buFont typeface="Arial" charset="0"/>
              <a:buChar char="•"/>
            </a:pPr>
            <a:r>
              <a:rPr lang="en-GB" dirty="0" smtClean="0"/>
              <a:t>1776-1804: USA and Haiti</a:t>
            </a:r>
          </a:p>
          <a:p>
            <a:pPr>
              <a:buFont typeface="Arial" charset="0"/>
              <a:buChar char="•"/>
            </a:pPr>
            <a:r>
              <a:rPr lang="en-GB" dirty="0" smtClean="0"/>
              <a:t>1808-1822: Spanish America and Brazil (1823: The Monroe Doctrine and “Informal Imperialism”)</a:t>
            </a:r>
          </a:p>
          <a:p>
            <a:pPr marL="0" indent="0">
              <a:buNone/>
            </a:pPr>
            <a:r>
              <a:rPr lang="en-GB" dirty="0" smtClean="0"/>
              <a:t>BUT…The Scramble for Africa 1880-1900</a:t>
            </a:r>
          </a:p>
          <a:p>
            <a:pPr>
              <a:buFont typeface="Arial" charset="0"/>
              <a:buChar char="•"/>
            </a:pPr>
            <a:r>
              <a:rPr lang="en-GB" dirty="0" smtClean="0"/>
              <a:t>1914-1931: The British “White Dominions” (including the </a:t>
            </a:r>
            <a:r>
              <a:rPr lang="en-GB" dirty="0"/>
              <a:t>I</a:t>
            </a:r>
            <a:r>
              <a:rPr lang="en-GB" dirty="0" smtClean="0"/>
              <a:t>rish Free State)</a:t>
            </a:r>
          </a:p>
          <a:p>
            <a:pPr>
              <a:buFont typeface="Arial" charset="0"/>
              <a:buChar char="•"/>
            </a:pPr>
            <a:r>
              <a:rPr lang="en-GB" dirty="0" smtClean="0"/>
              <a:t>1945-1960s: De-colonisation of British, Dutch and French Empires (including anti-colonial struggles in Indo-China and Algeria and</a:t>
            </a:r>
            <a:r>
              <a:rPr lang="en-GB" dirty="0"/>
              <a:t> </a:t>
            </a:r>
            <a:r>
              <a:rPr lang="en-GB" dirty="0" smtClean="0"/>
              <a:t>Vietnam’s eventual victory </a:t>
            </a:r>
            <a:r>
              <a:rPr lang="en-GB" smtClean="0"/>
              <a:t>over USA in 1972)</a:t>
            </a:r>
            <a:endParaRPr lang="en-GB" dirty="0" smtClean="0"/>
          </a:p>
          <a:p>
            <a:pPr>
              <a:buFont typeface="Arial" charset="0"/>
              <a:buChar char="•"/>
            </a:pPr>
            <a:r>
              <a:rPr lang="en-GB" dirty="0" smtClean="0"/>
              <a:t>1974: The Carnation Revolution in Portugal</a:t>
            </a:r>
          </a:p>
          <a:p>
            <a:pPr>
              <a:buFont typeface="Arial" charset="0"/>
              <a:buChar char="•"/>
            </a:pPr>
            <a:r>
              <a:rPr lang="en-GB" dirty="0" smtClean="0"/>
              <a:t>Completion of the struggles for independence in Southern Africa: Angola (MPLA), Mozambique (Frelimo), Zimbabwe (ZANU/</a:t>
            </a:r>
            <a:r>
              <a:rPr lang="en-GB" dirty="0" err="1" smtClean="0"/>
              <a:t>Zapu</a:t>
            </a:r>
            <a:r>
              <a:rPr lang="en-GB" dirty="0" smtClean="0"/>
              <a:t>), Namibia (SWAPO) and South Africa (ANC)</a:t>
            </a:r>
          </a:p>
          <a:p>
            <a:pPr marL="0" indent="0">
              <a:buNone/>
            </a:pPr>
            <a:r>
              <a:rPr lang="en-GB" b="1" dirty="0" smtClean="0"/>
              <a:t>NB A powerful undercurrent of anti-colonial struggle 1776-today</a:t>
            </a:r>
          </a:p>
          <a:p>
            <a:pPr marL="0" indent="0">
              <a:buNone/>
            </a:pPr>
            <a:endParaRPr lang="en-GB" dirty="0"/>
          </a:p>
          <a:p>
            <a:pPr marL="0" indent="0">
              <a:buNone/>
            </a:pPr>
            <a:endParaRPr lang="en-GB" dirty="0" smtClean="0"/>
          </a:p>
          <a:p>
            <a:pPr>
              <a:buFont typeface="Arial" charset="0"/>
              <a:buChar char="•"/>
            </a:pPr>
            <a:endParaRPr lang="en-GB" dirty="0"/>
          </a:p>
        </p:txBody>
      </p:sp>
    </p:spTree>
    <p:extLst>
      <p:ext uri="{BB962C8B-B14F-4D97-AF65-F5344CB8AC3E}">
        <p14:creationId xmlns:p14="http://schemas.microsoft.com/office/powerpoint/2010/main" val="3650763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USA and Haiti: Stark contrasts</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9" y="1275608"/>
            <a:ext cx="4464496" cy="236941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9862" y="1268760"/>
            <a:ext cx="3548225" cy="244827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9" y="3717032"/>
            <a:ext cx="4104455" cy="273630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04048" y="3933056"/>
            <a:ext cx="3964039" cy="2520279"/>
          </a:xfrm>
          <a:prstGeom prst="rect">
            <a:avLst/>
          </a:prstGeom>
        </p:spPr>
      </p:pic>
    </p:spTree>
    <p:extLst>
      <p:ext uri="{BB962C8B-B14F-4D97-AF65-F5344CB8AC3E}">
        <p14:creationId xmlns:p14="http://schemas.microsoft.com/office/powerpoint/2010/main" val="606429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Liberation of Spanish America and Brazil 1808-1830</a:t>
            </a:r>
            <a:endParaRPr lang="en-GB" b="1" dirty="0"/>
          </a:p>
        </p:txBody>
      </p:sp>
      <p:sp>
        <p:nvSpPr>
          <p:cNvPr id="3" name="Content Placeholder 2"/>
          <p:cNvSpPr>
            <a:spLocks noGrp="1"/>
          </p:cNvSpPr>
          <p:nvPr>
            <p:ph idx="1"/>
          </p:nvPr>
        </p:nvSpPr>
        <p:spPr>
          <a:xfrm>
            <a:off x="457200" y="1600200"/>
            <a:ext cx="8229600" cy="4800600"/>
          </a:xfrm>
        </p:spPr>
        <p:txBody>
          <a:bodyPr>
            <a:normAutofit fontScale="47500" lnSpcReduction="20000"/>
          </a:bodyPr>
          <a:lstStyle/>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endParaRPr lang="en-GB" dirty="0" smtClean="0"/>
          </a:p>
          <a:p>
            <a:endParaRPr lang="en-GB" dirty="0"/>
          </a:p>
          <a:p>
            <a:endParaRPr lang="en-GB" dirty="0" smtClean="0"/>
          </a:p>
          <a:p>
            <a:endParaRPr lang="en-GB" dirty="0"/>
          </a:p>
          <a:p>
            <a:endParaRPr lang="en-GB" sz="5100" dirty="0" smtClean="0"/>
          </a:p>
          <a:p>
            <a:endParaRPr lang="en-GB" sz="5100" dirty="0" smtClean="0"/>
          </a:p>
          <a:p>
            <a:r>
              <a:rPr lang="en-GB" sz="5100" dirty="0" smtClean="0"/>
              <a:t>Bolivar </a:t>
            </a:r>
            <a:r>
              <a:rPr lang="en-GB" sz="5100" dirty="0"/>
              <a:t>and </a:t>
            </a:r>
            <a:r>
              <a:rPr lang="en-GB" sz="5100" dirty="0" smtClean="0"/>
              <a:t>O’Higgins: South America</a:t>
            </a:r>
          </a:p>
          <a:p>
            <a:r>
              <a:rPr lang="en-GB" sz="5100" dirty="0" smtClean="0"/>
              <a:t>Brazilian independence 1830</a:t>
            </a:r>
            <a:endParaRPr lang="en-GB" sz="5100" dirty="0"/>
          </a:p>
          <a:p>
            <a:r>
              <a:rPr lang="en-GB" sz="5100" dirty="0" smtClean="0"/>
              <a:t>Britain’s </a:t>
            </a:r>
            <a:r>
              <a:rPr lang="en-GB" sz="5100" dirty="0"/>
              <a:t>“informal empire”; USA’s hegemony</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400175"/>
            <a:ext cx="7128792" cy="3180953"/>
          </a:xfrm>
          <a:prstGeom prst="rect">
            <a:avLst/>
          </a:prstGeom>
        </p:spPr>
      </p:pic>
    </p:spTree>
    <p:extLst>
      <p:ext uri="{BB962C8B-B14F-4D97-AF65-F5344CB8AC3E}">
        <p14:creationId xmlns:p14="http://schemas.microsoft.com/office/powerpoint/2010/main" val="2899495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5" y="620688"/>
            <a:ext cx="3888432" cy="3672408"/>
          </a:xfrm>
        </p:spPr>
      </p:pic>
      <p:pic>
        <p:nvPicPr>
          <p:cNvPr id="8"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508513" y="620688"/>
            <a:ext cx="3611880" cy="5503555"/>
          </a:xfrm>
        </p:spPr>
      </p:pic>
    </p:spTree>
    <p:extLst>
      <p:ext uri="{BB962C8B-B14F-4D97-AF65-F5344CB8AC3E}">
        <p14:creationId xmlns:p14="http://schemas.microsoft.com/office/powerpoint/2010/main" val="3828711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“Informal Imperialism” in Latin America</a:t>
            </a:r>
            <a:endParaRPr lang="en-GB" b="1" dirty="0"/>
          </a:p>
        </p:txBody>
      </p:sp>
      <p:sp>
        <p:nvSpPr>
          <p:cNvPr id="3" name="Content Placeholder 2"/>
          <p:cNvSpPr>
            <a:spLocks noGrp="1"/>
          </p:cNvSpPr>
          <p:nvPr>
            <p:ph idx="1"/>
          </p:nvPr>
        </p:nvSpPr>
        <p:spPr/>
        <p:txBody>
          <a:bodyPr/>
          <a:lstStyle/>
          <a:p>
            <a:r>
              <a:rPr lang="en-GB" dirty="0" smtClean="0"/>
              <a:t>British industrial investment: railways etc.</a:t>
            </a:r>
          </a:p>
          <a:p>
            <a:r>
              <a:rPr lang="en-GB" dirty="0" smtClean="0"/>
              <a:t>American “hegemony”</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0032" y="2348880"/>
            <a:ext cx="3923927" cy="390904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3927432"/>
            <a:ext cx="4320480" cy="2330492"/>
          </a:xfrm>
          <a:prstGeom prst="rect">
            <a:avLst/>
          </a:prstGeom>
        </p:spPr>
      </p:pic>
    </p:spTree>
    <p:extLst>
      <p:ext uri="{BB962C8B-B14F-4D97-AF65-F5344CB8AC3E}">
        <p14:creationId xmlns:p14="http://schemas.microsoft.com/office/powerpoint/2010/main" val="3344737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aftermath of independence in Latin America, 1830-1850</a:t>
            </a:r>
            <a:endParaRPr lang="en-GB" b="1" dirty="0"/>
          </a:p>
        </p:txBody>
      </p:sp>
      <p:sp>
        <p:nvSpPr>
          <p:cNvPr id="3" name="Content Placeholder 2"/>
          <p:cNvSpPr>
            <a:spLocks noGrp="1"/>
          </p:cNvSpPr>
          <p:nvPr>
            <p:ph idx="1"/>
          </p:nvPr>
        </p:nvSpPr>
        <p:spPr/>
        <p:txBody>
          <a:bodyPr>
            <a:normAutofit fontScale="85000" lnSpcReduction="10000"/>
          </a:bodyPr>
          <a:lstStyle/>
          <a:p>
            <a:pPr marL="0" indent="0">
              <a:buNone/>
            </a:pPr>
            <a:endParaRPr lang="en-GB" dirty="0" smtClean="0"/>
          </a:p>
          <a:p>
            <a:pPr marL="0" indent="0">
              <a:buNone/>
            </a:pPr>
            <a:r>
              <a:rPr lang="en-GB" dirty="0" smtClean="0"/>
              <a:t>“In many parts of Spanish America the new governments had to deal with public debts, even before they could attempt to rebuild their economies…Tax collection, to put it mildly, was difficult. As a result…government authorities had to turn elsewhere for funds. A prime source was Britain, where bankers supported the regimes with loans…”</a:t>
            </a:r>
          </a:p>
          <a:p>
            <a:pPr marL="0" indent="0">
              <a:buNone/>
            </a:pPr>
            <a:endParaRPr lang="en-GB" dirty="0" smtClean="0"/>
          </a:p>
          <a:p>
            <a:pPr marL="0" indent="0">
              <a:buNone/>
            </a:pPr>
            <a:r>
              <a:rPr lang="en-GB" dirty="0" smtClean="0"/>
              <a:t>Skidmore, T.E. and Smith, P.H., 1989. </a:t>
            </a:r>
            <a:r>
              <a:rPr lang="en-GB" i="1" dirty="0" smtClean="0"/>
              <a:t>The Colonial Foundations</a:t>
            </a:r>
            <a:r>
              <a:rPr lang="en-GB" dirty="0" smtClean="0"/>
              <a:t> in </a:t>
            </a:r>
            <a:r>
              <a:rPr lang="en-GB" i="1" dirty="0" smtClean="0"/>
              <a:t>Modern Latin America</a:t>
            </a:r>
            <a:r>
              <a:rPr lang="en-GB" dirty="0" smtClean="0"/>
              <a:t>, Oxford: OUP, p.38</a:t>
            </a:r>
            <a:endParaRPr lang="en-GB" dirty="0"/>
          </a:p>
        </p:txBody>
      </p:sp>
    </p:spTree>
    <p:extLst>
      <p:ext uri="{BB962C8B-B14F-4D97-AF65-F5344CB8AC3E}">
        <p14:creationId xmlns:p14="http://schemas.microsoft.com/office/powerpoint/2010/main" val="396079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So, a “first wave” of liberations in South America, but…</a:t>
            </a:r>
            <a:endParaRPr lang="en-GB" b="1" dirty="0"/>
          </a:p>
        </p:txBody>
      </p:sp>
      <p:sp>
        <p:nvSpPr>
          <p:cNvPr id="3" name="Content Placeholder 2"/>
          <p:cNvSpPr>
            <a:spLocks noGrp="1"/>
          </p:cNvSpPr>
          <p:nvPr>
            <p:ph idx="1"/>
          </p:nvPr>
        </p:nvSpPr>
        <p:spPr/>
        <p:txBody>
          <a:bodyPr/>
          <a:lstStyle/>
          <a:p>
            <a:r>
              <a:rPr lang="en-GB" dirty="0" smtClean="0"/>
              <a:t>Followed  by a  big “second wave” of colonisations in Africa </a:t>
            </a:r>
          </a:p>
          <a:p>
            <a:r>
              <a:rPr lang="en-GB" dirty="0" smtClean="0"/>
              <a:t>The zenith of Imperialism 1880-1900</a:t>
            </a:r>
          </a:p>
          <a:p>
            <a:r>
              <a:rPr lang="en-GB" dirty="0" smtClean="0"/>
              <a:t>An epoch of “Wars and Revolutions”: Two world wars, centred on Europe</a:t>
            </a:r>
          </a:p>
          <a:p>
            <a:r>
              <a:rPr lang="en-GB" dirty="0" smtClean="0"/>
              <a:t>Colonial troops’ involvement in the First World War</a:t>
            </a:r>
            <a:endParaRPr lang="en-GB" dirty="0"/>
          </a:p>
        </p:txBody>
      </p:sp>
    </p:spTree>
    <p:extLst>
      <p:ext uri="{BB962C8B-B14F-4D97-AF65-F5344CB8AC3E}">
        <p14:creationId xmlns:p14="http://schemas.microsoft.com/office/powerpoint/2010/main" val="1058925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Colonial developments </a:t>
            </a:r>
            <a:r>
              <a:rPr lang="en-GB" b="1" i="1" dirty="0"/>
              <a:t>a</a:t>
            </a:r>
            <a:r>
              <a:rPr lang="en-GB" b="1" i="1" dirty="0" smtClean="0"/>
              <a:t>fter</a:t>
            </a:r>
            <a:r>
              <a:rPr lang="en-GB" b="1" dirty="0" smtClean="0"/>
              <a:t> World War I</a:t>
            </a:r>
            <a:endParaRPr lang="en-GB" b="1" dirty="0"/>
          </a:p>
        </p:txBody>
      </p:sp>
      <p:sp>
        <p:nvSpPr>
          <p:cNvPr id="3" name="Content Placeholder 2"/>
          <p:cNvSpPr>
            <a:spLocks noGrp="1"/>
          </p:cNvSpPr>
          <p:nvPr>
            <p:ph idx="1"/>
          </p:nvPr>
        </p:nvSpPr>
        <p:spPr/>
        <p:txBody>
          <a:bodyPr/>
          <a:lstStyle/>
          <a:p>
            <a:endParaRPr lang="en-GB" dirty="0" smtClean="0"/>
          </a:p>
          <a:p>
            <a:r>
              <a:rPr lang="en-GB" dirty="0" smtClean="0"/>
              <a:t>Irish Free State 1916, 1921-22</a:t>
            </a:r>
          </a:p>
          <a:p>
            <a:r>
              <a:rPr lang="en-GB" dirty="0" smtClean="0"/>
              <a:t>Freedom for Dominions</a:t>
            </a:r>
            <a:endParaRPr lang="en-GB" dirty="0"/>
          </a:p>
          <a:p>
            <a:r>
              <a:rPr lang="en-GB" dirty="0" smtClean="0"/>
              <a:t>Loss of German Colonies</a:t>
            </a:r>
          </a:p>
          <a:p>
            <a:r>
              <a:rPr lang="en-GB" dirty="0" smtClean="0"/>
              <a:t>League of Nations mandates</a:t>
            </a:r>
          </a:p>
          <a:p>
            <a:pPr marL="0" indent="0">
              <a:buNone/>
            </a:pPr>
            <a:endParaRPr lang="en-GB" dirty="0" smtClean="0"/>
          </a:p>
          <a:p>
            <a:pPr marL="0" indent="0">
              <a:buNone/>
            </a:pPr>
            <a:r>
              <a:rPr lang="en-GB" dirty="0" smtClean="0"/>
              <a:t>BUT…Mussolini’s invasion of Abyssinia 1935-36</a:t>
            </a:r>
            <a:endParaRPr lang="en-GB" dirty="0"/>
          </a:p>
        </p:txBody>
      </p:sp>
    </p:spTree>
    <p:extLst>
      <p:ext uri="{BB962C8B-B14F-4D97-AF65-F5344CB8AC3E}">
        <p14:creationId xmlns:p14="http://schemas.microsoft.com/office/powerpoint/2010/main" val="2210374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Dominion Status in the British Empire: a model for independence?</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628801"/>
            <a:ext cx="4896544" cy="4176464"/>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0152" y="1628800"/>
            <a:ext cx="2808312" cy="4248472"/>
          </a:xfrm>
          <a:prstGeom prst="rect">
            <a:avLst/>
          </a:prstGeom>
        </p:spPr>
      </p:pic>
    </p:spTree>
    <p:extLst>
      <p:ext uri="{BB962C8B-B14F-4D97-AF65-F5344CB8AC3E}">
        <p14:creationId xmlns:p14="http://schemas.microsoft.com/office/powerpoint/2010/main" val="3131232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smtClean="0"/>
              <a:t>The League of Nations and Colonial Policy: Mandates for the former German colonies</a:t>
            </a:r>
            <a:endParaRPr lang="en-GB" sz="4000" b="1" dirty="0"/>
          </a:p>
        </p:txBody>
      </p:sp>
      <p:sp>
        <p:nvSpPr>
          <p:cNvPr id="3" name="Content Placeholder 2"/>
          <p:cNvSpPr>
            <a:spLocks noGrp="1"/>
          </p:cNvSpPr>
          <p:nvPr>
            <p:ph idx="1"/>
          </p:nvPr>
        </p:nvSpPr>
        <p:spPr>
          <a:xfrm>
            <a:off x="457200" y="1600201"/>
            <a:ext cx="5122912" cy="4997151"/>
          </a:xfrm>
        </p:spPr>
        <p:txBody>
          <a:bodyPr>
            <a:normAutofit lnSpcReduction="10000"/>
          </a:bodyPr>
          <a:lstStyle/>
          <a:p>
            <a:r>
              <a:rPr lang="en-GB" sz="2400" b="1" dirty="0" err="1" smtClean="0"/>
              <a:t>Kamerun</a:t>
            </a:r>
            <a:r>
              <a:rPr lang="en-GB" sz="2400" dirty="0" smtClean="0"/>
              <a:t>: Cameroons to Britain and France</a:t>
            </a:r>
          </a:p>
          <a:p>
            <a:r>
              <a:rPr lang="en-GB" sz="2400" b="1" dirty="0" smtClean="0"/>
              <a:t>Togoland</a:t>
            </a:r>
            <a:r>
              <a:rPr lang="en-GB" sz="2400" dirty="0" smtClean="0"/>
              <a:t>: to France (</a:t>
            </a:r>
            <a:r>
              <a:rPr lang="en-GB" sz="2400" dirty="0" err="1" smtClean="0"/>
              <a:t>Dahomey</a:t>
            </a:r>
            <a:r>
              <a:rPr lang="en-GB" sz="2400" dirty="0" smtClean="0"/>
              <a:t>) and Britain (Gold Coast)</a:t>
            </a:r>
          </a:p>
          <a:p>
            <a:r>
              <a:rPr lang="en-GB" sz="2400" b="1" dirty="0" smtClean="0"/>
              <a:t>Tanganyika</a:t>
            </a:r>
            <a:r>
              <a:rPr lang="en-GB" sz="2400" dirty="0" smtClean="0"/>
              <a:t>: to Britain (Rwanda-</a:t>
            </a:r>
            <a:r>
              <a:rPr lang="en-GB" sz="2400" dirty="0" err="1" smtClean="0"/>
              <a:t>Urundi</a:t>
            </a:r>
            <a:r>
              <a:rPr lang="en-GB" sz="2400" dirty="0" smtClean="0"/>
              <a:t> to Belgium), some territory to Portugal (added to </a:t>
            </a:r>
            <a:r>
              <a:rPr lang="en-GB" sz="2400" dirty="0"/>
              <a:t>M</a:t>
            </a:r>
            <a:r>
              <a:rPr lang="en-GB" sz="2400" dirty="0" smtClean="0"/>
              <a:t>ozambique)</a:t>
            </a:r>
          </a:p>
          <a:p>
            <a:r>
              <a:rPr lang="en-GB" sz="2400" b="1" dirty="0" err="1" smtClean="0"/>
              <a:t>Süd</a:t>
            </a:r>
            <a:r>
              <a:rPr lang="en-GB" sz="2400" b="1" dirty="0" smtClean="0"/>
              <a:t>-West </a:t>
            </a:r>
            <a:r>
              <a:rPr lang="en-GB" sz="2400" b="1" dirty="0" err="1" smtClean="0"/>
              <a:t>Afrika</a:t>
            </a:r>
            <a:r>
              <a:rPr lang="en-GB" sz="2400" dirty="0" smtClean="0"/>
              <a:t>: SW Africa to Britain/South Africa</a:t>
            </a:r>
          </a:p>
          <a:p>
            <a:r>
              <a:rPr lang="en-GB" sz="2400" b="1" dirty="0" smtClean="0"/>
              <a:t>Pacific Colonies </a:t>
            </a:r>
            <a:r>
              <a:rPr lang="en-GB" sz="2400" dirty="0" smtClean="0"/>
              <a:t>to Japan, Australia and New Zealand</a:t>
            </a:r>
          </a:p>
          <a:p>
            <a:pPr marL="0" indent="0">
              <a:buNone/>
            </a:pPr>
            <a:endParaRPr lang="en-GB" sz="2400" dirty="0" smtClean="0"/>
          </a:p>
          <a:p>
            <a:pPr marL="0" indent="0">
              <a:buNone/>
            </a:pPr>
            <a:r>
              <a:rPr lang="en-GB" sz="1800" i="1" dirty="0" smtClean="0"/>
              <a:t>Right:</a:t>
            </a:r>
            <a:r>
              <a:rPr lang="en-GB" sz="1800" dirty="0" smtClean="0"/>
              <a:t> British West African troops in Togoland, 1914</a:t>
            </a:r>
            <a:endParaRPr lang="en-GB" sz="1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2120" y="1568449"/>
            <a:ext cx="2911014" cy="433822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3900" y="3390900"/>
            <a:ext cx="76200" cy="76200"/>
          </a:xfrm>
          <a:prstGeom prst="rect">
            <a:avLst/>
          </a:prstGeom>
        </p:spPr>
      </p:pic>
    </p:spTree>
    <p:extLst>
      <p:ext uri="{BB962C8B-B14F-4D97-AF65-F5344CB8AC3E}">
        <p14:creationId xmlns:p14="http://schemas.microsoft.com/office/powerpoint/2010/main" val="3261834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229600" cy="1143000"/>
          </a:xfrm>
        </p:spPr>
        <p:txBody>
          <a:bodyPr>
            <a:normAutofit fontScale="90000"/>
          </a:bodyPr>
          <a:lstStyle/>
          <a:p>
            <a:r>
              <a:rPr lang="en-GB" sz="4000" b="1" dirty="0" smtClean="0"/>
              <a:t>The League of Nations and Colonial Policy: </a:t>
            </a:r>
            <a:r>
              <a:rPr lang="en-GB" b="1" dirty="0" smtClean="0"/>
              <a:t>Italy’s invasion of Abyssinia in 1935-6</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793081"/>
            <a:ext cx="4176464" cy="41402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1772816"/>
            <a:ext cx="3672408" cy="2664296"/>
          </a:xfrm>
          <a:prstGeom prst="rect">
            <a:avLst/>
          </a:prstGeom>
        </p:spPr>
      </p:pic>
    </p:spTree>
    <p:extLst>
      <p:ext uri="{BB962C8B-B14F-4D97-AF65-F5344CB8AC3E}">
        <p14:creationId xmlns:p14="http://schemas.microsoft.com/office/powerpoint/2010/main" val="2880742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Abyssinia and Spain: Preludes to World War</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8923" y="1635622"/>
            <a:ext cx="3951069" cy="2657474"/>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07903" y="3645023"/>
            <a:ext cx="4824535" cy="287474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65150" y="1619905"/>
            <a:ext cx="3467289" cy="195143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9553" y="3933056"/>
            <a:ext cx="3960439" cy="2736304"/>
          </a:xfrm>
          <a:prstGeom prst="rect">
            <a:avLst/>
          </a:prstGeom>
        </p:spPr>
      </p:pic>
    </p:spTree>
    <p:extLst>
      <p:ext uri="{BB962C8B-B14F-4D97-AF65-F5344CB8AC3E}">
        <p14:creationId xmlns:p14="http://schemas.microsoft.com/office/powerpoint/2010/main" val="1272543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Liberation and De-Colonisation</a:t>
            </a:r>
            <a:endParaRPr lang="en-GB" b="1" dirty="0"/>
          </a:p>
        </p:txBody>
      </p:sp>
      <p:sp>
        <p:nvSpPr>
          <p:cNvPr id="3" name="Content Placeholder 2"/>
          <p:cNvSpPr>
            <a:spLocks noGrp="1"/>
          </p:cNvSpPr>
          <p:nvPr>
            <p:ph idx="1"/>
          </p:nvPr>
        </p:nvSpPr>
        <p:spPr/>
        <p:txBody>
          <a:bodyPr/>
          <a:lstStyle/>
          <a:p>
            <a:pPr marL="0" indent="0">
              <a:buNone/>
            </a:pPr>
            <a:r>
              <a:rPr lang="en-GB" sz="4400" b="1" dirty="0" smtClean="0"/>
              <a:t>   </a:t>
            </a:r>
          </a:p>
          <a:p>
            <a:endParaRPr lang="en-GB" dirty="0"/>
          </a:p>
          <a:p>
            <a:pPr marL="0" indent="0" algn="ctr">
              <a:buNone/>
            </a:pPr>
            <a:r>
              <a:rPr lang="en-GB" sz="4800" b="1" dirty="0">
                <a:solidFill>
                  <a:srgbClr val="C00000"/>
                </a:solidFill>
              </a:rPr>
              <a:t> </a:t>
            </a:r>
            <a:r>
              <a:rPr lang="en-GB" sz="4800" b="1" dirty="0" smtClean="0">
                <a:solidFill>
                  <a:srgbClr val="C00000"/>
                </a:solidFill>
              </a:rPr>
              <a:t> The End of Empires (and the Emperor’s New Clothes)</a:t>
            </a:r>
            <a:endParaRPr lang="en-GB" sz="4800" b="1" dirty="0">
              <a:solidFill>
                <a:srgbClr val="C00000"/>
              </a:solidFill>
            </a:endParaRPr>
          </a:p>
        </p:txBody>
      </p:sp>
    </p:spTree>
    <p:extLst>
      <p:ext uri="{BB962C8B-B14F-4D97-AF65-F5344CB8AC3E}">
        <p14:creationId xmlns:p14="http://schemas.microsoft.com/office/powerpoint/2010/main" val="36859776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World War II</a:t>
            </a:r>
            <a:endParaRPr lang="en-GB" b="1" dirty="0"/>
          </a:p>
        </p:txBody>
      </p:sp>
      <p:sp>
        <p:nvSpPr>
          <p:cNvPr id="3" name="Content Placeholder 2"/>
          <p:cNvSpPr>
            <a:spLocks noGrp="1"/>
          </p:cNvSpPr>
          <p:nvPr>
            <p:ph idx="1"/>
          </p:nvPr>
        </p:nvSpPr>
        <p:spPr/>
        <p:txBody>
          <a:bodyPr>
            <a:normAutofit fontScale="70000" lnSpcReduction="20000"/>
          </a:bodyPr>
          <a:lstStyle/>
          <a:p>
            <a:r>
              <a:rPr lang="en-GB" sz="4000" b="1" dirty="0" smtClean="0"/>
              <a:t>A titanic battle between Nazism and the Allies</a:t>
            </a:r>
          </a:p>
          <a:p>
            <a:pPr marL="0" indent="0">
              <a:buNone/>
            </a:pPr>
            <a:endParaRPr lang="en-GB" b="1" dirty="0" smtClean="0"/>
          </a:p>
          <a:p>
            <a:r>
              <a:rPr lang="en-GB" sz="4000" b="1" dirty="0" smtClean="0"/>
              <a:t>Japan:</a:t>
            </a:r>
            <a:r>
              <a:rPr lang="en-GB" sz="3600" b="1" dirty="0" smtClean="0"/>
              <a:t> </a:t>
            </a:r>
            <a:r>
              <a:rPr lang="en-GB" sz="3600" b="1" dirty="0"/>
              <a:t>Japanese conquests in Singapore, Burma, Indochina and Indonesia shattered the “invincibility” of the European </a:t>
            </a:r>
            <a:r>
              <a:rPr lang="en-GB" sz="3600" b="1" dirty="0" smtClean="0"/>
              <a:t>Empires and the Far East:</a:t>
            </a:r>
          </a:p>
          <a:p>
            <a:endParaRPr lang="en-GB" b="1" dirty="0" smtClean="0"/>
          </a:p>
          <a:p>
            <a:r>
              <a:rPr lang="en-GB" sz="4000" b="1" dirty="0" smtClean="0"/>
              <a:t>India in ferment before and during the war: Gandhi and Nehru; Jinnah</a:t>
            </a:r>
          </a:p>
          <a:p>
            <a:endParaRPr lang="en-GB" b="1" dirty="0"/>
          </a:p>
          <a:p>
            <a:pPr marL="0" indent="0">
              <a:buNone/>
            </a:pPr>
            <a:r>
              <a:rPr lang="en-GB" sz="4000" b="1" dirty="0" smtClean="0"/>
              <a:t>Aftermath: China, Korea, Indochina (French), Indonesia (Dutch)</a:t>
            </a:r>
          </a:p>
          <a:p>
            <a:endParaRPr lang="en-GB" dirty="0"/>
          </a:p>
        </p:txBody>
      </p:sp>
    </p:spTree>
    <p:extLst>
      <p:ext uri="{BB962C8B-B14F-4D97-AF65-F5344CB8AC3E}">
        <p14:creationId xmlns:p14="http://schemas.microsoft.com/office/powerpoint/2010/main" val="2545631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Rebuilding the world order after 1945</a:t>
            </a:r>
            <a:endParaRPr lang="en-GB" b="1" dirty="0"/>
          </a:p>
        </p:txBody>
      </p:sp>
      <p:sp>
        <p:nvSpPr>
          <p:cNvPr id="3" name="Content Placeholder 2"/>
          <p:cNvSpPr>
            <a:spLocks noGrp="1"/>
          </p:cNvSpPr>
          <p:nvPr>
            <p:ph idx="1"/>
          </p:nvPr>
        </p:nvSpPr>
        <p:spPr>
          <a:xfrm>
            <a:off x="457200" y="1196752"/>
            <a:ext cx="8229600" cy="4929411"/>
          </a:xfrm>
        </p:spPr>
        <p:txBody>
          <a:bodyPr/>
          <a:lstStyle/>
          <a:p>
            <a:r>
              <a:rPr lang="en-GB" dirty="0" smtClean="0"/>
              <a:t>A second “League of Nations” -  this time with US involvement     </a:t>
            </a:r>
            <a:r>
              <a:rPr lang="en-GB" sz="1600" dirty="0" smtClean="0"/>
              <a:t>(</a:t>
            </a:r>
            <a:r>
              <a:rPr lang="en-GB" sz="1600" i="1" dirty="0" smtClean="0"/>
              <a:t>Below: </a:t>
            </a:r>
            <a:r>
              <a:rPr lang="en-GB" sz="1600" dirty="0" smtClean="0"/>
              <a:t>UN Founding Conference, San Francisco, 1945)</a:t>
            </a:r>
            <a:endParaRPr lang="en-GB" sz="16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875" y="2420888"/>
            <a:ext cx="8096250" cy="3816424"/>
          </a:xfrm>
          <a:prstGeom prst="rect">
            <a:avLst/>
          </a:prstGeom>
        </p:spPr>
      </p:pic>
    </p:spTree>
    <p:extLst>
      <p:ext uri="{BB962C8B-B14F-4D97-AF65-F5344CB8AC3E}">
        <p14:creationId xmlns:p14="http://schemas.microsoft.com/office/powerpoint/2010/main" val="21749271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Liberation Movements</a:t>
            </a:r>
            <a:endParaRPr lang="en-GB" b="1" dirty="0"/>
          </a:p>
        </p:txBody>
      </p:sp>
      <p:sp>
        <p:nvSpPr>
          <p:cNvPr id="3" name="Content Placeholder 2"/>
          <p:cNvSpPr>
            <a:spLocks noGrp="1"/>
          </p:cNvSpPr>
          <p:nvPr>
            <p:ph idx="1"/>
          </p:nvPr>
        </p:nvSpPr>
        <p:spPr/>
        <p:txBody>
          <a:bodyPr/>
          <a:lstStyle/>
          <a:p>
            <a:r>
              <a:rPr lang="en-GB" dirty="0" smtClean="0"/>
              <a:t>Links: via Paris and London (CLR James, </a:t>
            </a:r>
            <a:r>
              <a:rPr lang="en-GB" dirty="0" smtClean="0"/>
              <a:t>George</a:t>
            </a:r>
            <a:r>
              <a:rPr lang="en-GB" dirty="0" smtClean="0"/>
              <a:t> </a:t>
            </a:r>
            <a:r>
              <a:rPr lang="en-GB" dirty="0" err="1" smtClean="0"/>
              <a:t>Padmore</a:t>
            </a:r>
            <a:r>
              <a:rPr lang="en-GB" dirty="0" smtClean="0"/>
              <a:t>, Kwame Nkrumah, </a:t>
            </a:r>
            <a:r>
              <a:rPr lang="en-GB" dirty="0" err="1" smtClean="0"/>
              <a:t>Jomo</a:t>
            </a:r>
            <a:r>
              <a:rPr lang="en-GB" dirty="0" smtClean="0"/>
              <a:t> Kenyatta, Julius </a:t>
            </a:r>
            <a:r>
              <a:rPr lang="en-GB" dirty="0" err="1" smtClean="0"/>
              <a:t>Nyerere</a:t>
            </a:r>
            <a:r>
              <a:rPr lang="en-GB" dirty="0" smtClean="0"/>
              <a:t>, </a:t>
            </a:r>
            <a:r>
              <a:rPr lang="en-GB" dirty="0" err="1" smtClean="0"/>
              <a:t>Ho</a:t>
            </a:r>
            <a:r>
              <a:rPr lang="en-GB" dirty="0" smtClean="0"/>
              <a:t> Chi Minh etc.)</a:t>
            </a:r>
          </a:p>
          <a:p>
            <a:r>
              <a:rPr lang="en-GB" dirty="0" smtClean="0"/>
              <a:t>China and Korea (Korean War 1950-53)</a:t>
            </a:r>
          </a:p>
          <a:p>
            <a:r>
              <a:rPr lang="en-GB" dirty="0" smtClean="0"/>
              <a:t>Vietnam:  French defeat at </a:t>
            </a:r>
            <a:r>
              <a:rPr lang="en-GB" dirty="0" err="1" smtClean="0"/>
              <a:t>Dien</a:t>
            </a:r>
            <a:r>
              <a:rPr lang="en-GB" dirty="0" smtClean="0"/>
              <a:t> Bien </a:t>
            </a:r>
            <a:r>
              <a:rPr lang="en-GB" dirty="0" err="1" smtClean="0"/>
              <a:t>Phu</a:t>
            </a:r>
            <a:r>
              <a:rPr lang="en-GB" dirty="0" smtClean="0"/>
              <a:t> 1954; USA “steps in” until final defeat in 1972</a:t>
            </a:r>
          </a:p>
          <a:p>
            <a:r>
              <a:rPr lang="en-GB" dirty="0" smtClean="0"/>
              <a:t>Portugal’s colonies in </a:t>
            </a:r>
            <a:r>
              <a:rPr lang="en-GB" dirty="0"/>
              <a:t>A</a:t>
            </a:r>
            <a:r>
              <a:rPr lang="en-GB" dirty="0" smtClean="0"/>
              <a:t>frica</a:t>
            </a:r>
          </a:p>
          <a:p>
            <a:r>
              <a:rPr lang="en-GB" dirty="0" smtClean="0"/>
              <a:t>Portuguese revolution in 1974</a:t>
            </a:r>
            <a:endParaRPr lang="en-GB" dirty="0"/>
          </a:p>
        </p:txBody>
      </p:sp>
    </p:spTree>
    <p:extLst>
      <p:ext uri="{BB962C8B-B14F-4D97-AF65-F5344CB8AC3E}">
        <p14:creationId xmlns:p14="http://schemas.microsoft.com/office/powerpoint/2010/main" val="37929296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End of Empire and the “Wind of Change”</a:t>
            </a:r>
            <a:endParaRPr lang="en-GB" b="1" dirty="0"/>
          </a:p>
        </p:txBody>
      </p:sp>
      <p:sp>
        <p:nvSpPr>
          <p:cNvPr id="3" name="Content Placeholder 2"/>
          <p:cNvSpPr>
            <a:spLocks noGrp="1"/>
          </p:cNvSpPr>
          <p:nvPr>
            <p:ph idx="1"/>
          </p:nvPr>
        </p:nvSpPr>
        <p:spPr/>
        <p:txBody>
          <a:bodyPr>
            <a:normAutofit fontScale="62500" lnSpcReduction="20000"/>
          </a:bodyPr>
          <a:lstStyle/>
          <a:p>
            <a:r>
              <a:rPr lang="en-GB" dirty="0" smtClean="0"/>
              <a:t>1947 India/Pakistan/Ceylon</a:t>
            </a:r>
          </a:p>
          <a:p>
            <a:r>
              <a:rPr lang="en-GB" dirty="0" smtClean="0"/>
              <a:t>1948 Burma, 1952 Egypt, 1956 Sudan</a:t>
            </a:r>
          </a:p>
          <a:p>
            <a:r>
              <a:rPr lang="en-GB" dirty="0" smtClean="0"/>
              <a:t>1956 The Suez Crisis – Imperialism’s limitations exposed </a:t>
            </a:r>
          </a:p>
          <a:p>
            <a:r>
              <a:rPr lang="en-GB" dirty="0" smtClean="0"/>
              <a:t>1952-1956 Tunisia</a:t>
            </a:r>
          </a:p>
          <a:p>
            <a:r>
              <a:rPr lang="en-GB" dirty="0" smtClean="0"/>
              <a:t>1954-1962 The struggle for Algerian Independence</a:t>
            </a:r>
          </a:p>
          <a:p>
            <a:r>
              <a:rPr lang="en-GB" dirty="0" smtClean="0"/>
              <a:t>1950-53 Korea and 1954-72 Vietnam</a:t>
            </a:r>
          </a:p>
          <a:p>
            <a:r>
              <a:rPr lang="en-GB" dirty="0" smtClean="0"/>
              <a:t>1952-1960 Mau </a:t>
            </a:r>
            <a:r>
              <a:rPr lang="en-GB" dirty="0" err="1" smtClean="0"/>
              <a:t>Mau</a:t>
            </a:r>
            <a:r>
              <a:rPr lang="en-GB" dirty="0" smtClean="0"/>
              <a:t> in Kenya; insurgency in Malaya (and Aden)</a:t>
            </a:r>
          </a:p>
          <a:p>
            <a:r>
              <a:rPr lang="en-GB" dirty="0" smtClean="0"/>
              <a:t>1957 Ghanaian independence</a:t>
            </a:r>
          </a:p>
          <a:p>
            <a:r>
              <a:rPr lang="en-GB" dirty="0" smtClean="0"/>
              <a:t>1958 Malaya</a:t>
            </a:r>
          </a:p>
          <a:p>
            <a:r>
              <a:rPr lang="en-GB" dirty="0" smtClean="0"/>
              <a:t>1960 Nigeria etc.</a:t>
            </a:r>
          </a:p>
          <a:p>
            <a:r>
              <a:rPr lang="en-GB" dirty="0" smtClean="0"/>
              <a:t>1960s France follows suit</a:t>
            </a:r>
          </a:p>
          <a:p>
            <a:r>
              <a:rPr lang="en-GB" dirty="0" smtClean="0"/>
              <a:t>1974 the “Carnation Revolution” in Portugal completes the struggle for freedom in Angola, Mozambique, Guinea Bissau, Cape Verde etc.</a:t>
            </a:r>
          </a:p>
        </p:txBody>
      </p:sp>
    </p:spTree>
    <p:extLst>
      <p:ext uri="{BB962C8B-B14F-4D97-AF65-F5344CB8AC3E}">
        <p14:creationId xmlns:p14="http://schemas.microsoft.com/office/powerpoint/2010/main" val="12571906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Portugal, 25 April 1974</a:t>
            </a:r>
            <a:endParaRPr lang="en-GB" b="1"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08672" y="1196752"/>
            <a:ext cx="4119312" cy="504056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47422" y="1196752"/>
            <a:ext cx="3916856" cy="2952328"/>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4260586"/>
            <a:ext cx="3901077" cy="1976726"/>
          </a:xfrm>
          <a:prstGeom prst="rect">
            <a:avLst/>
          </a:prstGeom>
        </p:spPr>
      </p:pic>
    </p:spTree>
    <p:extLst>
      <p:ext uri="{BB962C8B-B14F-4D97-AF65-F5344CB8AC3E}">
        <p14:creationId xmlns:p14="http://schemas.microsoft.com/office/powerpoint/2010/main" val="3484261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491" y="188640"/>
            <a:ext cx="8229600" cy="1296144"/>
          </a:xfrm>
        </p:spPr>
        <p:txBody>
          <a:bodyPr>
            <a:normAutofit fontScale="90000"/>
          </a:bodyPr>
          <a:lstStyle/>
          <a:p>
            <a:r>
              <a:rPr lang="en-GB" sz="4000" dirty="0" smtClean="0"/>
              <a:t>Independence for Angola and Mozambique </a:t>
            </a:r>
            <a:br>
              <a:rPr lang="en-GB" sz="4000" dirty="0" smtClean="0"/>
            </a:br>
            <a:r>
              <a:rPr lang="en-GB" sz="3100" dirty="0" smtClean="0"/>
              <a:t>- followed by US/S Africa-sponsored civil wars </a:t>
            </a:r>
            <a:br>
              <a:rPr lang="en-GB" sz="3100" dirty="0" smtClean="0"/>
            </a:br>
            <a:r>
              <a:rPr lang="en-GB" sz="3100" dirty="0" smtClean="0"/>
              <a:t>and Cuban intervention in Angola</a:t>
            </a:r>
            <a:endParaRPr lang="en-GB" sz="3100"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57200" y="1628800"/>
            <a:ext cx="4038600" cy="2376264"/>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716015" y="1628799"/>
            <a:ext cx="4044075" cy="2376265"/>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908" y="4149080"/>
            <a:ext cx="8376183" cy="2708920"/>
          </a:xfrm>
          <a:prstGeom prst="rect">
            <a:avLst/>
          </a:prstGeom>
        </p:spPr>
      </p:pic>
    </p:spTree>
    <p:extLst>
      <p:ext uri="{BB962C8B-B14F-4D97-AF65-F5344CB8AC3E}">
        <p14:creationId xmlns:p14="http://schemas.microsoft.com/office/powerpoint/2010/main" val="3248291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1965-1979 “Unilateral Declaration of Independence” in Rhodesia</a:t>
            </a:r>
            <a:endParaRPr lang="en-GB" b="1" dirty="0"/>
          </a:p>
        </p:txBody>
      </p:sp>
      <p:sp>
        <p:nvSpPr>
          <p:cNvPr id="3" name="Content Placeholder 2"/>
          <p:cNvSpPr>
            <a:spLocks noGrp="1"/>
          </p:cNvSpPr>
          <p:nvPr>
            <p:ph idx="1"/>
          </p:nvPr>
        </p:nvSpPr>
        <p:spPr/>
        <p:txBody>
          <a:bodyPr/>
          <a:lstStyle/>
          <a:p>
            <a:pPr marL="0" indent="0">
              <a:buNone/>
            </a:pPr>
            <a:r>
              <a:rPr lang="en-GB" dirty="0" smtClean="0"/>
              <a:t>The “final push” in southern Africa:</a:t>
            </a:r>
          </a:p>
          <a:p>
            <a:r>
              <a:rPr lang="en-GB" dirty="0" smtClean="0"/>
              <a:t>1979 Lancaster House Agreement: independence for Zimbabwe</a:t>
            </a:r>
          </a:p>
          <a:p>
            <a:r>
              <a:rPr lang="en-GB" dirty="0" smtClean="0"/>
              <a:t>1988 Ceasefire in Namibia; 1990 Namibian independence under SWAPO</a:t>
            </a:r>
          </a:p>
          <a:p>
            <a:r>
              <a:rPr lang="en-GB" dirty="0" smtClean="0"/>
              <a:t>1990 Mandela’s release from prison; 1994 ANC forms a government in South Africa</a:t>
            </a:r>
            <a:endParaRPr lang="en-GB" dirty="0"/>
          </a:p>
        </p:txBody>
      </p:sp>
    </p:spTree>
    <p:extLst>
      <p:ext uri="{BB962C8B-B14F-4D97-AF65-F5344CB8AC3E}">
        <p14:creationId xmlns:p14="http://schemas.microsoft.com/office/powerpoint/2010/main" val="2497312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374</TotalTime>
  <Words>802</Words>
  <Application>Microsoft Office PowerPoint</Application>
  <PresentationFormat>On-screen Show (4:3)</PresentationFormat>
  <Paragraphs>102</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Sustainable Development in an Era of Globalisation? HPAN4008 Part 5 Liberation and De-Colonisation</vt:lpstr>
      <vt:lpstr>Liberation and De-Colonisation</vt:lpstr>
      <vt:lpstr>USA and Haiti: Stark contrasts</vt:lpstr>
      <vt:lpstr>Liberation of Spanish America and Brazil 1808-1830</vt:lpstr>
      <vt:lpstr>PowerPoint Presentation</vt:lpstr>
      <vt:lpstr>“Informal Imperialism” in Latin America</vt:lpstr>
      <vt:lpstr>The aftermath of independence in Latin America, 1830-1850</vt:lpstr>
      <vt:lpstr>So, a “first wave” of liberations in South America, but…</vt:lpstr>
      <vt:lpstr>Colonial developments after World War I</vt:lpstr>
      <vt:lpstr>Dominion Status in the British Empire: a model for independence?</vt:lpstr>
      <vt:lpstr>The League of Nations and Colonial Policy: Mandates for the former German colonies</vt:lpstr>
      <vt:lpstr>The League of Nations and Colonial Policy: Italy’s invasion of Abyssinia in 1935-6</vt:lpstr>
      <vt:lpstr>Abyssinia and Spain: Preludes to World War</vt:lpstr>
      <vt:lpstr>Liberation and De-Colonisation</vt:lpstr>
      <vt:lpstr>World War II</vt:lpstr>
      <vt:lpstr>Rebuilding the world order after 1945</vt:lpstr>
      <vt:lpstr>Liberation Movements</vt:lpstr>
      <vt:lpstr>The End of Empire and the “Wind of Change”</vt:lpstr>
      <vt:lpstr>Portugal, 25 April 1974</vt:lpstr>
      <vt:lpstr>Independence for Angola and Mozambique  - followed by US/S Africa-sponsored civil wars  and Cuban intervention in Angola</vt:lpstr>
      <vt:lpstr>1965-1979 “Unilateral Declaration of Independence” in Rhodesia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CSPH4028 Sustainability in an Era of Globalisation? Week 5 Liberation and De-Colonisation</dc:title>
  <dc:creator>Administrator</dc:creator>
  <cp:lastModifiedBy>Andy Bevan</cp:lastModifiedBy>
  <cp:revision>56</cp:revision>
  <dcterms:created xsi:type="dcterms:W3CDTF">2016-09-15T13:22:15Z</dcterms:created>
  <dcterms:modified xsi:type="dcterms:W3CDTF">2020-01-13T11:25:26Z</dcterms:modified>
</cp:coreProperties>
</file>