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258" r:id="rId4"/>
    <p:sldId id="259" r:id="rId5"/>
    <p:sldId id="262" r:id="rId6"/>
    <p:sldId id="261" r:id="rId7"/>
    <p:sldId id="263" r:id="rId8"/>
    <p:sldId id="260"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9" autoAdjust="0"/>
    <p:restoredTop sz="94660"/>
  </p:normalViewPr>
  <p:slideViewPr>
    <p:cSldViewPr snapToGrid="0">
      <p:cViewPr varScale="1">
        <p:scale>
          <a:sx n="41" d="100"/>
          <a:sy n="41" d="100"/>
        </p:scale>
        <p:origin x="48"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EF4E96-9017-40F7-89F8-DA6D2FF745BD}" type="datetimeFigureOut">
              <a:rPr lang="en-GB" smtClean="0"/>
              <a:t>13/03/2020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8489C5-0BA3-40D5-A025-796E187F6660}" type="slidenum">
              <a:rPr lang="en-GB" smtClean="0"/>
              <a:t>‹#›</a:t>
            </a:fld>
            <a:endParaRPr lang="en-GB"/>
          </a:p>
        </p:txBody>
      </p:sp>
    </p:spTree>
    <p:extLst>
      <p:ext uri="{BB962C8B-B14F-4D97-AF65-F5344CB8AC3E}">
        <p14:creationId xmlns:p14="http://schemas.microsoft.com/office/powerpoint/2010/main" val="664658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EF4E96-9017-40F7-89F8-DA6D2FF745BD}" type="datetimeFigureOut">
              <a:rPr lang="en-GB" smtClean="0"/>
              <a:t>13/03/2020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8489C5-0BA3-40D5-A025-796E187F6660}" type="slidenum">
              <a:rPr lang="en-GB" smtClean="0"/>
              <a:t>‹#›</a:t>
            </a:fld>
            <a:endParaRPr lang="en-GB"/>
          </a:p>
        </p:txBody>
      </p:sp>
    </p:spTree>
    <p:extLst>
      <p:ext uri="{BB962C8B-B14F-4D97-AF65-F5344CB8AC3E}">
        <p14:creationId xmlns:p14="http://schemas.microsoft.com/office/powerpoint/2010/main" val="1923654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EF4E96-9017-40F7-89F8-DA6D2FF745BD}" type="datetimeFigureOut">
              <a:rPr lang="en-GB" smtClean="0"/>
              <a:t>13/03/2020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8489C5-0BA3-40D5-A025-796E187F6660}" type="slidenum">
              <a:rPr lang="en-GB" smtClean="0"/>
              <a:t>‹#›</a:t>
            </a:fld>
            <a:endParaRPr lang="en-GB"/>
          </a:p>
        </p:txBody>
      </p:sp>
    </p:spTree>
    <p:extLst>
      <p:ext uri="{BB962C8B-B14F-4D97-AF65-F5344CB8AC3E}">
        <p14:creationId xmlns:p14="http://schemas.microsoft.com/office/powerpoint/2010/main" val="2236570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EF4E96-9017-40F7-89F8-DA6D2FF745BD}" type="datetimeFigureOut">
              <a:rPr lang="en-GB" smtClean="0"/>
              <a:t>13/03/2020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8489C5-0BA3-40D5-A025-796E187F6660}" type="slidenum">
              <a:rPr lang="en-GB" smtClean="0"/>
              <a:t>‹#›</a:t>
            </a:fld>
            <a:endParaRPr lang="en-GB"/>
          </a:p>
        </p:txBody>
      </p:sp>
    </p:spTree>
    <p:extLst>
      <p:ext uri="{BB962C8B-B14F-4D97-AF65-F5344CB8AC3E}">
        <p14:creationId xmlns:p14="http://schemas.microsoft.com/office/powerpoint/2010/main" val="2081024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EF4E96-9017-40F7-89F8-DA6D2FF745BD}" type="datetimeFigureOut">
              <a:rPr lang="en-GB" smtClean="0"/>
              <a:t>13/03/2020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68489C5-0BA3-40D5-A025-796E187F6660}" type="slidenum">
              <a:rPr lang="en-GB" smtClean="0"/>
              <a:t>‹#›</a:t>
            </a:fld>
            <a:endParaRPr lang="en-GB"/>
          </a:p>
        </p:txBody>
      </p:sp>
    </p:spTree>
    <p:extLst>
      <p:ext uri="{BB962C8B-B14F-4D97-AF65-F5344CB8AC3E}">
        <p14:creationId xmlns:p14="http://schemas.microsoft.com/office/powerpoint/2010/main" val="2244987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EF4E96-9017-40F7-89F8-DA6D2FF745BD}" type="datetimeFigureOut">
              <a:rPr lang="en-GB" smtClean="0"/>
              <a:t>13/03/2020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68489C5-0BA3-40D5-A025-796E187F6660}" type="slidenum">
              <a:rPr lang="en-GB" smtClean="0"/>
              <a:t>‹#›</a:t>
            </a:fld>
            <a:endParaRPr lang="en-GB"/>
          </a:p>
        </p:txBody>
      </p:sp>
    </p:spTree>
    <p:extLst>
      <p:ext uri="{BB962C8B-B14F-4D97-AF65-F5344CB8AC3E}">
        <p14:creationId xmlns:p14="http://schemas.microsoft.com/office/powerpoint/2010/main" val="3410825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EF4E96-9017-40F7-89F8-DA6D2FF745BD}" type="datetimeFigureOut">
              <a:rPr lang="en-GB" smtClean="0"/>
              <a:t>13/03/2020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68489C5-0BA3-40D5-A025-796E187F6660}" type="slidenum">
              <a:rPr lang="en-GB" smtClean="0"/>
              <a:t>‹#›</a:t>
            </a:fld>
            <a:endParaRPr lang="en-GB"/>
          </a:p>
        </p:txBody>
      </p:sp>
    </p:spTree>
    <p:extLst>
      <p:ext uri="{BB962C8B-B14F-4D97-AF65-F5344CB8AC3E}">
        <p14:creationId xmlns:p14="http://schemas.microsoft.com/office/powerpoint/2010/main" val="21682947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EF4E96-9017-40F7-89F8-DA6D2FF745BD}" type="datetimeFigureOut">
              <a:rPr lang="en-GB" smtClean="0"/>
              <a:t>13/03/2020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8489C5-0BA3-40D5-A025-796E187F6660}" type="slidenum">
              <a:rPr lang="en-GB" smtClean="0"/>
              <a:t>‹#›</a:t>
            </a:fld>
            <a:endParaRPr lang="en-GB"/>
          </a:p>
        </p:txBody>
      </p:sp>
    </p:spTree>
    <p:extLst>
      <p:ext uri="{BB962C8B-B14F-4D97-AF65-F5344CB8AC3E}">
        <p14:creationId xmlns:p14="http://schemas.microsoft.com/office/powerpoint/2010/main" val="735113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EF4E96-9017-40F7-89F8-DA6D2FF745BD}" type="datetimeFigureOut">
              <a:rPr lang="en-GB" smtClean="0"/>
              <a:t>13/03/2020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8489C5-0BA3-40D5-A025-796E187F6660}" type="slidenum">
              <a:rPr lang="en-GB" smtClean="0"/>
              <a:t>‹#›</a:t>
            </a:fld>
            <a:endParaRPr lang="en-GB"/>
          </a:p>
        </p:txBody>
      </p:sp>
    </p:spTree>
    <p:extLst>
      <p:ext uri="{BB962C8B-B14F-4D97-AF65-F5344CB8AC3E}">
        <p14:creationId xmlns:p14="http://schemas.microsoft.com/office/powerpoint/2010/main" val="1096116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EF4E96-9017-40F7-89F8-DA6D2FF745BD}" type="datetimeFigureOut">
              <a:rPr lang="en-GB" smtClean="0"/>
              <a:t>13/03/2020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8489C5-0BA3-40D5-A025-796E187F6660}" type="slidenum">
              <a:rPr lang="en-GB" smtClean="0"/>
              <a:t>‹#›</a:t>
            </a:fld>
            <a:endParaRPr lang="en-GB"/>
          </a:p>
        </p:txBody>
      </p:sp>
    </p:spTree>
    <p:extLst>
      <p:ext uri="{BB962C8B-B14F-4D97-AF65-F5344CB8AC3E}">
        <p14:creationId xmlns:p14="http://schemas.microsoft.com/office/powerpoint/2010/main" val="797112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EF4E96-9017-40F7-89F8-DA6D2FF745BD}" type="datetimeFigureOut">
              <a:rPr lang="en-GB" smtClean="0"/>
              <a:t>13/03/2020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8489C5-0BA3-40D5-A025-796E187F6660}"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2949337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EF4E96-9017-40F7-89F8-DA6D2FF745BD}" type="datetimeFigureOut">
              <a:rPr lang="en-GB" smtClean="0"/>
              <a:t>13/03/2020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8489C5-0BA3-40D5-A025-796E187F6660}" type="slidenum">
              <a:rPr lang="en-GB" smtClean="0"/>
              <a:t>‹#›</a:t>
            </a:fld>
            <a:endParaRPr lang="en-GB"/>
          </a:p>
        </p:txBody>
      </p:sp>
    </p:spTree>
    <p:extLst>
      <p:ext uri="{BB962C8B-B14F-4D97-AF65-F5344CB8AC3E}">
        <p14:creationId xmlns:p14="http://schemas.microsoft.com/office/powerpoint/2010/main" val="264953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EF4E96-9017-40F7-89F8-DA6D2FF745BD}" type="datetimeFigureOut">
              <a:rPr lang="en-GB" smtClean="0"/>
              <a:t>13/03/2020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8489C5-0BA3-40D5-A025-796E187F6660}"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914492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EF4E96-9017-40F7-89F8-DA6D2FF745BD}" type="datetimeFigureOut">
              <a:rPr lang="en-GB" smtClean="0"/>
              <a:t>13/03/2020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8489C5-0BA3-40D5-A025-796E187F6660}" type="slidenum">
              <a:rPr lang="en-GB" smtClean="0"/>
              <a:t>‹#›</a:t>
            </a:fld>
            <a:endParaRPr lang="en-GB"/>
          </a:p>
        </p:txBody>
      </p:sp>
    </p:spTree>
    <p:extLst>
      <p:ext uri="{BB962C8B-B14F-4D97-AF65-F5344CB8AC3E}">
        <p14:creationId xmlns:p14="http://schemas.microsoft.com/office/powerpoint/2010/main" val="18122545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EF4E96-9017-40F7-89F8-DA6D2FF745BD}" type="datetimeFigureOut">
              <a:rPr lang="en-GB" smtClean="0"/>
              <a:t>13/03/2020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8489C5-0BA3-40D5-A025-796E187F6660}" type="slidenum">
              <a:rPr lang="en-GB" smtClean="0"/>
              <a:t>‹#›</a:t>
            </a:fld>
            <a:endParaRPr lang="en-GB"/>
          </a:p>
        </p:txBody>
      </p:sp>
    </p:spTree>
    <p:extLst>
      <p:ext uri="{BB962C8B-B14F-4D97-AF65-F5344CB8AC3E}">
        <p14:creationId xmlns:p14="http://schemas.microsoft.com/office/powerpoint/2010/main" val="40665109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EF4E96-9017-40F7-89F8-DA6D2FF745BD}" type="datetimeFigureOut">
              <a:rPr lang="en-GB" smtClean="0"/>
              <a:t>13/03/2020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8489C5-0BA3-40D5-A025-796E187F6660}" type="slidenum">
              <a:rPr lang="en-GB" smtClean="0"/>
              <a:t>‹#›</a:t>
            </a:fld>
            <a:endParaRPr lang="en-GB"/>
          </a:p>
        </p:txBody>
      </p:sp>
    </p:spTree>
    <p:extLst>
      <p:ext uri="{BB962C8B-B14F-4D97-AF65-F5344CB8AC3E}">
        <p14:creationId xmlns:p14="http://schemas.microsoft.com/office/powerpoint/2010/main" val="2122931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EF4E96-9017-40F7-89F8-DA6D2FF745BD}" type="datetimeFigureOut">
              <a:rPr lang="en-GB" smtClean="0"/>
              <a:t>13/03/2020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68489C5-0BA3-40D5-A025-796E187F6660}" type="slidenum">
              <a:rPr lang="en-GB" smtClean="0"/>
              <a:t>‹#›</a:t>
            </a:fld>
            <a:endParaRPr lang="en-GB"/>
          </a:p>
        </p:txBody>
      </p:sp>
    </p:spTree>
    <p:extLst>
      <p:ext uri="{BB962C8B-B14F-4D97-AF65-F5344CB8AC3E}">
        <p14:creationId xmlns:p14="http://schemas.microsoft.com/office/powerpoint/2010/main" val="24863899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177BFAB-D296-4192-BD8A-7BCCBC739BF0}"/>
              </a:ext>
            </a:extLst>
          </p:cNvPr>
          <p:cNvSpPr/>
          <p:nvPr/>
        </p:nvSpPr>
        <p:spPr>
          <a:xfrm>
            <a:off x="543339" y="556591"/>
            <a:ext cx="8600661" cy="2535438"/>
          </a:xfrm>
          <a:prstGeom prst="rect">
            <a:avLst/>
          </a:prstGeom>
        </p:spPr>
        <p:txBody>
          <a:bodyPr wrap="square">
            <a:spAutoFit/>
          </a:bodyPr>
          <a:lstStyle/>
          <a:p>
            <a:pPr algn="just">
              <a:lnSpc>
                <a:spcPct val="150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Understanding and Engaging in the Customers Experience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Module Code: BMSW5103</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Student ID: 1709339</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Student Name: Md Shahidur Rahman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GB" dirty="0">
                <a:latin typeface="Arial" panose="020B0604020202020204" pitchFamily="34" charset="0"/>
                <a:ea typeface="Calibri" panose="020F0502020204030204" pitchFamily="34" charset="0"/>
                <a:cs typeface="Times New Roman" panose="02020603050405020304" pitchFamily="18" charset="0"/>
              </a:rPr>
              <a:t>Lecturer: Dr </a:t>
            </a:r>
            <a:r>
              <a:rPr lang="en-GB" dirty="0" err="1">
                <a:latin typeface="Arial" panose="020B0604020202020204" pitchFamily="34" charset="0"/>
                <a:ea typeface="Calibri" panose="020F0502020204030204" pitchFamily="34" charset="0"/>
                <a:cs typeface="Times New Roman" panose="02020603050405020304" pitchFamily="18" charset="0"/>
              </a:rPr>
              <a:t>Olu</a:t>
            </a:r>
            <a:r>
              <a:rPr lang="en-GB" dirty="0">
                <a:latin typeface="Arial" panose="020B0604020202020204" pitchFamily="34" charset="0"/>
                <a:ea typeface="Calibri" panose="020F0502020204030204" pitchFamily="34" charset="0"/>
                <a:cs typeface="Times New Roman" panose="02020603050405020304" pitchFamily="18" charset="0"/>
              </a:rPr>
              <a:t> </a:t>
            </a:r>
            <a:r>
              <a:rPr lang="en-GB" dirty="0" err="1">
                <a:latin typeface="Arial" panose="020B0604020202020204" pitchFamily="34" charset="0"/>
                <a:ea typeface="Calibri" panose="020F0502020204030204" pitchFamily="34" charset="0"/>
                <a:cs typeface="Times New Roman" panose="02020603050405020304" pitchFamily="18" charset="0"/>
              </a:rPr>
              <a:t>Adegbite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666559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EABC9-3CF7-4983-AD24-A05F0BD87D65}"/>
              </a:ext>
            </a:extLst>
          </p:cNvPr>
          <p:cNvSpPr>
            <a:spLocks noGrp="1"/>
          </p:cNvSpPr>
          <p:nvPr>
            <p:ph type="ctrTitle" idx="4294967295"/>
          </p:nvPr>
        </p:nvSpPr>
        <p:spPr>
          <a:xfrm>
            <a:off x="0" y="2405063"/>
            <a:ext cx="7767638" cy="1646237"/>
          </a:xfrm>
        </p:spPr>
        <p:txBody>
          <a:bodyPr/>
          <a:lstStyle/>
          <a:p>
            <a:r>
              <a:rPr lang="en-GB" dirty="0"/>
              <a:t>SWOT ANALYSIS OF ASDA SUPERMARKET</a:t>
            </a:r>
          </a:p>
        </p:txBody>
      </p:sp>
    </p:spTree>
    <p:extLst>
      <p:ext uri="{BB962C8B-B14F-4D97-AF65-F5344CB8AC3E}">
        <p14:creationId xmlns:p14="http://schemas.microsoft.com/office/powerpoint/2010/main" val="41699345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39AD2-4E0E-46DB-8C46-479C1656E070}"/>
              </a:ext>
            </a:extLst>
          </p:cNvPr>
          <p:cNvSpPr>
            <a:spLocks noGrp="1"/>
          </p:cNvSpPr>
          <p:nvPr>
            <p:ph type="title"/>
          </p:nvPr>
        </p:nvSpPr>
        <p:spPr>
          <a:xfrm>
            <a:off x="677334" y="609600"/>
            <a:ext cx="8596668" cy="4903304"/>
          </a:xfrm>
        </p:spPr>
        <p:txBody>
          <a:bodyPr>
            <a:normAutofit fontScale="90000"/>
          </a:bodyPr>
          <a:lstStyle/>
          <a:p>
            <a:r>
              <a:rPr lang="en-GB" sz="2800" dirty="0"/>
              <a:t>What is SWOR analysis? </a:t>
            </a:r>
            <a:br>
              <a:rPr lang="en-GB" sz="2800" dirty="0"/>
            </a:br>
            <a:br>
              <a:rPr lang="en-GB" sz="2800" dirty="0"/>
            </a:br>
            <a:r>
              <a:rPr lang="en-GB" dirty="0"/>
              <a:t>SWOT analysis is to identify shortcoming of the organisation in order to strengthen the operation, SWOT analysis can be use by individuals as well as the corporate. The SWOT analysis consist of strength, weakness, opportunity and threat (Valentin, 2001).   </a:t>
            </a:r>
            <a:br>
              <a:rPr lang="en-GB" dirty="0"/>
            </a:br>
            <a:br>
              <a:rPr lang="en-GB" sz="2800" dirty="0"/>
            </a:br>
            <a:br>
              <a:rPr lang="en-GB" sz="2800" dirty="0"/>
            </a:br>
            <a:endParaRPr lang="en-GB" sz="2800" dirty="0"/>
          </a:p>
        </p:txBody>
      </p:sp>
    </p:spTree>
    <p:extLst>
      <p:ext uri="{BB962C8B-B14F-4D97-AF65-F5344CB8AC3E}">
        <p14:creationId xmlns:p14="http://schemas.microsoft.com/office/powerpoint/2010/main" val="1524853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D2EBF-3E45-4135-8217-3B1DEFFB5786}"/>
              </a:ext>
            </a:extLst>
          </p:cNvPr>
          <p:cNvSpPr>
            <a:spLocks noGrp="1"/>
          </p:cNvSpPr>
          <p:nvPr>
            <p:ph type="title"/>
          </p:nvPr>
        </p:nvSpPr>
        <p:spPr>
          <a:xfrm>
            <a:off x="677334" y="609599"/>
            <a:ext cx="8596668" cy="4576763"/>
          </a:xfrm>
        </p:spPr>
        <p:txBody>
          <a:bodyPr>
            <a:normAutofit fontScale="90000"/>
          </a:bodyPr>
          <a:lstStyle/>
          <a:p>
            <a:r>
              <a:rPr lang="en-GB" dirty="0"/>
              <a:t>STRENGTH</a:t>
            </a:r>
            <a:br>
              <a:rPr lang="en-GB" dirty="0"/>
            </a:br>
            <a:br>
              <a:rPr lang="en-GB" dirty="0"/>
            </a:br>
            <a:r>
              <a:rPr lang="en-GB" dirty="0"/>
              <a:t>1. Brand reputation </a:t>
            </a:r>
            <a:br>
              <a:rPr lang="en-GB" dirty="0"/>
            </a:br>
            <a:r>
              <a:rPr lang="en-GB" dirty="0"/>
              <a:t>2. Cost leadership </a:t>
            </a:r>
            <a:br>
              <a:rPr lang="en-GB" dirty="0"/>
            </a:br>
            <a:r>
              <a:rPr lang="en-GB" dirty="0"/>
              <a:t>3. Choose of products </a:t>
            </a:r>
            <a:br>
              <a:rPr lang="en-GB" dirty="0"/>
            </a:br>
            <a:r>
              <a:rPr lang="en-GB" dirty="0"/>
              <a:t>4. Own by Walmart, power of suppliers are less.</a:t>
            </a:r>
            <a:br>
              <a:rPr lang="en-GB" dirty="0"/>
            </a:br>
            <a:r>
              <a:rPr lang="en-GB" dirty="0"/>
              <a:t>6. Logo is green. </a:t>
            </a:r>
            <a:br>
              <a:rPr lang="en-GB" dirty="0"/>
            </a:br>
            <a:br>
              <a:rPr lang="en-GB" dirty="0"/>
            </a:br>
            <a:endParaRPr lang="en-GB" dirty="0"/>
          </a:p>
        </p:txBody>
      </p:sp>
    </p:spTree>
    <p:extLst>
      <p:ext uri="{BB962C8B-B14F-4D97-AF65-F5344CB8AC3E}">
        <p14:creationId xmlns:p14="http://schemas.microsoft.com/office/powerpoint/2010/main" val="20762325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D2EBF-3E45-4135-8217-3B1DEFFB5786}"/>
              </a:ext>
            </a:extLst>
          </p:cNvPr>
          <p:cNvSpPr>
            <a:spLocks noGrp="1"/>
          </p:cNvSpPr>
          <p:nvPr>
            <p:ph type="title"/>
          </p:nvPr>
        </p:nvSpPr>
        <p:spPr>
          <a:xfrm>
            <a:off x="677334" y="609599"/>
            <a:ext cx="8596668" cy="4505325"/>
          </a:xfrm>
        </p:spPr>
        <p:txBody>
          <a:bodyPr>
            <a:normAutofit fontScale="90000"/>
          </a:bodyPr>
          <a:lstStyle/>
          <a:p>
            <a:r>
              <a:rPr lang="en-GB" dirty="0"/>
              <a:t>WEAKNESS</a:t>
            </a:r>
            <a:br>
              <a:rPr lang="en-GB" dirty="0"/>
            </a:br>
            <a:r>
              <a:rPr lang="en-GB" dirty="0"/>
              <a:t>1.</a:t>
            </a:r>
            <a:r>
              <a:rPr lang="en-GB" dirty="0">
                <a:latin typeface="Arial" panose="020B0604020202020204" pitchFamily="34" charset="0"/>
                <a:ea typeface="Calibri" panose="020F0502020204030204" pitchFamily="34" charset="0"/>
                <a:cs typeface="Times New Roman" panose="02020603050405020304" pitchFamily="18" charset="0"/>
              </a:rPr>
              <a:t>Maintaining cost leadership/ cutdown staff/ local and sustainable produced cost money.</a:t>
            </a:r>
            <a:br>
              <a:rPr lang="en-GB" dirty="0">
                <a:latin typeface="Arial" panose="020B0604020202020204" pitchFamily="34" charset="0"/>
                <a:ea typeface="Calibri" panose="020F0502020204030204" pitchFamily="34" charset="0"/>
                <a:cs typeface="Times New Roman" panose="02020603050405020304" pitchFamily="18" charset="0"/>
              </a:rPr>
            </a:br>
            <a:r>
              <a:rPr lang="en-GB" dirty="0">
                <a:latin typeface="Arial" panose="020B0604020202020204" pitchFamily="34" charset="0"/>
                <a:ea typeface="Calibri" panose="020F0502020204030204" pitchFamily="34" charset="0"/>
                <a:cs typeface="Times New Roman" panose="02020603050405020304" pitchFamily="18" charset="0"/>
              </a:rPr>
              <a:t>2. Voted worse on sustainable fish sourcing. </a:t>
            </a:r>
            <a:br>
              <a:rPr lang="en-GB" dirty="0">
                <a:latin typeface="Arial" panose="020B0604020202020204" pitchFamily="34" charset="0"/>
                <a:ea typeface="Calibri" panose="020F0502020204030204" pitchFamily="34" charset="0"/>
                <a:cs typeface="Times New Roman" panose="02020603050405020304" pitchFamily="18" charset="0"/>
              </a:rPr>
            </a:br>
            <a:r>
              <a:rPr lang="en-GB" dirty="0">
                <a:latin typeface="Arial" panose="020B0604020202020204" pitchFamily="34" charset="0"/>
                <a:ea typeface="Calibri" panose="020F0502020204030204" pitchFamily="34" charset="0"/>
                <a:cs typeface="Times New Roman" panose="02020603050405020304" pitchFamily="18" charset="0"/>
              </a:rPr>
              <a:t>3. Misleading customer on sale Multi buying product </a:t>
            </a:r>
            <a:r>
              <a:rPr lang="en-GB" dirty="0"/>
              <a:t>(Smithers, 2016).</a:t>
            </a:r>
            <a:br>
              <a:rPr lang="en-GB" dirty="0">
                <a:latin typeface="Calibri" panose="020F0502020204030204" pitchFamily="34" charset="0"/>
                <a:ea typeface="Calibri" panose="020F0502020204030204" pitchFamily="34" charset="0"/>
                <a:cs typeface="Times New Roman" panose="02020603050405020304" pitchFamily="18" charset="0"/>
              </a:rPr>
            </a:br>
            <a:endParaRPr lang="en-GB" dirty="0"/>
          </a:p>
        </p:txBody>
      </p:sp>
    </p:spTree>
    <p:extLst>
      <p:ext uri="{BB962C8B-B14F-4D97-AF65-F5344CB8AC3E}">
        <p14:creationId xmlns:p14="http://schemas.microsoft.com/office/powerpoint/2010/main" val="3197298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D2EBF-3E45-4135-8217-3B1DEFFB5786}"/>
              </a:ext>
            </a:extLst>
          </p:cNvPr>
          <p:cNvSpPr>
            <a:spLocks noGrp="1"/>
          </p:cNvSpPr>
          <p:nvPr>
            <p:ph type="title"/>
          </p:nvPr>
        </p:nvSpPr>
        <p:spPr>
          <a:xfrm>
            <a:off x="677334" y="609599"/>
            <a:ext cx="8596668" cy="3890963"/>
          </a:xfrm>
        </p:spPr>
        <p:txBody>
          <a:bodyPr/>
          <a:lstStyle/>
          <a:p>
            <a:r>
              <a:rPr lang="en-GB" dirty="0">
                <a:solidFill>
                  <a:srgbClr val="92D050"/>
                </a:solidFill>
              </a:rPr>
              <a:t>OPPORTUNITY</a:t>
            </a:r>
            <a:r>
              <a:rPr lang="en-GB" dirty="0"/>
              <a:t>.</a:t>
            </a:r>
            <a:br>
              <a:rPr lang="en-GB" dirty="0"/>
            </a:br>
            <a:r>
              <a:rPr lang="en-GB" dirty="0"/>
              <a:t>1. Walmart</a:t>
            </a:r>
            <a:r>
              <a:rPr lang="en-GB" dirty="0">
                <a:solidFill>
                  <a:srgbClr val="92D050"/>
                </a:solidFill>
              </a:rPr>
              <a:t>/ support </a:t>
            </a:r>
            <a:r>
              <a:rPr lang="en-GB" dirty="0">
                <a:solidFill>
                  <a:srgbClr val="92D050"/>
                </a:solidFill>
                <a:latin typeface="Arial" panose="020B0604020202020204" pitchFamily="34" charset="0"/>
                <a:ea typeface="Calibri" panose="020F0502020204030204" pitchFamily="34" charset="0"/>
                <a:cs typeface="Times New Roman" panose="02020603050405020304" pitchFamily="18" charset="0"/>
              </a:rPr>
              <a:t>negotiation with suppliers  and use their resources,</a:t>
            </a:r>
            <a:br>
              <a:rPr lang="en-GB" dirty="0">
                <a:solidFill>
                  <a:srgbClr val="92D050"/>
                </a:solidFill>
                <a:latin typeface="Calibri" panose="020F0502020204030204" pitchFamily="34" charset="0"/>
                <a:ea typeface="Calibri" panose="020F0502020204030204" pitchFamily="34" charset="0"/>
                <a:cs typeface="Times New Roman" panose="02020603050405020304" pitchFamily="18" charset="0"/>
              </a:rPr>
            </a:br>
            <a:r>
              <a:rPr lang="en-GB" dirty="0">
                <a:solidFill>
                  <a:srgbClr val="92D050"/>
                </a:solidFill>
              </a:rPr>
              <a:t> 2. International Market.</a:t>
            </a:r>
            <a:br>
              <a:rPr lang="en-GB" dirty="0">
                <a:solidFill>
                  <a:srgbClr val="92D050"/>
                </a:solidFill>
              </a:rPr>
            </a:br>
            <a:r>
              <a:rPr lang="en-GB" dirty="0">
                <a:solidFill>
                  <a:srgbClr val="92D050"/>
                </a:solidFill>
              </a:rPr>
              <a:t>3. Win customers loyalty by live by its logo. </a:t>
            </a:r>
          </a:p>
        </p:txBody>
      </p:sp>
    </p:spTree>
    <p:extLst>
      <p:ext uri="{BB962C8B-B14F-4D97-AF65-F5344CB8AC3E}">
        <p14:creationId xmlns:p14="http://schemas.microsoft.com/office/powerpoint/2010/main" val="29904172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E3A4E-8C3A-4354-9B07-DEC9275DD5BA}"/>
              </a:ext>
            </a:extLst>
          </p:cNvPr>
          <p:cNvSpPr>
            <a:spLocks noGrp="1"/>
          </p:cNvSpPr>
          <p:nvPr>
            <p:ph type="title"/>
          </p:nvPr>
        </p:nvSpPr>
        <p:spPr>
          <a:xfrm>
            <a:off x="677334" y="609600"/>
            <a:ext cx="8596668" cy="5509846"/>
          </a:xfrm>
        </p:spPr>
        <p:txBody>
          <a:bodyPr/>
          <a:lstStyle/>
          <a:p>
            <a:r>
              <a:rPr lang="en-GB" dirty="0"/>
              <a:t>THREATS</a:t>
            </a:r>
            <a:br>
              <a:rPr lang="en-GB" dirty="0"/>
            </a:br>
            <a:br>
              <a:rPr lang="en-GB" dirty="0"/>
            </a:br>
            <a:r>
              <a:rPr lang="en-GB" dirty="0"/>
              <a:t>1 Existing competition are at peak. </a:t>
            </a:r>
            <a:br>
              <a:rPr lang="en-GB" dirty="0"/>
            </a:br>
            <a:r>
              <a:rPr lang="en-GB" dirty="0"/>
              <a:t>2. Competitor trading in international market. </a:t>
            </a:r>
            <a:br>
              <a:rPr lang="en-GB" dirty="0"/>
            </a:br>
            <a:r>
              <a:rPr lang="en-GB" dirty="0"/>
              <a:t>3. Time to rebuilt reputation.</a:t>
            </a:r>
            <a:br>
              <a:rPr lang="en-GB" dirty="0"/>
            </a:br>
            <a:r>
              <a:rPr lang="en-GB" dirty="0"/>
              <a:t>4. Substitute product and service (Tesco)</a:t>
            </a:r>
            <a:br>
              <a:rPr lang="en-GB" dirty="0"/>
            </a:br>
            <a:endParaRPr lang="en-GB" dirty="0"/>
          </a:p>
        </p:txBody>
      </p:sp>
    </p:spTree>
    <p:extLst>
      <p:ext uri="{BB962C8B-B14F-4D97-AF65-F5344CB8AC3E}">
        <p14:creationId xmlns:p14="http://schemas.microsoft.com/office/powerpoint/2010/main" val="5455337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E9BB0-E1AC-4B00-8C3F-C2EEBF99405F}"/>
              </a:ext>
            </a:extLst>
          </p:cNvPr>
          <p:cNvSpPr>
            <a:spLocks noGrp="1"/>
          </p:cNvSpPr>
          <p:nvPr>
            <p:ph type="title"/>
          </p:nvPr>
        </p:nvSpPr>
        <p:spPr>
          <a:xfrm>
            <a:off x="677334" y="609600"/>
            <a:ext cx="8596668" cy="5049078"/>
          </a:xfrm>
        </p:spPr>
        <p:txBody>
          <a:bodyPr>
            <a:normAutofit/>
          </a:bodyPr>
          <a:lstStyle/>
          <a:p>
            <a:r>
              <a:rPr lang="en-GB" dirty="0"/>
              <a:t>Reference list</a:t>
            </a:r>
            <a:br>
              <a:rPr lang="en-GB" dirty="0"/>
            </a:br>
            <a:br>
              <a:rPr lang="en-GB" dirty="0"/>
            </a:br>
            <a:r>
              <a:rPr lang="en-GB" sz="1100" dirty="0"/>
              <a:t>1. Valentin</a:t>
            </a:r>
            <a:r>
              <a:rPr lang="en-GB" sz="1200" dirty="0"/>
              <a:t>, E., 2001. Swot Analysis from a Resource-Based View. </a:t>
            </a:r>
            <a:r>
              <a:rPr lang="en-GB" sz="1200" i="1" dirty="0"/>
              <a:t>Journal of Marketing Theory and Practice</a:t>
            </a:r>
            <a:r>
              <a:rPr lang="en-GB" sz="1200" dirty="0"/>
              <a:t>, 9(2), pp.54-69.</a:t>
            </a:r>
            <a:br>
              <a:rPr lang="en-GB" sz="1200" dirty="0"/>
            </a:br>
            <a:r>
              <a:rPr lang="en-GB" sz="1200" dirty="0"/>
              <a:t>2. Smithers, R., 2016. </a:t>
            </a:r>
            <a:r>
              <a:rPr lang="en-GB" sz="1200" i="1" dirty="0"/>
              <a:t>Asda Singled Out In Criticism Of Supermarket Pricing Tactics</a:t>
            </a:r>
            <a:r>
              <a:rPr lang="en-GB" sz="1200" dirty="0"/>
              <a:t>. [online] the Guardian. Available at: &lt;https://www.theguardian.com/business/2016/apr/27/asda-pricing-tactics-singled-out-by-watchdog-which&gt; [Accessed 12 March 2020].</a:t>
            </a:r>
            <a:br>
              <a:rPr lang="en-GB" dirty="0"/>
            </a:br>
            <a:br>
              <a:rPr lang="en-GB" dirty="0"/>
            </a:br>
            <a:endParaRPr lang="en-GB" dirty="0"/>
          </a:p>
        </p:txBody>
      </p:sp>
    </p:spTree>
    <p:extLst>
      <p:ext uri="{BB962C8B-B14F-4D97-AF65-F5344CB8AC3E}">
        <p14:creationId xmlns:p14="http://schemas.microsoft.com/office/powerpoint/2010/main" val="371551829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77</TotalTime>
  <Words>43</Words>
  <Application>Microsoft Office PowerPoint</Application>
  <PresentationFormat>Widescreen</PresentationFormat>
  <Paragraphs>12</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Trebuchet MS</vt:lpstr>
      <vt:lpstr>Wingdings 3</vt:lpstr>
      <vt:lpstr>Facet</vt:lpstr>
      <vt:lpstr>PowerPoint Presentation</vt:lpstr>
      <vt:lpstr>SWOT ANALYSIS OF ASDA SUPERMARKET</vt:lpstr>
      <vt:lpstr>What is SWOR analysis?   SWOT analysis is to identify shortcoming of the organisation in order to strengthen the operation, SWOT analysis can be use by individuals as well as the corporate. The SWOT analysis consist of strength, weakness, opportunity and threat (Valentin, 2001).      </vt:lpstr>
      <vt:lpstr>STRENGTH  1. Brand reputation  2. Cost leadership  3. Choose of products  4. Own by Walmart, power of suppliers are less. 6. Logo is green.   </vt:lpstr>
      <vt:lpstr>WEAKNESS 1.Maintaining cost leadership/ cutdown staff/ local and sustainable produced cost money. 2. Voted worse on sustainable fish sourcing.  3. Misleading customer on sale Multi buying product (Smithers, 2016). </vt:lpstr>
      <vt:lpstr>OPPORTUNITY. 1. Walmart/ support negotiation with suppliers  and use their resources,  2. International Market. 3. Win customers loyalty by live by its logo. </vt:lpstr>
      <vt:lpstr>THREATS  1 Existing competition are at peak.  2. Competitor trading in international market.  3. Time to rebuilt reputation. 4. Substitute product and service (Tesco) </vt:lpstr>
      <vt:lpstr>Reference list  1. Valentin, E., 2001. Swot Analysis from a Resource-Based View. Journal of Marketing Theory and Practice, 9(2), pp.54-69. 2. Smithers, R., 2016. Asda Singled Out In Criticism Of Supermarket Pricing Tactics. [online] the Guardian. Available at: &lt;https://www.theguardian.com/business/2016/apr/27/asda-pricing-tactics-singled-out-by-watchdog-which&gt; [Accessed 12 March 2020].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shahidur rahman</dc:creator>
  <cp:lastModifiedBy>shahidur rahman</cp:lastModifiedBy>
  <cp:revision>10</cp:revision>
  <dcterms:created xsi:type="dcterms:W3CDTF">2020-03-12T15:34:47Z</dcterms:created>
  <dcterms:modified xsi:type="dcterms:W3CDTF">2020-03-13T01:24:15Z</dcterms:modified>
</cp:coreProperties>
</file>