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CD2C1E2-A44D-4EF5-B278-9C5B710A3E18}" type="datetimeFigureOut">
              <a:rPr lang="en-GB" smtClean="0"/>
              <a:t>12/07/2020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D8BFD12-F490-4683-A98B-EA32FAD188A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D8BFD12-F490-4683-A98B-EA32FAD188AE}"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D8BFD12-F490-4683-A98B-EA32FAD188AE}"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D8BFD12-F490-4683-A98B-EA32FAD188AE}"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D8BFD12-F490-4683-A98B-EA32FAD188A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D8BFD12-F490-4683-A98B-EA32FAD188AE}"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D8BFD12-F490-4683-A98B-EA32FAD188A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CD2C1E2-A44D-4EF5-B278-9C5B710A3E18}" type="datetimeFigureOut">
              <a:rPr lang="en-GB" smtClean="0"/>
              <a:t>12/07/2020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D8BFD12-F490-4683-A98B-EA32FAD188A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CD2C1E2-A44D-4EF5-B278-9C5B710A3E18}" type="datetimeFigureOut">
              <a:rPr lang="en-GB" smtClean="0"/>
              <a:t>12/07/2020</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D8BFD12-F490-4683-A98B-EA32FAD188AE}"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D8BFD12-F490-4683-A98B-EA32FAD188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D2C1E2-A44D-4EF5-B278-9C5B710A3E18}" type="datetimeFigureOut">
              <a:rPr lang="en-GB" smtClean="0"/>
              <a:t>12/07/2020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D8BFD12-F490-4683-A98B-EA32FAD188A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CD2C1E2-A44D-4EF5-B278-9C5B710A3E18}" type="datetimeFigureOut">
              <a:rPr lang="en-GB" smtClean="0"/>
              <a:t>12/07/2020</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D8BFD12-F490-4683-A98B-EA32FAD188A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1988840"/>
            <a:ext cx="9144000" cy="4869160"/>
          </a:xfrm>
        </p:spPr>
        <p:txBody>
          <a:bodyPr/>
          <a:lstStyle/>
          <a:p>
            <a:pPr algn="l"/>
            <a:r>
              <a:rPr lang="en-GB" sz="2800" dirty="0" smtClean="0">
                <a:latin typeface="Arial" pitchFamily="34" charset="0"/>
                <a:cs typeface="Arial" pitchFamily="34" charset="0"/>
              </a:rPr>
              <a:t>Student Name : </a:t>
            </a:r>
            <a:r>
              <a:rPr lang="en-GB" sz="2800" dirty="0" err="1" smtClean="0">
                <a:latin typeface="Arial" pitchFamily="34" charset="0"/>
                <a:cs typeface="Arial" pitchFamily="34" charset="0"/>
              </a:rPr>
              <a:t>Mirela</a:t>
            </a:r>
            <a:r>
              <a:rPr lang="en-GB" sz="2800" dirty="0" smtClean="0">
                <a:latin typeface="Arial" pitchFamily="34" charset="0"/>
                <a:cs typeface="Arial" pitchFamily="34" charset="0"/>
              </a:rPr>
              <a:t> Elena </a:t>
            </a:r>
            <a:r>
              <a:rPr lang="en-GB" sz="2800" dirty="0" err="1" smtClean="0">
                <a:latin typeface="Arial" pitchFamily="34" charset="0"/>
                <a:cs typeface="Arial" pitchFamily="34" charset="0"/>
              </a:rPr>
              <a:t>Ionescu</a:t>
            </a:r>
            <a:endParaRPr lang="en-GB" sz="2800" dirty="0" smtClean="0">
              <a:latin typeface="Arial" pitchFamily="34" charset="0"/>
              <a:cs typeface="Arial" pitchFamily="34" charset="0"/>
            </a:endParaRPr>
          </a:p>
          <a:p>
            <a:pPr algn="l"/>
            <a:r>
              <a:rPr lang="en-GB" sz="2800" dirty="0" smtClean="0">
                <a:latin typeface="Arial" pitchFamily="34" charset="0"/>
                <a:cs typeface="Arial" pitchFamily="34" charset="0"/>
              </a:rPr>
              <a:t>Student Number :1815193</a:t>
            </a:r>
          </a:p>
          <a:p>
            <a:pPr algn="l"/>
            <a:r>
              <a:rPr lang="en-GB" sz="2800" dirty="0" smtClean="0">
                <a:latin typeface="Arial" pitchFamily="34" charset="0"/>
                <a:cs typeface="Arial" pitchFamily="34" charset="0"/>
              </a:rPr>
              <a:t>Presentation title : Gatsby Grange</a:t>
            </a:r>
          </a:p>
          <a:p>
            <a:pPr algn="l"/>
            <a:r>
              <a:rPr lang="en-GB" sz="2800" dirty="0" smtClean="0">
                <a:latin typeface="Arial" pitchFamily="34" charset="0"/>
                <a:cs typeface="Arial" pitchFamily="34" charset="0"/>
              </a:rPr>
              <a:t>Module Title : Financial Management</a:t>
            </a:r>
          </a:p>
          <a:p>
            <a:pPr algn="l"/>
            <a:r>
              <a:rPr lang="en-GB" sz="2800" dirty="0" smtClean="0">
                <a:latin typeface="Arial" pitchFamily="34" charset="0"/>
                <a:cs typeface="Arial" pitchFamily="34" charset="0"/>
              </a:rPr>
              <a:t>Lecturer Name : </a:t>
            </a:r>
            <a:r>
              <a:rPr lang="en-GB" sz="2800" dirty="0" err="1" smtClean="0">
                <a:latin typeface="Arial" pitchFamily="34" charset="0"/>
                <a:cs typeface="Arial" pitchFamily="34" charset="0"/>
              </a:rPr>
              <a:t>Dr.</a:t>
            </a:r>
            <a:r>
              <a:rPr lang="en-GB" sz="2800" dirty="0" smtClean="0">
                <a:latin typeface="Arial" pitchFamily="34" charset="0"/>
                <a:cs typeface="Arial" pitchFamily="34" charset="0"/>
              </a:rPr>
              <a:t> David Jenkins</a:t>
            </a:r>
          </a:p>
          <a:p>
            <a:pPr algn="l"/>
            <a:endParaRPr lang="en-GB" dirty="0"/>
          </a:p>
        </p:txBody>
      </p:sp>
      <p:sp>
        <p:nvSpPr>
          <p:cNvPr id="4" name="Title 3"/>
          <p:cNvSpPr>
            <a:spLocks noGrp="1"/>
          </p:cNvSpPr>
          <p:nvPr>
            <p:ph type="ctrTitle"/>
          </p:nvPr>
        </p:nvSpPr>
        <p:spPr>
          <a:xfrm>
            <a:off x="685800" y="1"/>
            <a:ext cx="7772400" cy="836711"/>
          </a:xfrm>
        </p:spPr>
        <p:txBody>
          <a:bodyPr>
            <a:normAutofit/>
          </a:bodyPr>
          <a:lstStyle/>
          <a:p>
            <a:r>
              <a:rPr lang="en-US" sz="2400" dirty="0"/>
              <a:t>Financial Management for the Hotel Industry (M5X01922_BIRM)</a:t>
            </a:r>
            <a:endParaRPr lang="en-GB" sz="2400" dirty="0"/>
          </a:p>
        </p:txBody>
      </p:sp>
    </p:spTree>
    <p:extLst>
      <p:ext uri="{BB962C8B-B14F-4D97-AF65-F5344CB8AC3E}">
        <p14:creationId xmlns:p14="http://schemas.microsoft.com/office/powerpoint/2010/main" val="933314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
            <a:ext cx="7772400" cy="908719"/>
          </a:xfrm>
        </p:spPr>
        <p:txBody>
          <a:bodyPr>
            <a:normAutofit/>
          </a:bodyPr>
          <a:lstStyle/>
          <a:p>
            <a:r>
              <a:rPr lang="en-GB" sz="800" dirty="0" smtClean="0"/>
              <a:t>.</a:t>
            </a:r>
            <a:endParaRPr lang="en-GB" sz="800" dirty="0"/>
          </a:p>
        </p:txBody>
      </p:sp>
      <p:sp>
        <p:nvSpPr>
          <p:cNvPr id="3" name="Subtitle 2"/>
          <p:cNvSpPr>
            <a:spLocks noGrp="1"/>
          </p:cNvSpPr>
          <p:nvPr>
            <p:ph type="subTitle" idx="1"/>
          </p:nvPr>
        </p:nvSpPr>
        <p:spPr>
          <a:xfrm>
            <a:off x="685800" y="908720"/>
            <a:ext cx="7772400" cy="4320480"/>
          </a:xfrm>
        </p:spPr>
        <p:txBody>
          <a:bodyPr/>
          <a:lstStyle/>
          <a:p>
            <a:pPr algn="l"/>
            <a:r>
              <a:rPr lang="en-GB" dirty="0" smtClean="0">
                <a:latin typeface="Arial" pitchFamily="34" charset="0"/>
                <a:cs typeface="Arial" pitchFamily="34" charset="0"/>
              </a:rPr>
              <a:t>- </a:t>
            </a:r>
            <a:r>
              <a:rPr lang="en-US" dirty="0">
                <a:latin typeface="Arial" pitchFamily="34" charset="0"/>
                <a:cs typeface="Arial" pitchFamily="34" charset="0"/>
              </a:rPr>
              <a:t>The financial analysis at the level of any company aims to measure the return on its capital and the risk with which this return was obtained, so, in other words, the ratio between the return obtained and the risk assumed. Both profitability and risk are </a:t>
            </a:r>
            <a:r>
              <a:rPr lang="en-US" dirty="0" smtClean="0">
                <a:latin typeface="Arial" pitchFamily="34" charset="0"/>
                <a:cs typeface="Arial" pitchFamily="34" charset="0"/>
              </a:rPr>
              <a:t>analyzed </a:t>
            </a:r>
            <a:r>
              <a:rPr lang="en-US" dirty="0">
                <a:latin typeface="Arial" pitchFamily="34" charset="0"/>
                <a:cs typeface="Arial" pitchFamily="34" charset="0"/>
              </a:rPr>
              <a:t>first at the level of the entire economic asset and then at the level of each source of capital (equity or long-term debt).</a:t>
            </a:r>
            <a:endParaRPr lang="en-GB" dirty="0">
              <a:latin typeface="Arial" pitchFamily="34" charset="0"/>
              <a:cs typeface="Arial" pitchFamily="34" charset="0"/>
            </a:endParaRPr>
          </a:p>
        </p:txBody>
      </p:sp>
    </p:spTree>
    <p:extLst>
      <p:ext uri="{BB962C8B-B14F-4D97-AF65-F5344CB8AC3E}">
        <p14:creationId xmlns:p14="http://schemas.microsoft.com/office/powerpoint/2010/main" val="3097481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4632" cy="332655"/>
          </a:xfrm>
        </p:spPr>
        <p:txBody>
          <a:bodyPr>
            <a:normAutofit/>
          </a:bodyPr>
          <a:lstStyle/>
          <a:p>
            <a:r>
              <a:rPr lang="en-GB" sz="1400" dirty="0" smtClean="0"/>
              <a:t>.</a:t>
            </a:r>
            <a:endParaRPr lang="en-GB" sz="1400" dirty="0"/>
          </a:p>
        </p:txBody>
      </p:sp>
      <p:sp>
        <p:nvSpPr>
          <p:cNvPr id="3" name="Subtitle 2"/>
          <p:cNvSpPr>
            <a:spLocks noGrp="1"/>
          </p:cNvSpPr>
          <p:nvPr>
            <p:ph type="subTitle" idx="1"/>
          </p:nvPr>
        </p:nvSpPr>
        <p:spPr>
          <a:xfrm>
            <a:off x="0" y="548680"/>
            <a:ext cx="9144000" cy="4608512"/>
          </a:xfrm>
        </p:spPr>
        <p:txBody>
          <a:bodyPr>
            <a:normAutofit/>
          </a:bodyPr>
          <a:lstStyle/>
          <a:p>
            <a:pPr algn="l"/>
            <a:r>
              <a:rPr lang="en-GB" sz="2000" dirty="0"/>
              <a:t>	2019	2018	Difference	Performance</a:t>
            </a:r>
          </a:p>
          <a:p>
            <a:pPr algn="l"/>
            <a:r>
              <a:rPr lang="en-GB" sz="2000" dirty="0"/>
              <a:t>ROCE	64.91	64.37	0.54%	0.54%</a:t>
            </a:r>
          </a:p>
          <a:p>
            <a:pPr algn="l"/>
            <a:r>
              <a:rPr lang="en-GB" sz="2000" dirty="0"/>
              <a:t>Asset turnover	95.63 p	88.33 p	7.3	8.26</a:t>
            </a:r>
          </a:p>
          <a:p>
            <a:pPr algn="l"/>
            <a:r>
              <a:rPr lang="en-GB" sz="2000" dirty="0"/>
              <a:t>Gross profit turnover	67.88	71.81	-5.98	-5.98</a:t>
            </a:r>
          </a:p>
          <a:p>
            <a:pPr algn="l"/>
            <a:r>
              <a:rPr lang="en-GB" sz="2000" dirty="0"/>
              <a:t>Net operating profit turnover	67.88	72.87	-5.98	-5.98</a:t>
            </a:r>
          </a:p>
          <a:p>
            <a:pPr algn="l"/>
            <a:r>
              <a:rPr lang="en-GB" sz="2000" dirty="0"/>
              <a:t>Current ratio	2	2.28	-0.28	-12.2</a:t>
            </a:r>
          </a:p>
          <a:p>
            <a:pPr algn="l"/>
            <a:r>
              <a:rPr lang="en-GB" sz="2000" dirty="0"/>
              <a:t>Acid test	1.12	1.20	-0.08	-6.66</a:t>
            </a:r>
          </a:p>
          <a:p>
            <a:pPr algn="l"/>
            <a:r>
              <a:rPr lang="en-GB" sz="2000" dirty="0"/>
              <a:t>Inventory turnover	187 days	233 days	-46	-19.74%</a:t>
            </a:r>
          </a:p>
          <a:p>
            <a:pPr algn="l"/>
            <a:r>
              <a:rPr lang="en-GB" sz="2000" dirty="0"/>
              <a:t>	</a:t>
            </a:r>
            <a:endParaRPr lang="en-GB" dirty="0"/>
          </a:p>
        </p:txBody>
      </p:sp>
    </p:spTree>
    <p:extLst>
      <p:ext uri="{BB962C8B-B14F-4D97-AF65-F5344CB8AC3E}">
        <p14:creationId xmlns:p14="http://schemas.microsoft.com/office/powerpoint/2010/main" val="3937630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
            <a:ext cx="7772400" cy="404663"/>
          </a:xfrm>
        </p:spPr>
        <p:txBody>
          <a:bodyPr>
            <a:normAutofit/>
          </a:bodyPr>
          <a:lstStyle/>
          <a:p>
            <a:r>
              <a:rPr lang="en-GB" sz="800" dirty="0" smtClean="0"/>
              <a:t>.</a:t>
            </a:r>
            <a:endParaRPr lang="en-GB" sz="800" dirty="0"/>
          </a:p>
        </p:txBody>
      </p:sp>
      <p:sp>
        <p:nvSpPr>
          <p:cNvPr id="3" name="Subtitle 2"/>
          <p:cNvSpPr>
            <a:spLocks noGrp="1"/>
          </p:cNvSpPr>
          <p:nvPr>
            <p:ph type="subTitle" idx="1"/>
          </p:nvPr>
        </p:nvSpPr>
        <p:spPr>
          <a:xfrm>
            <a:off x="0" y="476672"/>
            <a:ext cx="9144000" cy="4680520"/>
          </a:xfrm>
        </p:spPr>
        <p:txBody>
          <a:bodyPr>
            <a:normAutofit fontScale="92500" lnSpcReduction="10000"/>
          </a:bodyPr>
          <a:lstStyle/>
          <a:p>
            <a:pPr algn="l"/>
            <a:r>
              <a:rPr lang="en-US" dirty="0" err="1">
                <a:latin typeface="Arial" pitchFamily="34" charset="0"/>
                <a:cs typeface="Arial" pitchFamily="34" charset="0"/>
              </a:rPr>
              <a:t>Roce</a:t>
            </a:r>
            <a:r>
              <a:rPr lang="en-US" dirty="0">
                <a:latin typeface="Arial" pitchFamily="34" charset="0"/>
                <a:cs typeface="Arial" pitchFamily="34" charset="0"/>
              </a:rPr>
              <a:t>:- </a:t>
            </a:r>
            <a:r>
              <a:rPr lang="en-US" dirty="0" smtClean="0">
                <a:latin typeface="Arial" pitchFamily="34" charset="0"/>
                <a:cs typeface="Arial" pitchFamily="34" charset="0"/>
              </a:rPr>
              <a:t>is </a:t>
            </a:r>
            <a:r>
              <a:rPr lang="en-US" dirty="0">
                <a:latin typeface="Arial" pitchFamily="34" charset="0"/>
                <a:cs typeface="Arial" pitchFamily="34" charset="0"/>
              </a:rPr>
              <a:t>a monetary proportion which firm use to </a:t>
            </a:r>
            <a:r>
              <a:rPr lang="en-US" dirty="0" smtClean="0">
                <a:latin typeface="Arial" pitchFamily="34" charset="0"/>
                <a:cs typeface="Arial" pitchFamily="34" charset="0"/>
              </a:rPr>
              <a:t>device </a:t>
            </a:r>
            <a:r>
              <a:rPr lang="en-US" dirty="0">
                <a:latin typeface="Arial" pitchFamily="34" charset="0"/>
                <a:cs typeface="Arial" pitchFamily="34" charset="0"/>
              </a:rPr>
              <a:t>productivity and the capital utilized, </a:t>
            </a:r>
            <a:r>
              <a:rPr lang="en-US" dirty="0" smtClean="0">
                <a:latin typeface="Arial" pitchFamily="34" charset="0"/>
                <a:cs typeface="Arial" pitchFamily="34" charset="0"/>
              </a:rPr>
              <a:t>is </a:t>
            </a:r>
            <a:r>
              <a:rPr lang="en-US" dirty="0">
                <a:latin typeface="Arial" pitchFamily="34" charset="0"/>
                <a:cs typeface="Arial" pitchFamily="34" charset="0"/>
              </a:rPr>
              <a:t>a gainfulness proportion since its shows how viably firm is working turn of events while seeing long time financial aspects. The above estimation of </a:t>
            </a:r>
            <a:r>
              <a:rPr lang="en-US" dirty="0" err="1">
                <a:latin typeface="Arial" pitchFamily="34" charset="0"/>
                <a:cs typeface="Arial" pitchFamily="34" charset="0"/>
              </a:rPr>
              <a:t>Roce</a:t>
            </a:r>
            <a:r>
              <a:rPr lang="en-US" dirty="0">
                <a:latin typeface="Arial" pitchFamily="34" charset="0"/>
                <a:cs typeface="Arial" pitchFamily="34" charset="0"/>
              </a:rPr>
              <a:t> on this report educate us concerning Gatsby Grange, In 2018 </a:t>
            </a:r>
            <a:r>
              <a:rPr lang="en-US" dirty="0" err="1">
                <a:latin typeface="Arial" pitchFamily="34" charset="0"/>
                <a:cs typeface="Arial" pitchFamily="34" charset="0"/>
              </a:rPr>
              <a:t>Roce</a:t>
            </a:r>
            <a:r>
              <a:rPr lang="en-US" dirty="0">
                <a:latin typeface="Arial" pitchFamily="34" charset="0"/>
                <a:cs typeface="Arial" pitchFamily="34" charset="0"/>
              </a:rPr>
              <a:t> was 64.3% and in 2019 </a:t>
            </a:r>
            <a:r>
              <a:rPr lang="en-US" dirty="0" err="1">
                <a:latin typeface="Arial" pitchFamily="34" charset="0"/>
                <a:cs typeface="Arial" pitchFamily="34" charset="0"/>
              </a:rPr>
              <a:t>Roce</a:t>
            </a:r>
            <a:r>
              <a:rPr lang="en-US" dirty="0">
                <a:latin typeface="Arial" pitchFamily="34" charset="0"/>
                <a:cs typeface="Arial" pitchFamily="34" charset="0"/>
              </a:rPr>
              <a:t> was 64.9%, Therefore the distinction happens to 0.5 in both of the year's, according to figuring of </a:t>
            </a:r>
            <a:r>
              <a:rPr lang="en-US" dirty="0" err="1">
                <a:latin typeface="Arial" pitchFamily="34" charset="0"/>
                <a:cs typeface="Arial" pitchFamily="34" charset="0"/>
              </a:rPr>
              <a:t>Roce</a:t>
            </a:r>
            <a:r>
              <a:rPr lang="en-US" dirty="0">
                <a:latin typeface="Arial" pitchFamily="34" charset="0"/>
                <a:cs typeface="Arial" pitchFamily="34" charset="0"/>
              </a:rPr>
              <a:t> in 2019 is better than 2018 for Gatsby Grange. The exhibition level is increment of 0.5, There front the capital work and working benefit is increment in 2019 than the correlation of 2018. The purpose for expanding benefit could be numerous things like expanding in cost of deals, credit Interest was low in 2019 in correlation of 2018. </a:t>
            </a:r>
            <a:endParaRPr lang="en-GB" dirty="0">
              <a:latin typeface="Arial" pitchFamily="34" charset="0"/>
              <a:cs typeface="Arial" pitchFamily="34" charset="0"/>
            </a:endParaRPr>
          </a:p>
        </p:txBody>
      </p:sp>
    </p:spTree>
    <p:extLst>
      <p:ext uri="{BB962C8B-B14F-4D97-AF65-F5344CB8AC3E}">
        <p14:creationId xmlns:p14="http://schemas.microsoft.com/office/powerpoint/2010/main" val="2688327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40" y="0"/>
            <a:ext cx="8458200" cy="476671"/>
          </a:xfrm>
        </p:spPr>
        <p:txBody>
          <a:bodyPr>
            <a:normAutofit/>
          </a:bodyPr>
          <a:lstStyle/>
          <a:p>
            <a:r>
              <a:rPr lang="en-GB" sz="800" dirty="0" smtClean="0">
                <a:latin typeface="Arial" pitchFamily="34" charset="0"/>
                <a:cs typeface="Arial" pitchFamily="34" charset="0"/>
              </a:rPr>
              <a:t>.</a:t>
            </a:r>
            <a:endParaRPr lang="en-GB" sz="800" dirty="0">
              <a:latin typeface="Arial" pitchFamily="34" charset="0"/>
              <a:cs typeface="Arial" pitchFamily="34" charset="0"/>
            </a:endParaRPr>
          </a:p>
        </p:txBody>
      </p:sp>
      <p:sp>
        <p:nvSpPr>
          <p:cNvPr id="3" name="Subtitle 2"/>
          <p:cNvSpPr>
            <a:spLocks noGrp="1"/>
          </p:cNvSpPr>
          <p:nvPr>
            <p:ph type="subTitle" idx="1"/>
          </p:nvPr>
        </p:nvSpPr>
        <p:spPr>
          <a:xfrm>
            <a:off x="0" y="548680"/>
            <a:ext cx="9144000" cy="4536504"/>
          </a:xfrm>
        </p:spPr>
        <p:txBody>
          <a:bodyPr>
            <a:normAutofit lnSpcReduction="10000"/>
          </a:bodyPr>
          <a:lstStyle/>
          <a:p>
            <a:pPr algn="l"/>
            <a:r>
              <a:rPr lang="en-US" dirty="0">
                <a:latin typeface="Arial" pitchFamily="34" charset="0"/>
                <a:cs typeface="Arial" pitchFamily="34" charset="0"/>
              </a:rPr>
              <a:t>Turnover rates are calculated on the basis of the profit and loss account in relation to the balance sheet items. These are also called turnover rates of capital turnover.</a:t>
            </a:r>
          </a:p>
          <a:p>
            <a:pPr algn="l"/>
            <a:r>
              <a:rPr lang="en-US" dirty="0">
                <a:latin typeface="Arial" pitchFamily="34" charset="0"/>
                <a:cs typeface="Arial" pitchFamily="34" charset="0"/>
              </a:rPr>
              <a:t>As we will see, turnover rates are a qualitative factor in the return on capital and express the intensity of the exploitation of the company's assets. The more intensively they are exploited, the higher the rotation speed and the shorter the rotation time.(corporatefinanceinstitute.com)</a:t>
            </a:r>
          </a:p>
          <a:p>
            <a:pPr algn="l"/>
            <a:r>
              <a:rPr lang="en-US" dirty="0">
                <a:latin typeface="Arial" pitchFamily="34" charset="0"/>
                <a:cs typeface="Arial" pitchFamily="34" charset="0"/>
              </a:rPr>
              <a:t>Rotation rates can be expressed in two ways:</a:t>
            </a:r>
          </a:p>
          <a:p>
            <a:pPr algn="l"/>
            <a:r>
              <a:rPr lang="en-US" dirty="0">
                <a:latin typeface="Arial" pitchFamily="34" charset="0"/>
                <a:cs typeface="Arial" pitchFamily="34" charset="0"/>
              </a:rPr>
              <a:t>by rotational speed;</a:t>
            </a:r>
          </a:p>
          <a:p>
            <a:pPr algn="l"/>
            <a:r>
              <a:rPr lang="en-US" dirty="0">
                <a:latin typeface="Arial" pitchFamily="34" charset="0"/>
                <a:cs typeface="Arial" pitchFamily="34" charset="0"/>
              </a:rPr>
              <a:t>by rotation duration.</a:t>
            </a:r>
          </a:p>
          <a:p>
            <a:pPr algn="l"/>
            <a:endParaRPr lang="en-GB" dirty="0">
              <a:latin typeface="Arial" pitchFamily="34" charset="0"/>
              <a:cs typeface="Arial" pitchFamily="34" charset="0"/>
            </a:endParaRPr>
          </a:p>
        </p:txBody>
      </p:sp>
    </p:spTree>
    <p:extLst>
      <p:ext uri="{BB962C8B-B14F-4D97-AF65-F5344CB8AC3E}">
        <p14:creationId xmlns:p14="http://schemas.microsoft.com/office/powerpoint/2010/main" val="1161405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
            <a:ext cx="7772400" cy="548679"/>
          </a:xfrm>
        </p:spPr>
        <p:txBody>
          <a:bodyPr>
            <a:normAutofit/>
          </a:bodyPr>
          <a:lstStyle/>
          <a:p>
            <a:pPr algn="ctr"/>
            <a:r>
              <a:rPr lang="en-GB" sz="2800" dirty="0" smtClean="0">
                <a:latin typeface="Arial" pitchFamily="34" charset="0"/>
                <a:cs typeface="Arial" pitchFamily="34" charset="0"/>
              </a:rPr>
              <a:t>References</a:t>
            </a:r>
            <a:endParaRPr lang="en-GB" sz="2800" dirty="0">
              <a:latin typeface="Arial" pitchFamily="34" charset="0"/>
              <a:cs typeface="Arial" pitchFamily="34" charset="0"/>
            </a:endParaRPr>
          </a:p>
        </p:txBody>
      </p:sp>
      <p:sp>
        <p:nvSpPr>
          <p:cNvPr id="3" name="Subtitle 2"/>
          <p:cNvSpPr>
            <a:spLocks noGrp="1"/>
          </p:cNvSpPr>
          <p:nvPr>
            <p:ph type="subTitle" idx="1"/>
          </p:nvPr>
        </p:nvSpPr>
        <p:spPr>
          <a:xfrm>
            <a:off x="685800" y="692696"/>
            <a:ext cx="7772400" cy="4118615"/>
          </a:xfrm>
        </p:spPr>
        <p:txBody>
          <a:bodyPr>
            <a:normAutofit/>
          </a:bodyPr>
          <a:lstStyle/>
          <a:p>
            <a:pPr marL="342900" indent="-342900" algn="l">
              <a:buAutoNum type="arabicPeriod"/>
            </a:pPr>
            <a:r>
              <a:rPr lang="en-US" sz="1800" dirty="0" smtClean="0">
                <a:latin typeface="Arial" pitchFamily="34" charset="0"/>
                <a:cs typeface="Arial" pitchFamily="34" charset="0"/>
              </a:rPr>
              <a:t>IG </a:t>
            </a:r>
            <a:r>
              <a:rPr lang="en-US" sz="1800" dirty="0">
                <a:latin typeface="Arial" pitchFamily="34" charset="0"/>
                <a:cs typeface="Arial" pitchFamily="34" charset="0"/>
              </a:rPr>
              <a:t>. (2020). ROCE definition. Available: https://www.ig.com/en/glossary-trading-terms/roce-definition. Last accessed 12th Jul 2020</a:t>
            </a:r>
            <a:r>
              <a:rPr lang="en-US" sz="1800" dirty="0" smtClean="0">
                <a:latin typeface="Arial" pitchFamily="34" charset="0"/>
                <a:cs typeface="Arial" pitchFamily="34" charset="0"/>
              </a:rPr>
              <a:t>.</a:t>
            </a:r>
          </a:p>
          <a:p>
            <a:pPr marL="342900" indent="-342900" algn="l">
              <a:buAutoNum type="arabicPeriod"/>
            </a:pPr>
            <a:r>
              <a:rPr lang="en-US" sz="1800" dirty="0">
                <a:latin typeface="Arial" pitchFamily="34" charset="0"/>
                <a:cs typeface="Arial" pitchFamily="34" charset="0"/>
              </a:rPr>
              <a:t>Accounting tools. (2020). Turnover ratios. Available: https://www.accountingtools.com/articles/what-is-a-turnover-ratio.html. Last accessed 12th Jul 2020</a:t>
            </a:r>
            <a:r>
              <a:rPr lang="en-US" sz="1800" dirty="0" smtClean="0">
                <a:latin typeface="Arial" pitchFamily="34" charset="0"/>
                <a:cs typeface="Arial" pitchFamily="34" charset="0"/>
              </a:rPr>
              <a:t>.</a:t>
            </a:r>
          </a:p>
          <a:p>
            <a:pPr marL="342900" indent="-342900" algn="l">
              <a:buAutoNum type="arabicPeriod"/>
            </a:pPr>
            <a:endParaRPr lang="en-US" sz="1800" dirty="0" smtClean="0">
              <a:latin typeface="Arial" pitchFamily="34" charset="0"/>
              <a:cs typeface="Arial" pitchFamily="34" charset="0"/>
            </a:endParaRPr>
          </a:p>
          <a:p>
            <a:pPr marL="342900" indent="-342900" algn="l">
              <a:buAutoNum type="arabicPeriod"/>
            </a:pPr>
            <a:endParaRPr lang="en-GB" sz="1800" dirty="0">
              <a:latin typeface="Arial" pitchFamily="34" charset="0"/>
              <a:cs typeface="Arial" pitchFamily="34" charset="0"/>
            </a:endParaRPr>
          </a:p>
        </p:txBody>
      </p:sp>
    </p:spTree>
    <p:extLst>
      <p:ext uri="{BB962C8B-B14F-4D97-AF65-F5344CB8AC3E}">
        <p14:creationId xmlns:p14="http://schemas.microsoft.com/office/powerpoint/2010/main" val="33764492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TotalTime>
  <Words>401</Words>
  <Application>Microsoft Office PowerPoint</Application>
  <PresentationFormat>On-screen Show (4:3)</PresentationFormat>
  <Paragraphs>29</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Concourse</vt:lpstr>
      <vt:lpstr>Financial Management for the Hotel Industry (M5X01922_BIRM)</vt:lpstr>
      <vt:lpstr>.</vt:lpstr>
      <vt:lpstr>.</vt:lpstr>
      <vt:lpstr>.</vt:lpstr>
      <vt:lpstr>.</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 (M5X01922_BIRM)</dc:title>
  <dc:creator>imirela74@yahoo.com</dc:creator>
  <cp:lastModifiedBy>imirela74@yahoo.com</cp:lastModifiedBy>
  <cp:revision>2</cp:revision>
  <dcterms:created xsi:type="dcterms:W3CDTF">2020-07-12T12:31:45Z</dcterms:created>
  <dcterms:modified xsi:type="dcterms:W3CDTF">2020-07-12T12:51:21Z</dcterms:modified>
</cp:coreProperties>
</file>