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1330" y="4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9DED-E434-7FF2-5CEE-D8B5D2967C98}"/>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03C80C20-A46C-33EC-EE22-6084A3311355}"/>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D4175B12-312F-027E-3355-B47AEFC5ED79}"/>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5" name="Footer Placeholder 4">
            <a:extLst>
              <a:ext uri="{FF2B5EF4-FFF2-40B4-BE49-F238E27FC236}">
                <a16:creationId xmlns:a16="http://schemas.microsoft.com/office/drawing/2014/main" id="{26414AFE-DDBB-36A5-187D-E82AFF34D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9B8153-F0D1-DE71-A7D8-1B7B46BEB006}"/>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1488672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7A4D-7262-8910-B5CA-D3DBAE40C2B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C01590-91C5-C528-56EC-B29B297BC6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D244572-DA1F-9AD1-BF1A-28BB1CF7080B}"/>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5" name="Footer Placeholder 4">
            <a:extLst>
              <a:ext uri="{FF2B5EF4-FFF2-40B4-BE49-F238E27FC236}">
                <a16:creationId xmlns:a16="http://schemas.microsoft.com/office/drawing/2014/main" id="{1A626BA9-0CC4-89ED-FD66-0AD5B85273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A44009-928A-4D8D-228F-DBCD0F11C0A7}"/>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139639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A8392-632D-6F38-8AF1-E59CEED77549}"/>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16D7E74-A3EE-C7CC-48C4-CA8FCBAD0500}"/>
              </a:ext>
            </a:extLst>
          </p:cNvPr>
          <p:cNvSpPr>
            <a:spLocks noGrp="1"/>
          </p:cNvSpPr>
          <p:nvPr>
            <p:ph type="body" idx="1"/>
          </p:nvPr>
        </p:nvSpPr>
        <p:spPr>
          <a:xfrm>
            <a:off x="831851"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4AB142-0D2A-694E-05A7-AFACD9B0B35F}"/>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5" name="Footer Placeholder 4">
            <a:extLst>
              <a:ext uri="{FF2B5EF4-FFF2-40B4-BE49-F238E27FC236}">
                <a16:creationId xmlns:a16="http://schemas.microsoft.com/office/drawing/2014/main" id="{67C135E8-2BC8-DE2C-99BD-458EF02353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AAFE4-7B39-11E3-6503-C3985CE7A783}"/>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3390287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C7DF8-A2D1-E345-EDE5-C21FD15E40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8EA0A9-7864-41D3-B2D6-A99EDA9463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95F3016-1DAD-619A-EE37-DFBE467B17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8932C9E-6A9F-A618-78AF-768BB3423003}"/>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6" name="Footer Placeholder 5">
            <a:extLst>
              <a:ext uri="{FF2B5EF4-FFF2-40B4-BE49-F238E27FC236}">
                <a16:creationId xmlns:a16="http://schemas.microsoft.com/office/drawing/2014/main" id="{D6AF6F84-61C1-5161-B129-E19670D2FF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6A8877-F7D7-6AFC-9A80-741753A85913}"/>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592784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AD9A7-F79F-DB61-E74F-828E3893597E}"/>
              </a:ext>
            </a:extLst>
          </p:cNvPr>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B339137-F3FF-F06F-4796-AA033BC34C44}"/>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36C2D1C-093A-2CE2-BD31-CE906DA5968B}"/>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6D1D157-16B4-34EA-5F1E-51A647675DEB}"/>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6637428-48BF-CB21-3991-099B21B6004D}"/>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46ECCDE-2087-8040-A041-010725F84848}"/>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8" name="Footer Placeholder 7">
            <a:extLst>
              <a:ext uri="{FF2B5EF4-FFF2-40B4-BE49-F238E27FC236}">
                <a16:creationId xmlns:a16="http://schemas.microsoft.com/office/drawing/2014/main" id="{12192DEA-4C73-431B-C4C2-7D460FF33E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F89CFE6-0CDA-9136-0D90-8817836C07F9}"/>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618530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EEEF8-1D53-3A56-CE5D-8EE5FA352AA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3DB8744-6B30-B1B7-41BB-EA1C225B4666}"/>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4" name="Footer Placeholder 3">
            <a:extLst>
              <a:ext uri="{FF2B5EF4-FFF2-40B4-BE49-F238E27FC236}">
                <a16:creationId xmlns:a16="http://schemas.microsoft.com/office/drawing/2014/main" id="{60A15031-0579-4678-830B-292D6894780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A26A2FD-EAB6-F642-4FBD-DA090E3F73F8}"/>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1512322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04F1C0-CBC1-2193-04B0-37E33788A6CB}"/>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3" name="Footer Placeholder 2">
            <a:extLst>
              <a:ext uri="{FF2B5EF4-FFF2-40B4-BE49-F238E27FC236}">
                <a16:creationId xmlns:a16="http://schemas.microsoft.com/office/drawing/2014/main" id="{F8EF2F6F-E9E6-302B-415D-62C2D697F7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A9C0DA-1A8F-71F9-3A98-F60B94EB09E2}"/>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2684978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A8AF1-9A0D-9162-32DC-F89E6A7ED672}"/>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FC379229-010A-B90E-FC8B-F1D0117E5755}"/>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5D40CAB-9E8B-D809-F653-4F2A87CA9A53}"/>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6DC7BB4-4DF2-2F65-92D3-5F10BE2EDF93}"/>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6" name="Footer Placeholder 5">
            <a:extLst>
              <a:ext uri="{FF2B5EF4-FFF2-40B4-BE49-F238E27FC236}">
                <a16:creationId xmlns:a16="http://schemas.microsoft.com/office/drawing/2014/main" id="{A11770F4-D062-23E9-BBC0-4107AACBA7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6792E1-E667-2B99-6B6D-511319D4E81A}"/>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3365651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59AE0-B539-BB95-0A82-95D69C36B3EB}"/>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CF9A0D10-6BED-4BF1-0D21-69ECBB8403B3}"/>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B3B4B57E-686C-6DD8-BC33-52120C9B70FA}"/>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90673F9-15EA-DA4B-B782-E52AB27AFE1D}"/>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6" name="Footer Placeholder 5">
            <a:extLst>
              <a:ext uri="{FF2B5EF4-FFF2-40B4-BE49-F238E27FC236}">
                <a16:creationId xmlns:a16="http://schemas.microsoft.com/office/drawing/2014/main" id="{A7DFA870-0D36-35E5-4C65-008C0B52AA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6DF767-B412-2202-0AC4-DE14EC720FFF}"/>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633110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AFA56-2BEE-B876-00A4-99FEA6E87F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7C1EB23-AE0B-C34B-40C5-30CBC361DF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08C081-FA0E-836A-2D37-5084A1AD8BC9}"/>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5" name="Footer Placeholder 4">
            <a:extLst>
              <a:ext uri="{FF2B5EF4-FFF2-40B4-BE49-F238E27FC236}">
                <a16:creationId xmlns:a16="http://schemas.microsoft.com/office/drawing/2014/main" id="{4CF6F0FA-75EA-ECCC-DF37-F6F0F9EC6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1F2A1F-FD1E-A72D-9B9B-C650FA40004B}"/>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558896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81FFDF-BE53-B701-B69A-8F23EEE5B06D}"/>
              </a:ext>
            </a:extLst>
          </p:cNvPr>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823910E-31F4-3758-58A9-90B3A3396475}"/>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63FD19-E30C-A397-472D-D0985C4217AF}"/>
              </a:ext>
            </a:extLst>
          </p:cNvPr>
          <p:cNvSpPr>
            <a:spLocks noGrp="1"/>
          </p:cNvSpPr>
          <p:nvPr>
            <p:ph type="dt" sz="half" idx="10"/>
          </p:nvPr>
        </p:nvSpPr>
        <p:spPr/>
        <p:txBody>
          <a:bodyPr/>
          <a:lstStyle/>
          <a:p>
            <a:fld id="{8F05908C-FFE3-4F71-A941-B2C1C53F904F}" type="datetimeFigureOut">
              <a:rPr lang="en-US" smtClean="0"/>
              <a:t>7/31/2025</a:t>
            </a:fld>
            <a:endParaRPr lang="en-US"/>
          </a:p>
        </p:txBody>
      </p:sp>
      <p:sp>
        <p:nvSpPr>
          <p:cNvPr id="5" name="Footer Placeholder 4">
            <a:extLst>
              <a:ext uri="{FF2B5EF4-FFF2-40B4-BE49-F238E27FC236}">
                <a16:creationId xmlns:a16="http://schemas.microsoft.com/office/drawing/2014/main" id="{D2309189-00DE-A321-B819-8A00C50C93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168A28-F6EA-BBDD-E9B8-2B1DCD42B748}"/>
              </a:ext>
            </a:extLst>
          </p:cNvPr>
          <p:cNvSpPr>
            <a:spLocks noGrp="1"/>
          </p:cNvSpPr>
          <p:nvPr>
            <p:ph type="sldNum" sz="quarter" idx="12"/>
          </p:nvPr>
        </p:nvSpPr>
        <p:spPr/>
        <p:txBody>
          <a:bodyPr/>
          <a:lstStyle/>
          <a:p>
            <a:fld id="{E131B2CC-FA6C-4728-BA0C-EC5ECA2FF410}" type="slidenum">
              <a:rPr lang="en-US" smtClean="0"/>
              <a:t>‹#›</a:t>
            </a:fld>
            <a:endParaRPr lang="en-US"/>
          </a:p>
        </p:txBody>
      </p:sp>
    </p:spTree>
    <p:extLst>
      <p:ext uri="{BB962C8B-B14F-4D97-AF65-F5344CB8AC3E}">
        <p14:creationId xmlns:p14="http://schemas.microsoft.com/office/powerpoint/2010/main" val="318411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BD94FE-DF19-7E4B-A924-4BE55BCCDC71}"/>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B500D6B-2D39-51D3-9FE2-7215207DED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5EA1FB-1EAA-DCFC-5217-89E5A1AEA574}"/>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8F05908C-FFE3-4F71-A941-B2C1C53F904F}" type="datetimeFigureOut">
              <a:rPr lang="en-US" smtClean="0"/>
              <a:t>7/31/2025</a:t>
            </a:fld>
            <a:endParaRPr lang="en-US"/>
          </a:p>
        </p:txBody>
      </p:sp>
      <p:sp>
        <p:nvSpPr>
          <p:cNvPr id="5" name="Footer Placeholder 4">
            <a:extLst>
              <a:ext uri="{FF2B5EF4-FFF2-40B4-BE49-F238E27FC236}">
                <a16:creationId xmlns:a16="http://schemas.microsoft.com/office/drawing/2014/main" id="{077DAE5A-A92C-7AA5-E086-7C06207FF36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6DCA6AB-746B-EC12-780B-9F3E29AEB5DD}"/>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E131B2CC-FA6C-4728-BA0C-EC5ECA2FF410}" type="slidenum">
              <a:rPr lang="en-US" smtClean="0"/>
              <a:t>‹#›</a:t>
            </a:fld>
            <a:endParaRPr lang="en-US"/>
          </a:p>
        </p:txBody>
      </p:sp>
    </p:spTree>
    <p:extLst>
      <p:ext uri="{BB962C8B-B14F-4D97-AF65-F5344CB8AC3E}">
        <p14:creationId xmlns:p14="http://schemas.microsoft.com/office/powerpoint/2010/main" val="78888788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niehs.nih.gov/research/resources/bioethics/whatis/index.cfm"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E72F7B-6577-5A34-B785-78230E78BCEA}"/>
              </a:ext>
            </a:extLst>
          </p:cNvPr>
          <p:cNvSpPr txBox="1"/>
          <p:nvPr/>
        </p:nvSpPr>
        <p:spPr>
          <a:xfrm>
            <a:off x="0" y="0"/>
            <a:ext cx="12192000" cy="571760"/>
          </a:xfrm>
          <a:prstGeom prst="rect">
            <a:avLst/>
          </a:prstGeom>
          <a:solidFill>
            <a:srgbClr val="FFFF00"/>
          </a:solidFill>
          <a:effectLst>
            <a:outerShdw blurRad="50800" dist="38100" dir="16200000" rotWithShape="0">
              <a:prstClr val="black">
                <a:alpha val="40000"/>
              </a:prstClr>
            </a:outerShdw>
          </a:effectLst>
        </p:spPr>
        <p:txBody>
          <a:bodyPr wrap="square" rtlCol="0">
            <a:spAutoFit/>
          </a:bodyPr>
          <a:lstStyle/>
          <a:p>
            <a:pPr algn="ctr"/>
            <a:r>
              <a:rPr lang="en-US" sz="1600" b="1" dirty="0">
                <a:cs typeface="Arial" panose="020B0604020202020204" pitchFamily="34" charset="0"/>
              </a:rPr>
              <a:t>“</a:t>
            </a:r>
            <a:r>
              <a:rPr lang="en-GB" sz="1600" b="1" dirty="0"/>
              <a:t>The Effectiveness of Community-Based Dementia Support Programs for Adults Aged 65 and Over in the UK: A Systematic Review</a:t>
            </a:r>
            <a:r>
              <a:rPr lang="en-US" sz="1600" b="1" dirty="0">
                <a:cs typeface="Arial" panose="020B0604020202020204" pitchFamily="34" charset="0"/>
              </a:rPr>
              <a:t>”</a:t>
            </a:r>
          </a:p>
          <a:p>
            <a:pPr marL="228600" marR="0" algn="ctr">
              <a:lnSpc>
                <a:spcPct val="115000"/>
              </a:lnSpc>
              <a:spcBef>
                <a:spcPts val="0"/>
              </a:spcBef>
              <a:spcAft>
                <a:spcPts val="800"/>
              </a:spcAft>
            </a:pPr>
            <a:r>
              <a:rPr lang="en-GB" sz="1400" b="1" dirty="0">
                <a:effectLst/>
                <a:ea typeface="Calibri" panose="020F0502020204030204" pitchFamily="34" charset="0"/>
                <a:cs typeface="Arial" panose="020B0604020202020204" pitchFamily="34" charset="0"/>
              </a:rPr>
              <a:t>Student Name: Suma Begum</a:t>
            </a:r>
            <a:r>
              <a:rPr lang="en-GB" sz="1400" dirty="0">
                <a:ea typeface="Calibri" panose="020F0502020204030204" pitchFamily="34" charset="0"/>
                <a:cs typeface="Arial" panose="020B0604020202020204" pitchFamily="34" charset="0"/>
              </a:rPr>
              <a:t>                     </a:t>
            </a:r>
            <a:r>
              <a:rPr lang="en-GB" sz="1400" b="1" dirty="0">
                <a:effectLst/>
                <a:ea typeface="Calibri" panose="020F0502020204030204" pitchFamily="34" charset="0"/>
                <a:cs typeface="Arial" panose="020B0604020202020204" pitchFamily="34" charset="0"/>
              </a:rPr>
              <a:t>Student ID: 2123484</a:t>
            </a:r>
            <a:endParaRPr lang="en-GB" sz="1400" dirty="0">
              <a:effectLst/>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5DE8DE-1053-90EC-1F68-BD476B4B65CE}"/>
              </a:ext>
            </a:extLst>
          </p:cNvPr>
          <p:cNvSpPr txBox="1"/>
          <p:nvPr/>
        </p:nvSpPr>
        <p:spPr>
          <a:xfrm>
            <a:off x="1524000" y="646332"/>
            <a:ext cx="3139440" cy="369332"/>
          </a:xfrm>
          <a:prstGeom prst="rect">
            <a:avLst/>
          </a:prstGeom>
          <a:noFill/>
        </p:spPr>
        <p:txBody>
          <a:bodyPr wrap="square" rtlCol="0">
            <a:spAutoFit/>
          </a:bodyPr>
          <a:lstStyle/>
          <a:p>
            <a:endParaRPr lang="en-US" dirty="0"/>
          </a:p>
        </p:txBody>
      </p:sp>
      <p:sp>
        <p:nvSpPr>
          <p:cNvPr id="8" name="Rectangle 7">
            <a:extLst>
              <a:ext uri="{FF2B5EF4-FFF2-40B4-BE49-F238E27FC236}">
                <a16:creationId xmlns:a16="http://schemas.microsoft.com/office/drawing/2014/main" id="{3C65CE00-3AE7-0371-36F2-248E3088D71D}"/>
              </a:ext>
            </a:extLst>
          </p:cNvPr>
          <p:cNvSpPr/>
          <p:nvPr/>
        </p:nvSpPr>
        <p:spPr>
          <a:xfrm>
            <a:off x="0" y="571761"/>
            <a:ext cx="3692324" cy="2118167"/>
          </a:xfrm>
          <a:prstGeom prst="rect">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000" b="1" dirty="0">
                <a:solidFill>
                  <a:schemeClr val="tx1"/>
                </a:solidFill>
              </a:rPr>
              <a:t>01</a:t>
            </a:r>
            <a:r>
              <a:rPr lang="en-GB" sz="1000" dirty="0">
                <a:solidFill>
                  <a:schemeClr val="tx1"/>
                </a:solidFill>
              </a:rPr>
              <a:t> </a:t>
            </a:r>
            <a:r>
              <a:rPr lang="en-GB" sz="1000" b="1" dirty="0">
                <a:solidFill>
                  <a:schemeClr val="tx1"/>
                </a:solidFill>
              </a:rPr>
              <a:t>Introduction and Research Aim </a:t>
            </a:r>
            <a:endParaRPr lang="en-GB" sz="1000" dirty="0">
              <a:solidFill>
                <a:schemeClr val="tx1"/>
              </a:solidFill>
            </a:endParaRPr>
          </a:p>
          <a:p>
            <a:pPr algn="just">
              <a:lnSpc>
                <a:spcPct val="150000"/>
              </a:lnSpc>
            </a:pPr>
            <a:r>
              <a:rPr lang="en-GB" sz="1000" dirty="0">
                <a:solidFill>
                  <a:schemeClr val="tx1"/>
                </a:solidFill>
              </a:rPr>
              <a:t>The methodology chapter explains the process of selecting, identifying and analysing data used in this dissertation. It consists of the search strategy, inclusion-exclusion rules, and the process of thematic analysis. This study focuses on the systematic review of the evidence on the effectiveness of community-based dementia support programmes with adults aged 65 and over in the UK to describe the best practices enhancing subsequent service improvement and development, as well as policy formulation.</a:t>
            </a:r>
          </a:p>
        </p:txBody>
      </p:sp>
      <p:sp>
        <p:nvSpPr>
          <p:cNvPr id="9" name="Rectangle 8">
            <a:extLst>
              <a:ext uri="{FF2B5EF4-FFF2-40B4-BE49-F238E27FC236}">
                <a16:creationId xmlns:a16="http://schemas.microsoft.com/office/drawing/2014/main" id="{6B66E225-74F6-9309-14DE-5E893ECF490A}"/>
              </a:ext>
            </a:extLst>
          </p:cNvPr>
          <p:cNvSpPr/>
          <p:nvPr/>
        </p:nvSpPr>
        <p:spPr>
          <a:xfrm>
            <a:off x="-2" y="2689928"/>
            <a:ext cx="3692323" cy="211816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000" b="1" dirty="0">
                <a:solidFill>
                  <a:schemeClr val="tx1"/>
                </a:solidFill>
              </a:rPr>
              <a:t>02 Search Strategy</a:t>
            </a:r>
            <a:r>
              <a:rPr lang="en-GB" sz="1000" dirty="0">
                <a:solidFill>
                  <a:schemeClr val="tx1"/>
                </a:solidFill>
              </a:rPr>
              <a:t> </a:t>
            </a:r>
          </a:p>
          <a:p>
            <a:pPr algn="just">
              <a:lnSpc>
                <a:spcPct val="150000"/>
              </a:lnSpc>
            </a:pPr>
            <a:r>
              <a:rPr lang="en-GB" sz="1000" dirty="0">
                <a:solidFill>
                  <a:schemeClr val="tx1"/>
                </a:solidFill>
              </a:rPr>
              <a:t>Search strategy as a part of secondary research is an approach to finding credible sources, which is performed by a predetermined and well-thought-out plan to detect the answer to the proposed research question (Gough et al., 2017). In this dissertation, AND OR Boolean operators and a combination of words (community-based dementia support UK) and (older adults 65+) were applied in the search across databases to filter and narrow down on helpful literature.</a:t>
            </a:r>
          </a:p>
        </p:txBody>
      </p:sp>
      <p:sp>
        <p:nvSpPr>
          <p:cNvPr id="16" name="TextBox 15">
            <a:extLst>
              <a:ext uri="{FF2B5EF4-FFF2-40B4-BE49-F238E27FC236}">
                <a16:creationId xmlns:a16="http://schemas.microsoft.com/office/drawing/2014/main" id="{39F50041-F387-7659-8819-FD8EB5CD3396}"/>
              </a:ext>
            </a:extLst>
          </p:cNvPr>
          <p:cNvSpPr txBox="1"/>
          <p:nvPr/>
        </p:nvSpPr>
        <p:spPr>
          <a:xfrm>
            <a:off x="0" y="4780290"/>
            <a:ext cx="3692321" cy="2145972"/>
          </a:xfrm>
          <a:prstGeom prst="rect">
            <a:avLst/>
          </a:prstGeom>
          <a:solidFill>
            <a:schemeClr val="accent5">
              <a:lumMod val="40000"/>
              <a:lumOff val="60000"/>
            </a:schemeClr>
          </a:solidFill>
        </p:spPr>
        <p:txBody>
          <a:bodyPr wrap="square">
            <a:spAutoFit/>
          </a:bodyPr>
          <a:lstStyle/>
          <a:p>
            <a:pPr algn="just">
              <a:lnSpc>
                <a:spcPct val="150000"/>
              </a:lnSpc>
            </a:pPr>
            <a:r>
              <a:rPr lang="en-GB" sz="1000" b="1" dirty="0"/>
              <a:t>03</a:t>
            </a:r>
            <a:r>
              <a:rPr lang="en-GB" sz="1000" dirty="0"/>
              <a:t> </a:t>
            </a:r>
            <a:r>
              <a:rPr lang="en-GB" sz="1000" b="1" dirty="0"/>
              <a:t>Searching for Information</a:t>
            </a:r>
            <a:r>
              <a:rPr lang="en-GB" sz="1000" dirty="0"/>
              <a:t> </a:t>
            </a:r>
          </a:p>
          <a:p>
            <a:pPr algn="just">
              <a:lnSpc>
                <a:spcPct val="150000"/>
              </a:lnSpc>
            </a:pPr>
            <a:r>
              <a:rPr lang="en-GB" sz="1000" dirty="0"/>
              <a:t>Such databases as CINAHL, PubMed, Cochrane Library, and Google Scholar were employed. Engaged filters to narrow the findings to the UK, peer-reviewed journals and articles, which had been published in the last decade. Keywords were: dementia support, older adults, community-based care, UK and effectiveness. The titles and abstracts were subjected to a screening of relevance and, thereafter, full texts. It used Excel to order the data extracts into themed areas.</a:t>
            </a:r>
          </a:p>
        </p:txBody>
      </p:sp>
      <p:sp>
        <p:nvSpPr>
          <p:cNvPr id="17" name="TextBox 16">
            <a:extLst>
              <a:ext uri="{FF2B5EF4-FFF2-40B4-BE49-F238E27FC236}">
                <a16:creationId xmlns:a16="http://schemas.microsoft.com/office/drawing/2014/main" id="{5AFC50F4-D31E-6174-D0A1-BD275C5EF21D}"/>
              </a:ext>
            </a:extLst>
          </p:cNvPr>
          <p:cNvSpPr txBox="1"/>
          <p:nvPr/>
        </p:nvSpPr>
        <p:spPr>
          <a:xfrm>
            <a:off x="3692321" y="569871"/>
            <a:ext cx="4236337" cy="2543260"/>
          </a:xfrm>
          <a:prstGeom prst="rect">
            <a:avLst/>
          </a:prstGeom>
          <a:solidFill>
            <a:schemeClr val="accent3">
              <a:lumMod val="60000"/>
              <a:lumOff val="40000"/>
            </a:schemeClr>
          </a:solidFill>
        </p:spPr>
        <p:txBody>
          <a:bodyPr wrap="square" numCol="2">
            <a:spAutoFit/>
          </a:bodyPr>
          <a:lstStyle/>
          <a:p>
            <a:pPr algn="just">
              <a:lnSpc>
                <a:spcPct val="150000"/>
              </a:lnSpc>
              <a:spcAft>
                <a:spcPts val="1100"/>
              </a:spcAft>
            </a:pPr>
            <a:r>
              <a:rPr lang="en-US" sz="1000" b="1" dirty="0"/>
              <a:t>04 Picture / Graph / Visual Aid / Statistics </a:t>
            </a:r>
          </a:p>
          <a:p>
            <a:pPr algn="just">
              <a:lnSpc>
                <a:spcPct val="150000"/>
              </a:lnSpc>
              <a:spcAft>
                <a:spcPts val="1100"/>
              </a:spcAft>
            </a:pPr>
            <a:r>
              <a:rPr lang="en-US" sz="1000" dirty="0"/>
              <a:t>The following chart shows how effective community-based dementia </a:t>
            </a:r>
            <a:r>
              <a:rPr lang="en-US" sz="1000" dirty="0" err="1"/>
              <a:t>programmes</a:t>
            </a:r>
            <a:r>
              <a:rPr lang="en-US" sz="1000" dirty="0"/>
              <a:t> were with four interventions: Memory Cafés, Home Visits, Day </a:t>
            </a:r>
            <a:r>
              <a:rPr lang="en-US" sz="1000" dirty="0" err="1"/>
              <a:t>Centres</a:t>
            </a:r>
            <a:r>
              <a:rPr lang="en-US" sz="1000" dirty="0"/>
              <a:t>, and Carer Support. Effectiveness was measured in three domains: Quality of Life, Cognitive Stimulation, and Caregiver Burden Reduction.</a:t>
            </a:r>
          </a:p>
          <a:p>
            <a:pPr algn="ctr">
              <a:lnSpc>
                <a:spcPct val="150000"/>
              </a:lnSpc>
              <a:spcAft>
                <a:spcPts val="1100"/>
              </a:spcAft>
            </a:pPr>
            <a:r>
              <a:rPr lang="en-US" sz="1000" b="1" dirty="0"/>
              <a:t>Effectiveness of  Dementia Support Programs </a:t>
            </a:r>
          </a:p>
        </p:txBody>
      </p:sp>
      <p:pic>
        <p:nvPicPr>
          <p:cNvPr id="23" name="Picture 22">
            <a:extLst>
              <a:ext uri="{FF2B5EF4-FFF2-40B4-BE49-F238E27FC236}">
                <a16:creationId xmlns:a16="http://schemas.microsoft.com/office/drawing/2014/main" id="{227572A5-E066-8678-FBB2-75F6D3D69F7C}"/>
              </a:ext>
            </a:extLst>
          </p:cNvPr>
          <p:cNvPicPr>
            <a:picLocks noChangeAspect="1"/>
          </p:cNvPicPr>
          <p:nvPr/>
        </p:nvPicPr>
        <p:blipFill rotWithShape="1">
          <a:blip r:embed="rId2">
            <a:extLst>
              <a:ext uri="{28A0092B-C50C-407E-A947-70E740481C1C}">
                <a14:useLocalDpi xmlns:a14="http://schemas.microsoft.com/office/drawing/2010/main" val="0"/>
              </a:ext>
            </a:extLst>
          </a:blip>
          <a:srcRect l="39871" t="26600" r="20693" b="32916"/>
          <a:stretch>
            <a:fillRect/>
          </a:stretch>
        </p:blipFill>
        <p:spPr bwMode="auto">
          <a:xfrm>
            <a:off x="5883785" y="1588746"/>
            <a:ext cx="2044873" cy="1470517"/>
          </a:xfrm>
          <a:prstGeom prst="rect">
            <a:avLst/>
          </a:prstGeom>
          <a:ln>
            <a:noFill/>
          </a:ln>
          <a:extLst>
            <a:ext uri="{53640926-AAD7-44D8-BBD7-CCE9431645EC}">
              <a14:shadowObscured xmlns:a14="http://schemas.microsoft.com/office/drawing/2010/main"/>
            </a:ext>
          </a:extLst>
        </p:spPr>
      </p:pic>
      <p:sp>
        <p:nvSpPr>
          <p:cNvPr id="30" name="TextBox 29">
            <a:extLst>
              <a:ext uri="{FF2B5EF4-FFF2-40B4-BE49-F238E27FC236}">
                <a16:creationId xmlns:a16="http://schemas.microsoft.com/office/drawing/2014/main" id="{FCE3C4BD-8E00-3D0D-B037-F75C3020BA35}"/>
              </a:ext>
            </a:extLst>
          </p:cNvPr>
          <p:cNvSpPr txBox="1"/>
          <p:nvPr/>
        </p:nvSpPr>
        <p:spPr>
          <a:xfrm>
            <a:off x="3692320" y="3377503"/>
            <a:ext cx="4236337" cy="1156727"/>
          </a:xfrm>
          <a:prstGeom prst="rect">
            <a:avLst/>
          </a:prstGeom>
          <a:noFill/>
        </p:spPr>
        <p:txBody>
          <a:bodyPr wrap="square">
            <a:spAutoFit/>
          </a:bodyPr>
          <a:lstStyle/>
          <a:p>
            <a:pPr algn="just">
              <a:spcAft>
                <a:spcPts val="1100"/>
              </a:spcAft>
            </a:pPr>
            <a:r>
              <a:rPr lang="en-GB" sz="1000" b="1" dirty="0">
                <a:latin typeface="Aptos" panose="020B0004020202020204" pitchFamily="34" charset="0"/>
                <a:ea typeface="Century Schoolbook" panose="02040604050505020304" pitchFamily="18" charset="0"/>
                <a:cs typeface="Times New Roman" panose="02020603050405020304" pitchFamily="18" charset="0"/>
              </a:rPr>
              <a:t>05</a:t>
            </a:r>
            <a:r>
              <a:rPr lang="en-GB" sz="1000" dirty="0">
                <a:latin typeface="Aptos" panose="020B0004020202020204" pitchFamily="34" charset="0"/>
                <a:ea typeface="Century Schoolbook" panose="02040604050505020304" pitchFamily="18" charset="0"/>
                <a:cs typeface="Times New Roman" panose="02020603050405020304" pitchFamily="18" charset="0"/>
              </a:rPr>
              <a:t> </a:t>
            </a:r>
            <a:r>
              <a:rPr lang="en-GB" sz="1000" b="1" dirty="0">
                <a:latin typeface="Aptos" panose="020B0004020202020204" pitchFamily="34" charset="0"/>
                <a:ea typeface="Century Schoolbook" panose="02040604050505020304" pitchFamily="18" charset="0"/>
                <a:cs typeface="Times New Roman" panose="02020603050405020304" pitchFamily="18" charset="0"/>
              </a:rPr>
              <a:t>Research Validation and Analysis</a:t>
            </a:r>
            <a:endParaRPr lang="en-GB" sz="1000" dirty="0">
              <a:latin typeface="Aptos" panose="020B0004020202020204" pitchFamily="34" charset="0"/>
              <a:ea typeface="Century Schoolbook" panose="02040604050505020304" pitchFamily="18" charset="0"/>
              <a:cs typeface="Times New Roman" panose="02020603050405020304" pitchFamily="18" charset="0"/>
            </a:endParaRPr>
          </a:p>
          <a:p>
            <a:pPr algn="just">
              <a:buNone/>
            </a:pPr>
            <a:r>
              <a:rPr lang="en-GB" sz="1000" dirty="0">
                <a:latin typeface="Aptos" panose="020B0004020202020204" pitchFamily="34" charset="0"/>
                <a:ea typeface="Century Schoolbook" panose="02040604050505020304" pitchFamily="18" charset="0"/>
                <a:cs typeface="Times New Roman" panose="02020603050405020304" pitchFamily="18" charset="0"/>
              </a:rPr>
              <a:t>In secondary research, validation is what allows securing the accuracy of data and the credibility of sources (Aveyard, 2023). All of the sources were peer-reviewed and evaluated in terms of methodological rigour through the CASP checklist. To answer the research aim, thematic analysis was used to conclude on the same themes achieved in various studies and had been synthesised.</a:t>
            </a:r>
            <a:endParaRPr lang="en-GB" sz="1000" dirty="0"/>
          </a:p>
        </p:txBody>
      </p:sp>
      <p:sp>
        <p:nvSpPr>
          <p:cNvPr id="10" name="TextBox 9">
            <a:extLst>
              <a:ext uri="{FF2B5EF4-FFF2-40B4-BE49-F238E27FC236}">
                <a16:creationId xmlns:a16="http://schemas.microsoft.com/office/drawing/2014/main" id="{6BFBA78B-5628-4CE2-9B25-753BE9CF8EEF}"/>
              </a:ext>
            </a:extLst>
          </p:cNvPr>
          <p:cNvSpPr txBox="1"/>
          <p:nvPr/>
        </p:nvSpPr>
        <p:spPr>
          <a:xfrm>
            <a:off x="7928657" y="572545"/>
            <a:ext cx="4263343" cy="1002839"/>
          </a:xfrm>
          <a:prstGeom prst="rect">
            <a:avLst/>
          </a:prstGeom>
          <a:solidFill>
            <a:schemeClr val="accent2">
              <a:lumMod val="40000"/>
              <a:lumOff val="60000"/>
            </a:schemeClr>
          </a:solidFill>
        </p:spPr>
        <p:txBody>
          <a:bodyPr wrap="square">
            <a:spAutoFit/>
          </a:bodyPr>
          <a:lstStyle/>
          <a:p>
            <a:pPr algn="ctr">
              <a:spcAft>
                <a:spcPts val="1100"/>
              </a:spcAft>
            </a:pPr>
            <a:r>
              <a:rPr lang="en-US" sz="1000" b="1" dirty="0">
                <a:latin typeface="Aptos" panose="020B0004020202020204" pitchFamily="34" charset="0"/>
                <a:ea typeface="Century Schoolbook" panose="02040604050505020304" pitchFamily="18" charset="0"/>
                <a:cs typeface="Times New Roman" panose="02020603050405020304" pitchFamily="18" charset="0"/>
              </a:rPr>
              <a:t>08 Ethical Considerations</a:t>
            </a:r>
          </a:p>
          <a:p>
            <a:pPr algn="just">
              <a:spcAft>
                <a:spcPts val="1100"/>
              </a:spcAft>
            </a:pPr>
            <a:r>
              <a:rPr lang="en-US" sz="1000" dirty="0">
                <a:latin typeface="Aptos" panose="020B0004020202020204" pitchFamily="34" charset="0"/>
                <a:ea typeface="Century Schoolbook" panose="02040604050505020304" pitchFamily="18" charset="0"/>
                <a:cs typeface="Times New Roman" panose="02020603050405020304" pitchFamily="18" charset="0"/>
              </a:rPr>
              <a:t>When conducted as secondary research, ethics concerns itself with the appropriate citation of works carried out, respecting intellectual property, and plagiarism (Resnik, 2020). This paper adhered to academic integrity and used all materials with proper referencing in reference to the UWTSD Harvard style.</a:t>
            </a:r>
          </a:p>
        </p:txBody>
      </p:sp>
      <p:grpSp>
        <p:nvGrpSpPr>
          <p:cNvPr id="2" name="Group 1">
            <a:extLst>
              <a:ext uri="{FF2B5EF4-FFF2-40B4-BE49-F238E27FC236}">
                <a16:creationId xmlns:a16="http://schemas.microsoft.com/office/drawing/2014/main" id="{A7B6B610-55E3-4BB3-976C-492C672DB639}"/>
              </a:ext>
            </a:extLst>
          </p:cNvPr>
          <p:cNvGrpSpPr/>
          <p:nvPr/>
        </p:nvGrpSpPr>
        <p:grpSpPr>
          <a:xfrm>
            <a:off x="7974955" y="1568562"/>
            <a:ext cx="4201617" cy="2879130"/>
            <a:chOff x="7928657" y="1593013"/>
            <a:chExt cx="4201617" cy="2879130"/>
          </a:xfrm>
        </p:grpSpPr>
        <p:sp>
          <p:nvSpPr>
            <p:cNvPr id="3" name="Freeform: Shape 2">
              <a:extLst>
                <a:ext uri="{FF2B5EF4-FFF2-40B4-BE49-F238E27FC236}">
                  <a16:creationId xmlns:a16="http://schemas.microsoft.com/office/drawing/2014/main" id="{4DD25D9A-9DC8-4B58-A4E5-CA9685CA63FB}"/>
                </a:ext>
              </a:extLst>
            </p:cNvPr>
            <p:cNvSpPr/>
            <p:nvPr/>
          </p:nvSpPr>
          <p:spPr>
            <a:xfrm>
              <a:off x="7928657" y="1596590"/>
              <a:ext cx="1354239" cy="243166"/>
            </a:xfrm>
            <a:custGeom>
              <a:avLst/>
              <a:gdLst>
                <a:gd name="connsiteX0" fmla="*/ 0 w 1596851"/>
                <a:gd name="connsiteY0" fmla="*/ 0 h 215260"/>
                <a:gd name="connsiteX1" fmla="*/ 1596851 w 1596851"/>
                <a:gd name="connsiteY1" fmla="*/ 0 h 215260"/>
                <a:gd name="connsiteX2" fmla="*/ 1596851 w 1596851"/>
                <a:gd name="connsiteY2" fmla="*/ 215260 h 215260"/>
                <a:gd name="connsiteX3" fmla="*/ 0 w 1596851"/>
                <a:gd name="connsiteY3" fmla="*/ 215260 h 215260"/>
                <a:gd name="connsiteX4" fmla="*/ 0 w 1596851"/>
                <a:gd name="connsiteY4" fmla="*/ 0 h 215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215260">
                  <a:moveTo>
                    <a:pt x="0" y="0"/>
                  </a:moveTo>
                  <a:lnTo>
                    <a:pt x="1596851" y="0"/>
                  </a:lnTo>
                  <a:lnTo>
                    <a:pt x="1596851" y="215260"/>
                  </a:lnTo>
                  <a:lnTo>
                    <a:pt x="0" y="215260"/>
                  </a:lnTo>
                  <a:lnTo>
                    <a:pt x="0" y="0"/>
                  </a:lnTo>
                  <a:close/>
                </a:path>
              </a:pathLst>
            </a:cu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49784" tIns="28448" rIns="49784" bIns="28448" numCol="1" spcCol="1270" anchor="ctr" anchorCtr="0">
              <a:noAutofit/>
            </a:bodyPr>
            <a:lstStyle/>
            <a:p>
              <a:pPr marL="0" lvl="0" indent="0" algn="ctr" defTabSz="311150">
                <a:lnSpc>
                  <a:spcPct val="150000"/>
                </a:lnSpc>
                <a:spcBef>
                  <a:spcPct val="0"/>
                </a:spcBef>
                <a:spcAft>
                  <a:spcPct val="35000"/>
                </a:spcAft>
                <a:buNone/>
              </a:pPr>
              <a:r>
                <a:rPr lang="en-GB" sz="700" b="1" i="0" kern="1200" dirty="0">
                  <a:solidFill>
                    <a:sysClr val="window" lastClr="FFFFFF"/>
                  </a:solidFill>
                  <a:latin typeface="Aptos" panose="020B0004020202020204" pitchFamily="34" charset="0"/>
                  <a:ea typeface="+mn-ea"/>
                  <a:cs typeface="+mn-cs"/>
                </a:rPr>
                <a:t>Respect for Intellectual Property:</a:t>
              </a:r>
              <a:endParaRPr lang="en-GB" sz="700" kern="1200" dirty="0">
                <a:solidFill>
                  <a:sysClr val="window" lastClr="FFFFFF"/>
                </a:solidFill>
                <a:latin typeface="Aptos" panose="020B0004020202020204" pitchFamily="34" charset="0"/>
                <a:ea typeface="+mn-ea"/>
                <a:cs typeface="+mn-cs"/>
              </a:endParaRPr>
            </a:p>
          </p:txBody>
        </p:sp>
        <p:sp>
          <p:nvSpPr>
            <p:cNvPr id="6" name="Freeform: Shape 5">
              <a:extLst>
                <a:ext uri="{FF2B5EF4-FFF2-40B4-BE49-F238E27FC236}">
                  <a16:creationId xmlns:a16="http://schemas.microsoft.com/office/drawing/2014/main" id="{22D30729-5DC7-428A-9513-029E8A92D95F}"/>
                </a:ext>
              </a:extLst>
            </p:cNvPr>
            <p:cNvSpPr/>
            <p:nvPr/>
          </p:nvSpPr>
          <p:spPr>
            <a:xfrm>
              <a:off x="7928657" y="1811850"/>
              <a:ext cx="1354239" cy="1345049"/>
            </a:xfrm>
            <a:custGeom>
              <a:avLst/>
              <a:gdLst>
                <a:gd name="connsiteX0" fmla="*/ 0 w 1596851"/>
                <a:gd name="connsiteY0" fmla="*/ 0 h 1345049"/>
                <a:gd name="connsiteX1" fmla="*/ 1596851 w 1596851"/>
                <a:gd name="connsiteY1" fmla="*/ 0 h 1345049"/>
                <a:gd name="connsiteX2" fmla="*/ 1596851 w 1596851"/>
                <a:gd name="connsiteY2" fmla="*/ 1345049 h 1345049"/>
                <a:gd name="connsiteX3" fmla="*/ 0 w 1596851"/>
                <a:gd name="connsiteY3" fmla="*/ 1345049 h 1345049"/>
                <a:gd name="connsiteX4" fmla="*/ 0 w 1596851"/>
                <a:gd name="connsiteY4" fmla="*/ 0 h 13450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1345049">
                  <a:moveTo>
                    <a:pt x="0" y="0"/>
                  </a:moveTo>
                  <a:lnTo>
                    <a:pt x="1596851" y="0"/>
                  </a:lnTo>
                  <a:lnTo>
                    <a:pt x="1596851" y="1345049"/>
                  </a:lnTo>
                  <a:lnTo>
                    <a:pt x="0" y="1345049"/>
                  </a:lnTo>
                  <a:lnTo>
                    <a:pt x="0" y="0"/>
                  </a:lnTo>
                  <a:close/>
                </a:path>
              </a:pathLst>
            </a:custGeom>
            <a:solidFill>
              <a:srgbClr val="4472C4">
                <a:alpha val="90000"/>
                <a:tint val="40000"/>
                <a:hueOff val="0"/>
                <a:satOff val="0"/>
                <a:lumOff val="0"/>
                <a:alphaOff val="0"/>
              </a:srgbClr>
            </a:solidFill>
            <a:ln w="12700" cap="flat" cmpd="sng" algn="ctr">
              <a:solidFill>
                <a:srgbClr val="4472C4">
                  <a:alpha val="90000"/>
                  <a:tint val="40000"/>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spcFirstLastPara="0" vert="horz" wrap="square" lIns="37338" tIns="37338" rIns="49784" bIns="56007" numCol="1" spcCol="1270" anchor="t" anchorCtr="0">
              <a:noAutofit/>
            </a:bodyPr>
            <a:lstStyle/>
            <a:p>
              <a:pPr marL="57150" lvl="1" indent="-57150" algn="l" defTabSz="311150">
                <a:lnSpc>
                  <a:spcPct val="150000"/>
                </a:lnSpc>
                <a:spcBef>
                  <a:spcPct val="0"/>
                </a:spcBef>
                <a:spcAft>
                  <a:spcPct val="15000"/>
                </a:spcAft>
                <a:buNone/>
              </a:pPr>
              <a:r>
                <a:rPr lang="en-GB" sz="700" b="1" kern="1200" dirty="0">
                  <a:solidFill>
                    <a:sysClr val="windowText" lastClr="000000">
                      <a:hueOff val="0"/>
                      <a:satOff val="0"/>
                      <a:lumOff val="0"/>
                      <a:alphaOff val="0"/>
                    </a:sysClr>
                  </a:solidFill>
                  <a:latin typeface="Century Schoolbook"/>
                  <a:ea typeface="+mn-ea"/>
                  <a:cs typeface="+mn-cs"/>
                </a:rPr>
                <a:t>Intellectual property respectability means proper referencing and citation of original materials and avoiding plagiarism. The UWTSD Harvard referencing was used to credit all the materials.</a:t>
              </a:r>
              <a:endParaRPr lang="en-GB" sz="700" b="1" kern="1200" dirty="0">
                <a:solidFill>
                  <a:sysClr val="windowText" lastClr="000000">
                    <a:hueOff val="0"/>
                    <a:satOff val="0"/>
                    <a:lumOff val="0"/>
                    <a:alphaOff val="0"/>
                  </a:sysClr>
                </a:solidFill>
                <a:latin typeface="Aptos" panose="020B0004020202020204" pitchFamily="34" charset="0"/>
                <a:ea typeface="+mn-ea"/>
                <a:cs typeface="+mn-cs"/>
              </a:endParaRPr>
            </a:p>
          </p:txBody>
        </p:sp>
        <p:sp>
          <p:nvSpPr>
            <p:cNvPr id="7" name="Freeform: Shape 6">
              <a:extLst>
                <a:ext uri="{FF2B5EF4-FFF2-40B4-BE49-F238E27FC236}">
                  <a16:creationId xmlns:a16="http://schemas.microsoft.com/office/drawing/2014/main" id="{A32F38A2-B2B0-4870-A98E-8FDE421C6922}"/>
                </a:ext>
              </a:extLst>
            </p:cNvPr>
            <p:cNvSpPr/>
            <p:nvPr/>
          </p:nvSpPr>
          <p:spPr>
            <a:xfrm>
              <a:off x="9363921" y="1596590"/>
              <a:ext cx="1354239" cy="215260"/>
            </a:xfrm>
            <a:custGeom>
              <a:avLst/>
              <a:gdLst>
                <a:gd name="connsiteX0" fmla="*/ 0 w 1596851"/>
                <a:gd name="connsiteY0" fmla="*/ 0 h 215260"/>
                <a:gd name="connsiteX1" fmla="*/ 1596851 w 1596851"/>
                <a:gd name="connsiteY1" fmla="*/ 0 h 215260"/>
                <a:gd name="connsiteX2" fmla="*/ 1596851 w 1596851"/>
                <a:gd name="connsiteY2" fmla="*/ 215260 h 215260"/>
                <a:gd name="connsiteX3" fmla="*/ 0 w 1596851"/>
                <a:gd name="connsiteY3" fmla="*/ 215260 h 215260"/>
                <a:gd name="connsiteX4" fmla="*/ 0 w 1596851"/>
                <a:gd name="connsiteY4" fmla="*/ 0 h 215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215260">
                  <a:moveTo>
                    <a:pt x="0" y="0"/>
                  </a:moveTo>
                  <a:lnTo>
                    <a:pt x="1596851" y="0"/>
                  </a:lnTo>
                  <a:lnTo>
                    <a:pt x="1596851" y="215260"/>
                  </a:lnTo>
                  <a:lnTo>
                    <a:pt x="0" y="215260"/>
                  </a:lnTo>
                  <a:lnTo>
                    <a:pt x="0" y="0"/>
                  </a:lnTo>
                  <a:close/>
                </a:path>
              </a:pathLst>
            </a:cu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49784" tIns="28448" rIns="49784" bIns="28448" numCol="1" spcCol="1270" anchor="ctr" anchorCtr="0">
              <a:noAutofit/>
            </a:bodyPr>
            <a:lstStyle/>
            <a:p>
              <a:pPr marL="0" lvl="0" indent="0" algn="ctr" defTabSz="311150">
                <a:lnSpc>
                  <a:spcPct val="150000"/>
                </a:lnSpc>
                <a:spcBef>
                  <a:spcPct val="0"/>
                </a:spcBef>
                <a:spcAft>
                  <a:spcPct val="35000"/>
                </a:spcAft>
                <a:buNone/>
              </a:pPr>
              <a:r>
                <a:rPr lang="en-GB" sz="700" b="1" i="0" kern="1200" dirty="0">
                  <a:solidFill>
                    <a:sysClr val="window" lastClr="FFFFFF"/>
                  </a:solidFill>
                  <a:latin typeface="Aptos" panose="020B0004020202020204" pitchFamily="34" charset="0"/>
                  <a:ea typeface="+mn-ea"/>
                  <a:cs typeface="+mn-cs"/>
                </a:rPr>
                <a:t>Privacy and Confidentiality:</a:t>
              </a:r>
              <a:endParaRPr lang="en-GB" sz="700" kern="1200" dirty="0">
                <a:solidFill>
                  <a:sysClr val="window" lastClr="FFFFFF"/>
                </a:solidFill>
                <a:latin typeface="Aptos" panose="020B0004020202020204" pitchFamily="34" charset="0"/>
                <a:ea typeface="+mn-ea"/>
                <a:cs typeface="+mn-cs"/>
              </a:endParaRPr>
            </a:p>
          </p:txBody>
        </p:sp>
        <p:sp>
          <p:nvSpPr>
            <p:cNvPr id="15" name="Freeform: Shape 14">
              <a:extLst>
                <a:ext uri="{FF2B5EF4-FFF2-40B4-BE49-F238E27FC236}">
                  <a16:creationId xmlns:a16="http://schemas.microsoft.com/office/drawing/2014/main" id="{20E04341-87C7-40E8-9D7B-461879C82F28}"/>
                </a:ext>
              </a:extLst>
            </p:cNvPr>
            <p:cNvSpPr/>
            <p:nvPr/>
          </p:nvSpPr>
          <p:spPr>
            <a:xfrm>
              <a:off x="9363921" y="1811850"/>
              <a:ext cx="1354239" cy="1345049"/>
            </a:xfrm>
            <a:custGeom>
              <a:avLst/>
              <a:gdLst>
                <a:gd name="connsiteX0" fmla="*/ 0 w 1596851"/>
                <a:gd name="connsiteY0" fmla="*/ 0 h 1345049"/>
                <a:gd name="connsiteX1" fmla="*/ 1596851 w 1596851"/>
                <a:gd name="connsiteY1" fmla="*/ 0 h 1345049"/>
                <a:gd name="connsiteX2" fmla="*/ 1596851 w 1596851"/>
                <a:gd name="connsiteY2" fmla="*/ 1345049 h 1345049"/>
                <a:gd name="connsiteX3" fmla="*/ 0 w 1596851"/>
                <a:gd name="connsiteY3" fmla="*/ 1345049 h 1345049"/>
                <a:gd name="connsiteX4" fmla="*/ 0 w 1596851"/>
                <a:gd name="connsiteY4" fmla="*/ 0 h 13450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1345049">
                  <a:moveTo>
                    <a:pt x="0" y="0"/>
                  </a:moveTo>
                  <a:lnTo>
                    <a:pt x="1596851" y="0"/>
                  </a:lnTo>
                  <a:lnTo>
                    <a:pt x="1596851" y="1345049"/>
                  </a:lnTo>
                  <a:lnTo>
                    <a:pt x="0" y="1345049"/>
                  </a:lnTo>
                  <a:lnTo>
                    <a:pt x="0" y="0"/>
                  </a:lnTo>
                  <a:close/>
                </a:path>
              </a:pathLst>
            </a:custGeom>
            <a:solidFill>
              <a:srgbClr val="4472C4">
                <a:alpha val="90000"/>
                <a:tint val="40000"/>
                <a:hueOff val="0"/>
                <a:satOff val="0"/>
                <a:lumOff val="0"/>
                <a:alphaOff val="0"/>
              </a:srgbClr>
            </a:solidFill>
            <a:ln w="12700" cap="flat" cmpd="sng" algn="ctr">
              <a:solidFill>
                <a:srgbClr val="4472C4">
                  <a:alpha val="90000"/>
                  <a:tint val="40000"/>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spcFirstLastPara="0" vert="horz" wrap="square" lIns="37338" tIns="37338" rIns="49784" bIns="56007" numCol="1" spcCol="1270" anchor="t" anchorCtr="0">
              <a:noAutofit/>
            </a:bodyPr>
            <a:lstStyle/>
            <a:p>
              <a:pPr marL="57150" lvl="1" indent="-57150" algn="l" defTabSz="311150">
                <a:lnSpc>
                  <a:spcPct val="150000"/>
                </a:lnSpc>
                <a:spcBef>
                  <a:spcPct val="0"/>
                </a:spcBef>
                <a:spcAft>
                  <a:spcPct val="15000"/>
                </a:spcAft>
                <a:buChar char="•"/>
              </a:pPr>
              <a:r>
                <a:rPr lang="en-GB" sz="700" b="1" kern="1200" dirty="0">
                  <a:solidFill>
                    <a:sysClr val="windowText" lastClr="000000">
                      <a:hueOff val="0"/>
                      <a:satOff val="0"/>
                      <a:lumOff val="0"/>
                      <a:alphaOff val="0"/>
                    </a:sysClr>
                  </a:solidFill>
                  <a:latin typeface="Century Schoolbook"/>
                  <a:ea typeface="+mn-ea"/>
                  <a:cs typeface="+mn-cs"/>
                </a:rPr>
                <a:t>Confidentiality and privacy were honoured by excluding any personal or identifiable data of the individuals in the research results.</a:t>
              </a:r>
              <a:endParaRPr lang="en-GB" sz="700" b="1" kern="1200" dirty="0">
                <a:solidFill>
                  <a:sysClr val="windowText" lastClr="000000">
                    <a:hueOff val="0"/>
                    <a:satOff val="0"/>
                    <a:lumOff val="0"/>
                    <a:alphaOff val="0"/>
                  </a:sysClr>
                </a:solidFill>
                <a:latin typeface="Aptos" panose="020B0004020202020204" pitchFamily="34" charset="0"/>
                <a:ea typeface="+mn-ea"/>
                <a:cs typeface="+mn-cs"/>
              </a:endParaRPr>
            </a:p>
          </p:txBody>
        </p:sp>
        <p:sp>
          <p:nvSpPr>
            <p:cNvPr id="18" name="Freeform: Shape 17">
              <a:extLst>
                <a:ext uri="{FF2B5EF4-FFF2-40B4-BE49-F238E27FC236}">
                  <a16:creationId xmlns:a16="http://schemas.microsoft.com/office/drawing/2014/main" id="{48BDCD82-53EF-4603-B6E9-9EB6FB4966FE}"/>
                </a:ext>
              </a:extLst>
            </p:cNvPr>
            <p:cNvSpPr/>
            <p:nvPr/>
          </p:nvSpPr>
          <p:spPr>
            <a:xfrm>
              <a:off x="10776035" y="1593013"/>
              <a:ext cx="1354239" cy="218837"/>
            </a:xfrm>
            <a:custGeom>
              <a:avLst/>
              <a:gdLst>
                <a:gd name="connsiteX0" fmla="*/ 0 w 1596851"/>
                <a:gd name="connsiteY0" fmla="*/ 0 h 215260"/>
                <a:gd name="connsiteX1" fmla="*/ 1596851 w 1596851"/>
                <a:gd name="connsiteY1" fmla="*/ 0 h 215260"/>
                <a:gd name="connsiteX2" fmla="*/ 1596851 w 1596851"/>
                <a:gd name="connsiteY2" fmla="*/ 215260 h 215260"/>
                <a:gd name="connsiteX3" fmla="*/ 0 w 1596851"/>
                <a:gd name="connsiteY3" fmla="*/ 215260 h 215260"/>
                <a:gd name="connsiteX4" fmla="*/ 0 w 1596851"/>
                <a:gd name="connsiteY4" fmla="*/ 0 h 215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215260">
                  <a:moveTo>
                    <a:pt x="0" y="0"/>
                  </a:moveTo>
                  <a:lnTo>
                    <a:pt x="1596851" y="0"/>
                  </a:lnTo>
                  <a:lnTo>
                    <a:pt x="1596851" y="215260"/>
                  </a:lnTo>
                  <a:lnTo>
                    <a:pt x="0" y="215260"/>
                  </a:lnTo>
                  <a:lnTo>
                    <a:pt x="0" y="0"/>
                  </a:lnTo>
                  <a:close/>
                </a:path>
              </a:pathLst>
            </a:cu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49784" tIns="28448" rIns="49784" bIns="28448" numCol="1" spcCol="1270" anchor="ctr" anchorCtr="0">
              <a:noAutofit/>
            </a:bodyPr>
            <a:lstStyle/>
            <a:p>
              <a:pPr marL="0" lvl="0" indent="0" algn="ctr" defTabSz="311150">
                <a:lnSpc>
                  <a:spcPct val="150000"/>
                </a:lnSpc>
                <a:spcBef>
                  <a:spcPct val="0"/>
                </a:spcBef>
                <a:spcAft>
                  <a:spcPct val="35000"/>
                </a:spcAft>
                <a:buNone/>
              </a:pPr>
              <a:r>
                <a:rPr lang="en-GB" sz="700" b="1" i="0" kern="1200">
                  <a:solidFill>
                    <a:sysClr val="window" lastClr="FFFFFF"/>
                  </a:solidFill>
                  <a:latin typeface="Aptos" panose="020B0004020202020204" pitchFamily="34" charset="0"/>
                  <a:ea typeface="+mn-ea"/>
                  <a:cs typeface="+mn-cs"/>
                </a:rPr>
                <a:t>Data Integrity and Reliability:</a:t>
              </a:r>
              <a:r>
                <a:rPr lang="en-GB" sz="700" kern="1200">
                  <a:solidFill>
                    <a:sysClr val="window" lastClr="FFFFFF"/>
                  </a:solidFill>
                  <a:latin typeface="Aptos" panose="020B0004020202020204" pitchFamily="34" charset="0"/>
                  <a:ea typeface="+mn-ea"/>
                  <a:cs typeface="+mn-cs"/>
                </a:rPr>
                <a:t> </a:t>
              </a:r>
            </a:p>
          </p:txBody>
        </p:sp>
        <p:sp>
          <p:nvSpPr>
            <p:cNvPr id="19" name="Freeform: Shape 18">
              <a:extLst>
                <a:ext uri="{FF2B5EF4-FFF2-40B4-BE49-F238E27FC236}">
                  <a16:creationId xmlns:a16="http://schemas.microsoft.com/office/drawing/2014/main" id="{2AFD6642-093C-440C-95A3-C9728CA66A65}"/>
                </a:ext>
              </a:extLst>
            </p:cNvPr>
            <p:cNvSpPr/>
            <p:nvPr/>
          </p:nvSpPr>
          <p:spPr>
            <a:xfrm>
              <a:off x="10776035" y="1808274"/>
              <a:ext cx="1354239" cy="1345049"/>
            </a:xfrm>
            <a:custGeom>
              <a:avLst/>
              <a:gdLst>
                <a:gd name="connsiteX0" fmla="*/ 0 w 1596851"/>
                <a:gd name="connsiteY0" fmla="*/ 0 h 1345049"/>
                <a:gd name="connsiteX1" fmla="*/ 1596851 w 1596851"/>
                <a:gd name="connsiteY1" fmla="*/ 0 h 1345049"/>
                <a:gd name="connsiteX2" fmla="*/ 1596851 w 1596851"/>
                <a:gd name="connsiteY2" fmla="*/ 1345049 h 1345049"/>
                <a:gd name="connsiteX3" fmla="*/ 0 w 1596851"/>
                <a:gd name="connsiteY3" fmla="*/ 1345049 h 1345049"/>
                <a:gd name="connsiteX4" fmla="*/ 0 w 1596851"/>
                <a:gd name="connsiteY4" fmla="*/ 0 h 13450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1345049">
                  <a:moveTo>
                    <a:pt x="0" y="0"/>
                  </a:moveTo>
                  <a:lnTo>
                    <a:pt x="1596851" y="0"/>
                  </a:lnTo>
                  <a:lnTo>
                    <a:pt x="1596851" y="1345049"/>
                  </a:lnTo>
                  <a:lnTo>
                    <a:pt x="0" y="1345049"/>
                  </a:lnTo>
                  <a:lnTo>
                    <a:pt x="0" y="0"/>
                  </a:lnTo>
                  <a:close/>
                </a:path>
              </a:pathLst>
            </a:custGeom>
            <a:solidFill>
              <a:srgbClr val="4472C4">
                <a:alpha val="90000"/>
                <a:tint val="40000"/>
                <a:hueOff val="0"/>
                <a:satOff val="0"/>
                <a:lumOff val="0"/>
                <a:alphaOff val="0"/>
              </a:srgbClr>
            </a:solidFill>
            <a:ln w="12700" cap="flat" cmpd="sng" algn="ctr">
              <a:solidFill>
                <a:srgbClr val="4472C4">
                  <a:alpha val="90000"/>
                  <a:tint val="40000"/>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spcFirstLastPara="0" vert="horz" wrap="square" lIns="37338" tIns="37338" rIns="49784" bIns="56007" numCol="1" spcCol="1270" anchor="t" anchorCtr="0">
              <a:noAutofit/>
            </a:bodyPr>
            <a:lstStyle/>
            <a:p>
              <a:pPr marL="57150" lvl="1" indent="-57150" algn="l" defTabSz="311150">
                <a:lnSpc>
                  <a:spcPct val="150000"/>
                </a:lnSpc>
                <a:spcBef>
                  <a:spcPct val="0"/>
                </a:spcBef>
                <a:spcAft>
                  <a:spcPct val="15000"/>
                </a:spcAft>
                <a:buChar char="•"/>
              </a:pPr>
              <a:r>
                <a:rPr lang="en-GB" sz="700" kern="1200" dirty="0">
                  <a:solidFill>
                    <a:sysClr val="windowText" lastClr="000000">
                      <a:hueOff val="0"/>
                      <a:satOff val="0"/>
                      <a:lumOff val="0"/>
                      <a:alphaOff val="0"/>
                    </a:sysClr>
                  </a:solidFill>
                  <a:latin typeface="Century Schoolbook"/>
                  <a:ea typeface="+mn-ea"/>
                  <a:cs typeface="+mn-cs"/>
                </a:rPr>
                <a:t>Data validity and quality were assured by choosing peer-reviewed, credible and current literature to ensure validity and reliability of the analysis.</a:t>
              </a:r>
              <a:endParaRPr lang="en-GB" sz="700" kern="1200" dirty="0">
                <a:solidFill>
                  <a:sysClr val="windowText" lastClr="000000">
                    <a:hueOff val="0"/>
                    <a:satOff val="0"/>
                    <a:lumOff val="0"/>
                    <a:alphaOff val="0"/>
                  </a:sysClr>
                </a:solidFill>
                <a:latin typeface="Aptos" panose="020B0004020202020204" pitchFamily="34" charset="0"/>
                <a:ea typeface="+mn-ea"/>
                <a:cs typeface="+mn-cs"/>
              </a:endParaRPr>
            </a:p>
          </p:txBody>
        </p:sp>
        <p:sp>
          <p:nvSpPr>
            <p:cNvPr id="20" name="Freeform: Shape 19">
              <a:extLst>
                <a:ext uri="{FF2B5EF4-FFF2-40B4-BE49-F238E27FC236}">
                  <a16:creationId xmlns:a16="http://schemas.microsoft.com/office/drawing/2014/main" id="{8685F05F-B1BD-4728-A6B6-ED0442708111}"/>
                </a:ext>
              </a:extLst>
            </p:cNvPr>
            <p:cNvSpPr/>
            <p:nvPr/>
          </p:nvSpPr>
          <p:spPr>
            <a:xfrm>
              <a:off x="8433801" y="3372159"/>
              <a:ext cx="1596851" cy="215260"/>
            </a:xfrm>
            <a:custGeom>
              <a:avLst/>
              <a:gdLst>
                <a:gd name="connsiteX0" fmla="*/ 0 w 1596851"/>
                <a:gd name="connsiteY0" fmla="*/ 0 h 215260"/>
                <a:gd name="connsiteX1" fmla="*/ 1596851 w 1596851"/>
                <a:gd name="connsiteY1" fmla="*/ 0 h 215260"/>
                <a:gd name="connsiteX2" fmla="*/ 1596851 w 1596851"/>
                <a:gd name="connsiteY2" fmla="*/ 215260 h 215260"/>
                <a:gd name="connsiteX3" fmla="*/ 0 w 1596851"/>
                <a:gd name="connsiteY3" fmla="*/ 215260 h 215260"/>
                <a:gd name="connsiteX4" fmla="*/ 0 w 1596851"/>
                <a:gd name="connsiteY4" fmla="*/ 0 h 215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215260">
                  <a:moveTo>
                    <a:pt x="0" y="0"/>
                  </a:moveTo>
                  <a:lnTo>
                    <a:pt x="1596851" y="0"/>
                  </a:lnTo>
                  <a:lnTo>
                    <a:pt x="1596851" y="215260"/>
                  </a:lnTo>
                  <a:lnTo>
                    <a:pt x="0" y="215260"/>
                  </a:lnTo>
                  <a:lnTo>
                    <a:pt x="0" y="0"/>
                  </a:lnTo>
                  <a:close/>
                </a:path>
              </a:pathLst>
            </a:cu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49784" tIns="28448" rIns="49784" bIns="28448" numCol="1" spcCol="1270" anchor="ctr" anchorCtr="0">
              <a:noAutofit/>
            </a:bodyPr>
            <a:lstStyle/>
            <a:p>
              <a:pPr marL="0" lvl="0" indent="0" algn="ctr" defTabSz="311150">
                <a:lnSpc>
                  <a:spcPct val="150000"/>
                </a:lnSpc>
                <a:spcBef>
                  <a:spcPct val="0"/>
                </a:spcBef>
                <a:spcAft>
                  <a:spcPct val="35000"/>
                </a:spcAft>
                <a:buNone/>
              </a:pPr>
              <a:r>
                <a:rPr lang="en-GB" sz="700" b="1" i="0" kern="1200" dirty="0">
                  <a:solidFill>
                    <a:sysClr val="window" lastClr="FFFFFF"/>
                  </a:solidFill>
                  <a:latin typeface="Aptos" panose="020B0004020202020204" pitchFamily="34" charset="0"/>
                  <a:ea typeface="+mn-ea"/>
                  <a:cs typeface="+mn-cs"/>
                </a:rPr>
                <a:t>Compliance with Laws and Regulations:</a:t>
              </a:r>
              <a:endParaRPr lang="en-GB" sz="700" kern="1200" dirty="0">
                <a:solidFill>
                  <a:sysClr val="window" lastClr="FFFFFF"/>
                </a:solidFill>
                <a:latin typeface="Aptos" panose="020B0004020202020204" pitchFamily="34" charset="0"/>
                <a:ea typeface="+mn-ea"/>
                <a:cs typeface="+mn-cs"/>
              </a:endParaRPr>
            </a:p>
          </p:txBody>
        </p:sp>
        <p:sp>
          <p:nvSpPr>
            <p:cNvPr id="21" name="Freeform: Shape 20">
              <a:extLst>
                <a:ext uri="{FF2B5EF4-FFF2-40B4-BE49-F238E27FC236}">
                  <a16:creationId xmlns:a16="http://schemas.microsoft.com/office/drawing/2014/main" id="{D0E593C2-F369-4A3D-90C2-FC387E417B8C}"/>
                </a:ext>
              </a:extLst>
            </p:cNvPr>
            <p:cNvSpPr/>
            <p:nvPr/>
          </p:nvSpPr>
          <p:spPr>
            <a:xfrm>
              <a:off x="8433801" y="3587419"/>
              <a:ext cx="1596851" cy="870665"/>
            </a:xfrm>
            <a:custGeom>
              <a:avLst/>
              <a:gdLst>
                <a:gd name="connsiteX0" fmla="*/ 0 w 1596851"/>
                <a:gd name="connsiteY0" fmla="*/ 0 h 1345049"/>
                <a:gd name="connsiteX1" fmla="*/ 1596851 w 1596851"/>
                <a:gd name="connsiteY1" fmla="*/ 0 h 1345049"/>
                <a:gd name="connsiteX2" fmla="*/ 1596851 w 1596851"/>
                <a:gd name="connsiteY2" fmla="*/ 1345049 h 1345049"/>
                <a:gd name="connsiteX3" fmla="*/ 0 w 1596851"/>
                <a:gd name="connsiteY3" fmla="*/ 1345049 h 1345049"/>
                <a:gd name="connsiteX4" fmla="*/ 0 w 1596851"/>
                <a:gd name="connsiteY4" fmla="*/ 0 h 13450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1345049">
                  <a:moveTo>
                    <a:pt x="0" y="0"/>
                  </a:moveTo>
                  <a:lnTo>
                    <a:pt x="1596851" y="0"/>
                  </a:lnTo>
                  <a:lnTo>
                    <a:pt x="1596851" y="1345049"/>
                  </a:lnTo>
                  <a:lnTo>
                    <a:pt x="0" y="1345049"/>
                  </a:lnTo>
                  <a:lnTo>
                    <a:pt x="0" y="0"/>
                  </a:lnTo>
                  <a:close/>
                </a:path>
              </a:pathLst>
            </a:custGeom>
            <a:solidFill>
              <a:srgbClr val="4472C4">
                <a:alpha val="90000"/>
                <a:tint val="40000"/>
                <a:hueOff val="0"/>
                <a:satOff val="0"/>
                <a:lumOff val="0"/>
                <a:alphaOff val="0"/>
              </a:srgbClr>
            </a:solidFill>
            <a:ln w="12700" cap="flat" cmpd="sng" algn="ctr">
              <a:solidFill>
                <a:srgbClr val="4472C4">
                  <a:alpha val="90000"/>
                  <a:tint val="40000"/>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spcFirstLastPara="0" vert="horz" wrap="square" lIns="37338" tIns="37338" rIns="49784" bIns="56007" numCol="1" spcCol="1270" anchor="t" anchorCtr="0">
              <a:noAutofit/>
            </a:bodyPr>
            <a:lstStyle/>
            <a:p>
              <a:pPr marL="57150" lvl="1" indent="-57150" algn="l" defTabSz="311150">
                <a:lnSpc>
                  <a:spcPct val="150000"/>
                </a:lnSpc>
                <a:spcBef>
                  <a:spcPct val="0"/>
                </a:spcBef>
                <a:spcAft>
                  <a:spcPct val="15000"/>
                </a:spcAft>
                <a:buChar char="•"/>
              </a:pPr>
              <a:r>
                <a:rPr lang="en-GB" sz="700" kern="1200" dirty="0">
                  <a:solidFill>
                    <a:sysClr val="windowText" lastClr="000000">
                      <a:hueOff val="0"/>
                      <a:satOff val="0"/>
                      <a:lumOff val="0"/>
                      <a:alphaOff val="0"/>
                    </a:sysClr>
                  </a:solidFill>
                  <a:latin typeface="Century Schoolbook"/>
                  <a:ea typeface="+mn-ea"/>
                  <a:cs typeface="+mn-cs"/>
                </a:rPr>
                <a:t>Adherence to legislations and regulations like GDPR informed ethical usage of information published during the dissertation.</a:t>
              </a:r>
              <a:endParaRPr lang="en-GB" sz="700" kern="1200" dirty="0">
                <a:solidFill>
                  <a:sysClr val="windowText" lastClr="000000">
                    <a:hueOff val="0"/>
                    <a:satOff val="0"/>
                    <a:lumOff val="0"/>
                    <a:alphaOff val="0"/>
                  </a:sysClr>
                </a:solidFill>
                <a:latin typeface="Aptos" panose="020B0004020202020204" pitchFamily="34" charset="0"/>
                <a:ea typeface="+mn-ea"/>
                <a:cs typeface="+mn-cs"/>
              </a:endParaRPr>
            </a:p>
          </p:txBody>
        </p:sp>
        <p:sp>
          <p:nvSpPr>
            <p:cNvPr id="22" name="Freeform: Shape 21">
              <a:extLst>
                <a:ext uri="{FF2B5EF4-FFF2-40B4-BE49-F238E27FC236}">
                  <a16:creationId xmlns:a16="http://schemas.microsoft.com/office/drawing/2014/main" id="{A1383030-63BA-4AB4-AB1A-33EB9BC311C5}"/>
                </a:ext>
              </a:extLst>
            </p:cNvPr>
            <p:cNvSpPr/>
            <p:nvPr/>
          </p:nvSpPr>
          <p:spPr>
            <a:xfrm>
              <a:off x="10200586" y="3386216"/>
              <a:ext cx="1596851" cy="215260"/>
            </a:xfrm>
            <a:custGeom>
              <a:avLst/>
              <a:gdLst>
                <a:gd name="connsiteX0" fmla="*/ 0 w 1596851"/>
                <a:gd name="connsiteY0" fmla="*/ 0 h 215260"/>
                <a:gd name="connsiteX1" fmla="*/ 1596851 w 1596851"/>
                <a:gd name="connsiteY1" fmla="*/ 0 h 215260"/>
                <a:gd name="connsiteX2" fmla="*/ 1596851 w 1596851"/>
                <a:gd name="connsiteY2" fmla="*/ 215260 h 215260"/>
                <a:gd name="connsiteX3" fmla="*/ 0 w 1596851"/>
                <a:gd name="connsiteY3" fmla="*/ 215260 h 215260"/>
                <a:gd name="connsiteX4" fmla="*/ 0 w 1596851"/>
                <a:gd name="connsiteY4" fmla="*/ 0 h 215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215260">
                  <a:moveTo>
                    <a:pt x="0" y="0"/>
                  </a:moveTo>
                  <a:lnTo>
                    <a:pt x="1596851" y="0"/>
                  </a:lnTo>
                  <a:lnTo>
                    <a:pt x="1596851" y="215260"/>
                  </a:lnTo>
                  <a:lnTo>
                    <a:pt x="0" y="215260"/>
                  </a:lnTo>
                  <a:lnTo>
                    <a:pt x="0" y="0"/>
                  </a:lnTo>
                  <a:close/>
                </a:path>
              </a:pathLst>
            </a:cu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lt1"/>
            </a:fontRef>
          </p:style>
          <p:txBody>
            <a:bodyPr spcFirstLastPara="0" vert="horz" wrap="square" lIns="49784" tIns="28448" rIns="49784" bIns="28448" numCol="1" spcCol="1270" anchor="ctr" anchorCtr="0">
              <a:noAutofit/>
            </a:bodyPr>
            <a:lstStyle/>
            <a:p>
              <a:pPr marL="0" lvl="0" indent="0" algn="ctr" defTabSz="311150">
                <a:lnSpc>
                  <a:spcPct val="150000"/>
                </a:lnSpc>
                <a:spcBef>
                  <a:spcPct val="0"/>
                </a:spcBef>
                <a:spcAft>
                  <a:spcPct val="35000"/>
                </a:spcAft>
                <a:buNone/>
              </a:pPr>
              <a:r>
                <a:rPr lang="en-GB" sz="700" b="1" i="0" kern="1200" dirty="0">
                  <a:solidFill>
                    <a:sysClr val="window" lastClr="FFFFFF"/>
                  </a:solidFill>
                  <a:latin typeface="Aptos" panose="020B0004020202020204" pitchFamily="34" charset="0"/>
                  <a:ea typeface="+mn-ea"/>
                  <a:cs typeface="+mn-cs"/>
                </a:rPr>
                <a:t>Informed Consent</a:t>
              </a:r>
              <a:endParaRPr lang="en-GB" sz="700" kern="1200" dirty="0">
                <a:solidFill>
                  <a:sysClr val="window" lastClr="FFFFFF"/>
                </a:solidFill>
                <a:latin typeface="Aptos" panose="020B0004020202020204" pitchFamily="34" charset="0"/>
                <a:ea typeface="+mn-ea"/>
                <a:cs typeface="+mn-cs"/>
              </a:endParaRPr>
            </a:p>
          </p:txBody>
        </p:sp>
        <p:sp>
          <p:nvSpPr>
            <p:cNvPr id="24" name="Freeform: Shape 23">
              <a:extLst>
                <a:ext uri="{FF2B5EF4-FFF2-40B4-BE49-F238E27FC236}">
                  <a16:creationId xmlns:a16="http://schemas.microsoft.com/office/drawing/2014/main" id="{1ACED553-ADD5-4D81-90E8-894A6107D64B}"/>
                </a:ext>
              </a:extLst>
            </p:cNvPr>
            <p:cNvSpPr/>
            <p:nvPr/>
          </p:nvSpPr>
          <p:spPr>
            <a:xfrm>
              <a:off x="10200586" y="3601477"/>
              <a:ext cx="1596851" cy="870666"/>
            </a:xfrm>
            <a:custGeom>
              <a:avLst/>
              <a:gdLst>
                <a:gd name="connsiteX0" fmla="*/ 0 w 1596851"/>
                <a:gd name="connsiteY0" fmla="*/ 0 h 1345049"/>
                <a:gd name="connsiteX1" fmla="*/ 1596851 w 1596851"/>
                <a:gd name="connsiteY1" fmla="*/ 0 h 1345049"/>
                <a:gd name="connsiteX2" fmla="*/ 1596851 w 1596851"/>
                <a:gd name="connsiteY2" fmla="*/ 1345049 h 1345049"/>
                <a:gd name="connsiteX3" fmla="*/ 0 w 1596851"/>
                <a:gd name="connsiteY3" fmla="*/ 1345049 h 1345049"/>
                <a:gd name="connsiteX4" fmla="*/ 0 w 1596851"/>
                <a:gd name="connsiteY4" fmla="*/ 0 h 13450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6851" h="1345049">
                  <a:moveTo>
                    <a:pt x="0" y="0"/>
                  </a:moveTo>
                  <a:lnTo>
                    <a:pt x="1596851" y="0"/>
                  </a:lnTo>
                  <a:lnTo>
                    <a:pt x="1596851" y="1345049"/>
                  </a:lnTo>
                  <a:lnTo>
                    <a:pt x="0" y="1345049"/>
                  </a:lnTo>
                  <a:lnTo>
                    <a:pt x="0" y="0"/>
                  </a:lnTo>
                  <a:close/>
                </a:path>
              </a:pathLst>
            </a:custGeom>
            <a:solidFill>
              <a:srgbClr val="4472C4">
                <a:alpha val="90000"/>
                <a:tint val="40000"/>
                <a:hueOff val="0"/>
                <a:satOff val="0"/>
                <a:lumOff val="0"/>
                <a:alphaOff val="0"/>
              </a:srgbClr>
            </a:solidFill>
            <a:ln w="12700" cap="flat" cmpd="sng" algn="ctr">
              <a:solidFill>
                <a:srgbClr val="4472C4">
                  <a:alpha val="90000"/>
                  <a:tint val="40000"/>
                  <a:hueOff val="0"/>
                  <a:satOff val="0"/>
                  <a:lumOff val="0"/>
                  <a:alphaOff val="0"/>
                </a:srgb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spcFirstLastPara="0" vert="horz" wrap="square" lIns="37338" tIns="37338" rIns="49784" bIns="56007" numCol="1" spcCol="1270" anchor="t" anchorCtr="0">
              <a:noAutofit/>
            </a:bodyPr>
            <a:lstStyle/>
            <a:p>
              <a:pPr marL="57150" lvl="1" indent="-57150" algn="l" defTabSz="311150">
                <a:lnSpc>
                  <a:spcPct val="150000"/>
                </a:lnSpc>
                <a:spcBef>
                  <a:spcPct val="0"/>
                </a:spcBef>
                <a:spcAft>
                  <a:spcPct val="15000"/>
                </a:spcAft>
                <a:buChar char="•"/>
              </a:pPr>
              <a:r>
                <a:rPr lang="en-GB" sz="700" kern="1200" dirty="0">
                  <a:solidFill>
                    <a:sysClr val="windowText" lastClr="000000">
                      <a:hueOff val="0"/>
                      <a:satOff val="0"/>
                      <a:lumOff val="0"/>
                      <a:alphaOff val="0"/>
                    </a:sysClr>
                  </a:solidFill>
                  <a:latin typeface="Century Schoolbook"/>
                  <a:ea typeface="+mn-ea"/>
                  <a:cs typeface="+mn-cs"/>
                </a:rPr>
                <a:t>Informed consent was also indirectly handled because all the secondary sources were ethically published, where consent had been attained in the original studies.</a:t>
              </a:r>
              <a:endParaRPr lang="en-GB" sz="700" kern="1200" dirty="0">
                <a:solidFill>
                  <a:sysClr val="windowText" lastClr="000000">
                    <a:hueOff val="0"/>
                    <a:satOff val="0"/>
                    <a:lumOff val="0"/>
                    <a:alphaOff val="0"/>
                  </a:sysClr>
                </a:solidFill>
                <a:latin typeface="Aptos" panose="020B0004020202020204" pitchFamily="34" charset="0"/>
                <a:ea typeface="+mn-ea"/>
                <a:cs typeface="+mn-cs"/>
              </a:endParaRPr>
            </a:p>
            <a:p>
              <a:pPr marL="57150" lvl="1" indent="-57150" algn="l" defTabSz="311150">
                <a:lnSpc>
                  <a:spcPct val="90000"/>
                </a:lnSpc>
                <a:spcBef>
                  <a:spcPct val="0"/>
                </a:spcBef>
                <a:spcAft>
                  <a:spcPct val="15000"/>
                </a:spcAft>
                <a:buNone/>
              </a:pPr>
              <a:endParaRPr lang="en-GB" sz="700" kern="1200" dirty="0">
                <a:solidFill>
                  <a:sysClr val="windowText" lastClr="000000">
                    <a:hueOff val="0"/>
                    <a:satOff val="0"/>
                    <a:lumOff val="0"/>
                    <a:alphaOff val="0"/>
                  </a:sysClr>
                </a:solidFill>
                <a:latin typeface="Century Schoolbook"/>
                <a:ea typeface="+mn-ea"/>
                <a:cs typeface="+mn-cs"/>
              </a:endParaRPr>
            </a:p>
          </p:txBody>
        </p:sp>
      </p:grpSp>
      <p:sp>
        <p:nvSpPr>
          <p:cNvPr id="12" name="TextBox 11">
            <a:extLst>
              <a:ext uri="{FF2B5EF4-FFF2-40B4-BE49-F238E27FC236}">
                <a16:creationId xmlns:a16="http://schemas.microsoft.com/office/drawing/2014/main" id="{503CE7BE-E5D0-4077-8F83-D0ECFA4246F5}"/>
              </a:ext>
            </a:extLst>
          </p:cNvPr>
          <p:cNvSpPr txBox="1"/>
          <p:nvPr/>
        </p:nvSpPr>
        <p:spPr>
          <a:xfrm>
            <a:off x="7928656" y="4749490"/>
            <a:ext cx="4263343" cy="2145972"/>
          </a:xfrm>
          <a:prstGeom prst="rect">
            <a:avLst/>
          </a:prstGeom>
          <a:solidFill>
            <a:schemeClr val="accent3">
              <a:lumMod val="60000"/>
              <a:lumOff val="40000"/>
            </a:schemeClr>
          </a:solidFill>
        </p:spPr>
        <p:txBody>
          <a:bodyPr wrap="square">
            <a:spAutoFit/>
          </a:bodyPr>
          <a:lstStyle/>
          <a:p>
            <a:pPr algn="just">
              <a:lnSpc>
                <a:spcPct val="150000"/>
              </a:lnSpc>
            </a:pPr>
            <a:r>
              <a:rPr lang="en-GB" sz="1000" b="1" dirty="0"/>
              <a:t>References</a:t>
            </a:r>
          </a:p>
          <a:p>
            <a:pPr algn="just">
              <a:lnSpc>
                <a:spcPct val="150000"/>
              </a:lnSpc>
            </a:pPr>
            <a:r>
              <a:rPr lang="en-GB" sz="1000" dirty="0"/>
              <a:t>Aveyard, H., 2023. </a:t>
            </a:r>
            <a:r>
              <a:rPr lang="en-GB" sz="1000" dirty="0" err="1"/>
              <a:t>Ebook</a:t>
            </a:r>
            <a:r>
              <a:rPr lang="en-GB" sz="1000" dirty="0"/>
              <a:t>: Doing a Literature Review in Health and Social Care: A Practical Guide 5e.</a:t>
            </a:r>
          </a:p>
          <a:p>
            <a:pPr algn="just">
              <a:lnSpc>
                <a:spcPct val="150000"/>
              </a:lnSpc>
            </a:pPr>
            <a:r>
              <a:rPr lang="en-GB" sz="1000" dirty="0"/>
              <a:t>Gough, D., Thomas, J. and Oliver, S., 2017. An introduction to systematic reviews.</a:t>
            </a:r>
          </a:p>
          <a:p>
            <a:pPr algn="just">
              <a:lnSpc>
                <a:spcPct val="150000"/>
              </a:lnSpc>
            </a:pPr>
            <a:r>
              <a:rPr lang="en-GB" sz="1000" dirty="0"/>
              <a:t>Resnik, D.B. 2020. ‘What is ethics in research &amp; why is it important?’, </a:t>
            </a:r>
            <a:r>
              <a:rPr lang="en-GB" sz="1000" i="1" dirty="0"/>
              <a:t>National Institute of Environmental Health Sciences</a:t>
            </a:r>
            <a:r>
              <a:rPr lang="en-GB" sz="1000" dirty="0"/>
              <a:t>. Available at: </a:t>
            </a:r>
            <a:r>
              <a:rPr lang="en-GB" sz="1000" u="sng" dirty="0">
                <a:hlinkClick r:id="rId3"/>
              </a:rPr>
              <a:t>https://www.niehs.nih.gov/research/resources/bioethics/whatis/index.cfm</a:t>
            </a:r>
            <a:r>
              <a:rPr lang="en-GB" sz="1000" dirty="0"/>
              <a:t> (Accessed: 28 July 2025).</a:t>
            </a:r>
          </a:p>
        </p:txBody>
      </p:sp>
      <p:sp>
        <p:nvSpPr>
          <p:cNvPr id="13" name="TextBox 12">
            <a:extLst>
              <a:ext uri="{FF2B5EF4-FFF2-40B4-BE49-F238E27FC236}">
                <a16:creationId xmlns:a16="http://schemas.microsoft.com/office/drawing/2014/main" id="{ED476D2C-B382-4FD0-8AD6-24D915C24EB6}"/>
              </a:ext>
            </a:extLst>
          </p:cNvPr>
          <p:cNvSpPr txBox="1"/>
          <p:nvPr/>
        </p:nvSpPr>
        <p:spPr>
          <a:xfrm>
            <a:off x="3692321" y="5913752"/>
            <a:ext cx="4236337" cy="991810"/>
          </a:xfrm>
          <a:prstGeom prst="rect">
            <a:avLst/>
          </a:prstGeom>
          <a:solidFill>
            <a:schemeClr val="accent6">
              <a:lumMod val="20000"/>
              <a:lumOff val="80000"/>
            </a:schemeClr>
          </a:solidFill>
        </p:spPr>
        <p:txBody>
          <a:bodyPr wrap="square">
            <a:spAutoFit/>
          </a:bodyPr>
          <a:lstStyle/>
          <a:p>
            <a:pPr algn="just">
              <a:lnSpc>
                <a:spcPct val="150000"/>
              </a:lnSpc>
            </a:pPr>
            <a:r>
              <a:rPr lang="en-GB" sz="1000" b="1" dirty="0"/>
              <a:t>07</a:t>
            </a:r>
            <a:r>
              <a:rPr lang="en-GB" sz="1000" dirty="0"/>
              <a:t> </a:t>
            </a:r>
            <a:r>
              <a:rPr lang="en-GB" sz="1000" b="1" dirty="0"/>
              <a:t>Exclusion Criteria</a:t>
            </a:r>
            <a:r>
              <a:rPr lang="en-GB" sz="1000" dirty="0"/>
              <a:t> </a:t>
            </a:r>
          </a:p>
          <a:p>
            <a:pPr algn="just">
              <a:lnSpc>
                <a:spcPct val="150000"/>
              </a:lnSpc>
            </a:pPr>
            <a:r>
              <a:rPr lang="en-GB" sz="1000" dirty="0"/>
              <a:t>Studies that were excluded were aged more than 10 years, did not concentrate on the UK context, were Inaccessible or paywalled, or missed the target age group of 65+</a:t>
            </a:r>
          </a:p>
        </p:txBody>
      </p:sp>
      <p:sp>
        <p:nvSpPr>
          <p:cNvPr id="14" name="TextBox 13">
            <a:extLst>
              <a:ext uri="{FF2B5EF4-FFF2-40B4-BE49-F238E27FC236}">
                <a16:creationId xmlns:a16="http://schemas.microsoft.com/office/drawing/2014/main" id="{DF458C3E-DC29-44FD-BA08-71C262EBDF43}"/>
              </a:ext>
            </a:extLst>
          </p:cNvPr>
          <p:cNvSpPr txBox="1"/>
          <p:nvPr/>
        </p:nvSpPr>
        <p:spPr>
          <a:xfrm>
            <a:off x="3692321" y="4760178"/>
            <a:ext cx="4236337" cy="1132874"/>
          </a:xfrm>
          <a:prstGeom prst="rect">
            <a:avLst/>
          </a:prstGeom>
          <a:solidFill>
            <a:schemeClr val="accent6">
              <a:lumMod val="60000"/>
              <a:lumOff val="40000"/>
            </a:schemeClr>
          </a:solidFill>
        </p:spPr>
        <p:txBody>
          <a:bodyPr wrap="square">
            <a:spAutoFit/>
          </a:bodyPr>
          <a:lstStyle/>
          <a:p>
            <a:pPr algn="just">
              <a:lnSpc>
                <a:spcPct val="150000"/>
              </a:lnSpc>
              <a:spcAft>
                <a:spcPts val="1100"/>
              </a:spcAft>
            </a:pPr>
            <a:r>
              <a:rPr lang="en-GB" sz="1000" b="1" dirty="0"/>
              <a:t>06 Inclusion Criteria </a:t>
            </a:r>
          </a:p>
          <a:p>
            <a:pPr algn="just">
              <a:lnSpc>
                <a:spcPct val="150000"/>
              </a:lnSpc>
              <a:spcAft>
                <a:spcPts val="1100"/>
              </a:spcAft>
            </a:pPr>
            <a:r>
              <a:rPr lang="en-GB" sz="1000" dirty="0"/>
              <a:t>A study was included only in cases published between 2013-2024, targeting community services for dementia based in the UK, targeting adults 65+ and fully available and peer-reviewed</a:t>
            </a:r>
          </a:p>
        </p:txBody>
      </p:sp>
    </p:spTree>
    <p:extLst>
      <p:ext uri="{BB962C8B-B14F-4D97-AF65-F5344CB8AC3E}">
        <p14:creationId xmlns:p14="http://schemas.microsoft.com/office/powerpoint/2010/main" val="1488845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238</TotalTime>
  <Words>781</Words>
  <Application>Microsoft Office PowerPoint</Application>
  <PresentationFormat>Widescreen</PresentationFormat>
  <Paragraphs>33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Century Schoolbook</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Baba Banna</cp:lastModifiedBy>
  <cp:revision>9</cp:revision>
  <dcterms:created xsi:type="dcterms:W3CDTF">2025-05-18T05:38:46Z</dcterms:created>
  <dcterms:modified xsi:type="dcterms:W3CDTF">2025-07-31T04:27:07Z</dcterms:modified>
</cp:coreProperties>
</file>