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49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</p:sldIdLst>
  <p:sldSz cy="6858000" cx="12192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6.xml"/><Relationship Id="rId11" Type="http://schemas.openxmlformats.org/officeDocument/2006/relationships/slide" Target="slides/slide7.xml"/><Relationship Id="rId22" Type="http://schemas.openxmlformats.org/officeDocument/2006/relationships/slide" Target="slides/slide18.xml"/><Relationship Id="rId10" Type="http://schemas.openxmlformats.org/officeDocument/2006/relationships/slide" Target="slides/slide6.xml"/><Relationship Id="rId21" Type="http://schemas.openxmlformats.org/officeDocument/2006/relationships/slide" Target="slides/slide17.xml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15" Type="http://schemas.openxmlformats.org/officeDocument/2006/relationships/slide" Target="slides/slide11.xml"/><Relationship Id="rId14" Type="http://schemas.openxmlformats.org/officeDocument/2006/relationships/slide" Target="slides/slide10.xml"/><Relationship Id="rId17" Type="http://schemas.openxmlformats.org/officeDocument/2006/relationships/slide" Target="slides/slide13.xml"/><Relationship Id="rId16" Type="http://schemas.openxmlformats.org/officeDocument/2006/relationships/slide" Target="slides/slide12.xml"/><Relationship Id="rId5" Type="http://schemas.openxmlformats.org/officeDocument/2006/relationships/slide" Target="slides/slide1.xml"/><Relationship Id="rId19" Type="http://schemas.openxmlformats.org/officeDocument/2006/relationships/slide" Target="slides/slide15.xml"/><Relationship Id="rId6" Type="http://schemas.openxmlformats.org/officeDocument/2006/relationships/slide" Target="slides/slide2.xml"/><Relationship Id="rId18" Type="http://schemas.openxmlformats.org/officeDocument/2006/relationships/slide" Target="slides/slide14.xml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/>
          <p:nvPr>
            <p:ph idx="2" type="hdr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4" name="Google Shape;4;n"/>
          <p:cNvSpPr txBox="1"/>
          <p:nvPr>
            <p:ph idx="10" type="dt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5" name="Google Shape;5;n"/>
          <p:cNvSpPr/>
          <p:nvPr>
            <p:ph idx="3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6" name="Google Shape;6;n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28600" lvl="5" marL="2743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2860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28600" lvl="7" marL="3657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28600" lvl="8" marL="411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" name="Google Shape;7;n"/>
          <p:cNvSpPr txBox="1"/>
          <p:nvPr>
            <p:ph idx="11" type="ftr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" name="Google Shape;8;n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1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3" name="Google Shape;13;p1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 sz="1200"/>
          </a:p>
        </p:txBody>
      </p:sp>
      <p:sp>
        <p:nvSpPr>
          <p:cNvPr id="14" name="Google Shape;14;p1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2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7" name="Google Shape;27;p2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 sz="1200"/>
          </a:p>
        </p:txBody>
      </p:sp>
      <p:sp>
        <p:nvSpPr>
          <p:cNvPr id="28" name="Google Shape;28;p2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3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50" name="Google Shape;50;p3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 sz="1200"/>
          </a:p>
        </p:txBody>
      </p:sp>
      <p:sp>
        <p:nvSpPr>
          <p:cNvPr id="51" name="Google Shape;51;p3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4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70" name="Google Shape;70;p4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 sz="1200"/>
          </a:p>
        </p:txBody>
      </p:sp>
      <p:sp>
        <p:nvSpPr>
          <p:cNvPr id="71" name="Google Shape;71;p4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5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90" name="Google Shape;90;p5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 sz="1200"/>
          </a:p>
        </p:txBody>
      </p:sp>
      <p:sp>
        <p:nvSpPr>
          <p:cNvPr id="91" name="Google Shape;91;p5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4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6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06" name="Google Shape;106;p6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 sz="1200"/>
          </a:p>
        </p:txBody>
      </p:sp>
      <p:sp>
        <p:nvSpPr>
          <p:cNvPr id="107" name="Google Shape;107;p6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0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7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22" name="Google Shape;122;p7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 sz="1200"/>
          </a:p>
        </p:txBody>
      </p:sp>
      <p:sp>
        <p:nvSpPr>
          <p:cNvPr id="123" name="Google Shape;123;p7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8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38" name="Google Shape;138;p8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 sz="1200"/>
          </a:p>
        </p:txBody>
      </p:sp>
      <p:sp>
        <p:nvSpPr>
          <p:cNvPr id="139" name="Google Shape;139;p8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9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54" name="Google Shape;154;p9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 sz="1200"/>
          </a:p>
        </p:txBody>
      </p:sp>
      <p:sp>
        <p:nvSpPr>
          <p:cNvPr id="155" name="Google Shape;155;p9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4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10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66" name="Google Shape;166;p10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 sz="1200"/>
          </a:p>
        </p:txBody>
      </p:sp>
      <p:sp>
        <p:nvSpPr>
          <p:cNvPr id="167" name="Google Shape;167;p10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0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Google Shape;181;p11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82" name="Google Shape;182;p11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 sz="1200"/>
          </a:p>
        </p:txBody>
      </p:sp>
      <p:sp>
        <p:nvSpPr>
          <p:cNvPr id="183" name="Google Shape;183;p11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6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Google Shape;197;p12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98" name="Google Shape;198;p12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 sz="1200"/>
          </a:p>
        </p:txBody>
      </p:sp>
      <p:sp>
        <p:nvSpPr>
          <p:cNvPr id="199" name="Google Shape;199;p12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2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p13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14" name="Google Shape;214;p13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 sz="1200"/>
          </a:p>
        </p:txBody>
      </p:sp>
      <p:sp>
        <p:nvSpPr>
          <p:cNvPr id="215" name="Google Shape;215;p13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8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Google Shape;229;p14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30" name="Google Shape;230;p14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 sz="1200"/>
          </a:p>
        </p:txBody>
      </p:sp>
      <p:sp>
        <p:nvSpPr>
          <p:cNvPr id="231" name="Google Shape;231;p14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6" name="Shape 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" name="Google Shape;247;p15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48" name="Google Shape;248;p15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 sz="1200"/>
          </a:p>
        </p:txBody>
      </p:sp>
      <p:sp>
        <p:nvSpPr>
          <p:cNvPr id="249" name="Google Shape;249;p15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2" name="Shape 2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" name="Google Shape;263;p16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64" name="Google Shape;264;p16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 sz="1200"/>
          </a:p>
        </p:txBody>
      </p:sp>
      <p:sp>
        <p:nvSpPr>
          <p:cNvPr id="265" name="Google Shape;265;p16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4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Google Shape;275;p17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76" name="Google Shape;276;p17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 sz="1200"/>
          </a:p>
        </p:txBody>
      </p:sp>
      <p:sp>
        <p:nvSpPr>
          <p:cNvPr id="277" name="Google Shape;277;p17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9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Google Shape;290;p18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91" name="Google Shape;291;p18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 sz="1200"/>
          </a:p>
        </p:txBody>
      </p:sp>
      <p:sp>
        <p:nvSpPr>
          <p:cNvPr id="292" name="Google Shape;292;p18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0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4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5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6.png"/><Relationship Id="rId4" Type="http://schemas.openxmlformats.org/officeDocument/2006/relationships/image" Target="../media/image7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8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9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0.png"/><Relationship Id="rId4" Type="http://schemas.openxmlformats.org/officeDocument/2006/relationships/image" Target="../media/image11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2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13.png"/><Relationship Id="rId4" Type="http://schemas.openxmlformats.org/officeDocument/2006/relationships/image" Target="../media/image14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15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16.png"/><Relationship Id="rId4" Type="http://schemas.openxmlformats.org/officeDocument/2006/relationships/image" Target="../media/image17.pn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18.pn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Relationship Id="rId3" Type="http://schemas.openxmlformats.org/officeDocument/2006/relationships/hyperlink" Target="https://drive.google.com/file/d/1-cL1B4xa8RSuhFzcJfcZqgrsWBf6Vn8D/view?usp=sharing" TargetMode="External"/><Relationship Id="rId4" Type="http://schemas.openxmlformats.org/officeDocument/2006/relationships/hyperlink" Target="http://drive.google.com/file/d/1-cL1B4xa8RSuhFzcJfcZqgrsWBf6Vn8D/view" TargetMode="External"/><Relationship Id="rId5" Type="http://schemas.openxmlformats.org/officeDocument/2006/relationships/image" Target="../media/image19.jp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/>
          <p:nvPr/>
        </p:nvSpPr>
        <p:spPr>
          <a:xfrm>
            <a:off x="0" y="0"/>
            <a:ext cx="323850" cy="6858000"/>
          </a:xfrm>
          <a:prstGeom prst="rect">
            <a:avLst/>
          </a:prstGeom>
          <a:solidFill>
            <a:schemeClr val="dk1"/>
          </a:solidFill>
          <a:ln cap="flat" cmpd="sng" w="9525">
            <a:solidFill>
              <a:srgbClr val="D8DEE6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" name="Google Shape;17;p3"/>
          <p:cNvSpPr/>
          <p:nvPr/>
        </p:nvSpPr>
        <p:spPr>
          <a:xfrm>
            <a:off x="666750" y="1489091"/>
            <a:ext cx="8572500" cy="705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3750"/>
              <a:buFont typeface="Arial"/>
              <a:buNone/>
            </a:pPr>
            <a:r>
              <a:rPr b="1" i="0" lang="en-US" sz="3750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Securing the Enterprise Network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" name="Google Shape;18;p3"/>
          <p:cNvSpPr/>
          <p:nvPr/>
        </p:nvSpPr>
        <p:spPr>
          <a:xfrm>
            <a:off x="666750" y="2270141"/>
            <a:ext cx="8096400" cy="362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800"/>
              <a:buFont typeface="Arial"/>
              <a:buNone/>
            </a:pPr>
            <a:r>
              <a:rPr b="0" i="0" lang="en-US" sz="1800" u="none" cap="none" strike="noStrike">
                <a:solidFill>
                  <a:srgbClr val="5B6472"/>
                </a:solidFill>
                <a:latin typeface="Arial"/>
                <a:ea typeface="Arial"/>
                <a:cs typeface="Arial"/>
                <a:sym typeface="Arial"/>
              </a:rPr>
              <a:t>ACCA7032  |  Enterprise Network Security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" name="Google Shape;19;p3"/>
          <p:cNvSpPr/>
          <p:nvPr/>
        </p:nvSpPr>
        <p:spPr>
          <a:xfrm>
            <a:off x="666750" y="2822591"/>
            <a:ext cx="5429400" cy="19200"/>
          </a:xfrm>
          <a:prstGeom prst="rect">
            <a:avLst/>
          </a:prstGeom>
          <a:solidFill>
            <a:srgbClr val="BCC5CE"/>
          </a:solidFill>
          <a:ln cap="flat" cmpd="sng" w="9525">
            <a:solidFill>
              <a:srgbClr val="BCC5CE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" name="Google Shape;20;p3"/>
          <p:cNvSpPr/>
          <p:nvPr/>
        </p:nvSpPr>
        <p:spPr>
          <a:xfrm>
            <a:off x="666750" y="3070241"/>
            <a:ext cx="7429500" cy="362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650"/>
              <a:buFont typeface="Arial"/>
              <a:buNone/>
            </a:pPr>
            <a:r>
              <a:rPr b="1" i="0" lang="en-US" sz="1650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MSc in Cybersecurity and Digital Forensics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" name="Google Shape;21;p3"/>
          <p:cNvSpPr/>
          <p:nvPr/>
        </p:nvSpPr>
        <p:spPr>
          <a:xfrm>
            <a:off x="666750" y="3527441"/>
            <a:ext cx="7239000" cy="342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575"/>
              <a:buFont typeface="Arial"/>
              <a:buNone/>
            </a:pPr>
            <a:r>
              <a:rPr b="0" i="0" lang="en-US" sz="1575" u="none" cap="none" strike="noStrike">
                <a:solidFill>
                  <a:srgbClr val="5B6472"/>
                </a:solidFill>
                <a:latin typeface="Arial"/>
                <a:ea typeface="Arial"/>
                <a:cs typeface="Arial"/>
                <a:sym typeface="Arial"/>
              </a:rPr>
              <a:t>Part 2 — Check Point Gaia implementation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" name="Google Shape;22;p3"/>
          <p:cNvSpPr/>
          <p:nvPr/>
        </p:nvSpPr>
        <p:spPr>
          <a:xfrm>
            <a:off x="666750" y="5299091"/>
            <a:ext cx="7620000" cy="304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425"/>
              <a:buFont typeface="Arial"/>
              <a:buNone/>
            </a:pPr>
            <a:r>
              <a:rPr b="0" i="0" lang="en-US" sz="1425" u="none" cap="none" strike="noStrike">
                <a:solidFill>
                  <a:srgbClr val="5B6472"/>
                </a:solidFill>
                <a:latin typeface="Arial"/>
                <a:ea typeface="Arial"/>
                <a:cs typeface="Arial"/>
                <a:sym typeface="Arial"/>
              </a:rPr>
              <a:t>Md. Asaddoz Jaman  |  Student ID: 2526322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" name="Google Shape;23;p3"/>
          <p:cNvSpPr/>
          <p:nvPr/>
        </p:nvSpPr>
        <p:spPr>
          <a:xfrm>
            <a:off x="666750" y="5680091"/>
            <a:ext cx="5905500" cy="285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425"/>
              <a:buFont typeface="Arial"/>
              <a:buNone/>
            </a:pPr>
            <a:r>
              <a:rPr b="0" i="0" lang="en-US" sz="1425" u="none" cap="none" strike="noStrike">
                <a:solidFill>
                  <a:srgbClr val="5B6472"/>
                </a:solidFill>
                <a:latin typeface="Arial"/>
                <a:ea typeface="Arial"/>
                <a:cs typeface="Arial"/>
                <a:sym typeface="Arial"/>
              </a:rPr>
              <a:t>Lecturer: Renuga Jayakumar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4" name="Google Shape;24;p3" title="images.png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239250" y="526543"/>
            <a:ext cx="2400150" cy="96256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29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4"/>
          <p:cNvSpPr/>
          <p:nvPr/>
        </p:nvSpPr>
        <p:spPr>
          <a:xfrm>
            <a:off x="495300" y="590550"/>
            <a:ext cx="106680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2625"/>
              <a:buFont typeface="Arial"/>
              <a:buNone/>
            </a:pPr>
            <a:r>
              <a:rPr b="1" i="0" lang="en-US" sz="2625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Presentation overview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1" name="Google Shape;31;p4"/>
          <p:cNvSpPr/>
          <p:nvPr/>
        </p:nvSpPr>
        <p:spPr>
          <a:xfrm>
            <a:off x="495300" y="1238250"/>
            <a:ext cx="11201400" cy="19050"/>
          </a:xfrm>
          <a:prstGeom prst="rect">
            <a:avLst/>
          </a:prstGeom>
          <a:solidFill>
            <a:srgbClr val="BCC5CE"/>
          </a:solidFill>
          <a:ln cap="flat" cmpd="sng" w="9525">
            <a:solidFill>
              <a:srgbClr val="BCC5CE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2" name="Google Shape;32;p4"/>
          <p:cNvSpPr/>
          <p:nvPr/>
        </p:nvSpPr>
        <p:spPr>
          <a:xfrm>
            <a:off x="809625" y="1762125"/>
            <a:ext cx="952500" cy="5524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D8DFF"/>
              </a:buClr>
              <a:buSzPts val="2550"/>
              <a:buFont typeface="Arial"/>
              <a:buNone/>
            </a:pPr>
            <a:r>
              <a:rPr b="1" i="0" lang="en-US" sz="2550" u="none" cap="none" strike="noStrike">
                <a:solidFill>
                  <a:srgbClr val="3D8DFF"/>
                </a:solidFill>
                <a:latin typeface="Arial"/>
                <a:ea typeface="Arial"/>
                <a:cs typeface="Arial"/>
                <a:sym typeface="Arial"/>
              </a:rPr>
              <a:t>01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3" name="Google Shape;33;p4"/>
          <p:cNvSpPr/>
          <p:nvPr/>
        </p:nvSpPr>
        <p:spPr>
          <a:xfrm>
            <a:off x="1762125" y="1762125"/>
            <a:ext cx="3714750" cy="5524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75"/>
              <a:buFont typeface="Arial"/>
              <a:buNone/>
            </a:pPr>
            <a:r>
              <a:rPr b="1" i="0" lang="en-US" sz="1875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Introduction and objective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4" name="Google Shape;34;p4"/>
          <p:cNvSpPr/>
          <p:nvPr/>
        </p:nvSpPr>
        <p:spPr>
          <a:xfrm>
            <a:off x="6477000" y="1762125"/>
            <a:ext cx="952500" cy="5524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D8DFF"/>
              </a:buClr>
              <a:buSzPts val="2550"/>
              <a:buFont typeface="Arial"/>
              <a:buNone/>
            </a:pPr>
            <a:r>
              <a:rPr b="1" i="0" lang="en-US" sz="2550" u="none" cap="none" strike="noStrike">
                <a:solidFill>
                  <a:srgbClr val="3D8DFF"/>
                </a:solidFill>
                <a:latin typeface="Arial"/>
                <a:ea typeface="Arial"/>
                <a:cs typeface="Arial"/>
                <a:sym typeface="Arial"/>
              </a:rPr>
              <a:t>02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5" name="Google Shape;35;p4"/>
          <p:cNvSpPr/>
          <p:nvPr/>
        </p:nvSpPr>
        <p:spPr>
          <a:xfrm>
            <a:off x="7429500" y="1762125"/>
            <a:ext cx="3714750" cy="5524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75"/>
              <a:buFont typeface="Arial"/>
              <a:buNone/>
            </a:pPr>
            <a:r>
              <a:rPr b="1" i="0" lang="en-US" sz="1875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A-GUI, A-SMS and A-GW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6" name="Google Shape;36;p4"/>
          <p:cNvSpPr/>
          <p:nvPr/>
        </p:nvSpPr>
        <p:spPr>
          <a:xfrm>
            <a:off x="809625" y="2857500"/>
            <a:ext cx="952500" cy="5524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D8DFF"/>
              </a:buClr>
              <a:buSzPts val="2550"/>
              <a:buFont typeface="Arial"/>
              <a:buNone/>
            </a:pPr>
            <a:r>
              <a:rPr b="1" i="0" lang="en-US" sz="2550" u="none" cap="none" strike="noStrike">
                <a:solidFill>
                  <a:srgbClr val="3D8DFF"/>
                </a:solidFill>
                <a:latin typeface="Arial"/>
                <a:ea typeface="Arial"/>
                <a:cs typeface="Arial"/>
                <a:sym typeface="Arial"/>
              </a:rPr>
              <a:t>03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7" name="Google Shape;37;p4"/>
          <p:cNvSpPr/>
          <p:nvPr/>
        </p:nvSpPr>
        <p:spPr>
          <a:xfrm>
            <a:off x="1762125" y="2857500"/>
            <a:ext cx="3714750" cy="5524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75"/>
              <a:buFont typeface="Arial"/>
              <a:buNone/>
            </a:pPr>
            <a:r>
              <a:rPr b="1" i="0" lang="en-US" sz="1875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Secure management and SIC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8" name="Google Shape;38;p4"/>
          <p:cNvSpPr/>
          <p:nvPr/>
        </p:nvSpPr>
        <p:spPr>
          <a:xfrm>
            <a:off x="6477000" y="2857500"/>
            <a:ext cx="952500" cy="5524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D8DFF"/>
              </a:buClr>
              <a:buSzPts val="2550"/>
              <a:buFont typeface="Arial"/>
              <a:buNone/>
            </a:pPr>
            <a:r>
              <a:rPr b="1" i="0" lang="en-US" sz="2550" u="none" cap="none" strike="noStrike">
                <a:solidFill>
                  <a:srgbClr val="3D8DFF"/>
                </a:solidFill>
                <a:latin typeface="Arial"/>
                <a:ea typeface="Arial"/>
                <a:cs typeface="Arial"/>
                <a:sym typeface="Arial"/>
              </a:rPr>
              <a:t>04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9" name="Google Shape;39;p4"/>
          <p:cNvSpPr/>
          <p:nvPr/>
        </p:nvSpPr>
        <p:spPr>
          <a:xfrm>
            <a:off x="7429500" y="2857500"/>
            <a:ext cx="3714750" cy="5524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75"/>
              <a:buFont typeface="Arial"/>
              <a:buNone/>
            </a:pPr>
            <a:r>
              <a:rPr b="1" i="0" lang="en-US" sz="1875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Policy and network design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0" name="Google Shape;40;p4"/>
          <p:cNvSpPr/>
          <p:nvPr/>
        </p:nvSpPr>
        <p:spPr>
          <a:xfrm>
            <a:off x="809625" y="3952875"/>
            <a:ext cx="952500" cy="5524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D8DFF"/>
              </a:buClr>
              <a:buSzPts val="2550"/>
              <a:buFont typeface="Arial"/>
              <a:buNone/>
            </a:pPr>
            <a:r>
              <a:rPr b="1" i="0" lang="en-US" sz="2550" u="none" cap="none" strike="noStrike">
                <a:solidFill>
                  <a:srgbClr val="3D8DFF"/>
                </a:solidFill>
                <a:latin typeface="Arial"/>
                <a:ea typeface="Arial"/>
                <a:cs typeface="Arial"/>
                <a:sym typeface="Arial"/>
              </a:rPr>
              <a:t>05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1" name="Google Shape;41;p4"/>
          <p:cNvSpPr/>
          <p:nvPr/>
        </p:nvSpPr>
        <p:spPr>
          <a:xfrm>
            <a:off x="1762125" y="3952875"/>
            <a:ext cx="3714750" cy="5524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75"/>
              <a:buFont typeface="Arial"/>
              <a:buNone/>
            </a:pPr>
            <a:r>
              <a:rPr b="1" i="0" lang="en-US" sz="1875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Traffic, logs and licences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2" name="Google Shape;42;p4"/>
          <p:cNvSpPr/>
          <p:nvPr/>
        </p:nvSpPr>
        <p:spPr>
          <a:xfrm>
            <a:off x="6477000" y="3952875"/>
            <a:ext cx="952500" cy="5524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D8DFF"/>
              </a:buClr>
              <a:buSzPts val="2550"/>
              <a:buFont typeface="Arial"/>
              <a:buNone/>
            </a:pPr>
            <a:r>
              <a:rPr b="1" i="0" lang="en-US" sz="2550" u="none" cap="none" strike="noStrike">
                <a:solidFill>
                  <a:srgbClr val="3D8DFF"/>
                </a:solidFill>
                <a:latin typeface="Arial"/>
                <a:ea typeface="Arial"/>
                <a:cs typeface="Arial"/>
                <a:sym typeface="Arial"/>
              </a:rPr>
              <a:t>06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3" name="Google Shape;43;p4"/>
          <p:cNvSpPr/>
          <p:nvPr/>
        </p:nvSpPr>
        <p:spPr>
          <a:xfrm>
            <a:off x="7429500" y="3952875"/>
            <a:ext cx="3714750" cy="5524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75"/>
              <a:buFont typeface="Arial"/>
              <a:buNone/>
            </a:pPr>
            <a:r>
              <a:rPr b="1" i="0" lang="en-US" sz="1875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Results and video evidence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4" name="Google Shape;44;p4"/>
          <p:cNvSpPr/>
          <p:nvPr/>
        </p:nvSpPr>
        <p:spPr>
          <a:xfrm>
            <a:off x="809625" y="5095875"/>
            <a:ext cx="10334625" cy="19050"/>
          </a:xfrm>
          <a:prstGeom prst="rect">
            <a:avLst/>
          </a:prstGeom>
          <a:solidFill>
            <a:srgbClr val="BCC5CE"/>
          </a:solidFill>
          <a:ln cap="flat" cmpd="sng" w="9525">
            <a:solidFill>
              <a:srgbClr val="BCC5CE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5" name="Google Shape;45;p4"/>
          <p:cNvSpPr/>
          <p:nvPr/>
        </p:nvSpPr>
        <p:spPr>
          <a:xfrm>
            <a:off x="809625" y="5334000"/>
            <a:ext cx="10334625" cy="4000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575"/>
              <a:buFont typeface="Arial"/>
              <a:buNone/>
            </a:pPr>
            <a:r>
              <a:rPr b="0" i="0" lang="en-US" sz="1575" u="none" cap="none" strike="noStrike">
                <a:solidFill>
                  <a:srgbClr val="5B6472"/>
                </a:solidFill>
                <a:latin typeface="Arial"/>
                <a:ea typeface="Arial"/>
                <a:cs typeface="Arial"/>
                <a:sym typeface="Arial"/>
              </a:rPr>
              <a:t>Introduction  →  Setup  →  Trust  →  Policy  →  Traffic  →  Evidence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6" name="Google Shape;46;p4"/>
          <p:cNvSpPr/>
          <p:nvPr/>
        </p:nvSpPr>
        <p:spPr>
          <a:xfrm>
            <a:off x="0" y="6572250"/>
            <a:ext cx="12192000" cy="285750"/>
          </a:xfrm>
          <a:prstGeom prst="rect">
            <a:avLst/>
          </a:prstGeom>
          <a:solidFill>
            <a:srgbClr val="111827"/>
          </a:solidFill>
          <a:ln cap="flat" cmpd="sng" w="9525">
            <a:solidFill>
              <a:srgbClr val="111827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7" name="Google Shape;47;p4"/>
          <p:cNvSpPr/>
          <p:nvPr/>
        </p:nvSpPr>
        <p:spPr>
          <a:xfrm>
            <a:off x="6477000" y="6591300"/>
            <a:ext cx="5219700" cy="22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D8DEE6"/>
              </a:buClr>
              <a:buSzPts val="825"/>
              <a:buFont typeface="Arial"/>
              <a:buNone/>
            </a:pPr>
            <a:r>
              <a:rPr b="0" i="0" lang="en-US" sz="825" u="none" cap="none" strike="noStrike">
                <a:solidFill>
                  <a:srgbClr val="D8DEE6"/>
                </a:solidFill>
                <a:latin typeface="Arial"/>
                <a:ea typeface="Arial"/>
                <a:cs typeface="Arial"/>
                <a:sym typeface="Arial"/>
              </a:rPr>
              <a:t>The slides follow the same order as the practical implementation and testing.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52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5"/>
          <p:cNvSpPr/>
          <p:nvPr/>
        </p:nvSpPr>
        <p:spPr>
          <a:xfrm>
            <a:off x="495300" y="590550"/>
            <a:ext cx="106680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2625"/>
              <a:buFont typeface="Arial"/>
              <a:buNone/>
            </a:pPr>
            <a:r>
              <a:rPr b="1" i="0" lang="en-US" sz="2625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Introduction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4" name="Google Shape;54;p5"/>
          <p:cNvSpPr/>
          <p:nvPr/>
        </p:nvSpPr>
        <p:spPr>
          <a:xfrm>
            <a:off x="495300" y="1238250"/>
            <a:ext cx="11201400" cy="19050"/>
          </a:xfrm>
          <a:prstGeom prst="rect">
            <a:avLst/>
          </a:prstGeom>
          <a:solidFill>
            <a:srgbClr val="BCC5CE"/>
          </a:solidFill>
          <a:ln cap="flat" cmpd="sng" w="9525">
            <a:solidFill>
              <a:srgbClr val="BCC5CE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5" name="Google Shape;55;p5"/>
          <p:cNvSpPr/>
          <p:nvPr/>
        </p:nvSpPr>
        <p:spPr>
          <a:xfrm>
            <a:off x="762000" y="1944883"/>
            <a:ext cx="8574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D8DFF"/>
              </a:buClr>
              <a:buSzPts val="2550"/>
              <a:buFont typeface="Arial"/>
              <a:buNone/>
            </a:pPr>
            <a:r>
              <a:rPr b="1" i="0" lang="en-US" sz="2550" u="none" cap="none" strike="noStrike">
                <a:solidFill>
                  <a:srgbClr val="3D8DFF"/>
                </a:solidFill>
                <a:latin typeface="Arial"/>
                <a:ea typeface="Arial"/>
                <a:cs typeface="Arial"/>
                <a:sym typeface="Arial"/>
              </a:rPr>
              <a:t>01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6" name="Google Shape;56;p5"/>
          <p:cNvSpPr/>
          <p:nvPr/>
        </p:nvSpPr>
        <p:spPr>
          <a:xfrm>
            <a:off x="762000" y="2564008"/>
            <a:ext cx="28575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2025"/>
              <a:buFont typeface="Arial"/>
              <a:buNone/>
            </a:pPr>
            <a:r>
              <a:rPr b="1" i="0" lang="en-US" sz="2025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Problem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7" name="Google Shape;57;p5"/>
          <p:cNvSpPr/>
          <p:nvPr/>
        </p:nvSpPr>
        <p:spPr>
          <a:xfrm>
            <a:off x="762000" y="3087883"/>
            <a:ext cx="2857500" cy="952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350"/>
              <a:buFont typeface="Arial"/>
              <a:buNone/>
            </a:pPr>
            <a:r>
              <a:rPr b="0" i="0" lang="en-US" sz="1350" u="none" cap="none" strike="noStrike">
                <a:solidFill>
                  <a:srgbClr val="5B6472"/>
                </a:solidFill>
                <a:latin typeface="Arial"/>
                <a:ea typeface="Arial"/>
                <a:cs typeface="Arial"/>
                <a:sym typeface="Arial"/>
              </a:rPr>
              <a:t>Enterprise traffic needs one secure point for policy and monitoring.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8" name="Google Shape;58;p5"/>
          <p:cNvSpPr/>
          <p:nvPr/>
        </p:nvSpPr>
        <p:spPr>
          <a:xfrm>
            <a:off x="4667250" y="1944883"/>
            <a:ext cx="8574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D8DFF"/>
              </a:buClr>
              <a:buSzPts val="2550"/>
              <a:buFont typeface="Arial"/>
              <a:buNone/>
            </a:pPr>
            <a:r>
              <a:rPr b="1" i="0" lang="en-US" sz="2550" u="none" cap="none" strike="noStrike">
                <a:solidFill>
                  <a:srgbClr val="3D8DFF"/>
                </a:solidFill>
                <a:latin typeface="Arial"/>
                <a:ea typeface="Arial"/>
                <a:cs typeface="Arial"/>
                <a:sym typeface="Arial"/>
              </a:rPr>
              <a:t>02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9" name="Google Shape;59;p5"/>
          <p:cNvSpPr/>
          <p:nvPr/>
        </p:nvSpPr>
        <p:spPr>
          <a:xfrm>
            <a:off x="4667250" y="2564008"/>
            <a:ext cx="28575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2025"/>
              <a:buFont typeface="Arial"/>
              <a:buNone/>
            </a:pPr>
            <a:r>
              <a:rPr b="1" i="0" lang="en-US" sz="2025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Solution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0" name="Google Shape;60;p5"/>
          <p:cNvSpPr/>
          <p:nvPr/>
        </p:nvSpPr>
        <p:spPr>
          <a:xfrm>
            <a:off x="4667250" y="3087883"/>
            <a:ext cx="2857500" cy="952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350"/>
              <a:buFont typeface="Arial"/>
              <a:buNone/>
            </a:pPr>
            <a:r>
              <a:rPr b="0" i="0" lang="en-US" sz="1350" u="none" cap="none" strike="noStrike">
                <a:solidFill>
                  <a:srgbClr val="5B6472"/>
                </a:solidFill>
                <a:latin typeface="Arial"/>
                <a:ea typeface="Arial"/>
                <a:cs typeface="Arial"/>
                <a:sym typeface="Arial"/>
              </a:rPr>
              <a:t>A-SMS manages policy while A-GW inspects and controls traffic.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1" name="Google Shape;61;p5"/>
          <p:cNvSpPr/>
          <p:nvPr/>
        </p:nvSpPr>
        <p:spPr>
          <a:xfrm>
            <a:off x="8572500" y="1944883"/>
            <a:ext cx="8574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D8DFF"/>
              </a:buClr>
              <a:buSzPts val="2550"/>
              <a:buFont typeface="Arial"/>
              <a:buNone/>
            </a:pPr>
            <a:r>
              <a:rPr b="1" i="0" lang="en-US" sz="2550" u="none" cap="none" strike="noStrike">
                <a:solidFill>
                  <a:srgbClr val="3D8DFF"/>
                </a:solidFill>
                <a:latin typeface="Arial"/>
                <a:ea typeface="Arial"/>
                <a:cs typeface="Arial"/>
                <a:sym typeface="Arial"/>
              </a:rPr>
              <a:t>03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2" name="Google Shape;62;p5"/>
          <p:cNvSpPr/>
          <p:nvPr/>
        </p:nvSpPr>
        <p:spPr>
          <a:xfrm>
            <a:off x="8572500" y="2564008"/>
            <a:ext cx="28575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2025"/>
              <a:buFont typeface="Arial"/>
              <a:buNone/>
            </a:pPr>
            <a:r>
              <a:rPr b="1" i="0" lang="en-US" sz="2025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Evidence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3" name="Google Shape;63;p5"/>
          <p:cNvSpPr/>
          <p:nvPr/>
        </p:nvSpPr>
        <p:spPr>
          <a:xfrm>
            <a:off x="8572500" y="3087883"/>
            <a:ext cx="2857500" cy="952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350"/>
              <a:buFont typeface="Arial"/>
              <a:buNone/>
            </a:pPr>
            <a:r>
              <a:rPr b="0" i="0" lang="en-US" sz="1350" u="none" cap="none" strike="noStrike">
                <a:solidFill>
                  <a:srgbClr val="5B6472"/>
                </a:solidFill>
                <a:latin typeface="Arial"/>
                <a:ea typeface="Arial"/>
                <a:cs typeface="Arial"/>
                <a:sym typeface="Arial"/>
              </a:rPr>
              <a:t>Screenshots and videos show setup, trust, rules, tests and logs.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4" name="Google Shape;64;p5"/>
          <p:cNvSpPr/>
          <p:nvPr/>
        </p:nvSpPr>
        <p:spPr>
          <a:xfrm>
            <a:off x="762000" y="4710183"/>
            <a:ext cx="10668000" cy="19200"/>
          </a:xfrm>
          <a:prstGeom prst="rect">
            <a:avLst/>
          </a:prstGeom>
          <a:solidFill>
            <a:srgbClr val="BCC5CE"/>
          </a:solidFill>
          <a:ln cap="flat" cmpd="sng" w="9525">
            <a:solidFill>
              <a:srgbClr val="BCC5CE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5" name="Google Shape;65;p5"/>
          <p:cNvSpPr/>
          <p:nvPr/>
        </p:nvSpPr>
        <p:spPr>
          <a:xfrm>
            <a:off x="1000125" y="5043558"/>
            <a:ext cx="98109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500"/>
              <a:buFont typeface="Arial"/>
              <a:buNone/>
            </a:pPr>
            <a:r>
              <a:rPr b="1" i="0" lang="en-US" sz="1500" u="none" cap="none" strike="noStrike">
                <a:solidFill>
                  <a:srgbClr val="5B6472"/>
                </a:solidFill>
                <a:latin typeface="Arial"/>
                <a:ea typeface="Arial"/>
                <a:cs typeface="Arial"/>
                <a:sym typeface="Arial"/>
              </a:rPr>
              <a:t>Three roles: A-GUI manages · A-SMS controls · A-GW enforces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6" name="Google Shape;66;p5"/>
          <p:cNvSpPr/>
          <p:nvPr/>
        </p:nvSpPr>
        <p:spPr>
          <a:xfrm>
            <a:off x="0" y="6572250"/>
            <a:ext cx="12192000" cy="285750"/>
          </a:xfrm>
          <a:prstGeom prst="rect">
            <a:avLst/>
          </a:prstGeom>
          <a:solidFill>
            <a:srgbClr val="111827"/>
          </a:solidFill>
          <a:ln cap="flat" cmpd="sng" w="9525">
            <a:solidFill>
              <a:srgbClr val="111827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7" name="Google Shape;67;p5"/>
          <p:cNvSpPr/>
          <p:nvPr/>
        </p:nvSpPr>
        <p:spPr>
          <a:xfrm>
            <a:off x="6477000" y="6591300"/>
            <a:ext cx="5219700" cy="22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D8DEE6"/>
              </a:buClr>
              <a:buSzPts val="825"/>
              <a:buFont typeface="Arial"/>
              <a:buNone/>
            </a:pPr>
            <a:r>
              <a:rPr b="0" i="0" lang="en-US" sz="825" u="none" cap="none" strike="noStrike">
                <a:solidFill>
                  <a:srgbClr val="D8DEE6"/>
                </a:solidFill>
                <a:latin typeface="Arial"/>
                <a:ea typeface="Arial"/>
                <a:cs typeface="Arial"/>
                <a:sym typeface="Arial"/>
              </a:rPr>
              <a:t>The aim was a manageable, controlled and visible security environment.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6"/>
          <p:cNvSpPr/>
          <p:nvPr/>
        </p:nvSpPr>
        <p:spPr>
          <a:xfrm>
            <a:off x="495300" y="590550"/>
            <a:ext cx="106680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2625"/>
              <a:buFont typeface="Arial"/>
              <a:buNone/>
            </a:pPr>
            <a:r>
              <a:rPr b="1" i="0" lang="en-US" sz="2625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Objective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4" name="Google Shape;74;p6"/>
          <p:cNvSpPr/>
          <p:nvPr/>
        </p:nvSpPr>
        <p:spPr>
          <a:xfrm>
            <a:off x="495300" y="1238250"/>
            <a:ext cx="11201400" cy="19050"/>
          </a:xfrm>
          <a:prstGeom prst="rect">
            <a:avLst/>
          </a:prstGeom>
          <a:solidFill>
            <a:srgbClr val="BCC5CE"/>
          </a:solidFill>
          <a:ln cap="flat" cmpd="sng" w="9525">
            <a:solidFill>
              <a:srgbClr val="BCC5CE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5" name="Google Shape;75;p6"/>
          <p:cNvSpPr/>
          <p:nvPr/>
        </p:nvSpPr>
        <p:spPr>
          <a:xfrm>
            <a:off x="762000" y="1877317"/>
            <a:ext cx="8574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D8DFF"/>
              </a:buClr>
              <a:buSzPts val="2550"/>
              <a:buFont typeface="Arial"/>
              <a:buNone/>
            </a:pPr>
            <a:r>
              <a:rPr b="1" i="0" lang="en-US" sz="2550" u="none" cap="none" strike="noStrike">
                <a:solidFill>
                  <a:srgbClr val="3D8DFF"/>
                </a:solidFill>
                <a:latin typeface="Arial"/>
                <a:ea typeface="Arial"/>
                <a:cs typeface="Arial"/>
                <a:sym typeface="Arial"/>
              </a:rPr>
              <a:t>01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6" name="Google Shape;76;p6"/>
          <p:cNvSpPr/>
          <p:nvPr/>
        </p:nvSpPr>
        <p:spPr>
          <a:xfrm>
            <a:off x="762000" y="2496442"/>
            <a:ext cx="28575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2025"/>
              <a:buFont typeface="Arial"/>
              <a:buNone/>
            </a:pPr>
            <a:r>
              <a:rPr b="1" i="0" lang="en-US" sz="2025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Centralise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7" name="Google Shape;77;p6"/>
          <p:cNvSpPr/>
          <p:nvPr/>
        </p:nvSpPr>
        <p:spPr>
          <a:xfrm>
            <a:off x="762000" y="3020317"/>
            <a:ext cx="2857500" cy="952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350"/>
              <a:buFont typeface="Arial"/>
              <a:buNone/>
            </a:pPr>
            <a:r>
              <a:rPr b="0" i="0" lang="en-US" sz="1350" u="none" cap="none" strike="noStrike">
                <a:solidFill>
                  <a:srgbClr val="5B6472"/>
                </a:solidFill>
                <a:latin typeface="Arial"/>
                <a:ea typeface="Arial"/>
                <a:cs typeface="Arial"/>
                <a:sym typeface="Arial"/>
              </a:rPr>
              <a:t>Manage security policy and monitoring through A-SMS and SmartConsole.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8" name="Google Shape;78;p6"/>
          <p:cNvSpPr/>
          <p:nvPr/>
        </p:nvSpPr>
        <p:spPr>
          <a:xfrm>
            <a:off x="4667250" y="1877317"/>
            <a:ext cx="8574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D8DFF"/>
              </a:buClr>
              <a:buSzPts val="2550"/>
              <a:buFont typeface="Arial"/>
              <a:buNone/>
            </a:pPr>
            <a:r>
              <a:rPr b="1" i="0" lang="en-US" sz="2550" u="none" cap="none" strike="noStrike">
                <a:solidFill>
                  <a:srgbClr val="3D8DFF"/>
                </a:solidFill>
                <a:latin typeface="Arial"/>
                <a:ea typeface="Arial"/>
                <a:cs typeface="Arial"/>
                <a:sym typeface="Arial"/>
              </a:rPr>
              <a:t>02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9" name="Google Shape;79;p6"/>
          <p:cNvSpPr/>
          <p:nvPr/>
        </p:nvSpPr>
        <p:spPr>
          <a:xfrm>
            <a:off x="4667250" y="2496442"/>
            <a:ext cx="28575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2025"/>
              <a:buFont typeface="Arial"/>
              <a:buNone/>
            </a:pPr>
            <a:r>
              <a:rPr b="1" i="0" lang="en-US" sz="2025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Control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0" name="Google Shape;80;p6"/>
          <p:cNvSpPr/>
          <p:nvPr/>
        </p:nvSpPr>
        <p:spPr>
          <a:xfrm>
            <a:off x="4667250" y="3020317"/>
            <a:ext cx="2857500" cy="952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350"/>
              <a:buFont typeface="Arial"/>
              <a:buNone/>
            </a:pPr>
            <a:r>
              <a:rPr b="0" i="0" lang="en-US" sz="1350" u="none" cap="none" strike="noStrike">
                <a:solidFill>
                  <a:srgbClr val="5B6472"/>
                </a:solidFill>
                <a:latin typeface="Arial"/>
                <a:ea typeface="Arial"/>
                <a:cs typeface="Arial"/>
                <a:sym typeface="Arial"/>
              </a:rPr>
              <a:t>Allow required services, restrict unauthorised traffic and enable logging.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1" name="Google Shape;81;p6"/>
          <p:cNvSpPr/>
          <p:nvPr/>
        </p:nvSpPr>
        <p:spPr>
          <a:xfrm>
            <a:off x="8572500" y="1877317"/>
            <a:ext cx="8574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D8DFF"/>
              </a:buClr>
              <a:buSzPts val="2550"/>
              <a:buFont typeface="Arial"/>
              <a:buNone/>
            </a:pPr>
            <a:r>
              <a:rPr b="1" i="0" lang="en-US" sz="2550" u="none" cap="none" strike="noStrike">
                <a:solidFill>
                  <a:srgbClr val="3D8DFF"/>
                </a:solidFill>
                <a:latin typeface="Arial"/>
                <a:ea typeface="Arial"/>
                <a:cs typeface="Arial"/>
                <a:sym typeface="Arial"/>
              </a:rPr>
              <a:t>03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2" name="Google Shape;82;p6"/>
          <p:cNvSpPr/>
          <p:nvPr/>
        </p:nvSpPr>
        <p:spPr>
          <a:xfrm>
            <a:off x="8572500" y="2496442"/>
            <a:ext cx="28575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2025"/>
              <a:buFont typeface="Arial"/>
              <a:buNone/>
            </a:pPr>
            <a:r>
              <a:rPr b="1" i="0" lang="en-US" sz="2025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Strengthen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3" name="Google Shape;83;p6"/>
          <p:cNvSpPr/>
          <p:nvPr/>
        </p:nvSpPr>
        <p:spPr>
          <a:xfrm>
            <a:off x="8572500" y="3020317"/>
            <a:ext cx="2857500" cy="952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350"/>
              <a:buFont typeface="Arial"/>
              <a:buNone/>
            </a:pPr>
            <a:r>
              <a:rPr b="0" i="0" lang="en-US" sz="1350" u="none" cap="none" strike="noStrike">
                <a:solidFill>
                  <a:srgbClr val="5B6472"/>
                </a:solidFill>
                <a:latin typeface="Arial"/>
                <a:ea typeface="Arial"/>
                <a:cs typeface="Arial"/>
                <a:sym typeface="Arial"/>
              </a:rPr>
              <a:t>Apply licensing, management restrictions and relevant security functionality.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4" name="Google Shape;84;p6"/>
          <p:cNvSpPr/>
          <p:nvPr/>
        </p:nvSpPr>
        <p:spPr>
          <a:xfrm>
            <a:off x="762000" y="4693291"/>
            <a:ext cx="10668000" cy="19200"/>
          </a:xfrm>
          <a:prstGeom prst="rect">
            <a:avLst/>
          </a:prstGeom>
          <a:solidFill>
            <a:srgbClr val="BCC5CE"/>
          </a:solidFill>
          <a:ln cap="flat" cmpd="sng" w="9525">
            <a:solidFill>
              <a:srgbClr val="BCC5CE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5" name="Google Shape;85;p6"/>
          <p:cNvSpPr/>
          <p:nvPr/>
        </p:nvSpPr>
        <p:spPr>
          <a:xfrm>
            <a:off x="1000125" y="5026666"/>
            <a:ext cx="98109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500"/>
              <a:buFont typeface="Arial"/>
              <a:buNone/>
            </a:pPr>
            <a:r>
              <a:rPr b="1" i="0" lang="en-US" sz="1500" u="none" cap="none" strike="noStrike">
                <a:solidFill>
                  <a:srgbClr val="5B6472"/>
                </a:solidFill>
                <a:latin typeface="Arial"/>
                <a:ea typeface="Arial"/>
                <a:cs typeface="Arial"/>
                <a:sym typeface="Arial"/>
              </a:rPr>
              <a:t>Implementation environment: A-GUI · A-SMS · A-GW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6" name="Google Shape;86;p6"/>
          <p:cNvSpPr/>
          <p:nvPr/>
        </p:nvSpPr>
        <p:spPr>
          <a:xfrm>
            <a:off x="0" y="6572250"/>
            <a:ext cx="12192000" cy="285750"/>
          </a:xfrm>
          <a:prstGeom prst="rect">
            <a:avLst/>
          </a:prstGeom>
          <a:solidFill>
            <a:srgbClr val="111827"/>
          </a:solidFill>
          <a:ln cap="flat" cmpd="sng" w="9525">
            <a:solidFill>
              <a:srgbClr val="111827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7" name="Google Shape;87;p6"/>
          <p:cNvSpPr/>
          <p:nvPr/>
        </p:nvSpPr>
        <p:spPr>
          <a:xfrm>
            <a:off x="6477000" y="6591300"/>
            <a:ext cx="5219700" cy="22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D8DEE6"/>
              </a:buClr>
              <a:buSzPts val="825"/>
              <a:buFont typeface="Arial"/>
              <a:buNone/>
            </a:pPr>
            <a:r>
              <a:rPr b="0" i="0" lang="en-US" sz="825" u="none" cap="none" strike="noStrike">
                <a:solidFill>
                  <a:srgbClr val="D8DEE6"/>
                </a:solidFill>
                <a:latin typeface="Arial"/>
                <a:ea typeface="Arial"/>
                <a:cs typeface="Arial"/>
                <a:sym typeface="Arial"/>
              </a:rPr>
              <a:t>Centralise management, control traffic and strengthen visibility across the lab.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7"/>
          <p:cNvSpPr/>
          <p:nvPr/>
        </p:nvSpPr>
        <p:spPr>
          <a:xfrm>
            <a:off x="495300" y="590550"/>
            <a:ext cx="106680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2625"/>
              <a:buFont typeface="Arial"/>
              <a:buNone/>
            </a:pPr>
            <a:r>
              <a:rPr b="1" i="0" lang="en-US" sz="2625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A-GUI: SmartConsole management setup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4" name="Google Shape;94;p7"/>
          <p:cNvSpPr/>
          <p:nvPr/>
        </p:nvSpPr>
        <p:spPr>
          <a:xfrm>
            <a:off x="495300" y="1238250"/>
            <a:ext cx="11201400" cy="19050"/>
          </a:xfrm>
          <a:prstGeom prst="rect">
            <a:avLst/>
          </a:prstGeom>
          <a:solidFill>
            <a:srgbClr val="BCC5CE"/>
          </a:solidFill>
          <a:ln cap="flat" cmpd="sng" w="9525">
            <a:solidFill>
              <a:srgbClr val="BCC5CE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5" name="Google Shape;95;p7"/>
          <p:cNvSpPr/>
          <p:nvPr/>
        </p:nvSpPr>
        <p:spPr>
          <a:xfrm>
            <a:off x="485775" y="1533525"/>
            <a:ext cx="5314950" cy="3981450"/>
          </a:xfrm>
          <a:prstGeom prst="rect">
            <a:avLst/>
          </a:prstGeom>
          <a:solidFill>
            <a:srgbClr val="EEF2F5"/>
          </a:solidFill>
          <a:ln cap="flat" cmpd="sng" w="9525">
            <a:solidFill>
              <a:srgbClr val="EEF2F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96" name="Google Shape;96;p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96932" y="1571625"/>
            <a:ext cx="4692635" cy="3905250"/>
          </a:xfrm>
          <a:prstGeom prst="rect">
            <a:avLst/>
          </a:prstGeom>
          <a:noFill/>
          <a:ln>
            <a:noFill/>
          </a:ln>
        </p:spPr>
      </p:pic>
      <p:sp>
        <p:nvSpPr>
          <p:cNvPr id="97" name="Google Shape;97;p7"/>
          <p:cNvSpPr/>
          <p:nvPr/>
        </p:nvSpPr>
        <p:spPr>
          <a:xfrm>
            <a:off x="6391275" y="1533525"/>
            <a:ext cx="5314950" cy="3981450"/>
          </a:xfrm>
          <a:prstGeom prst="rect">
            <a:avLst/>
          </a:prstGeom>
          <a:solidFill>
            <a:srgbClr val="EEF2F5"/>
          </a:solidFill>
          <a:ln cap="flat" cmpd="sng" w="9525">
            <a:solidFill>
              <a:srgbClr val="EEF2F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98" name="Google Shape;98;p7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6679015" y="1571625"/>
            <a:ext cx="4739470" cy="3905250"/>
          </a:xfrm>
          <a:prstGeom prst="rect">
            <a:avLst/>
          </a:prstGeom>
          <a:noFill/>
          <a:ln>
            <a:noFill/>
          </a:ln>
        </p:spPr>
      </p:pic>
      <p:sp>
        <p:nvSpPr>
          <p:cNvPr id="99" name="Google Shape;99;p7"/>
          <p:cNvSpPr/>
          <p:nvPr/>
        </p:nvSpPr>
        <p:spPr>
          <a:xfrm>
            <a:off x="523875" y="5619750"/>
            <a:ext cx="5238750" cy="266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350"/>
              <a:buFont typeface="Arial"/>
              <a:buNone/>
            </a:pPr>
            <a:r>
              <a:rPr b="1" i="0" lang="en-US" sz="1350" u="none" cap="none" strike="noStrike">
                <a:solidFill>
                  <a:srgbClr val="5B6472"/>
                </a:solidFill>
                <a:latin typeface="Arial"/>
                <a:ea typeface="Arial"/>
                <a:cs typeface="Arial"/>
                <a:sym typeface="Arial"/>
              </a:rPr>
              <a:t>▣ WHAT: SmartConsole R81.20 installed on A-GUI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0" name="Google Shape;100;p7"/>
          <p:cNvSpPr/>
          <p:nvPr/>
        </p:nvSpPr>
        <p:spPr>
          <a:xfrm>
            <a:off x="6429375" y="5619750"/>
            <a:ext cx="5238750" cy="266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350"/>
              <a:buFont typeface="Arial"/>
              <a:buNone/>
            </a:pPr>
            <a:r>
              <a:rPr b="1" i="0" lang="en-US" sz="1350" u="none" cap="none" strike="noStrike">
                <a:solidFill>
                  <a:srgbClr val="5B6472"/>
                </a:solidFill>
                <a:latin typeface="Arial"/>
                <a:ea typeface="Arial"/>
                <a:cs typeface="Arial"/>
                <a:sym typeface="Arial"/>
              </a:rPr>
              <a:t>→ WHY: connect securely to A-SMS at 10.1.1.101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1" name="Google Shape;101;p7"/>
          <p:cNvSpPr/>
          <p:nvPr/>
        </p:nvSpPr>
        <p:spPr>
          <a:xfrm>
            <a:off x="0" y="6572250"/>
            <a:ext cx="12192000" cy="285750"/>
          </a:xfrm>
          <a:prstGeom prst="rect">
            <a:avLst/>
          </a:prstGeom>
          <a:solidFill>
            <a:srgbClr val="111827"/>
          </a:solidFill>
          <a:ln cap="flat" cmpd="sng" w="9525">
            <a:solidFill>
              <a:srgbClr val="111827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2" name="Google Shape;102;p7"/>
          <p:cNvSpPr/>
          <p:nvPr/>
        </p:nvSpPr>
        <p:spPr>
          <a:xfrm>
            <a:off x="6477000" y="6591300"/>
            <a:ext cx="5219700" cy="22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D8DEE6"/>
              </a:buClr>
              <a:buSzPts val="825"/>
              <a:buFont typeface="Arial"/>
              <a:buNone/>
            </a:pPr>
            <a:r>
              <a:rPr b="0" i="0" lang="en-US" sz="825" u="none" cap="none" strike="noStrike">
                <a:solidFill>
                  <a:srgbClr val="D8DEE6"/>
                </a:solidFill>
                <a:latin typeface="Arial"/>
                <a:ea typeface="Arial"/>
                <a:cs typeface="Arial"/>
                <a:sym typeface="Arial"/>
              </a:rPr>
              <a:t>MEANS: A-GUI became the central interface for policy, objects and logs.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3" name="Google Shape;103;p7"/>
          <p:cNvSpPr txBox="1"/>
          <p:nvPr/>
        </p:nvSpPr>
        <p:spPr>
          <a:xfrm>
            <a:off x="523875" y="5952600"/>
            <a:ext cx="11136900" cy="48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0" i="0" lang="en-US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 installed SmartConsole R81.20 on A-GUI and connected it to A-SMS using IP address 10.1.1.101. This allows me to centrally manage gateways, security policies, objects, and logs.</a:t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108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8"/>
          <p:cNvSpPr/>
          <p:nvPr/>
        </p:nvSpPr>
        <p:spPr>
          <a:xfrm>
            <a:off x="495300" y="590550"/>
            <a:ext cx="106680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2625"/>
              <a:buFont typeface="Arial"/>
              <a:buNone/>
            </a:pPr>
            <a:r>
              <a:rPr b="1" i="0" lang="en-US" sz="2625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A-SMS: Gaia security management setup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0" name="Google Shape;110;p8"/>
          <p:cNvSpPr/>
          <p:nvPr/>
        </p:nvSpPr>
        <p:spPr>
          <a:xfrm>
            <a:off x="495300" y="1238250"/>
            <a:ext cx="11201400" cy="19050"/>
          </a:xfrm>
          <a:prstGeom prst="rect">
            <a:avLst/>
          </a:prstGeom>
          <a:solidFill>
            <a:srgbClr val="BCC5CE"/>
          </a:solidFill>
          <a:ln cap="flat" cmpd="sng" w="9525">
            <a:solidFill>
              <a:srgbClr val="BCC5CE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1" name="Google Shape;111;p8"/>
          <p:cNvSpPr/>
          <p:nvPr/>
        </p:nvSpPr>
        <p:spPr>
          <a:xfrm>
            <a:off x="485775" y="1466850"/>
            <a:ext cx="7315200" cy="4648200"/>
          </a:xfrm>
          <a:prstGeom prst="rect">
            <a:avLst/>
          </a:prstGeom>
          <a:solidFill>
            <a:srgbClr val="EEF2F5"/>
          </a:solidFill>
          <a:ln cap="flat" cmpd="sng" w="9525">
            <a:solidFill>
              <a:srgbClr val="EEF2F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12" name="Google Shape;112;p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373438" y="1504950"/>
            <a:ext cx="5539874" cy="4572000"/>
          </a:xfrm>
          <a:prstGeom prst="rect">
            <a:avLst/>
          </a:prstGeom>
          <a:noFill/>
          <a:ln>
            <a:noFill/>
          </a:ln>
        </p:spPr>
      </p:pic>
      <p:sp>
        <p:nvSpPr>
          <p:cNvPr id="113" name="Google Shape;113;p8"/>
          <p:cNvSpPr/>
          <p:nvPr/>
        </p:nvSpPr>
        <p:spPr>
          <a:xfrm>
            <a:off x="8143875" y="1504950"/>
            <a:ext cx="3190800" cy="1709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500"/>
              <a:buFont typeface="Arial"/>
              <a:buNone/>
            </a:pPr>
            <a:r>
              <a:rPr b="0" i="0" lang="en-US" sz="1400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● WHAT: Gaia R81.20 installed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500"/>
              <a:buFont typeface="Arial"/>
              <a:buNone/>
            </a:pPr>
            <a:r>
              <a:rPr b="0" i="0" lang="en-US" sz="1400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● ROLE: Security Management Server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500"/>
              <a:buFont typeface="Arial"/>
              <a:buNone/>
            </a:pPr>
            <a:r>
              <a:rPr b="0" i="0" lang="en-US" sz="1400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● IP: 10.1.1.101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500"/>
              <a:buFont typeface="Arial"/>
              <a:buNone/>
            </a:pPr>
            <a:r>
              <a:rPr b="0" i="0" lang="en-US" sz="1400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● SERVICES: policy, logging and monitoring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4" name="Google Shape;114;p8"/>
          <p:cNvSpPr/>
          <p:nvPr/>
        </p:nvSpPr>
        <p:spPr>
          <a:xfrm>
            <a:off x="8143875" y="3249300"/>
            <a:ext cx="3190800" cy="1350000"/>
          </a:xfrm>
          <a:prstGeom prst="rect">
            <a:avLst/>
          </a:prstGeom>
          <a:solidFill>
            <a:srgbClr val="FFF2CC"/>
          </a:solidFill>
          <a:ln cap="flat" cmpd="sng" w="9525">
            <a:solidFill>
              <a:srgbClr val="FFF2C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5" name="Google Shape;115;p8"/>
          <p:cNvSpPr/>
          <p:nvPr/>
        </p:nvSpPr>
        <p:spPr>
          <a:xfrm>
            <a:off x="8334375" y="3373125"/>
            <a:ext cx="2762400" cy="190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900"/>
              <a:buFont typeface="Arial"/>
              <a:buNone/>
            </a:pPr>
            <a:r>
              <a:rPr b="1" i="0" lang="en-US" sz="11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WHY IT MATTERS</a:t>
            </a:r>
            <a:endParaRPr b="1" i="0" sz="1600" u="none" cap="none" strike="noStrike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6" name="Google Shape;116;p8"/>
          <p:cNvSpPr/>
          <p:nvPr/>
        </p:nvSpPr>
        <p:spPr>
          <a:xfrm>
            <a:off x="8334375" y="3639825"/>
            <a:ext cx="2714700" cy="821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350"/>
              <a:buFont typeface="Arial"/>
              <a:buNone/>
            </a:pPr>
            <a:r>
              <a:rPr b="1" i="0" lang="en-US" sz="1350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A-SMS centralises administration and stores the management database and logs.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7" name="Google Shape;117;p8"/>
          <p:cNvSpPr/>
          <p:nvPr/>
        </p:nvSpPr>
        <p:spPr>
          <a:xfrm>
            <a:off x="0" y="6572250"/>
            <a:ext cx="12192000" cy="285750"/>
          </a:xfrm>
          <a:prstGeom prst="rect">
            <a:avLst/>
          </a:prstGeom>
          <a:solidFill>
            <a:srgbClr val="111827"/>
          </a:solidFill>
          <a:ln cap="flat" cmpd="sng" w="9525">
            <a:solidFill>
              <a:srgbClr val="111827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8" name="Google Shape;118;p8"/>
          <p:cNvSpPr/>
          <p:nvPr/>
        </p:nvSpPr>
        <p:spPr>
          <a:xfrm>
            <a:off x="6477000" y="6591300"/>
            <a:ext cx="5219700" cy="22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D8DEE6"/>
              </a:buClr>
              <a:buSzPts val="825"/>
              <a:buFont typeface="Arial"/>
              <a:buNone/>
            </a:pPr>
            <a:r>
              <a:rPr b="0" i="0" lang="en-US" sz="825" u="none" cap="none" strike="noStrike">
                <a:solidFill>
                  <a:srgbClr val="D8DEE6"/>
                </a:solidFill>
                <a:latin typeface="Arial"/>
                <a:ea typeface="Arial"/>
                <a:cs typeface="Arial"/>
                <a:sym typeface="Arial"/>
              </a:rPr>
              <a:t>MEANS: one trusted server controls the gateway and records security activity.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9" name="Google Shape;119;p8"/>
          <p:cNvSpPr txBox="1"/>
          <p:nvPr/>
        </p:nvSpPr>
        <p:spPr>
          <a:xfrm>
            <a:off x="8128250" y="4854650"/>
            <a:ext cx="3190800" cy="1440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0" i="0" lang="en-US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 configured A-SMS with Gaia R81.20 and assigned the management IP address 10.1.1.101.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-US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It centrally manages security policies, monitoring, logs, and the Check Point management database.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9"/>
          <p:cNvSpPr/>
          <p:nvPr/>
        </p:nvSpPr>
        <p:spPr>
          <a:xfrm>
            <a:off x="495300" y="590550"/>
            <a:ext cx="106680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2625"/>
              <a:buFont typeface="Arial"/>
              <a:buNone/>
            </a:pPr>
            <a:r>
              <a:rPr b="1" i="0" lang="en-US" sz="2625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A-GW: Gaia security gateway setup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6" name="Google Shape;126;p9"/>
          <p:cNvSpPr/>
          <p:nvPr/>
        </p:nvSpPr>
        <p:spPr>
          <a:xfrm>
            <a:off x="495300" y="1238250"/>
            <a:ext cx="11201400" cy="19050"/>
          </a:xfrm>
          <a:prstGeom prst="rect">
            <a:avLst/>
          </a:prstGeom>
          <a:solidFill>
            <a:srgbClr val="BCC5CE"/>
          </a:solidFill>
          <a:ln cap="flat" cmpd="sng" w="9525">
            <a:solidFill>
              <a:srgbClr val="BCC5CE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7" name="Google Shape;127;p9"/>
          <p:cNvSpPr/>
          <p:nvPr/>
        </p:nvSpPr>
        <p:spPr>
          <a:xfrm>
            <a:off x="485775" y="1466850"/>
            <a:ext cx="7315200" cy="4648200"/>
          </a:xfrm>
          <a:prstGeom prst="rect">
            <a:avLst/>
          </a:prstGeom>
          <a:solidFill>
            <a:srgbClr val="EEF2F5"/>
          </a:solidFill>
          <a:ln cap="flat" cmpd="sng" w="9525">
            <a:solidFill>
              <a:srgbClr val="EEF2F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28" name="Google Shape;128;p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400703" y="1504950"/>
            <a:ext cx="5485344" cy="4572000"/>
          </a:xfrm>
          <a:prstGeom prst="rect">
            <a:avLst/>
          </a:prstGeom>
          <a:noFill/>
          <a:ln>
            <a:noFill/>
          </a:ln>
        </p:spPr>
      </p:pic>
      <p:sp>
        <p:nvSpPr>
          <p:cNvPr id="129" name="Google Shape;129;p9"/>
          <p:cNvSpPr/>
          <p:nvPr/>
        </p:nvSpPr>
        <p:spPr>
          <a:xfrm>
            <a:off x="8143875" y="1640834"/>
            <a:ext cx="3190800" cy="1457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500"/>
              <a:buFont typeface="Arial"/>
              <a:buNone/>
            </a:pPr>
            <a:r>
              <a:rPr b="0" i="0" lang="en-US" sz="1400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● WHAT: Gaia R81.20 installed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500"/>
              <a:buFont typeface="Arial"/>
              <a:buNone/>
            </a:pPr>
            <a:r>
              <a:rPr b="0" i="0" lang="en-US" sz="1400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● ROLE: Security Gateway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500"/>
              <a:buFont typeface="Arial"/>
              <a:buNone/>
            </a:pPr>
            <a:r>
              <a:rPr b="0" i="0" lang="en-US" sz="1400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● IP: 10.1.1.1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500"/>
              <a:buFont typeface="Arial"/>
              <a:buNone/>
            </a:pPr>
            <a:r>
              <a:rPr b="0" i="0" lang="en-US" sz="1400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● PURPOSE: enforce policy between network zones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0" name="Google Shape;130;p9"/>
          <p:cNvSpPr/>
          <p:nvPr/>
        </p:nvSpPr>
        <p:spPr>
          <a:xfrm>
            <a:off x="8143838" y="3246709"/>
            <a:ext cx="3190800" cy="1190700"/>
          </a:xfrm>
          <a:prstGeom prst="rect">
            <a:avLst/>
          </a:prstGeom>
          <a:solidFill>
            <a:srgbClr val="FFF2CC"/>
          </a:solidFill>
          <a:ln cap="flat" cmpd="sng" w="9525">
            <a:solidFill>
              <a:srgbClr val="FFF2C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1" name="Google Shape;131;p9"/>
          <p:cNvSpPr/>
          <p:nvPr/>
        </p:nvSpPr>
        <p:spPr>
          <a:xfrm>
            <a:off x="8334338" y="3370534"/>
            <a:ext cx="2762400" cy="190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900"/>
              <a:buFont typeface="Arial"/>
              <a:buNone/>
            </a:pPr>
            <a:r>
              <a:rPr b="1" i="0" lang="en-US" sz="1400" u="none" cap="none" strike="noStrike">
                <a:solidFill>
                  <a:srgbClr val="5B6472"/>
                </a:solidFill>
                <a:latin typeface="Arial"/>
                <a:ea typeface="Arial"/>
                <a:cs typeface="Arial"/>
                <a:sym typeface="Arial"/>
              </a:rPr>
              <a:t>WHY IT MATTERS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2" name="Google Shape;132;p9"/>
          <p:cNvSpPr/>
          <p:nvPr/>
        </p:nvSpPr>
        <p:spPr>
          <a:xfrm>
            <a:off x="8334338" y="3637234"/>
            <a:ext cx="2714700" cy="666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275"/>
              <a:buFont typeface="Arial"/>
              <a:buNone/>
            </a:pPr>
            <a:r>
              <a:rPr b="0" i="0" lang="en-US" sz="1400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A-GW inspects traffic, applies Access Control rules and generates logs.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3" name="Google Shape;133;p9"/>
          <p:cNvSpPr/>
          <p:nvPr/>
        </p:nvSpPr>
        <p:spPr>
          <a:xfrm>
            <a:off x="0" y="6572250"/>
            <a:ext cx="12192000" cy="285750"/>
          </a:xfrm>
          <a:prstGeom prst="rect">
            <a:avLst/>
          </a:prstGeom>
          <a:solidFill>
            <a:srgbClr val="111827"/>
          </a:solidFill>
          <a:ln cap="flat" cmpd="sng" w="9525">
            <a:solidFill>
              <a:srgbClr val="111827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4" name="Google Shape;134;p9"/>
          <p:cNvSpPr/>
          <p:nvPr/>
        </p:nvSpPr>
        <p:spPr>
          <a:xfrm>
            <a:off x="6477000" y="6591300"/>
            <a:ext cx="5219700" cy="22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D8DEE6"/>
              </a:buClr>
              <a:buSzPts val="825"/>
              <a:buFont typeface="Arial"/>
              <a:buNone/>
            </a:pPr>
            <a:r>
              <a:rPr b="0" i="0" lang="en-US" sz="825" u="none" cap="none" strike="noStrike">
                <a:solidFill>
                  <a:srgbClr val="D8DEE6"/>
                </a:solidFill>
                <a:latin typeface="Arial"/>
                <a:ea typeface="Arial"/>
                <a:cs typeface="Arial"/>
                <a:sym typeface="Arial"/>
              </a:rPr>
              <a:t>MEANS: policy enforcement is separated from central management.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5" name="Google Shape;135;p9"/>
          <p:cNvSpPr txBox="1"/>
          <p:nvPr/>
        </p:nvSpPr>
        <p:spPr>
          <a:xfrm>
            <a:off x="8128250" y="4719525"/>
            <a:ext cx="3190800" cy="139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0" i="0" lang="en-US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 configured A-GW with Gaia R81.20 and assigned the management IP address 10.1.1.1.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-US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It inspects network traffic, applies the Access Control rules, and sends logs to A-SMS.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10"/>
          <p:cNvSpPr/>
          <p:nvPr/>
        </p:nvSpPr>
        <p:spPr>
          <a:xfrm>
            <a:off x="495300" y="590550"/>
            <a:ext cx="106680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2625"/>
              <a:buFont typeface="Arial"/>
              <a:buNone/>
            </a:pPr>
            <a:r>
              <a:rPr b="1" i="0" lang="en-US" sz="2625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Administrator and GUI access were restricted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2" name="Google Shape;142;p10"/>
          <p:cNvSpPr/>
          <p:nvPr/>
        </p:nvSpPr>
        <p:spPr>
          <a:xfrm>
            <a:off x="495300" y="1238250"/>
            <a:ext cx="11201400" cy="19050"/>
          </a:xfrm>
          <a:prstGeom prst="rect">
            <a:avLst/>
          </a:prstGeom>
          <a:solidFill>
            <a:srgbClr val="BCC5CE"/>
          </a:solidFill>
          <a:ln cap="flat" cmpd="sng" w="9525">
            <a:solidFill>
              <a:srgbClr val="BCC5CE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3" name="Google Shape;143;p10"/>
          <p:cNvSpPr/>
          <p:nvPr/>
        </p:nvSpPr>
        <p:spPr>
          <a:xfrm>
            <a:off x="485775" y="1533525"/>
            <a:ext cx="5314950" cy="3981450"/>
          </a:xfrm>
          <a:prstGeom prst="rect">
            <a:avLst/>
          </a:prstGeom>
          <a:solidFill>
            <a:srgbClr val="EEF2F5"/>
          </a:solidFill>
          <a:ln cap="flat" cmpd="sng" w="9525">
            <a:solidFill>
              <a:srgbClr val="EEF2F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44" name="Google Shape;144;p1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87882" y="1571625"/>
            <a:ext cx="4710736" cy="3905250"/>
          </a:xfrm>
          <a:prstGeom prst="rect">
            <a:avLst/>
          </a:prstGeom>
          <a:noFill/>
          <a:ln>
            <a:noFill/>
          </a:ln>
        </p:spPr>
      </p:pic>
      <p:sp>
        <p:nvSpPr>
          <p:cNvPr id="145" name="Google Shape;145;p10"/>
          <p:cNvSpPr/>
          <p:nvPr/>
        </p:nvSpPr>
        <p:spPr>
          <a:xfrm>
            <a:off x="6391275" y="1533525"/>
            <a:ext cx="5314950" cy="3981450"/>
          </a:xfrm>
          <a:prstGeom prst="rect">
            <a:avLst/>
          </a:prstGeom>
          <a:solidFill>
            <a:srgbClr val="EEF2F5"/>
          </a:solidFill>
          <a:ln cap="flat" cmpd="sng" w="9525">
            <a:solidFill>
              <a:srgbClr val="EEF2F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46" name="Google Shape;146;p10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6689233" y="1571625"/>
            <a:ext cx="4719033" cy="3905250"/>
          </a:xfrm>
          <a:prstGeom prst="rect">
            <a:avLst/>
          </a:prstGeom>
          <a:noFill/>
          <a:ln>
            <a:noFill/>
          </a:ln>
        </p:spPr>
      </p:pic>
      <p:sp>
        <p:nvSpPr>
          <p:cNvPr id="147" name="Google Shape;147;p10"/>
          <p:cNvSpPr/>
          <p:nvPr/>
        </p:nvSpPr>
        <p:spPr>
          <a:xfrm>
            <a:off x="523875" y="5619750"/>
            <a:ext cx="5238750" cy="266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350"/>
              <a:buFont typeface="Arial"/>
              <a:buNone/>
            </a:pPr>
            <a:r>
              <a:rPr b="1" i="0" lang="en-US" sz="1350" u="none" cap="none" strike="noStrike">
                <a:solidFill>
                  <a:srgbClr val="5B6472"/>
                </a:solidFill>
                <a:latin typeface="Arial"/>
                <a:ea typeface="Arial"/>
                <a:cs typeface="Arial"/>
                <a:sym typeface="Arial"/>
              </a:rPr>
              <a:t>⛨ WHAT: dedicated administrator account created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8" name="Google Shape;148;p10"/>
          <p:cNvSpPr/>
          <p:nvPr/>
        </p:nvSpPr>
        <p:spPr>
          <a:xfrm>
            <a:off x="6429375" y="5619750"/>
            <a:ext cx="5238750" cy="266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350"/>
              <a:buFont typeface="Arial"/>
              <a:buNone/>
            </a:pPr>
            <a:r>
              <a:rPr b="1" i="0" lang="en-US" sz="1350" u="none" cap="none" strike="noStrike">
                <a:solidFill>
                  <a:srgbClr val="5B6472"/>
                </a:solidFill>
                <a:latin typeface="Arial"/>
                <a:ea typeface="Arial"/>
                <a:cs typeface="Arial"/>
                <a:sym typeface="Arial"/>
              </a:rPr>
              <a:t>✓ WHY: GUI access limited to 10.1.1.0/24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9" name="Google Shape;149;p10"/>
          <p:cNvSpPr/>
          <p:nvPr/>
        </p:nvSpPr>
        <p:spPr>
          <a:xfrm>
            <a:off x="0" y="6572250"/>
            <a:ext cx="12192000" cy="285750"/>
          </a:xfrm>
          <a:prstGeom prst="rect">
            <a:avLst/>
          </a:prstGeom>
          <a:solidFill>
            <a:srgbClr val="111827"/>
          </a:solidFill>
          <a:ln cap="flat" cmpd="sng" w="9525">
            <a:solidFill>
              <a:srgbClr val="111827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0" name="Google Shape;150;p10"/>
          <p:cNvSpPr/>
          <p:nvPr/>
        </p:nvSpPr>
        <p:spPr>
          <a:xfrm>
            <a:off x="6477000" y="6591300"/>
            <a:ext cx="5219700" cy="22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D8DEE6"/>
              </a:buClr>
              <a:buSzPts val="825"/>
              <a:buFont typeface="Arial"/>
              <a:buNone/>
            </a:pPr>
            <a:r>
              <a:rPr b="0" i="0" lang="en-US" sz="825" u="none" cap="none" strike="noStrike">
                <a:solidFill>
                  <a:srgbClr val="D8DEE6"/>
                </a:solidFill>
                <a:latin typeface="Arial"/>
                <a:ea typeface="Arial"/>
                <a:cs typeface="Arial"/>
                <a:sym typeface="Arial"/>
              </a:rPr>
              <a:t>MEANS: only authorised administrators and management clients can connect.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1" name="Google Shape;151;p10"/>
          <p:cNvSpPr txBox="1"/>
          <p:nvPr/>
        </p:nvSpPr>
        <p:spPr>
          <a:xfrm>
            <a:off x="493225" y="5935725"/>
            <a:ext cx="11131500" cy="557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0" i="0" lang="en-US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 created a dedicated administrator account and limited SmartConsole access to the 10.1.1.0/24 network. This helps prevent unauthorised users and devices from accessing the security management system.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156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p11"/>
          <p:cNvSpPr/>
          <p:nvPr/>
        </p:nvSpPr>
        <p:spPr>
          <a:xfrm>
            <a:off x="495300" y="590550"/>
            <a:ext cx="106680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2625"/>
              <a:buFont typeface="Arial"/>
              <a:buNone/>
            </a:pPr>
            <a:r>
              <a:rPr b="1" i="0" lang="en-US" sz="2625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SIC trust was established and communication verified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8" name="Google Shape;158;p11"/>
          <p:cNvSpPr/>
          <p:nvPr/>
        </p:nvSpPr>
        <p:spPr>
          <a:xfrm>
            <a:off x="495300" y="1238250"/>
            <a:ext cx="11201400" cy="19050"/>
          </a:xfrm>
          <a:prstGeom prst="rect">
            <a:avLst/>
          </a:prstGeom>
          <a:solidFill>
            <a:srgbClr val="BCC5CE"/>
          </a:solidFill>
          <a:ln cap="flat" cmpd="sng" w="9525">
            <a:solidFill>
              <a:srgbClr val="BCC5CE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9" name="Google Shape;159;p11"/>
          <p:cNvSpPr/>
          <p:nvPr/>
        </p:nvSpPr>
        <p:spPr>
          <a:xfrm>
            <a:off x="676275" y="1438275"/>
            <a:ext cx="10839450" cy="4838700"/>
          </a:xfrm>
          <a:prstGeom prst="rect">
            <a:avLst/>
          </a:prstGeom>
          <a:solidFill>
            <a:srgbClr val="EEF2F5"/>
          </a:solidFill>
          <a:ln cap="flat" cmpd="sng" w="9525">
            <a:solidFill>
              <a:srgbClr val="EEF2F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60" name="Google Shape;160;p1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27174" y="1476375"/>
            <a:ext cx="6483662" cy="4762500"/>
          </a:xfrm>
          <a:prstGeom prst="rect">
            <a:avLst/>
          </a:prstGeom>
          <a:noFill/>
          <a:ln>
            <a:noFill/>
          </a:ln>
        </p:spPr>
      </p:pic>
      <p:sp>
        <p:nvSpPr>
          <p:cNvPr id="161" name="Google Shape;161;p11"/>
          <p:cNvSpPr/>
          <p:nvPr/>
        </p:nvSpPr>
        <p:spPr>
          <a:xfrm>
            <a:off x="0" y="6572250"/>
            <a:ext cx="12192000" cy="285750"/>
          </a:xfrm>
          <a:prstGeom prst="rect">
            <a:avLst/>
          </a:prstGeom>
          <a:solidFill>
            <a:srgbClr val="111827"/>
          </a:solidFill>
          <a:ln cap="flat" cmpd="sng" w="9525">
            <a:solidFill>
              <a:srgbClr val="111827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2" name="Google Shape;162;p11"/>
          <p:cNvSpPr/>
          <p:nvPr/>
        </p:nvSpPr>
        <p:spPr>
          <a:xfrm>
            <a:off x="6477000" y="6591300"/>
            <a:ext cx="5219700" cy="22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D8DEE6"/>
              </a:buClr>
              <a:buSzPts val="825"/>
              <a:buFont typeface="Arial"/>
              <a:buNone/>
            </a:pPr>
            <a:r>
              <a:rPr b="0" i="0" lang="en-US" sz="825" u="none" cap="none" strike="noStrike">
                <a:solidFill>
                  <a:srgbClr val="D8DEE6"/>
                </a:solidFill>
                <a:latin typeface="Arial"/>
                <a:ea typeface="Arial"/>
                <a:cs typeface="Arial"/>
                <a:sym typeface="Arial"/>
              </a:rPr>
              <a:t>WHAT: Trust established and Communicating | WHY: enables authenticated A-SMS↔A-GW management.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3" name="Google Shape;163;p11"/>
          <p:cNvSpPr txBox="1"/>
          <p:nvPr/>
        </p:nvSpPr>
        <p:spPr>
          <a:xfrm>
            <a:off x="7570825" y="3047242"/>
            <a:ext cx="3592500" cy="157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0" i="0" lang="en-US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 established Secure Internal Communication (SIC) between A-SMS and A-GW.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-US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“Trust established” and “Communicating” status confirms secure and authenticated communication.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168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12"/>
          <p:cNvSpPr/>
          <p:nvPr/>
        </p:nvSpPr>
        <p:spPr>
          <a:xfrm>
            <a:off x="495300" y="590550"/>
            <a:ext cx="106680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2625"/>
              <a:buFont typeface="Arial"/>
              <a:buNone/>
            </a:pPr>
            <a:r>
              <a:rPr b="1" i="0" lang="en-US" sz="2625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Gateway interfaces were configured in Gaia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0" name="Google Shape;170;p12"/>
          <p:cNvSpPr/>
          <p:nvPr/>
        </p:nvSpPr>
        <p:spPr>
          <a:xfrm>
            <a:off x="495300" y="1238250"/>
            <a:ext cx="11201400" cy="19050"/>
          </a:xfrm>
          <a:prstGeom prst="rect">
            <a:avLst/>
          </a:prstGeom>
          <a:solidFill>
            <a:srgbClr val="BCC5CE"/>
          </a:solidFill>
          <a:ln cap="flat" cmpd="sng" w="9525">
            <a:solidFill>
              <a:srgbClr val="BCC5CE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1" name="Google Shape;171;p12"/>
          <p:cNvSpPr/>
          <p:nvPr/>
        </p:nvSpPr>
        <p:spPr>
          <a:xfrm>
            <a:off x="390525" y="1438275"/>
            <a:ext cx="7315200" cy="4695825"/>
          </a:xfrm>
          <a:prstGeom prst="rect">
            <a:avLst/>
          </a:prstGeom>
          <a:solidFill>
            <a:srgbClr val="EEF2F5"/>
          </a:solidFill>
          <a:ln cap="flat" cmpd="sng" w="9525">
            <a:solidFill>
              <a:srgbClr val="EEF2F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72" name="Google Shape;172;p1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28625" y="1750219"/>
            <a:ext cx="7239000" cy="4071938"/>
          </a:xfrm>
          <a:prstGeom prst="rect">
            <a:avLst/>
          </a:prstGeom>
          <a:noFill/>
          <a:ln>
            <a:noFill/>
          </a:ln>
        </p:spPr>
      </p:pic>
      <p:sp>
        <p:nvSpPr>
          <p:cNvPr id="173" name="Google Shape;173;p12"/>
          <p:cNvSpPr/>
          <p:nvPr/>
        </p:nvSpPr>
        <p:spPr>
          <a:xfrm>
            <a:off x="8048625" y="1674617"/>
            <a:ext cx="3238500" cy="1389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25"/>
              <a:buFont typeface="Arial"/>
              <a:buNone/>
            </a:pPr>
            <a:r>
              <a:rPr b="0" i="0" lang="en-US" sz="1425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● WHAT: eth0–eth3 configured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25"/>
              <a:buFont typeface="Arial"/>
              <a:buNone/>
            </a:pPr>
            <a:r>
              <a:rPr b="0" i="0" lang="en-US" sz="1425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● MANAGEMENT: eth0 = 10.1.1.1/24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25"/>
              <a:buFont typeface="Arial"/>
              <a:buNone/>
            </a:pPr>
            <a:r>
              <a:rPr b="0" i="0" lang="en-US" sz="1425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● INTERNAL: 192.168.1.254/24 and 20.0.0.1/30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25"/>
              <a:buFont typeface="Arial"/>
              <a:buNone/>
            </a:pPr>
            <a:r>
              <a:rPr b="0" i="0" lang="en-US" sz="1425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● EXTERNAL: 10.0.5.15/24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4" name="Google Shape;174;p12"/>
          <p:cNvSpPr/>
          <p:nvPr/>
        </p:nvSpPr>
        <p:spPr>
          <a:xfrm>
            <a:off x="8048625" y="3328096"/>
            <a:ext cx="3238500" cy="266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200"/>
              <a:buFont typeface="Arial"/>
              <a:buNone/>
            </a:pPr>
            <a:r>
              <a:rPr b="1" i="0" lang="en-US" sz="1200" u="none" cap="none" strike="noStrike">
                <a:solidFill>
                  <a:srgbClr val="5B6472"/>
                </a:solidFill>
                <a:latin typeface="Arial"/>
                <a:ea typeface="Arial"/>
                <a:cs typeface="Arial"/>
                <a:sym typeface="Arial"/>
              </a:rPr>
              <a:t>✓ All interface links displayed Up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5" name="Google Shape;175;p12"/>
          <p:cNvSpPr/>
          <p:nvPr/>
        </p:nvSpPr>
        <p:spPr>
          <a:xfrm>
            <a:off x="8048625" y="3737671"/>
            <a:ext cx="3238500" cy="647700"/>
          </a:xfrm>
          <a:prstGeom prst="rect">
            <a:avLst/>
          </a:prstGeom>
          <a:solidFill>
            <a:srgbClr val="FFF2CC"/>
          </a:solidFill>
          <a:ln cap="flat" cmpd="sng" w="9525">
            <a:solidFill>
              <a:srgbClr val="FFF2C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6" name="Google Shape;176;p12"/>
          <p:cNvSpPr/>
          <p:nvPr/>
        </p:nvSpPr>
        <p:spPr>
          <a:xfrm>
            <a:off x="8239125" y="3851971"/>
            <a:ext cx="2857500" cy="419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275"/>
              <a:buFont typeface="Arial"/>
              <a:buNone/>
            </a:pPr>
            <a:r>
              <a:rPr b="1" i="0" lang="en-US" sz="1275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WHY: separate interfaces create distinct management, internal and external zones.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7" name="Google Shape;177;p12"/>
          <p:cNvSpPr/>
          <p:nvPr/>
        </p:nvSpPr>
        <p:spPr>
          <a:xfrm>
            <a:off x="0" y="6572250"/>
            <a:ext cx="12192000" cy="285750"/>
          </a:xfrm>
          <a:prstGeom prst="rect">
            <a:avLst/>
          </a:prstGeom>
          <a:solidFill>
            <a:srgbClr val="111827"/>
          </a:solidFill>
          <a:ln cap="flat" cmpd="sng" w="9525">
            <a:solidFill>
              <a:srgbClr val="111827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8" name="Google Shape;178;p12"/>
          <p:cNvSpPr/>
          <p:nvPr/>
        </p:nvSpPr>
        <p:spPr>
          <a:xfrm>
            <a:off x="6477000" y="6591300"/>
            <a:ext cx="5219700" cy="22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D8DEE6"/>
              </a:buClr>
              <a:buSzPts val="825"/>
              <a:buFont typeface="Arial"/>
              <a:buNone/>
            </a:pPr>
            <a:r>
              <a:rPr b="0" i="0" lang="en-US" sz="825" u="none" cap="none" strike="noStrike">
                <a:solidFill>
                  <a:srgbClr val="D8DEE6"/>
                </a:solidFill>
                <a:latin typeface="Arial"/>
                <a:ea typeface="Arial"/>
                <a:cs typeface="Arial"/>
                <a:sym typeface="Arial"/>
              </a:rPr>
              <a:t>MEANS: A-GW can route and enforce policy between multiple networks.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9" name="Google Shape;179;p12"/>
          <p:cNvSpPr txBox="1"/>
          <p:nvPr/>
        </p:nvSpPr>
        <p:spPr>
          <a:xfrm>
            <a:off x="8077575" y="4685725"/>
            <a:ext cx="3238500" cy="1511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0" i="0" lang="en-US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 configured four A-GW interfaces for the management, internal, external, and additional network zones.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-US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All interfaces were active, allowing the gateway to route and control traffic between separate networks.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184" name="Shape 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Google Shape;185;p13"/>
          <p:cNvSpPr/>
          <p:nvPr/>
        </p:nvSpPr>
        <p:spPr>
          <a:xfrm>
            <a:off x="495300" y="590550"/>
            <a:ext cx="106680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2625"/>
              <a:buFont typeface="Arial"/>
              <a:buNone/>
            </a:pPr>
            <a:r>
              <a:rPr b="1" i="0" lang="en-US" sz="2625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Routing and interface topology were documented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6" name="Google Shape;186;p13"/>
          <p:cNvSpPr/>
          <p:nvPr/>
        </p:nvSpPr>
        <p:spPr>
          <a:xfrm>
            <a:off x="495300" y="1238250"/>
            <a:ext cx="11201400" cy="19050"/>
          </a:xfrm>
          <a:prstGeom prst="rect">
            <a:avLst/>
          </a:prstGeom>
          <a:solidFill>
            <a:srgbClr val="BCC5CE"/>
          </a:solidFill>
          <a:ln cap="flat" cmpd="sng" w="9525">
            <a:solidFill>
              <a:srgbClr val="BCC5CE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7" name="Google Shape;187;p13"/>
          <p:cNvSpPr/>
          <p:nvPr/>
        </p:nvSpPr>
        <p:spPr>
          <a:xfrm>
            <a:off x="485775" y="1533525"/>
            <a:ext cx="5314950" cy="3981450"/>
          </a:xfrm>
          <a:prstGeom prst="rect">
            <a:avLst/>
          </a:prstGeom>
          <a:solidFill>
            <a:srgbClr val="EEF2F5"/>
          </a:solidFill>
          <a:ln cap="flat" cmpd="sng" w="9525">
            <a:solidFill>
              <a:srgbClr val="EEF2F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88" name="Google Shape;188;p1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23875" y="2050852"/>
            <a:ext cx="5238750" cy="2946797"/>
          </a:xfrm>
          <a:prstGeom prst="rect">
            <a:avLst/>
          </a:prstGeom>
          <a:noFill/>
          <a:ln>
            <a:noFill/>
          </a:ln>
        </p:spPr>
      </p:pic>
      <p:sp>
        <p:nvSpPr>
          <p:cNvPr id="189" name="Google Shape;189;p13"/>
          <p:cNvSpPr/>
          <p:nvPr/>
        </p:nvSpPr>
        <p:spPr>
          <a:xfrm>
            <a:off x="6391275" y="1533525"/>
            <a:ext cx="5314950" cy="3981450"/>
          </a:xfrm>
          <a:prstGeom prst="rect">
            <a:avLst/>
          </a:prstGeom>
          <a:solidFill>
            <a:srgbClr val="EEF2F5"/>
          </a:solidFill>
          <a:ln cap="flat" cmpd="sng" w="9525">
            <a:solidFill>
              <a:srgbClr val="EEF2F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90" name="Google Shape;190;p13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6429375" y="2050852"/>
            <a:ext cx="5238750" cy="2946797"/>
          </a:xfrm>
          <a:prstGeom prst="rect">
            <a:avLst/>
          </a:prstGeom>
          <a:noFill/>
          <a:ln>
            <a:noFill/>
          </a:ln>
        </p:spPr>
      </p:pic>
      <p:sp>
        <p:nvSpPr>
          <p:cNvPr id="191" name="Google Shape;191;p13"/>
          <p:cNvSpPr/>
          <p:nvPr/>
        </p:nvSpPr>
        <p:spPr>
          <a:xfrm>
            <a:off x="523875" y="5619750"/>
            <a:ext cx="5238750" cy="266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275"/>
              <a:buFont typeface="Arial"/>
              <a:buNone/>
            </a:pPr>
            <a:r>
              <a:rPr b="1" i="0" lang="en-US" sz="1275" u="none" cap="none" strike="noStrike">
                <a:solidFill>
                  <a:srgbClr val="5B6472"/>
                </a:solidFill>
                <a:latin typeface="Arial"/>
                <a:ea typeface="Arial"/>
                <a:cs typeface="Arial"/>
                <a:sym typeface="Arial"/>
              </a:rPr>
              <a:t>▣ WHAT: default route via 10.1.1.254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2" name="Google Shape;192;p13"/>
          <p:cNvSpPr/>
          <p:nvPr/>
        </p:nvSpPr>
        <p:spPr>
          <a:xfrm>
            <a:off x="6429375" y="5619750"/>
            <a:ext cx="5238750" cy="266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275"/>
              <a:buFont typeface="Arial"/>
              <a:buNone/>
            </a:pPr>
            <a:r>
              <a:rPr b="1" i="0" lang="en-US" sz="1275" u="none" cap="none" strike="noStrike">
                <a:solidFill>
                  <a:srgbClr val="5B6472"/>
                </a:solidFill>
                <a:latin typeface="Arial"/>
                <a:ea typeface="Arial"/>
                <a:cs typeface="Arial"/>
                <a:sym typeface="Arial"/>
              </a:rPr>
              <a:t>⛨ WHAT: external and internal topology assigned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3" name="Google Shape;193;p13"/>
          <p:cNvSpPr/>
          <p:nvPr/>
        </p:nvSpPr>
        <p:spPr>
          <a:xfrm>
            <a:off x="0" y="6572250"/>
            <a:ext cx="12192000" cy="285750"/>
          </a:xfrm>
          <a:prstGeom prst="rect">
            <a:avLst/>
          </a:prstGeom>
          <a:solidFill>
            <a:srgbClr val="111827"/>
          </a:solidFill>
          <a:ln cap="flat" cmpd="sng" w="9525">
            <a:solidFill>
              <a:srgbClr val="111827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4" name="Google Shape;194;p13"/>
          <p:cNvSpPr/>
          <p:nvPr/>
        </p:nvSpPr>
        <p:spPr>
          <a:xfrm>
            <a:off x="6477000" y="6591300"/>
            <a:ext cx="5219700" cy="22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D8DEE6"/>
              </a:buClr>
              <a:buSzPts val="825"/>
              <a:buFont typeface="Arial"/>
              <a:buNone/>
            </a:pPr>
            <a:r>
              <a:rPr b="0" i="0" lang="en-US" sz="825" u="none" cap="none" strike="noStrike">
                <a:solidFill>
                  <a:srgbClr val="D8DEE6"/>
                </a:solidFill>
                <a:latin typeface="Arial"/>
                <a:ea typeface="Arial"/>
                <a:cs typeface="Arial"/>
                <a:sym typeface="Arial"/>
              </a:rPr>
              <a:t>WHY: routing forwards traffic; topology supports correct inspection and anti-spoofing.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5" name="Google Shape;195;p13"/>
          <p:cNvSpPr txBox="1"/>
          <p:nvPr/>
        </p:nvSpPr>
        <p:spPr>
          <a:xfrm>
            <a:off x="476350" y="5935717"/>
            <a:ext cx="11249700" cy="523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-US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 configured the default route through 10.1.1.254 and assigned internal and external roles to the gateway interfaces. This allows correct traffic forwarding and helps prevent spoofed traffic through topology-based inspection.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200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p14"/>
          <p:cNvSpPr/>
          <p:nvPr/>
        </p:nvSpPr>
        <p:spPr>
          <a:xfrm>
            <a:off x="495300" y="590550"/>
            <a:ext cx="106680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2625"/>
              <a:buFont typeface="Arial"/>
              <a:buNone/>
            </a:pPr>
            <a:r>
              <a:rPr b="1" i="0" lang="en-US" sz="2625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Access Control rules documented layered policy intent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2" name="Google Shape;202;p14"/>
          <p:cNvSpPr/>
          <p:nvPr/>
        </p:nvSpPr>
        <p:spPr>
          <a:xfrm>
            <a:off x="495300" y="1238250"/>
            <a:ext cx="11201400" cy="19050"/>
          </a:xfrm>
          <a:prstGeom prst="rect">
            <a:avLst/>
          </a:prstGeom>
          <a:solidFill>
            <a:srgbClr val="BCC5CE"/>
          </a:solidFill>
          <a:ln cap="flat" cmpd="sng" w="9525">
            <a:solidFill>
              <a:srgbClr val="BCC5CE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3" name="Google Shape;203;p14"/>
          <p:cNvSpPr/>
          <p:nvPr/>
        </p:nvSpPr>
        <p:spPr>
          <a:xfrm>
            <a:off x="390525" y="1390650"/>
            <a:ext cx="8029575" cy="4838700"/>
          </a:xfrm>
          <a:prstGeom prst="rect">
            <a:avLst/>
          </a:prstGeom>
          <a:solidFill>
            <a:srgbClr val="EEF2F5"/>
          </a:solidFill>
          <a:ln cap="flat" cmpd="sng" w="9525">
            <a:solidFill>
              <a:srgbClr val="EEF2F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04" name="Google Shape;204;p14" title="A-GUI_Policy setup.png"/>
          <p:cNvPicPr preferRelativeResize="0"/>
          <p:nvPr/>
        </p:nvPicPr>
        <p:blipFill rotWithShape="1">
          <a:blip r:embed="rId3">
            <a:alphaModFix/>
          </a:blip>
          <a:srcRect b="0" l="3008" r="3008" t="0"/>
          <a:stretch/>
        </p:blipFill>
        <p:spPr>
          <a:xfrm>
            <a:off x="428625" y="1573113"/>
            <a:ext cx="7953374" cy="4473772"/>
          </a:xfrm>
          <a:prstGeom prst="rect">
            <a:avLst/>
          </a:prstGeom>
          <a:noFill/>
          <a:ln>
            <a:noFill/>
          </a:ln>
        </p:spPr>
      </p:pic>
      <p:sp>
        <p:nvSpPr>
          <p:cNvPr id="205" name="Google Shape;205;p14"/>
          <p:cNvSpPr/>
          <p:nvPr/>
        </p:nvSpPr>
        <p:spPr>
          <a:xfrm>
            <a:off x="8715375" y="1576317"/>
            <a:ext cx="2857500" cy="1238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350"/>
              <a:buFont typeface="Arial"/>
              <a:buNone/>
            </a:pPr>
            <a:r>
              <a:rPr b="0" i="0" lang="en-US" sz="1350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● Management: Accept + Log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350"/>
              <a:buFont typeface="Arial"/>
              <a:buNone/>
            </a:pPr>
            <a:r>
              <a:rPr b="0" i="0" lang="en-US" sz="1350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● Stealth: Drop + Log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350"/>
              <a:buFont typeface="Arial"/>
              <a:buNone/>
            </a:pPr>
            <a:r>
              <a:rPr b="0" i="0" lang="en-US" sz="1350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● Internal web/DNS: Accept + Log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350"/>
              <a:buFont typeface="Arial"/>
              <a:buNone/>
            </a:pPr>
            <a:r>
              <a:rPr b="0" i="0" lang="en-US" sz="1350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● Cleanup: Drop unmatched traffic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6" name="Google Shape;206;p14"/>
          <p:cNvSpPr/>
          <p:nvPr/>
        </p:nvSpPr>
        <p:spPr>
          <a:xfrm>
            <a:off x="8715375" y="2910192"/>
            <a:ext cx="2857500" cy="1357800"/>
          </a:xfrm>
          <a:prstGeom prst="rect">
            <a:avLst/>
          </a:prstGeom>
          <a:solidFill>
            <a:srgbClr val="FFF2CC"/>
          </a:solidFill>
          <a:ln cap="flat" cmpd="sng" w="9525">
            <a:solidFill>
              <a:srgbClr val="FFF2C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7" name="Google Shape;207;p14"/>
          <p:cNvSpPr/>
          <p:nvPr/>
        </p:nvSpPr>
        <p:spPr>
          <a:xfrm>
            <a:off x="8905875" y="3053068"/>
            <a:ext cx="2476500" cy="190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900"/>
              <a:buFont typeface="Arial"/>
              <a:buNone/>
            </a:pPr>
            <a:r>
              <a:rPr b="1" i="0" lang="en-US" sz="1400" u="none" cap="none" strike="noStrike">
                <a:solidFill>
                  <a:srgbClr val="5B6472"/>
                </a:solidFill>
                <a:latin typeface="Arial"/>
                <a:ea typeface="Arial"/>
                <a:cs typeface="Arial"/>
                <a:sym typeface="Arial"/>
              </a:rPr>
              <a:t>EVIDENCE NOTE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8" name="Google Shape;208;p14"/>
          <p:cNvSpPr/>
          <p:nvPr/>
        </p:nvSpPr>
        <p:spPr>
          <a:xfrm>
            <a:off x="8905875" y="3321925"/>
            <a:ext cx="2428800" cy="85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275"/>
              <a:buFont typeface="Arial"/>
              <a:buNone/>
            </a:pPr>
            <a:r>
              <a:rPr b="0" i="0" lang="en-US" sz="1400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The screenshot proves rule design; installation success requires a separate completed-task result.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9" name="Google Shape;209;p14"/>
          <p:cNvSpPr/>
          <p:nvPr/>
        </p:nvSpPr>
        <p:spPr>
          <a:xfrm>
            <a:off x="0" y="6572250"/>
            <a:ext cx="12192000" cy="285750"/>
          </a:xfrm>
          <a:prstGeom prst="rect">
            <a:avLst/>
          </a:prstGeom>
          <a:solidFill>
            <a:srgbClr val="111827"/>
          </a:solidFill>
          <a:ln cap="flat" cmpd="sng" w="9525">
            <a:solidFill>
              <a:srgbClr val="111827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0" name="Google Shape;210;p14"/>
          <p:cNvSpPr/>
          <p:nvPr/>
        </p:nvSpPr>
        <p:spPr>
          <a:xfrm>
            <a:off x="6477000" y="6591300"/>
            <a:ext cx="5219700" cy="22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D8DEE6"/>
              </a:buClr>
              <a:buSzPts val="825"/>
              <a:buFont typeface="Arial"/>
              <a:buNone/>
            </a:pPr>
            <a:r>
              <a:rPr b="0" i="0" lang="en-US" sz="825" u="none" cap="none" strike="noStrike">
                <a:solidFill>
                  <a:srgbClr val="D8DEE6"/>
                </a:solidFill>
                <a:latin typeface="Arial"/>
                <a:ea typeface="Arial"/>
                <a:cs typeface="Arial"/>
                <a:sym typeface="Arial"/>
              </a:rPr>
              <a:t>WHY: least-privilege rules allow required services and deny everything else.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1" name="Google Shape;211;p14"/>
          <p:cNvSpPr txBox="1"/>
          <p:nvPr/>
        </p:nvSpPr>
        <p:spPr>
          <a:xfrm>
            <a:off x="8719450" y="4449247"/>
            <a:ext cx="2977200" cy="178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0" i="0" lang="en-US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 created Access Control rules to allow required management, web and DNS traffic while logging the activity.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0" i="0" lang="en-US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Stealth and cleanup rules drop unauthorised or unmatched traffic using least-privilege and default-deny principles.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216" name="Shape 2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Google Shape;217;p15"/>
          <p:cNvSpPr/>
          <p:nvPr/>
        </p:nvSpPr>
        <p:spPr>
          <a:xfrm>
            <a:off x="495300" y="590550"/>
            <a:ext cx="106680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2625"/>
              <a:buFont typeface="Arial"/>
              <a:buNone/>
            </a:pPr>
            <a:r>
              <a:rPr b="1" i="0" lang="en-US" sz="2625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Ping tests created traffic and showed different results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8" name="Google Shape;218;p15"/>
          <p:cNvSpPr/>
          <p:nvPr/>
        </p:nvSpPr>
        <p:spPr>
          <a:xfrm>
            <a:off x="495300" y="1238250"/>
            <a:ext cx="11201400" cy="19050"/>
          </a:xfrm>
          <a:prstGeom prst="rect">
            <a:avLst/>
          </a:prstGeom>
          <a:solidFill>
            <a:srgbClr val="BCC5CE"/>
          </a:solidFill>
          <a:ln cap="flat" cmpd="sng" w="9525">
            <a:solidFill>
              <a:srgbClr val="BCC5CE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9" name="Google Shape;219;p15"/>
          <p:cNvSpPr/>
          <p:nvPr/>
        </p:nvSpPr>
        <p:spPr>
          <a:xfrm>
            <a:off x="485775" y="1415284"/>
            <a:ext cx="5315100" cy="3981600"/>
          </a:xfrm>
          <a:prstGeom prst="rect">
            <a:avLst/>
          </a:prstGeom>
          <a:solidFill>
            <a:srgbClr val="EEF2F5"/>
          </a:solidFill>
          <a:ln cap="flat" cmpd="sng" w="9525">
            <a:solidFill>
              <a:srgbClr val="EEF2F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20" name="Google Shape;220;p1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23875" y="1932611"/>
            <a:ext cx="5238750" cy="2946797"/>
          </a:xfrm>
          <a:prstGeom prst="rect">
            <a:avLst/>
          </a:prstGeom>
          <a:noFill/>
          <a:ln>
            <a:noFill/>
          </a:ln>
        </p:spPr>
      </p:pic>
      <p:sp>
        <p:nvSpPr>
          <p:cNvPr id="221" name="Google Shape;221;p15"/>
          <p:cNvSpPr/>
          <p:nvPr/>
        </p:nvSpPr>
        <p:spPr>
          <a:xfrm>
            <a:off x="6391275" y="1415284"/>
            <a:ext cx="5315100" cy="3981600"/>
          </a:xfrm>
          <a:prstGeom prst="rect">
            <a:avLst/>
          </a:prstGeom>
          <a:solidFill>
            <a:srgbClr val="EEF2F5"/>
          </a:solidFill>
          <a:ln cap="flat" cmpd="sng" w="9525">
            <a:solidFill>
              <a:srgbClr val="EEF2F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22" name="Google Shape;222;p15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6429375" y="1932611"/>
            <a:ext cx="5238751" cy="2946797"/>
          </a:xfrm>
          <a:prstGeom prst="rect">
            <a:avLst/>
          </a:prstGeom>
          <a:noFill/>
          <a:ln>
            <a:noFill/>
          </a:ln>
        </p:spPr>
      </p:pic>
      <p:sp>
        <p:nvSpPr>
          <p:cNvPr id="223" name="Google Shape;223;p15"/>
          <p:cNvSpPr/>
          <p:nvPr/>
        </p:nvSpPr>
        <p:spPr>
          <a:xfrm>
            <a:off x="523875" y="5501509"/>
            <a:ext cx="5238900" cy="266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275"/>
              <a:buFont typeface="Arial"/>
              <a:buNone/>
            </a:pPr>
            <a:r>
              <a:rPr b="1" i="0" lang="en-US" sz="1275" u="none" cap="none" strike="noStrike">
                <a:solidFill>
                  <a:srgbClr val="5B6472"/>
                </a:solidFill>
                <a:latin typeface="Arial"/>
                <a:ea typeface="Arial"/>
                <a:cs typeface="Arial"/>
                <a:sym typeface="Arial"/>
              </a:rPr>
              <a:t>✓ A-SMS → A-GW ping: successful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4" name="Google Shape;224;p15"/>
          <p:cNvSpPr/>
          <p:nvPr/>
        </p:nvSpPr>
        <p:spPr>
          <a:xfrm>
            <a:off x="6429375" y="5501509"/>
            <a:ext cx="5238900" cy="266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275"/>
              <a:buFont typeface="Arial"/>
              <a:buNone/>
            </a:pPr>
            <a:r>
              <a:rPr b="1" i="0" lang="en-US" sz="1275" u="none" cap="none" strike="noStrike">
                <a:solidFill>
                  <a:srgbClr val="5B6472"/>
                </a:solidFill>
                <a:latin typeface="Arial"/>
                <a:ea typeface="Arial"/>
                <a:cs typeface="Arial"/>
                <a:sym typeface="Arial"/>
              </a:rPr>
              <a:t>● A-GUI → A-GW ping: timeout recorded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5" name="Google Shape;225;p15"/>
          <p:cNvSpPr/>
          <p:nvPr/>
        </p:nvSpPr>
        <p:spPr>
          <a:xfrm>
            <a:off x="0" y="6572250"/>
            <a:ext cx="12192000" cy="285750"/>
          </a:xfrm>
          <a:prstGeom prst="rect">
            <a:avLst/>
          </a:prstGeom>
          <a:solidFill>
            <a:srgbClr val="111827"/>
          </a:solidFill>
          <a:ln cap="flat" cmpd="sng" w="9525">
            <a:solidFill>
              <a:srgbClr val="111827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6" name="Google Shape;226;p15"/>
          <p:cNvSpPr/>
          <p:nvPr/>
        </p:nvSpPr>
        <p:spPr>
          <a:xfrm>
            <a:off x="6477000" y="6591300"/>
            <a:ext cx="5219700" cy="22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D8DEE6"/>
              </a:buClr>
              <a:buSzPts val="825"/>
              <a:buFont typeface="Arial"/>
              <a:buNone/>
            </a:pPr>
            <a:r>
              <a:rPr b="0" i="0" lang="en-US" sz="825" u="none" cap="none" strike="noStrike">
                <a:solidFill>
                  <a:srgbClr val="D8DEE6"/>
                </a:solidFill>
                <a:latin typeface="Arial"/>
                <a:ea typeface="Arial"/>
                <a:cs typeface="Arial"/>
                <a:sym typeface="Arial"/>
              </a:rPr>
              <a:t>WHY: ping creates ICMP traffic and helps check reachability, routing and policy.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7" name="Google Shape;227;p15"/>
          <p:cNvSpPr txBox="1"/>
          <p:nvPr/>
        </p:nvSpPr>
        <p:spPr>
          <a:xfrm>
            <a:off x="543900" y="5851250"/>
            <a:ext cx="111243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-US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 used ping to generate ICMP traffic and test connectivity between A-SMS, A-GW, and A-GUI. The results showed successful communication on one path and a timeout requiring further policy or routing checks.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232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Google Shape;233;p16"/>
          <p:cNvSpPr/>
          <p:nvPr/>
        </p:nvSpPr>
        <p:spPr>
          <a:xfrm>
            <a:off x="495300" y="590550"/>
            <a:ext cx="106680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2625"/>
              <a:buFont typeface="Arial"/>
              <a:buNone/>
            </a:pPr>
            <a:r>
              <a:rPr b="1" i="0" lang="en-US" sz="2625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SmartConsole collected operational log records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4" name="Google Shape;234;p16"/>
          <p:cNvSpPr/>
          <p:nvPr/>
        </p:nvSpPr>
        <p:spPr>
          <a:xfrm>
            <a:off x="495300" y="1238250"/>
            <a:ext cx="11201400" cy="19050"/>
          </a:xfrm>
          <a:prstGeom prst="rect">
            <a:avLst/>
          </a:prstGeom>
          <a:solidFill>
            <a:srgbClr val="BCC5CE"/>
          </a:solidFill>
          <a:ln cap="flat" cmpd="sng" w="9525">
            <a:solidFill>
              <a:srgbClr val="BCC5CE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5" name="Google Shape;235;p16"/>
          <p:cNvSpPr/>
          <p:nvPr/>
        </p:nvSpPr>
        <p:spPr>
          <a:xfrm>
            <a:off x="485775" y="1533525"/>
            <a:ext cx="7029450" cy="4171950"/>
          </a:xfrm>
          <a:prstGeom prst="rect">
            <a:avLst/>
          </a:prstGeom>
          <a:solidFill>
            <a:srgbClr val="EEF2F5"/>
          </a:solidFill>
          <a:ln cap="flat" cmpd="sng" w="9525">
            <a:solidFill>
              <a:srgbClr val="EEF2F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36" name="Google Shape;236;p1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23875" y="1663898"/>
            <a:ext cx="6953250" cy="3911203"/>
          </a:xfrm>
          <a:prstGeom prst="rect">
            <a:avLst/>
          </a:prstGeom>
          <a:noFill/>
          <a:ln>
            <a:noFill/>
          </a:ln>
        </p:spPr>
      </p:pic>
      <p:sp>
        <p:nvSpPr>
          <p:cNvPr id="237" name="Google Shape;237;p16"/>
          <p:cNvSpPr/>
          <p:nvPr/>
        </p:nvSpPr>
        <p:spPr>
          <a:xfrm>
            <a:off x="7905750" y="1577209"/>
            <a:ext cx="3333900" cy="342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00"/>
              <a:buFont typeface="Arial"/>
              <a:buNone/>
            </a:pPr>
            <a:r>
              <a:rPr b="1" i="0" lang="en-US" sz="1800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WHAT IT SHOWS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8" name="Google Shape;238;p16"/>
          <p:cNvSpPr/>
          <p:nvPr/>
        </p:nvSpPr>
        <p:spPr>
          <a:xfrm>
            <a:off x="7905750" y="1930901"/>
            <a:ext cx="3333600" cy="743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350"/>
              <a:buFont typeface="Arial"/>
              <a:buNone/>
            </a:pPr>
            <a:r>
              <a:rPr b="0" i="0" lang="en-US" sz="1350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● fw.log returned 11 records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350"/>
              <a:buFont typeface="Arial"/>
              <a:buNone/>
            </a:pPr>
            <a:r>
              <a:rPr b="0" i="0" lang="en-US" sz="1350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● A-SMS appeared as origin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350"/>
              <a:buFont typeface="Arial"/>
              <a:buNone/>
            </a:pPr>
            <a:r>
              <a:rPr b="0" i="0" lang="en-US" sz="1350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● timestamps confirm collection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9" name="Google Shape;239;p16"/>
          <p:cNvSpPr/>
          <p:nvPr/>
        </p:nvSpPr>
        <p:spPr>
          <a:xfrm>
            <a:off x="7905750" y="2895110"/>
            <a:ext cx="3333900" cy="1381200"/>
          </a:xfrm>
          <a:prstGeom prst="rect">
            <a:avLst/>
          </a:prstGeom>
          <a:solidFill>
            <a:srgbClr val="FFF2CC"/>
          </a:solidFill>
          <a:ln cap="flat" cmpd="sng" w="9525">
            <a:solidFill>
              <a:srgbClr val="FFF2C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40" name="Google Shape;240;p16"/>
          <p:cNvSpPr/>
          <p:nvPr/>
        </p:nvSpPr>
        <p:spPr>
          <a:xfrm>
            <a:off x="8096250" y="3037985"/>
            <a:ext cx="2952900" cy="22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050"/>
              <a:buFont typeface="Arial"/>
              <a:buNone/>
            </a:pPr>
            <a:r>
              <a:rPr b="1" i="0" lang="en-US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WHY IT MATTERS</a:t>
            </a:r>
            <a:endParaRPr b="1" i="0" sz="1400" u="none" cap="none" strike="noStrike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41" name="Google Shape;241;p16"/>
          <p:cNvSpPr/>
          <p:nvPr/>
        </p:nvSpPr>
        <p:spPr>
          <a:xfrm>
            <a:off x="8096250" y="3361835"/>
            <a:ext cx="2905200" cy="743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275"/>
              <a:buFont typeface="Arial"/>
              <a:buNone/>
            </a:pPr>
            <a:r>
              <a:rPr b="0" i="0" lang="en-US" sz="1400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Logs support monitoring and troubleshooting; open a log card before claiming a specific Accept/Drop match.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42" name="Google Shape;242;p16"/>
          <p:cNvSpPr/>
          <p:nvPr/>
        </p:nvSpPr>
        <p:spPr>
          <a:xfrm>
            <a:off x="523875" y="5791200"/>
            <a:ext cx="6953250" cy="22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200"/>
              <a:buFont typeface="Arial"/>
              <a:buNone/>
            </a:pPr>
            <a:r>
              <a:rPr b="1" i="0" lang="en-US" sz="1200" u="none" cap="none" strike="noStrike">
                <a:solidFill>
                  <a:srgbClr val="5B6472"/>
                </a:solidFill>
                <a:latin typeface="Arial"/>
                <a:ea typeface="Arial"/>
                <a:cs typeface="Arial"/>
                <a:sym typeface="Arial"/>
              </a:rPr>
              <a:t>✓ Source screenshot: A-GUI_017.png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43" name="Google Shape;243;p16"/>
          <p:cNvSpPr/>
          <p:nvPr/>
        </p:nvSpPr>
        <p:spPr>
          <a:xfrm>
            <a:off x="0" y="6572250"/>
            <a:ext cx="12192000" cy="285750"/>
          </a:xfrm>
          <a:prstGeom prst="rect">
            <a:avLst/>
          </a:prstGeom>
          <a:solidFill>
            <a:srgbClr val="111827"/>
          </a:solidFill>
          <a:ln cap="flat" cmpd="sng" w="9525">
            <a:solidFill>
              <a:srgbClr val="111827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44" name="Google Shape;244;p16"/>
          <p:cNvSpPr/>
          <p:nvPr/>
        </p:nvSpPr>
        <p:spPr>
          <a:xfrm>
            <a:off x="6477000" y="6591300"/>
            <a:ext cx="5219700" cy="22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D8DEE6"/>
              </a:buClr>
              <a:buSzPts val="825"/>
              <a:buFont typeface="Arial"/>
              <a:buNone/>
            </a:pPr>
            <a:r>
              <a:rPr b="0" i="0" lang="en-US" sz="825" u="none" cap="none" strike="noStrike">
                <a:solidFill>
                  <a:srgbClr val="D8DEE6"/>
                </a:solidFill>
                <a:latin typeface="Arial"/>
                <a:ea typeface="Arial"/>
                <a:cs typeface="Arial"/>
                <a:sym typeface="Arial"/>
              </a:rPr>
              <a:t>MEANS: operational events reached SmartConsole, supporting visibility and investigation.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45" name="Google Shape;245;p16"/>
          <p:cNvSpPr txBox="1"/>
          <p:nvPr/>
        </p:nvSpPr>
        <p:spPr>
          <a:xfrm>
            <a:off x="7925550" y="4483042"/>
            <a:ext cx="3333600" cy="164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0" i="0" lang="en-US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SmartConsole collected 11 operational log records with timestamps and A-SMS shown as the origin.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0" i="0" lang="en-US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This confirms log collection for monitoring, although a detailed log card is needed to verify a specific rule match.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250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Google Shape;251;p17"/>
          <p:cNvSpPr/>
          <p:nvPr/>
        </p:nvSpPr>
        <p:spPr>
          <a:xfrm>
            <a:off x="495300" y="590550"/>
            <a:ext cx="106680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2625"/>
              <a:buFont typeface="Arial"/>
              <a:buNone/>
            </a:pPr>
            <a:r>
              <a:rPr b="1" i="0" lang="en-US" sz="2625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Evaluation licences covered the required blades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52" name="Google Shape;252;p17"/>
          <p:cNvSpPr/>
          <p:nvPr/>
        </p:nvSpPr>
        <p:spPr>
          <a:xfrm>
            <a:off x="495300" y="1238250"/>
            <a:ext cx="11201400" cy="19050"/>
          </a:xfrm>
          <a:prstGeom prst="rect">
            <a:avLst/>
          </a:prstGeom>
          <a:solidFill>
            <a:srgbClr val="BCC5CE"/>
          </a:solidFill>
          <a:ln cap="flat" cmpd="sng" w="9525">
            <a:solidFill>
              <a:srgbClr val="BCC5CE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53" name="Google Shape;253;p17"/>
          <p:cNvSpPr/>
          <p:nvPr/>
        </p:nvSpPr>
        <p:spPr>
          <a:xfrm>
            <a:off x="485775" y="1415284"/>
            <a:ext cx="5315100" cy="3981600"/>
          </a:xfrm>
          <a:prstGeom prst="rect">
            <a:avLst/>
          </a:prstGeom>
          <a:solidFill>
            <a:srgbClr val="EEF2F5"/>
          </a:solidFill>
          <a:ln cap="flat" cmpd="sng" w="9525">
            <a:solidFill>
              <a:srgbClr val="EEF2F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54" name="Google Shape;254;p1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23875" y="1470057"/>
            <a:ext cx="5238749" cy="3871903"/>
          </a:xfrm>
          <a:prstGeom prst="rect">
            <a:avLst/>
          </a:prstGeom>
          <a:noFill/>
          <a:ln>
            <a:noFill/>
          </a:ln>
        </p:spPr>
      </p:pic>
      <p:sp>
        <p:nvSpPr>
          <p:cNvPr id="255" name="Google Shape;255;p17"/>
          <p:cNvSpPr/>
          <p:nvPr/>
        </p:nvSpPr>
        <p:spPr>
          <a:xfrm>
            <a:off x="6391275" y="1415284"/>
            <a:ext cx="5315100" cy="3981600"/>
          </a:xfrm>
          <a:prstGeom prst="rect">
            <a:avLst/>
          </a:prstGeom>
          <a:solidFill>
            <a:srgbClr val="EEF2F5"/>
          </a:solidFill>
          <a:ln cap="flat" cmpd="sng" w="9525">
            <a:solidFill>
              <a:srgbClr val="EEF2F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56" name="Google Shape;256;p17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6429375" y="1484306"/>
            <a:ext cx="5238750" cy="3843405"/>
          </a:xfrm>
          <a:prstGeom prst="rect">
            <a:avLst/>
          </a:prstGeom>
          <a:noFill/>
          <a:ln>
            <a:noFill/>
          </a:ln>
        </p:spPr>
      </p:pic>
      <p:sp>
        <p:nvSpPr>
          <p:cNvPr id="257" name="Google Shape;257;p17"/>
          <p:cNvSpPr/>
          <p:nvPr/>
        </p:nvSpPr>
        <p:spPr>
          <a:xfrm>
            <a:off x="523875" y="5501509"/>
            <a:ext cx="5238900" cy="266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350"/>
              <a:buFont typeface="Arial"/>
              <a:buNone/>
            </a:pPr>
            <a:r>
              <a:rPr b="1" i="0" lang="en-US" sz="1350" u="none" cap="none" strike="noStrike">
                <a:solidFill>
                  <a:srgbClr val="5B6472"/>
                </a:solidFill>
                <a:latin typeface="Arial"/>
                <a:ea typeface="Arial"/>
                <a:cs typeface="Arial"/>
                <a:sym typeface="Arial"/>
              </a:rPr>
              <a:t>▣ A-GW: Firewall evaluation entitlement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58" name="Google Shape;258;p17"/>
          <p:cNvSpPr/>
          <p:nvPr/>
        </p:nvSpPr>
        <p:spPr>
          <a:xfrm>
            <a:off x="6429375" y="5501509"/>
            <a:ext cx="5238900" cy="266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350"/>
              <a:buFont typeface="Arial"/>
              <a:buNone/>
            </a:pPr>
            <a:r>
              <a:rPr b="1" i="0" lang="en-US" sz="1350" u="none" cap="none" strike="noStrike">
                <a:solidFill>
                  <a:srgbClr val="5B6472"/>
                </a:solidFill>
                <a:latin typeface="Arial"/>
                <a:ea typeface="Arial"/>
                <a:cs typeface="Arial"/>
                <a:sym typeface="Arial"/>
              </a:rPr>
              <a:t>▣ A-SMS: policy, logging and monitoring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59" name="Google Shape;259;p17"/>
          <p:cNvSpPr/>
          <p:nvPr/>
        </p:nvSpPr>
        <p:spPr>
          <a:xfrm>
            <a:off x="0" y="6572250"/>
            <a:ext cx="12192000" cy="285750"/>
          </a:xfrm>
          <a:prstGeom prst="rect">
            <a:avLst/>
          </a:prstGeom>
          <a:solidFill>
            <a:srgbClr val="111827"/>
          </a:solidFill>
          <a:ln cap="flat" cmpd="sng" w="9525">
            <a:solidFill>
              <a:srgbClr val="111827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60" name="Google Shape;260;p17"/>
          <p:cNvSpPr/>
          <p:nvPr/>
        </p:nvSpPr>
        <p:spPr>
          <a:xfrm>
            <a:off x="6477000" y="6591300"/>
            <a:ext cx="5219700" cy="22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D8DEE6"/>
              </a:buClr>
              <a:buSzPts val="825"/>
              <a:buFont typeface="Arial"/>
              <a:buNone/>
            </a:pPr>
            <a:r>
              <a:rPr b="0" i="0" lang="en-US" sz="825" u="none" cap="none" strike="noStrike">
                <a:solidFill>
                  <a:srgbClr val="D8DEE6"/>
                </a:solidFill>
                <a:latin typeface="Arial"/>
                <a:ea typeface="Arial"/>
                <a:cs typeface="Arial"/>
                <a:sym typeface="Arial"/>
              </a:rPr>
              <a:t>MEANS: required management and enforcement functions were available in the lab.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61" name="Google Shape;261;p17"/>
          <p:cNvSpPr txBox="1"/>
          <p:nvPr/>
        </p:nvSpPr>
        <p:spPr>
          <a:xfrm>
            <a:off x="476350" y="5885041"/>
            <a:ext cx="112014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-US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evaluation licences enabled the Firewall blade on A-GW and management, logging, and monitoring on A-SMS. These licences provided the security functions required to configure and test the lab environment.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266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Google Shape;267;p18"/>
          <p:cNvSpPr/>
          <p:nvPr/>
        </p:nvSpPr>
        <p:spPr>
          <a:xfrm>
            <a:off x="495300" y="590550"/>
            <a:ext cx="106680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2625"/>
              <a:buFont typeface="Arial"/>
              <a:buNone/>
            </a:pPr>
            <a:r>
              <a:rPr b="1" i="0" lang="en-US" sz="2625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SmartUpdate provided a detailed licence and contract inventory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68" name="Google Shape;268;p18"/>
          <p:cNvSpPr/>
          <p:nvPr/>
        </p:nvSpPr>
        <p:spPr>
          <a:xfrm>
            <a:off x="495300" y="1238250"/>
            <a:ext cx="11201400" cy="19050"/>
          </a:xfrm>
          <a:prstGeom prst="rect">
            <a:avLst/>
          </a:prstGeom>
          <a:solidFill>
            <a:srgbClr val="BCC5CE"/>
          </a:solidFill>
          <a:ln cap="flat" cmpd="sng" w="9525">
            <a:solidFill>
              <a:srgbClr val="BCC5CE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69" name="Google Shape;269;p18"/>
          <p:cNvSpPr/>
          <p:nvPr/>
        </p:nvSpPr>
        <p:spPr>
          <a:xfrm>
            <a:off x="581025" y="1438275"/>
            <a:ext cx="11029950" cy="4743450"/>
          </a:xfrm>
          <a:prstGeom prst="rect">
            <a:avLst/>
          </a:prstGeom>
          <a:solidFill>
            <a:srgbClr val="EEF2F5"/>
          </a:solidFill>
          <a:ln cap="flat" cmpd="sng" w="9525">
            <a:solidFill>
              <a:srgbClr val="EEF2F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70" name="Google Shape;270;p1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48028" y="1476375"/>
            <a:ext cx="8297333" cy="4667250"/>
          </a:xfrm>
          <a:prstGeom prst="rect">
            <a:avLst/>
          </a:prstGeom>
          <a:noFill/>
          <a:ln>
            <a:noFill/>
          </a:ln>
        </p:spPr>
      </p:pic>
      <p:sp>
        <p:nvSpPr>
          <p:cNvPr id="271" name="Google Shape;271;p18"/>
          <p:cNvSpPr/>
          <p:nvPr/>
        </p:nvSpPr>
        <p:spPr>
          <a:xfrm>
            <a:off x="619125" y="6220717"/>
            <a:ext cx="8443200" cy="209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050"/>
              <a:buFont typeface="Arial"/>
              <a:buNone/>
            </a:pPr>
            <a:r>
              <a:rPr b="1" i="0" lang="en-US" sz="1400" u="none" cap="none" strike="noStrike">
                <a:solidFill>
                  <a:srgbClr val="5B6472"/>
                </a:solidFill>
                <a:latin typeface="Arial"/>
                <a:ea typeface="Arial"/>
                <a:cs typeface="Arial"/>
                <a:sym typeface="Arial"/>
              </a:rPr>
              <a:t>✓ Inventory confirms licences and contracts attached to A-GW and A-SMS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2" name="Google Shape;272;p18"/>
          <p:cNvSpPr/>
          <p:nvPr/>
        </p:nvSpPr>
        <p:spPr>
          <a:xfrm>
            <a:off x="0" y="6572250"/>
            <a:ext cx="12192000" cy="285750"/>
          </a:xfrm>
          <a:prstGeom prst="rect">
            <a:avLst/>
          </a:prstGeom>
          <a:solidFill>
            <a:srgbClr val="111827"/>
          </a:solidFill>
          <a:ln cap="flat" cmpd="sng" w="9525">
            <a:solidFill>
              <a:srgbClr val="111827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3" name="Google Shape;273;p18"/>
          <p:cNvSpPr txBox="1"/>
          <p:nvPr/>
        </p:nvSpPr>
        <p:spPr>
          <a:xfrm>
            <a:off x="9158625" y="2779650"/>
            <a:ext cx="2280300" cy="2060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0" i="0" lang="en-US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SmartUpdate provided a central view of the licences and contracts assigned to A-GW and A-SMS.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-US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It helped verify the licence status, available security functions, and expiration information.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278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Google Shape;279;p19"/>
          <p:cNvSpPr/>
          <p:nvPr/>
        </p:nvSpPr>
        <p:spPr>
          <a:xfrm>
            <a:off x="495300" y="590550"/>
            <a:ext cx="106680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2625"/>
              <a:buFont typeface="Arial"/>
              <a:buNone/>
            </a:pPr>
            <a:r>
              <a:rPr b="1" i="0" lang="en-US" sz="2625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Recorded evidence index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" name="Google Shape;280;p19"/>
          <p:cNvSpPr/>
          <p:nvPr/>
        </p:nvSpPr>
        <p:spPr>
          <a:xfrm>
            <a:off x="495300" y="1238250"/>
            <a:ext cx="11201400" cy="19050"/>
          </a:xfrm>
          <a:prstGeom prst="rect">
            <a:avLst/>
          </a:prstGeom>
          <a:solidFill>
            <a:srgbClr val="BCC5CE"/>
          </a:solidFill>
          <a:ln cap="flat" cmpd="sng" w="9525">
            <a:solidFill>
              <a:srgbClr val="BCC5CE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1" name="Google Shape;281;p19"/>
          <p:cNvSpPr/>
          <p:nvPr/>
        </p:nvSpPr>
        <p:spPr>
          <a:xfrm>
            <a:off x="666675" y="1488025"/>
            <a:ext cx="6736200" cy="3789000"/>
          </a:xfrm>
          <a:prstGeom prst="rect">
            <a:avLst/>
          </a:prstGeom>
          <a:solidFill>
            <a:srgbClr val="EEF2F5"/>
          </a:solidFill>
          <a:ln cap="flat" cmpd="sng" w="9525">
            <a:solidFill>
              <a:srgbClr val="EEF2F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2" name="Google Shape;282;p19"/>
          <p:cNvSpPr/>
          <p:nvPr/>
        </p:nvSpPr>
        <p:spPr>
          <a:xfrm>
            <a:off x="8048625" y="2377217"/>
            <a:ext cx="3476700" cy="266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650"/>
              <a:buFont typeface="Arial"/>
              <a:buNone/>
            </a:pPr>
            <a:r>
              <a:rPr b="1" i="0" lang="en-US" sz="1650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Final Video.mp4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3" name="Google Shape;283;p19"/>
          <p:cNvSpPr/>
          <p:nvPr/>
        </p:nvSpPr>
        <p:spPr>
          <a:xfrm>
            <a:off x="8048625" y="2729642"/>
            <a:ext cx="3476700" cy="189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200"/>
              <a:buFont typeface="Arial"/>
              <a:buNone/>
            </a:pPr>
            <a:r>
              <a:rPr b="0" i="0" lang="en-US" sz="1400" u="none" cap="none" strike="noStrike">
                <a:solidFill>
                  <a:srgbClr val="5B6472"/>
                </a:solidFill>
                <a:latin typeface="Arial"/>
                <a:ea typeface="Arial"/>
                <a:cs typeface="Arial"/>
                <a:sym typeface="Arial"/>
              </a:rPr>
              <a:t>05:45 total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0" i="0" lang="en-US" sz="13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video demonstrates configuring and verifying the Access Control Policy for the A-GW gateway through Check Point SmartConsole.</a:t>
            </a:r>
            <a:endParaRPr b="0" i="0" sz="13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0" i="0" lang="en-US" sz="13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It also checks traffic logs, monitoring features, licence status, and the UserCheck portal to confirm successful operation.</a:t>
            </a:r>
            <a:endParaRPr b="0" i="0" sz="13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2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4" name="Google Shape;284;p19"/>
          <p:cNvSpPr/>
          <p:nvPr/>
        </p:nvSpPr>
        <p:spPr>
          <a:xfrm>
            <a:off x="428625" y="5553082"/>
            <a:ext cx="11334900" cy="590700"/>
          </a:xfrm>
          <a:prstGeom prst="rect">
            <a:avLst/>
          </a:prstGeom>
          <a:solidFill>
            <a:srgbClr val="FFF2CC"/>
          </a:solidFill>
          <a:ln cap="flat" cmpd="sng" w="9525">
            <a:solidFill>
              <a:srgbClr val="FFF2C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5" name="Google Shape;285;p19"/>
          <p:cNvSpPr/>
          <p:nvPr/>
        </p:nvSpPr>
        <p:spPr>
          <a:xfrm>
            <a:off x="666750" y="5657857"/>
            <a:ext cx="10858500" cy="381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350"/>
              <a:buFont typeface="Arial"/>
              <a:buNone/>
            </a:pPr>
            <a:r>
              <a:rPr b="1" i="0" lang="en-US" sz="1350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▶ Open full video evidence: </a:t>
            </a:r>
            <a:r>
              <a:rPr b="1" i="0" lang="en-US" sz="1350" u="sng" cap="none" strike="noStrike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3"/>
              </a:rPr>
              <a:t>Video Link Here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6" name="Google Shape;286;p19"/>
          <p:cNvSpPr/>
          <p:nvPr/>
        </p:nvSpPr>
        <p:spPr>
          <a:xfrm>
            <a:off x="0" y="6572250"/>
            <a:ext cx="12192000" cy="285750"/>
          </a:xfrm>
          <a:prstGeom prst="rect">
            <a:avLst/>
          </a:prstGeom>
          <a:solidFill>
            <a:srgbClr val="111827"/>
          </a:solidFill>
          <a:ln cap="flat" cmpd="sng" w="9525">
            <a:solidFill>
              <a:srgbClr val="111827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7" name="Google Shape;287;p19"/>
          <p:cNvSpPr/>
          <p:nvPr/>
        </p:nvSpPr>
        <p:spPr>
          <a:xfrm>
            <a:off x="6477000" y="6591300"/>
            <a:ext cx="5219700" cy="22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D8DEE6"/>
              </a:buClr>
              <a:buSzPts val="825"/>
              <a:buFont typeface="Arial"/>
              <a:buNone/>
            </a:pPr>
            <a:r>
              <a:rPr b="0" i="0" lang="en-US" sz="825" u="none" cap="none" strike="noStrike">
                <a:solidFill>
                  <a:srgbClr val="D8DEE6"/>
                </a:solidFill>
                <a:latin typeface="Arial"/>
                <a:ea typeface="Arial"/>
                <a:cs typeface="Arial"/>
                <a:sym typeface="Arial"/>
              </a:rPr>
              <a:t>Use the timestamps above to locate the strongest configurations in each recording.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88" name="Google Shape;288;p19" title="ENS_Final Record_Md. Asaddoz Jaman_2526322.mp4">
            <a:hlinkClick r:id="rId4"/>
          </p:cNvPr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666750" y="1437200"/>
            <a:ext cx="6827976" cy="38407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293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p20"/>
          <p:cNvSpPr/>
          <p:nvPr/>
        </p:nvSpPr>
        <p:spPr>
          <a:xfrm>
            <a:off x="0" y="0"/>
            <a:ext cx="323850" cy="6858000"/>
          </a:xfrm>
          <a:prstGeom prst="rect">
            <a:avLst/>
          </a:prstGeom>
          <a:solidFill>
            <a:schemeClr val="dk1"/>
          </a:solidFill>
          <a:ln cap="flat" cmpd="sng" w="9525">
            <a:solidFill>
              <a:srgbClr val="D8DEE6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95" name="Google Shape;295;p20"/>
          <p:cNvSpPr/>
          <p:nvPr/>
        </p:nvSpPr>
        <p:spPr>
          <a:xfrm>
            <a:off x="762000" y="1395200"/>
            <a:ext cx="2568900" cy="800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3600"/>
              <a:buFont typeface="Arial"/>
              <a:buNone/>
            </a:pPr>
            <a:r>
              <a:rPr b="1" i="0" lang="en-US" sz="3600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Thank you 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96" name="Google Shape;296;p20"/>
          <p:cNvSpPr/>
          <p:nvPr/>
        </p:nvSpPr>
        <p:spPr>
          <a:xfrm>
            <a:off x="762000" y="3048000"/>
            <a:ext cx="9334500" cy="5143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725"/>
              <a:buFont typeface="Arial"/>
              <a:buNone/>
            </a:pPr>
            <a:r>
              <a:rPr b="0" i="0" lang="en-US" sz="1725" u="none" cap="none" strike="noStrike">
                <a:solidFill>
                  <a:srgbClr val="5B6472"/>
                </a:solidFill>
                <a:latin typeface="Arial"/>
                <a:ea typeface="Arial"/>
                <a:cs typeface="Arial"/>
                <a:sym typeface="Arial"/>
              </a:rPr>
              <a:t>I am grateful for the opportunity to present this practical implementation and its evidence.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97" name="Google Shape;297;p20"/>
          <p:cNvSpPr/>
          <p:nvPr/>
        </p:nvSpPr>
        <p:spPr>
          <a:xfrm>
            <a:off x="762000" y="4000500"/>
            <a:ext cx="4953000" cy="19050"/>
          </a:xfrm>
          <a:prstGeom prst="rect">
            <a:avLst/>
          </a:prstGeom>
          <a:solidFill>
            <a:srgbClr val="BCC5CE"/>
          </a:solidFill>
          <a:ln cap="flat" cmpd="sng" w="9525">
            <a:solidFill>
              <a:srgbClr val="BCC5CE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98" name="Google Shape;298;p20"/>
          <p:cNvSpPr/>
          <p:nvPr/>
        </p:nvSpPr>
        <p:spPr>
          <a:xfrm>
            <a:off x="762000" y="4305300"/>
            <a:ext cx="5715000" cy="419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950"/>
              <a:buFont typeface="Arial"/>
              <a:buNone/>
            </a:pPr>
            <a:r>
              <a:rPr b="1" i="0" lang="en-US" sz="1950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Questions and discussion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99" name="Google Shape;299;p20"/>
          <p:cNvSpPr/>
          <p:nvPr/>
        </p:nvSpPr>
        <p:spPr>
          <a:xfrm>
            <a:off x="762000" y="5619750"/>
            <a:ext cx="5905500" cy="2857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350"/>
              <a:buFont typeface="Arial"/>
              <a:buNone/>
            </a:pPr>
            <a:r>
              <a:rPr b="0" i="0" lang="en-US" sz="1350" u="none" cap="none" strike="noStrike">
                <a:solidFill>
                  <a:srgbClr val="5B6472"/>
                </a:solidFill>
                <a:latin typeface="Arial"/>
                <a:ea typeface="Arial"/>
                <a:cs typeface="Arial"/>
                <a:sym typeface="Arial"/>
              </a:rPr>
              <a:t>Md. Asaddoz Jaman  |  2526322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00" name="Google Shape;300;p20"/>
          <p:cNvSpPr txBox="1"/>
          <p:nvPr/>
        </p:nvSpPr>
        <p:spPr>
          <a:xfrm>
            <a:off x="847950" y="2354700"/>
            <a:ext cx="5819700" cy="514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3600"/>
              <a:buFont typeface="Arial"/>
              <a:buNone/>
            </a:pPr>
            <a:r>
              <a:rPr b="1" i="0" lang="en-US" sz="2200" u="none" cap="none" strike="noStrike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for your time and consideration</a:t>
            </a:r>
            <a:endParaRPr b="0" i="0" sz="2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ChatGPT">
  <a:themeElements>
    <a:clrScheme name="ChatGP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ChatGPT">
  <a:themeElements>
    <a:clrScheme name="ChatGP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