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53"/>
  </p:notesMasterIdLst>
  <p:handoutMasterIdLst>
    <p:handoutMasterId r:id="rId54"/>
  </p:handoutMasterIdLst>
  <p:sldIdLst>
    <p:sldId id="404" r:id="rId5"/>
    <p:sldId id="314" r:id="rId6"/>
    <p:sldId id="430" r:id="rId7"/>
    <p:sldId id="431" r:id="rId8"/>
    <p:sldId id="291" r:id="rId9"/>
    <p:sldId id="323" r:id="rId10"/>
    <p:sldId id="324" r:id="rId11"/>
    <p:sldId id="259" r:id="rId12"/>
    <p:sldId id="283" r:id="rId13"/>
    <p:sldId id="405" r:id="rId14"/>
    <p:sldId id="318" r:id="rId15"/>
    <p:sldId id="292" r:id="rId16"/>
    <p:sldId id="319" r:id="rId17"/>
    <p:sldId id="284" r:id="rId18"/>
    <p:sldId id="406" r:id="rId19"/>
    <p:sldId id="293" r:id="rId20"/>
    <p:sldId id="320" r:id="rId21"/>
    <p:sldId id="294" r:id="rId22"/>
    <p:sldId id="325" r:id="rId23"/>
    <p:sldId id="432" r:id="rId24"/>
    <p:sldId id="434" r:id="rId25"/>
    <p:sldId id="433" r:id="rId26"/>
    <p:sldId id="435" r:id="rId27"/>
    <p:sldId id="436" r:id="rId28"/>
    <p:sldId id="286" r:id="rId29"/>
    <p:sldId id="287" r:id="rId30"/>
    <p:sldId id="407" r:id="rId31"/>
    <p:sldId id="274" r:id="rId32"/>
    <p:sldId id="275" r:id="rId33"/>
    <p:sldId id="326" r:id="rId34"/>
    <p:sldId id="327" r:id="rId35"/>
    <p:sldId id="258" r:id="rId36"/>
    <p:sldId id="408" r:id="rId37"/>
    <p:sldId id="329" r:id="rId38"/>
    <p:sldId id="282" r:id="rId39"/>
    <p:sldId id="409" r:id="rId40"/>
    <p:sldId id="328" r:id="rId41"/>
    <p:sldId id="289" r:id="rId42"/>
    <p:sldId id="260" r:id="rId43"/>
    <p:sldId id="304" r:id="rId44"/>
    <p:sldId id="281" r:id="rId45"/>
    <p:sldId id="280" r:id="rId46"/>
    <p:sldId id="296" r:id="rId47"/>
    <p:sldId id="305" r:id="rId48"/>
    <p:sldId id="321" r:id="rId49"/>
    <p:sldId id="322" r:id="rId50"/>
    <p:sldId id="312" r:id="rId51"/>
    <p:sldId id="313" r:id="rId52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82676" autoAdjust="0"/>
  </p:normalViewPr>
  <p:slideViewPr>
    <p:cSldViewPr>
      <p:cViewPr varScale="1">
        <p:scale>
          <a:sx n="77" d="100"/>
          <a:sy n="77" d="100"/>
        </p:scale>
        <p:origin x="1200" y="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slide" Target="slides/slide46.xml"/><Relationship Id="rId55" Type="http://schemas.openxmlformats.org/officeDocument/2006/relationships/presProps" Target="presProps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notesMaster" Target="notesMasters/notesMaster1.xml"/><Relationship Id="rId58" Type="http://schemas.openxmlformats.org/officeDocument/2006/relationships/tableStyles" Target="tableStyles.xml"/><Relationship Id="rId5" Type="http://schemas.openxmlformats.org/officeDocument/2006/relationships/slide" Target="slides/slide1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56" Type="http://schemas.openxmlformats.org/officeDocument/2006/relationships/viewProps" Target="viewProp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handoutMaster" Target="handoutMasters/handout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theme" Target="theme/theme1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/>
          <a:lstStyle>
            <a:lvl1pPr algn="r">
              <a:defRPr sz="1200"/>
            </a:lvl1pPr>
          </a:lstStyle>
          <a:p>
            <a:fld id="{6C2C9412-41A6-4553-B59C-789CBF87DFAB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89774" tIns="44887" rIns="89774" bIns="44887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89774" tIns="44887" rIns="89774" bIns="44887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89774" tIns="44887" rIns="89774" bIns="44887" rtlCol="0" anchor="b"/>
          <a:lstStyle>
            <a:lvl1pPr algn="r">
              <a:defRPr sz="1200"/>
            </a:lvl1pPr>
          </a:lstStyle>
          <a:p>
            <a:fld id="{41E304AC-9FB3-44B6-B40A-869B48AC1C9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549021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891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8131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797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18991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408131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5797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547597-80BE-4AE3-BA09-8E1934845BE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447518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12296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 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208375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2901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59092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3894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700200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9433476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397559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u="sng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813462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74274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aseline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005596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aseline="0" dirty="0"/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32659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6 Subscales </a:t>
            </a:r>
          </a:p>
          <a:p>
            <a:r>
              <a:rPr lang="en-GB" dirty="0"/>
              <a:t>35 items</a:t>
            </a:r>
          </a:p>
          <a:p>
            <a:r>
              <a:rPr lang="en-GB" dirty="0"/>
              <a:t>Each item has a 7 point scale </a:t>
            </a:r>
          </a:p>
          <a:p>
            <a:r>
              <a:rPr lang="en-GB" dirty="0"/>
              <a:t>1 – inadequate</a:t>
            </a:r>
          </a:p>
          <a:p>
            <a:r>
              <a:rPr lang="en-GB" dirty="0"/>
              <a:t>3 – minimal</a:t>
            </a:r>
          </a:p>
          <a:p>
            <a:r>
              <a:rPr lang="en-GB" dirty="0"/>
              <a:t>5 – Good</a:t>
            </a:r>
          </a:p>
          <a:p>
            <a:r>
              <a:rPr lang="en-GB" dirty="0"/>
              <a:t>7 – Excellent</a:t>
            </a:r>
          </a:p>
          <a:p>
            <a:r>
              <a:rPr lang="en-GB" dirty="0"/>
              <a:t>Scores are based solely on a 3 hours observation period, no interviews. Make notes.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367673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52605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835260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851153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897740">
              <a:defRPr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38108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E304AC-9FB3-44B6-B40A-869B48AC1C9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33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0770427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1E304AC-9FB3-44B6-B40A-869B48AC1C9B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34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658148608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2153766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615222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6445578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39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52763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339526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1592782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160655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795877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3284026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344865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080808"/>
                </a:solidFill>
                <a:effectLst/>
                <a:latin typeface="Raleway" panose="020B0604020202020204" pitchFamily="2" charset="0"/>
              </a:rPr>
              <a:t>EEL &amp; BEEL are designed for Early Years practitioners to become practitioner-researchers in their own settings and to drive quality improvement through a cycle of reflective practice built on child and adult observations.</a:t>
            </a:r>
            <a:br>
              <a:rPr lang="en-GB" dirty="0"/>
            </a:br>
            <a:br>
              <a:rPr lang="en-GB" dirty="0"/>
            </a:br>
            <a:r>
              <a:rPr lang="en-GB" b="0" i="0" dirty="0">
                <a:solidFill>
                  <a:srgbClr val="080808"/>
                </a:solidFill>
                <a:effectLst/>
                <a:latin typeface="Raleway" panose="020B0604020202020204" pitchFamily="2" charset="0"/>
              </a:rPr>
              <a:t>Effective Early Learning (EEL) and Baby Effective Early Learning (BEEL) are programmes of supported self-evaluation and improvement for all settings that provide early education and care for young children aged 0-7 years.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1859656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47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5378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E304AC-9FB3-44B6-B40A-869B48AC1C9B}" type="slidenum">
              <a:rPr lang="en-GB" smtClean="0"/>
              <a:t>48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5110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4838E-6E10-1719-EC05-EF30183F7E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50D2C32-8C89-575C-A536-E8F7C97D008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BC094B-B791-269B-7C7E-98267CF1E7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BE3457-6CF6-2E44-867B-776F37E6FF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39E1A-FECC-0A59-4EF0-D76D0B7744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01800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9BA526-4704-11FC-D243-53754FC733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DC08A-95D5-1E62-B5B3-ECE6AE44EF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4915D-7391-2A6E-B874-056826CEC7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AE5F9D-27BC-AF43-9829-4357E21629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149F3-C8F5-5B40-4385-3B873ED6F4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3429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C2E8CB-BB3C-0555-62DA-392DA18E1B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581A0E-B524-3FB4-DFE0-101D3B555C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97F60C-4DF2-7892-801F-1EFA7D04C2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BDDDC0D-C069-D900-9C2A-E0432BEF5F1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AC86BF-4EC2-8269-2C36-BE95A801E5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18672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EE3192-90E1-27FC-C25C-C89A87F6B3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7E5DBF-A778-577B-1BD2-1AA3DBF0BAB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>
            <a:lvl4pPr>
              <a:defRPr>
                <a:solidFill>
                  <a:srgbClr val="0B148B"/>
                </a:solidFill>
              </a:defRPr>
            </a:lvl4pPr>
            <a:lvl5pPr>
              <a:defRPr>
                <a:solidFill>
                  <a:srgbClr val="0B148B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5641AD-105D-9F34-37D8-9A10CDC21E8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4E0AE3-F4E2-ED81-A463-E606F79BB4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2B5224-9C61-911F-0A5E-3367004FB9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06B68F9-14C5-5057-0C53-8D2888D6C6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953012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7373C0-40CF-2FC9-94C3-7213AD87A7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62FEBA-4439-3719-5772-FBD1D3F414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E968AFC-731D-1424-00C3-2B73CD34B5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7DC241-E3F6-80DA-8CC3-C16B552030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F43FBDA-C41A-F520-F63D-D095AED9FE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D75BDA3-F855-28ED-3643-0A9DEEC854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3FB818B-D670-7C6C-3F24-777531E2BE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AE22EEB-E88B-F4E8-05C4-36167E8DF9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70991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5745EB-EFE0-30D7-0E67-6C76905F90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DD2B245-0227-51D7-1EBB-846299BB0A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83351B-CEA3-677C-4B19-EFDE61CE60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89C6770-6E5B-0453-9F84-3259461F9C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4940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0E3B291-0FEC-6E8F-2F15-8B00AAABB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2332CAF-12B5-9892-7095-451BFDD933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994893C-EE42-2B04-4621-A1308C6FA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6281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105429-5ED5-C3BE-6F81-3CCFC4281A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E20B3F-69E4-2E87-3D2A-A211D9693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7B0081D-D046-9AA5-B55C-F1476899EAD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2DCC585-60AE-1B13-426D-5D63F16EE6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CEED50-9BCF-5ACB-45AC-98A93736B7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175145-BA89-CABD-010A-9A07B1CBCD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92614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D44A72-BFF5-07D3-EB95-6561DCD077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65523C4-94D3-8BD7-C57A-526984C6503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DD0C316-DADC-B88B-64F0-88B60298022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2681A5E-2120-D45E-E2E9-E0D2C1FD69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C6E2B-B33C-DE23-7809-9F0E7BFDC4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1FE30C-6546-978E-A52B-0949E86B69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1034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08AA09-3787-C63D-5C8C-BD19BE1967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BCD17DA-301A-C4F5-B776-9A19953030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815888-0BCF-5E36-BEEB-D2F3D1843D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16C6E8-9525-0C3D-5753-D62FE71653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7171B1-BE30-34EF-6BAC-F8D7EA5D8B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9925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1046126-E97E-74B3-429A-CEA866415A6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AEEE51-B56D-E925-A7AC-08B3FD7C0F1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5B83C2-6FA2-0625-E056-AE2C79D7D1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26/09/2022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4754DC7-4280-32DE-7370-9970B414A3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EC7442D-AAA0-4E99-15BE-8E332A1609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56096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370120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E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055C6EF-49F6-8994-48F8-E659E21765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E9CE76-A229-9699-2046-9D6435E3027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22E84F-5C00-20B4-F119-87DAFEA66D3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26/09/2022</a:t>
            </a:fld>
            <a:endParaRPr lang="en-GB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05191A-7B2A-9A47-A78C-5972B11EB1C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306A2D-CA63-EA9F-7978-5C88B809CF7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2D32F01-7B3F-85CC-91DC-1D400D7FF80D}"/>
              </a:ext>
            </a:extLst>
          </p:cNvPr>
          <p:cNvSpPr txBox="1"/>
          <p:nvPr>
            <p:extLst>
              <p:ext uri="{1162E1C5-73C7-4A58-AE30-91384D911F3F}">
                <p184:classification xmlns:p184="http://schemas.microsoft.com/office/powerpoint/2018/4/main" val="hdr"/>
              </p:ext>
            </p:extLst>
          </p:nvPr>
        </p:nvSpPr>
        <p:spPr>
          <a:xfrm>
            <a:off x="8298656" y="0"/>
            <a:ext cx="866775" cy="115416"/>
          </a:xfrm>
          <a:prstGeom prst="rect">
            <a:avLst/>
          </a:prstGeom>
        </p:spPr>
        <p:txBody>
          <a:bodyPr horzOverflow="overflow" lIns="0" tIns="0" rIns="0" bIns="0">
            <a:spAutoFit/>
          </a:bodyPr>
          <a:lstStyle/>
          <a:p>
            <a:pPr algn="r"/>
            <a:r>
              <a:rPr lang="en-GB" sz="750">
                <a:solidFill>
                  <a:srgbClr val="000000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PUBLIC / CYHOEDDUS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2388DD9F-BFF4-F62B-40E5-57846D9DCAC5}"/>
              </a:ext>
            </a:extLst>
      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21431" y="5713837"/>
            <a:ext cx="9144000" cy="11961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968784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ioe.ac.uk/research/153.html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0OHFTGADcnI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AehOYZENvzg" TargetMode="Externa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bylL-3W7pAI" TargetMode="Externa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GzCbYCOEveE" TargetMode="Externa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002691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3284984"/>
            <a:ext cx="6858000" cy="2387600"/>
          </a:xfrm>
        </p:spPr>
        <p:txBody>
          <a:bodyPr>
            <a:noAutofit/>
          </a:bodyPr>
          <a:lstStyle/>
          <a:p>
            <a:r>
              <a:rPr lang="en-US" altLang="en-US" sz="4800" dirty="0"/>
              <a:t>ECEY6011/C</a:t>
            </a:r>
            <a:br>
              <a:rPr lang="en-US" altLang="en-US" sz="4800" dirty="0"/>
            </a:br>
            <a:r>
              <a:rPr lang="cy-GB" altLang="en-US" sz="4800" dirty="0"/>
              <a:t>Arweinyddiaeth ar gyfer systemau o ansawdd</a:t>
            </a:r>
            <a:br>
              <a:rPr lang="cy-GB" altLang="en-US" sz="4800" dirty="0">
                <a:solidFill>
                  <a:schemeClr val="bg1"/>
                </a:solidFill>
              </a:rPr>
            </a:br>
            <a:r>
              <a:rPr lang="en-GB" altLang="en-US" sz="4800" dirty="0">
                <a:solidFill>
                  <a:schemeClr val="accent6">
                    <a:lumMod val="75000"/>
                  </a:schemeClr>
                </a:solidFill>
              </a:rPr>
              <a:t>Leadership for systems of quality</a:t>
            </a:r>
            <a:br>
              <a:rPr lang="en-GB" altLang="en-US" sz="4800" dirty="0"/>
            </a:br>
            <a:br>
              <a:rPr lang="en-GB" altLang="en-US" sz="4800" dirty="0"/>
            </a:br>
            <a:r>
              <a:rPr lang="en-GB" altLang="en-US" sz="4800" dirty="0" err="1"/>
              <a:t>Darlith</a:t>
            </a:r>
            <a:r>
              <a:rPr lang="en-GB" altLang="en-US" sz="4800"/>
              <a:t> 3</a:t>
            </a:r>
            <a:br>
              <a:rPr lang="en-GB" altLang="en-US" sz="4800"/>
            </a:br>
            <a:r>
              <a:rPr lang="en-GB" altLang="en-US" sz="4800">
                <a:solidFill>
                  <a:schemeClr val="accent6">
                    <a:lumMod val="75000"/>
                  </a:schemeClr>
                </a:solidFill>
              </a:rPr>
              <a:t>Lecture 3</a:t>
            </a:r>
            <a:r>
              <a:rPr lang="en-GB" altLang="en-US" sz="4800"/>
              <a:t> </a:t>
            </a:r>
            <a:endParaRPr lang="en-GB" sz="4800" dirty="0"/>
          </a:p>
        </p:txBody>
      </p:sp>
    </p:spTree>
    <p:extLst>
      <p:ext uri="{BB962C8B-B14F-4D97-AF65-F5344CB8AC3E}">
        <p14:creationId xmlns:p14="http://schemas.microsoft.com/office/powerpoint/2010/main" val="39162598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18DF-E2B8-4B92-AA53-6CD91BB80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01500"/>
            <a:ext cx="9145016" cy="1872208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Cyflogadwyedd</a:t>
            </a:r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/ </a:t>
            </a:r>
            <a:r>
              <a:rPr lang="en-GB" sz="4800" dirty="0" err="1">
                <a:latin typeface="Arial" panose="020B0604020202020204" pitchFamily="34" charset="0"/>
                <a:cs typeface="Arial" panose="020B0604020202020204" pitchFamily="34" charset="0"/>
              </a:rPr>
              <a:t>Trosglwyddadwy</a:t>
            </a:r>
            <a:b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Employability/Transferable Skills</a:t>
            </a:r>
            <a:endParaRPr lang="en-GB" sz="4800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57E80F3-5399-10BC-5BC2-D572FFCB53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93658" y="2456892"/>
            <a:ext cx="2903507" cy="3263504"/>
          </a:xfrm>
        </p:spPr>
        <p:txBody>
          <a:bodyPr/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Trefnu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Cynllunio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Rheoli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Proffesiynoldeb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Ymwybyddiaeth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uwch</a:t>
            </a:r>
            <a:endParaRPr lang="en-GB" alt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6" name="Content Placeholder 4">
            <a:extLst>
              <a:ext uri="{FF2B5EF4-FFF2-40B4-BE49-F238E27FC236}">
                <a16:creationId xmlns:a16="http://schemas.microsoft.com/office/drawing/2014/main" id="{633583EF-79AA-8D90-341D-ECC9483D33E9}"/>
              </a:ext>
            </a:extLst>
          </p:cNvPr>
          <p:cNvSpPr txBox="1">
            <a:spLocks/>
          </p:cNvSpPr>
          <p:nvPr/>
        </p:nvSpPr>
        <p:spPr>
          <a:xfrm>
            <a:off x="5075840" y="2456892"/>
            <a:ext cx="2903507" cy="3263504"/>
          </a:xfrm>
          <a:prstGeom prst="rect">
            <a:avLst/>
          </a:prstGeom>
        </p:spPr>
        <p:txBody>
          <a:bodyPr vert="horz" lIns="68580" tIns="34290" rIns="68580" bIns="3429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Planning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Professionalism 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Awareness </a:t>
            </a:r>
          </a:p>
          <a:p>
            <a:r>
              <a:rPr lang="en-GB" altLang="en-US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Increased knowledge and understanding  </a:t>
            </a:r>
            <a:endParaRPr lang="en-US" altLang="en-US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575" dirty="0"/>
          </a:p>
        </p:txBody>
      </p:sp>
    </p:spTree>
    <p:extLst>
      <p:ext uri="{BB962C8B-B14F-4D97-AF65-F5344CB8AC3E}">
        <p14:creationId xmlns:p14="http://schemas.microsoft.com/office/powerpoint/2010/main" val="32865388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71F9728C-FDC0-D0AF-27F5-FF2AD86368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013" y="311092"/>
            <a:ext cx="9097973" cy="1433809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Rhaglen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Ymarferydd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 Practitioner programme</a:t>
            </a:r>
            <a:endParaRPr lang="en-US" sz="4400" dirty="0">
              <a:solidFill>
                <a:schemeClr val="accent6">
                  <a:lumMod val="75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25C2378F-344F-AAC8-4EA6-5EDF55011C6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74102" y="2046847"/>
            <a:ext cx="8195793" cy="1027194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Meini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prawf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kumimoji="0" lang="en-GB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Safonau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Galwedigaethol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</a:t>
            </a:r>
            <a:r>
              <a:rPr kumimoji="0" lang="en-GB" altLang="en-US" sz="2400" b="1" i="0" u="none" strike="noStrike" kern="1200" cap="none" spc="0" normalizeH="0" baseline="0" noProof="0" dirty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Cenedlaethol</a:t>
            </a:r>
            <a:r>
              <a:rPr kumimoji="0" lang="en-GB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 (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NOS) a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gyflawnir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ddarlith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modwl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hwn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0" indent="0" algn="ctr">
              <a:buNone/>
            </a:pPr>
            <a:r>
              <a:rPr lang="en-GB" altLang="en-US" sz="2400" b="1" dirty="0">
                <a:solidFill>
                  <a:schemeClr val="accent6">
                    <a:lumMod val="75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NOS criteria met in this lecture/module:</a:t>
            </a:r>
          </a:p>
          <a:p>
            <a:pPr marL="0" indent="0">
              <a:buNone/>
            </a:pPr>
            <a:endParaRPr lang="en-GB" altLang="en-US" sz="135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7E5913B5-6C05-44AB-6D37-872DCA056E4C}"/>
              </a:ext>
            </a:extLst>
          </p:cNvPr>
          <p:cNvSpPr txBox="1">
            <a:spLocks/>
          </p:cNvSpPr>
          <p:nvPr/>
        </p:nvSpPr>
        <p:spPr>
          <a:xfrm>
            <a:off x="4896036" y="3050958"/>
            <a:ext cx="2589879" cy="2268513"/>
          </a:xfrm>
          <a:prstGeom prst="rect">
            <a:avLst/>
          </a:prstGeom>
        </p:spPr>
        <p:txBody>
          <a:bodyPr vert="horz" lIns="68580" tIns="34290" rIns="68580" bIns="34290" rtlCol="0">
            <a:no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altLang="en-US" sz="825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D29976E-6452-205F-9F24-83A77A974841}"/>
              </a:ext>
            </a:extLst>
          </p:cNvPr>
          <p:cNvSpPr txBox="1"/>
          <p:nvPr/>
        </p:nvSpPr>
        <p:spPr>
          <a:xfrm>
            <a:off x="4896036" y="3319593"/>
            <a:ext cx="3459324" cy="20621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0409: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P4/P22-P23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0417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P1 – P20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0042 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K43-K46/K49-K50 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0042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P1 – P24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0044: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P1 – P45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SCH32: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P1 – P5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SCH53: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K1- K4 + </a:t>
            </a:r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SCH53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P1 – P4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0405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P1-P15/P18-P22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1784F43-FB05-747C-E333-8CE00D28B64A}"/>
              </a:ext>
            </a:extLst>
          </p:cNvPr>
          <p:cNvSpPr txBox="1"/>
          <p:nvPr/>
        </p:nvSpPr>
        <p:spPr>
          <a:xfrm>
            <a:off x="324387" y="3319593"/>
            <a:ext cx="4247613" cy="22698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Craidd/Core: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K44/K47/K48/K51/K54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0417: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P9/P11-P18/P20/P23/P25-34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0403: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P2/P3/P10/P12/P13/P16/P17/P19-21/P24-26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K57/K58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0412: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P1-P3/P5-P6/P8-P26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0407: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P7-P14/P16-P20/P22-P31</a:t>
            </a:r>
          </a:p>
          <a:p>
            <a:r>
              <a:rPr lang="en-GB" alt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0408: </a:t>
            </a:r>
            <a:r>
              <a:rPr lang="en-GB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P13-P16</a:t>
            </a:r>
          </a:p>
          <a:p>
            <a:endParaRPr lang="en-GB" altLang="en-US" sz="13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915480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Trosolwg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/ Overview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3106" y="1684468"/>
            <a:ext cx="4015358" cy="435133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Research-informed knowledge about effective early years practice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‘Measuring’ quality: Using environment rating scales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The SSTEW scale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63C4BFA3-C0B0-FE6B-6CA2-FEF6183DC3E8}"/>
              </a:ext>
            </a:extLst>
          </p:cNvPr>
          <p:cNvSpPr txBox="1">
            <a:spLocks/>
          </p:cNvSpPr>
          <p:nvPr/>
        </p:nvSpPr>
        <p:spPr>
          <a:xfrm>
            <a:off x="251520" y="1675854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2800" dirty="0"/>
          </a:p>
        </p:txBody>
      </p:sp>
      <p:sp>
        <p:nvSpPr>
          <p:cNvPr id="7" name="Content Placeholder 2">
            <a:extLst>
              <a:ext uri="{FF2B5EF4-FFF2-40B4-BE49-F238E27FC236}">
                <a16:creationId xmlns:a16="http://schemas.microsoft.com/office/drawing/2014/main" id="{5895EF4C-6DD0-0D23-E9AE-2983735D9B86}"/>
              </a:ext>
            </a:extLst>
          </p:cNvPr>
          <p:cNvSpPr txBox="1">
            <a:spLocks/>
          </p:cNvSpPr>
          <p:nvPr/>
        </p:nvSpPr>
        <p:spPr>
          <a:xfrm>
            <a:off x="717748" y="1675854"/>
            <a:ext cx="4015358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y-GB" sz="2800" dirty="0"/>
              <a:t>Gwybodaeth seiliedig ar ymchwil am arfer effeithiol yn y blynyddoedd cynnar</a:t>
            </a:r>
          </a:p>
          <a:p>
            <a:r>
              <a:rPr lang="cy-GB" sz="2800" dirty="0"/>
              <a:t>‘Mesur’ ansawdd: Defnyddio graddfeydd sgorio amgylcheddol</a:t>
            </a:r>
          </a:p>
          <a:p>
            <a:r>
              <a:rPr lang="cy-GB" sz="2800" dirty="0"/>
              <a:t>Y Raddfa Cyd-feddwl Parhaus a Lles Emosiynol (</a:t>
            </a:r>
            <a:r>
              <a:rPr kumimoji="0" lang="cy-GB" sz="2800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SSTEW) </a:t>
            </a:r>
            <a:endParaRPr lang="cy-GB" sz="2800" dirty="0"/>
          </a:p>
        </p:txBody>
      </p:sp>
    </p:spTree>
    <p:extLst>
      <p:ext uri="{BB962C8B-B14F-4D97-AF65-F5344CB8AC3E}">
        <p14:creationId xmlns:p14="http://schemas.microsoft.com/office/powerpoint/2010/main" val="74009758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0B18DF-E2B8-4B92-AA53-6CD91BB80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03647"/>
            <a:ext cx="8229600" cy="778098"/>
          </a:xfrm>
        </p:spPr>
        <p:txBody>
          <a:bodyPr>
            <a:noAutofit/>
          </a:bodyPr>
          <a:lstStyle/>
          <a:p>
            <a:pPr algn="ctr"/>
            <a:r>
              <a:rPr lang="en-GB" sz="4800" dirty="0"/>
              <a:t>Beth </a:t>
            </a:r>
            <a:r>
              <a:rPr lang="en-GB" sz="4800" dirty="0" err="1"/>
              <a:t>yw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is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604517-11FF-4C1C-B470-1912F38E7C4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12776"/>
            <a:ext cx="8229600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/>
              <a:t>‘‘quality’ was a choice, not a necessity’</a:t>
            </a:r>
          </a:p>
          <a:p>
            <a:pPr marL="0" indent="0">
              <a:buNone/>
            </a:pPr>
            <a:r>
              <a:rPr lang="en-GB" sz="2800" dirty="0"/>
              <a:t>							(Moss, 2016, p. 8-9)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/>
              <a:t>‘Quality is something everyone wants to have and everyone wants to offer, while ‘quality’ itself is taken for granted, as ‘some thing – objective, real, knowable … waiting “out there” to be discovered and measured by experts’ </a:t>
            </a:r>
          </a:p>
          <a:p>
            <a:pPr marL="0" indent="0">
              <a:buNone/>
            </a:pPr>
            <a:r>
              <a:rPr lang="en-GB" sz="2800" dirty="0"/>
              <a:t>				(Dahlberg </a:t>
            </a:r>
            <a:r>
              <a:rPr lang="en-GB" sz="2800" i="1" dirty="0"/>
              <a:t>et al., </a:t>
            </a:r>
            <a:r>
              <a:rPr lang="en-GB" sz="2800" dirty="0"/>
              <a:t>2013, p. 5–6)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</a:t>
            </a:r>
          </a:p>
        </p:txBody>
      </p:sp>
    </p:spTree>
    <p:extLst>
      <p:ext uri="{BB962C8B-B14F-4D97-AF65-F5344CB8AC3E}">
        <p14:creationId xmlns:p14="http://schemas.microsoft.com/office/powerpoint/2010/main" val="292972266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121D6-6C19-4666-9676-53CBAF050B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026570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Beth </a:t>
            </a:r>
            <a:r>
              <a:rPr lang="en-GB" sz="4800" dirty="0" err="1"/>
              <a:t>yw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is quality?</a:t>
            </a:r>
          </a:p>
        </p:txBody>
      </p:sp>
    </p:spTree>
    <p:extLst>
      <p:ext uri="{BB962C8B-B14F-4D97-AF65-F5344CB8AC3E}">
        <p14:creationId xmlns:p14="http://schemas.microsoft.com/office/powerpoint/2010/main" val="681952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90" y="188640"/>
            <a:ext cx="8579296" cy="3672408"/>
          </a:xfrm>
        </p:spPr>
        <p:txBody>
          <a:bodyPr>
            <a:normAutofit fontScale="90000"/>
          </a:bodyPr>
          <a:lstStyle/>
          <a:p>
            <a:pPr algn="ctr"/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cy-GB" sz="4800" dirty="0"/>
              <a:t>Gwybodaeth seiliedig ar ymchwil am arfer effeithiol yn y blynyddoedd cynnar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Research-informed knowledge about effective early years practice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7504" y="3501008"/>
            <a:ext cx="8784976" cy="1944216"/>
          </a:xfrm>
        </p:spPr>
        <p:txBody>
          <a:bodyPr>
            <a:normAutofit fontScale="85000" lnSpcReduction="20000"/>
          </a:bodyPr>
          <a:lstStyle/>
          <a:p>
            <a:pPr marL="0" indent="0">
              <a:buNone/>
            </a:pPr>
            <a:endParaRPr lang="en-GB" dirty="0"/>
          </a:p>
          <a:p>
            <a:r>
              <a:rPr lang="en-GB" sz="2800" dirty="0"/>
              <a:t>Effective Provision of Pre-school Education project - </a:t>
            </a:r>
            <a:r>
              <a:rPr lang="en-GB" sz="2800" b="1" dirty="0"/>
              <a:t>EPPE</a:t>
            </a:r>
            <a:r>
              <a:rPr lang="en-GB" sz="2800" dirty="0"/>
              <a:t> </a:t>
            </a:r>
          </a:p>
          <a:p>
            <a:r>
              <a:rPr lang="en-GB" sz="2800" dirty="0"/>
              <a:t>Effective Pre-school, Primary and Secondary Education project - </a:t>
            </a:r>
            <a:r>
              <a:rPr lang="en-GB" sz="2800" b="1" dirty="0"/>
              <a:t>EPPSE</a:t>
            </a:r>
          </a:p>
          <a:p>
            <a:r>
              <a:rPr lang="en-GB" sz="2800" dirty="0"/>
              <a:t>Researching Effective Pedagogy in the Early Years project - </a:t>
            </a:r>
            <a:r>
              <a:rPr lang="en-GB" sz="2800" b="1" dirty="0"/>
              <a:t>REPEY</a:t>
            </a:r>
          </a:p>
        </p:txBody>
      </p:sp>
    </p:spTree>
    <p:extLst>
      <p:ext uri="{BB962C8B-B14F-4D97-AF65-F5344CB8AC3E}">
        <p14:creationId xmlns:p14="http://schemas.microsoft.com/office/powerpoint/2010/main" val="221758844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1506" y="-171400"/>
            <a:ext cx="8640960" cy="1325563"/>
          </a:xfrm>
        </p:spPr>
        <p:txBody>
          <a:bodyPr>
            <a:noAutofit/>
          </a:bodyPr>
          <a:lstStyle/>
          <a:p>
            <a:r>
              <a:rPr lang="en-GB" sz="4800" dirty="0" err="1"/>
              <a:t>Prosiect</a:t>
            </a:r>
            <a:r>
              <a:rPr lang="en-GB" sz="4800" dirty="0"/>
              <a:t> EPPE/ EPPSE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project </a:t>
            </a:r>
            <a:r>
              <a:rPr lang="en-GB" sz="4800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6DE314-AAA8-E5A5-827B-3C8C678AF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52" y="836712"/>
            <a:ext cx="9036496" cy="4351338"/>
          </a:xfrm>
        </p:spPr>
        <p:txBody>
          <a:bodyPr>
            <a:noAutofit/>
          </a:bodyPr>
          <a:lstStyle/>
          <a:p>
            <a:r>
              <a:rPr lang="en-GB" dirty="0">
                <a:hlinkClick r:id="rId3"/>
              </a:rPr>
              <a:t>http://www.ioe.ac.uk/research/153.html</a:t>
            </a:r>
            <a:r>
              <a:rPr lang="en-GB" dirty="0"/>
              <a:t> </a:t>
            </a:r>
          </a:p>
          <a:p>
            <a:r>
              <a:rPr lang="cy-GB" dirty="0"/>
              <a:t>Yr astudiaeth sylweddol gyntaf yn y D.U. i ganolbwyntio’n benodol ar </a:t>
            </a:r>
            <a:r>
              <a:rPr lang="cy-GB" b="1" u="sng" dirty="0"/>
              <a:t>effeithiolrwydd</a:t>
            </a:r>
            <a:r>
              <a:rPr lang="cy-GB" dirty="0"/>
              <a:t> addysg blynyddoedd cynnar.</a:t>
            </a:r>
          </a:p>
          <a:p>
            <a:r>
              <a:rPr lang="cy-GB" dirty="0"/>
              <a:t>Astudiaeth arhydol ar raddfa fawr o gynnydd a datblygiad plant cyn ysgol hyd at addysg ôl-orfodol.</a:t>
            </a:r>
          </a:p>
          <a:p>
            <a:r>
              <a:rPr lang="cy-GB" dirty="0"/>
              <a:t>Agweddau o ddarpariaeth cyn ysgol sy’n cael effaith gadarnhaol ar gyrhaeddiad, cynnydd a datblygiad plant.  </a:t>
            </a:r>
          </a:p>
          <a:p>
            <a:r>
              <a:rPr lang="cy-GB" dirty="0"/>
              <a:t>Cafodd dros 3,000 o blant eu hasesu ar ddechrau’r blynyddoedd cyn ysgol pan oeddent tua 3 blwydd oed a chafodd eu datblygiad ei fonitro tan iddynt ddechrau yn yr ysgol pan oeddent tua 5 mlwydd oed. Cawsant eu hasesu eto wrth iddynt gyrraedd pwyntiau allweddol hyd at ddiwedd Cyfnod Allweddol 3 yn yr ysgol uwchradd, ac yna, cawsant eu dilyn drwy gydol eu blwyddyn ddiwethaf o addysg orfodol tan iddynt wneud eu dewisiadau addysgol ôl-16 a’u dewisiadau hyfforddiant a gwaith</a:t>
            </a:r>
            <a:r>
              <a:rPr lang="cy-GB" dirty="0">
                <a:latin typeface="+mj-lt"/>
              </a:rPr>
              <a:t>. </a:t>
            </a:r>
          </a:p>
          <a:p>
            <a:r>
              <a:rPr lang="cy-GB" dirty="0"/>
              <a:t>Gwnaeth chwe Awdurdod Lleol yn Lloegr gymryd rhan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3055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640960" cy="1325563"/>
          </a:xfrm>
        </p:spPr>
        <p:txBody>
          <a:bodyPr>
            <a:noAutofit/>
          </a:bodyPr>
          <a:lstStyle/>
          <a:p>
            <a:r>
              <a:rPr lang="en-GB" sz="4800" dirty="0" err="1"/>
              <a:t>Prosiect</a:t>
            </a:r>
            <a:r>
              <a:rPr lang="en-GB" sz="4800" dirty="0"/>
              <a:t> EPPE/ EPPSE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project </a:t>
            </a:r>
            <a:r>
              <a:rPr lang="en-GB" sz="4800" dirty="0"/>
              <a:t>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46DE314-AAA8-E5A5-827B-3C8C678AF4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484784"/>
            <a:ext cx="8712968" cy="4692179"/>
          </a:xfrm>
        </p:spPr>
        <p:txBody>
          <a:bodyPr>
            <a:normAutofit fontScale="55000" lnSpcReduction="20000"/>
          </a:bodyPr>
          <a:lstStyle/>
          <a:p>
            <a:r>
              <a:rPr lang="en-GB" sz="3800" dirty="0">
                <a:solidFill>
                  <a:schemeClr val="accent6">
                    <a:lumMod val="75000"/>
                  </a:schemeClr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http://www.ioe.ac.uk/research/153.html</a:t>
            </a:r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 </a:t>
            </a:r>
          </a:p>
          <a:p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The first major study in the UK to focus specifically on the </a:t>
            </a:r>
            <a:r>
              <a:rPr lang="en-GB" sz="3800" b="1" u="sng" dirty="0">
                <a:solidFill>
                  <a:schemeClr val="accent6">
                    <a:lumMod val="75000"/>
                  </a:schemeClr>
                </a:solidFill>
              </a:rPr>
              <a:t>effectiveness</a:t>
            </a:r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 of early years education.</a:t>
            </a:r>
          </a:p>
          <a:p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Large-scale, longitudinal study of the progress and development of children from pre-school to post-compulsory education. </a:t>
            </a:r>
          </a:p>
          <a:p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Aspects of pre-school provision which have a positive impact on children's attainment, progress and development.</a:t>
            </a:r>
          </a:p>
          <a:p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More than 3,000 children were assessed at the start of pre-school around the age of 3 and their development was monitored until they entered school around the age of 5. They were assessed again at key points until the end of Key Stage 3 in secondary school and then tracked through their final year of compulsory schooling and on to their post 16 educational, training and employment choices.</a:t>
            </a:r>
          </a:p>
          <a:p>
            <a:r>
              <a:rPr lang="en-GB" sz="3800" dirty="0">
                <a:solidFill>
                  <a:schemeClr val="accent6">
                    <a:lumMod val="75000"/>
                  </a:schemeClr>
                </a:solidFill>
              </a:rPr>
              <a:t>Six participating Local Authorities in England.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6756019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44624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800" dirty="0"/>
              <a:t>Negeseuon allweddol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E734878-A9D6-6FE8-5A47-CD4C513F12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124744"/>
            <a:ext cx="8784976" cy="4351338"/>
          </a:xfrm>
        </p:spPr>
        <p:txBody>
          <a:bodyPr>
            <a:normAutofit lnSpcReduction="10000"/>
          </a:bodyPr>
          <a:lstStyle/>
          <a:p>
            <a:r>
              <a:rPr lang="cy-GB" b="1" dirty="0"/>
              <a:t>Mae’r cyfnod cyn ysgol yn cael effaith hir dymor </a:t>
            </a:r>
          </a:p>
          <a:p>
            <a:pPr marL="0" indent="0">
              <a:buNone/>
            </a:pPr>
            <a:endParaRPr lang="cy-GB" b="1" dirty="0"/>
          </a:p>
          <a:p>
            <a:r>
              <a:rPr lang="cy-GB" dirty="0"/>
              <a:t>Mae presenoldeb, ansawdd a hyd eu hamser mewn lleoliad cyn ysgol yn dangos effeithiau tymor hir ar ddeilliannau academaidd myfyrwyr.  </a:t>
            </a:r>
          </a:p>
          <a:p>
            <a:endParaRPr lang="cy-GB" dirty="0"/>
          </a:p>
          <a:p>
            <a:r>
              <a:rPr lang="cy-GB" dirty="0"/>
              <a:t>Gwnaeth </a:t>
            </a:r>
            <a:r>
              <a:rPr lang="cy-GB" u="sng" dirty="0"/>
              <a:t>ansawdd</a:t>
            </a:r>
            <a:r>
              <a:rPr lang="cy-GB" dirty="0"/>
              <a:t> y cyfnod cyn ysgol ragfynegi cyfanswm y sgoriau TGAU a’r graddau Saesneg a Mathemateg a enillwyd. </a:t>
            </a:r>
          </a:p>
          <a:p>
            <a:endParaRPr lang="cy-GB" u="sng" dirty="0"/>
          </a:p>
          <a:p>
            <a:r>
              <a:rPr lang="cy-GB" dirty="0"/>
              <a:t>Roedd</a:t>
            </a:r>
            <a:r>
              <a:rPr lang="cy-GB" u="sng" dirty="0"/>
              <a:t> ansawdd uchel </a:t>
            </a:r>
            <a:r>
              <a:rPr lang="cy-GB" dirty="0"/>
              <a:t>hefyd yn gysylltiedig </a:t>
            </a:r>
            <a:r>
              <a:rPr lang="cy-GB" dirty="0">
                <a:latin typeface="+mj-lt"/>
              </a:rPr>
              <a:t>â gwell hunanreolaeth ac ymddygiad cymdeithasol, a lefelau is o orfywiogrwydd. </a:t>
            </a:r>
          </a:p>
          <a:p>
            <a:endParaRPr lang="cy-GB" dirty="0"/>
          </a:p>
          <a:p>
            <a:r>
              <a:rPr lang="cy-GB" dirty="0"/>
              <a:t>Roedd ansawdd y cyfnod cyn ysgol yn arbennig o bwysig i blant oedd â  rhieni </a:t>
            </a:r>
            <a:r>
              <a:rPr lang="cy-GB" dirty="0">
                <a:latin typeface="+mj-lt"/>
              </a:rPr>
              <a:t>â</a:t>
            </a:r>
            <a:r>
              <a:rPr lang="cy-GB" dirty="0">
                <a:latin typeface="Calibri" panose="020F0502020204030204" pitchFamily="34" charset="0"/>
              </a:rPr>
              <a:t> </a:t>
            </a:r>
            <a:r>
              <a:rPr lang="cy-GB" dirty="0">
                <a:latin typeface="+mj-lt"/>
              </a:rPr>
              <a:t>chymwysterau</a:t>
            </a:r>
            <a:r>
              <a:rPr lang="cy-GB" dirty="0">
                <a:latin typeface="Calibri" panose="020F0502020204030204" pitchFamily="34" charset="0"/>
              </a:rPr>
              <a:t> </a:t>
            </a:r>
            <a:r>
              <a:rPr lang="cy-GB" dirty="0">
                <a:latin typeface="+mj-lt"/>
              </a:rPr>
              <a:t>isel</a:t>
            </a:r>
            <a:r>
              <a:rPr lang="cy-GB" dirty="0">
                <a:latin typeface="Calibri" panose="020F0502020204030204" pitchFamily="34" charset="0"/>
              </a:rPr>
              <a:t>. </a:t>
            </a:r>
            <a:endParaRPr lang="cy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862381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99392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BAD4371-9E98-436F-8F3B-2172AEB13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1124744"/>
            <a:ext cx="8928992" cy="4351338"/>
          </a:xfrm>
        </p:spPr>
        <p:txBody>
          <a:bodyPr>
            <a:normAutofit fontScale="92500" lnSpcReduction="20000"/>
          </a:bodyPr>
          <a:lstStyle/>
          <a:p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There is an enduring effect of pre-school. </a:t>
            </a:r>
          </a:p>
          <a:p>
            <a:endParaRPr lang="en-GB" sz="2400" b="1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Attendance,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and duration at pre-school all show long term effects on students’ academic outcomes 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</a:t>
            </a:r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quality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 of pre-school predicted both total GCSE scores and English and maths grades. </a:t>
            </a:r>
          </a:p>
          <a:p>
            <a:endParaRPr lang="en-GB" sz="2400" u="sng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u="sng" dirty="0">
                <a:solidFill>
                  <a:schemeClr val="accent6">
                    <a:lumMod val="75000"/>
                  </a:schemeClr>
                </a:solidFill>
              </a:rPr>
              <a:t>High quality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was also linked to better self-regulation, pro-social behaviour and lower levels of hyperactivity. </a:t>
            </a:r>
          </a:p>
          <a:p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The quality of pre-school was especially important for children whose parents had low qualifications.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24186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cy-GB" sz="4800" dirty="0"/>
              <a:t>Prosiect REPEY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5A8EBAB-028A-F83B-A0FF-C48F3E0EA741}"/>
              </a:ext>
            </a:extLst>
          </p:cNvPr>
          <p:cNvSpPr txBox="1"/>
          <p:nvPr/>
        </p:nvSpPr>
        <p:spPr>
          <a:xfrm>
            <a:off x="755576" y="1412776"/>
            <a:ext cx="763284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cy-GB" sz="2400" dirty="0"/>
              <a:t>Ymchwilio i Addysgeg Effeithiol yn y Blynyddoedd Cynnar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400" dirty="0"/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cy-GB" sz="2400" dirty="0"/>
              <a:t>Gofynnwyd y cwestiwn ‘</a:t>
            </a:r>
            <a:r>
              <a:rPr lang="cy-GB" sz="2400" b="1" dirty="0"/>
              <a:t>Sut mae ansawdd uchel yn edrych?’ </a:t>
            </a:r>
            <a:r>
              <a:rPr lang="cy-GB" sz="2400" dirty="0"/>
              <a:t>a</a:t>
            </a:r>
            <a:r>
              <a:rPr lang="cy-GB" sz="2400" b="1" dirty="0"/>
              <a:t> ‘Sut y gellir gwahaniaethu rhyngddo ag ansawdd ‘da’?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cy-GB" sz="2400" dirty="0"/>
          </a:p>
          <a:p>
            <a:pPr marL="285750" indent="-285750">
              <a:spcBef>
                <a:spcPts val="0"/>
              </a:spcBef>
              <a:buFont typeface="Arial" panose="020B0604020202020204" pitchFamily="34" charset="0"/>
              <a:buChar char="•"/>
              <a:defRPr/>
            </a:pPr>
            <a:r>
              <a:rPr lang="cy-GB" sz="2400" dirty="0"/>
              <a:t>12 astudiaeth achos o ddarpariaeth cyn ysgol lle gwelwyd y deilliannau uchaf (ar ôl ystyried newidynnau cymdeithasol, economaidd)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135950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60" y="0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REPEY project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881ADFFF-20EB-BD03-19B9-2484B9C840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Researching Effective Pedagogy in the Early Years 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Asked the question 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‘What does high quality look like?’ </a:t>
            </a: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and ‘</a:t>
            </a:r>
            <a:r>
              <a:rPr lang="en-GB" sz="2400" b="1" dirty="0">
                <a:solidFill>
                  <a:schemeClr val="accent6">
                    <a:lumMod val="75000"/>
                  </a:schemeClr>
                </a:solidFill>
              </a:rPr>
              <a:t>How is it differentiated from ‘good’ quality?</a:t>
            </a:r>
          </a:p>
          <a:p>
            <a:pPr marL="0" indent="0">
              <a:spcBef>
                <a:spcPts val="0"/>
              </a:spcBef>
              <a:buNone/>
              <a:defRPr/>
            </a:pPr>
            <a:endParaRPr lang="en-GB" sz="2400" dirty="0">
              <a:solidFill>
                <a:schemeClr val="accent6">
                  <a:lumMod val="75000"/>
                </a:schemeClr>
              </a:solidFill>
            </a:endParaRPr>
          </a:p>
          <a:p>
            <a:pPr>
              <a:spcBef>
                <a:spcPts val="0"/>
              </a:spcBef>
              <a:defRPr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12 case studies of pre-school provision where outcomes were highest (after accounting for social, economic variables)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8847308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43F588-9353-15E1-99D0-5E595A98A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dirty="0"/>
              <a:t>Negeseuon allweddol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04CA17-3244-E95B-4163-AF5100F0E5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825625"/>
            <a:ext cx="8640960" cy="4351338"/>
          </a:xfrm>
        </p:spPr>
        <p:txBody>
          <a:bodyPr>
            <a:normAutofit fontScale="92500" lnSpcReduction="10000"/>
          </a:bodyPr>
          <a:lstStyle/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srgbClr val="809EC2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Gwelwyd mwy o ‘gyd-feddwl parhaus’ mewn lleoliadau lle’r oedd plant yn gwneud y cynnydd mwyaf. 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1200" b="0" i="0" u="none" strike="noStrike" kern="1200" cap="none" spc="0" normalizeH="0" baseline="0" dirty="0">
              <a:ln>
                <a:noFill/>
              </a:ln>
              <a:solidFill>
                <a:srgbClr val="809EC2">
                  <a:lumMod val="75000"/>
                </a:srgbClr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srgbClr val="809EC2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Mae ‘Cyd-feddwl parhaus’ yn digwydd pan mae dau unigolyn neu fwy yn ‘gweithio gyda’i gilydd’ mewn ffordd ddeallusol i ddatrys problem, egluro cysyniad, gwerthuso gweithgaredd, ymestyn y naratif ac ati. Rhaid i’r ddwy ochr </a:t>
            </a:r>
            <a:r>
              <a:rPr lang="cy-GB" sz="2400" dirty="0">
                <a:solidFill>
                  <a:srgbClr val="809EC2">
                    <a:lumMod val="75000"/>
                  </a:srgbClr>
                </a:solidFill>
                <a:latin typeface="Arial" panose="020B0604020202020204"/>
              </a:rPr>
              <a:t>gyfrannu at y meddwl ac mae’n rhaid iddo ddatblygu ac ymestyn y ddealltwriaeth</a:t>
            </a:r>
            <a:r>
              <a:rPr kumimoji="0" lang="cy-GB" sz="2400" b="0" i="0" u="none" strike="noStrike" kern="1200" cap="none" spc="0" normalizeH="0" baseline="0" dirty="0">
                <a:ln>
                  <a:noFill/>
                </a:ln>
                <a:solidFill>
                  <a:srgbClr val="809EC2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. Roedd yn fwy tebygol o ddigwydd pan oedd plant yn rhyngweithio 1:1 gydag oedolyn neu gydag un o’i gymheiriaid ac yn ystod gwaith grŵp â ffocws. </a:t>
            </a:r>
          </a:p>
          <a:p>
            <a:pPr marL="171450" marR="0" lvl="0" indent="-171450" algn="l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cy-GB" sz="1200" b="0" i="0" u="none" strike="noStrike" kern="1200" cap="none" spc="0" normalizeH="0" baseline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/>
              <a:ea typeface="+mn-ea"/>
              <a:cs typeface="+mn-cs"/>
            </a:endParaRPr>
          </a:p>
          <a:p>
            <a:pPr marL="0" marR="0" lvl="0" indent="0" algn="ctr" defTabSz="685800" rtl="0" eaLnBrk="1" fontAlgn="auto" latinLnBrk="0" hangingPunct="1">
              <a:lnSpc>
                <a:spcPct val="90000"/>
              </a:lnSpc>
              <a:spcBef>
                <a:spcPts val="75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1" i="0" u="none" strike="noStrike" kern="1200" cap="none" spc="0" normalizeH="0" baseline="0" dirty="0">
                <a:ln>
                  <a:noFill/>
                </a:ln>
                <a:solidFill>
                  <a:srgbClr val="809EC2">
                    <a:lumMod val="75000"/>
                  </a:srgbClr>
                </a:solidFill>
                <a:effectLst/>
                <a:uLnTx/>
                <a:uFillTx/>
                <a:latin typeface="Arial" panose="020B0604020202020204"/>
                <a:ea typeface="+mn-ea"/>
                <a:cs typeface="+mn-cs"/>
              </a:rPr>
              <a:t>Mae ansawdd y rhyngweithio llafar rhwng oedolyn a phlentyn yn bwysig. </a:t>
            </a:r>
          </a:p>
        </p:txBody>
      </p:sp>
    </p:spTree>
    <p:extLst>
      <p:ext uri="{BB962C8B-B14F-4D97-AF65-F5344CB8AC3E}">
        <p14:creationId xmlns:p14="http://schemas.microsoft.com/office/powerpoint/2010/main" val="404494015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28128"/>
            <a:ext cx="7886700" cy="1325563"/>
          </a:xfrm>
        </p:spPr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Key messages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D892A21-1507-35E1-EAC1-FA5F7F941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3528" y="1052736"/>
            <a:ext cx="7886700" cy="4332139"/>
          </a:xfrm>
        </p:spPr>
        <p:txBody>
          <a:bodyPr>
            <a:normAutofit fontScale="70000" lnSpcReduction="20000"/>
          </a:bodyPr>
          <a:lstStyle/>
          <a:p>
            <a:r>
              <a:rPr lang="en-GB" sz="3400" dirty="0">
                <a:solidFill>
                  <a:schemeClr val="accent6">
                    <a:lumMod val="75000"/>
                  </a:schemeClr>
                </a:solidFill>
              </a:rPr>
              <a:t>More ‘sustained shared thinking’ was observed in settings where children made the most progress. </a:t>
            </a:r>
          </a:p>
          <a:p>
            <a:endParaRPr lang="en-GB" sz="3400" dirty="0">
              <a:solidFill>
                <a:schemeClr val="accent6">
                  <a:lumMod val="75000"/>
                </a:schemeClr>
              </a:solidFill>
            </a:endParaRPr>
          </a:p>
          <a:p>
            <a:r>
              <a:rPr lang="en-GB" sz="3400" dirty="0">
                <a:solidFill>
                  <a:schemeClr val="accent6">
                    <a:lumMod val="75000"/>
                  </a:schemeClr>
                </a:solidFill>
              </a:rPr>
              <a:t>‘Sustained shared thinking’ occurs when two or more individuals ‘work together’ in an intellectual way to solve a problem, clarify a concept, evaluate an activity, extend a narrative etc. Both parties must contribute to the thinking and it must develop and extend the understanding. It was more likely to occur when children were interacting 1:1 with an adult or with a single peer partner and during focussed group work. </a:t>
            </a:r>
          </a:p>
          <a:p>
            <a:endParaRPr lang="en-GB" sz="3400" dirty="0"/>
          </a:p>
          <a:p>
            <a:pPr marL="0" indent="0" algn="ctr">
              <a:buNone/>
            </a:pPr>
            <a:r>
              <a:rPr lang="en-GB" sz="3400" b="1" dirty="0">
                <a:solidFill>
                  <a:schemeClr val="accent6">
                    <a:lumMod val="75000"/>
                  </a:schemeClr>
                </a:solidFill>
              </a:rPr>
              <a:t>The quality of adult-child verbal interaction matters. </a:t>
            </a:r>
          </a:p>
          <a:p>
            <a:pPr marL="0" indent="0">
              <a:buNone/>
            </a:pPr>
            <a:endParaRPr lang="en-GB" sz="3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4510184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sz="4800" dirty="0"/>
              <a:t>Addysgeg Effeithiol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E26269-9674-0CFB-C391-7D2ED45D8DF9}"/>
              </a:ext>
            </a:extLst>
          </p:cNvPr>
          <p:cNvSpPr txBox="1"/>
          <p:nvPr/>
        </p:nvSpPr>
        <p:spPr>
          <a:xfrm>
            <a:off x="683568" y="1556792"/>
            <a:ext cx="734481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400" dirty="0"/>
              <a:t>Cyfranogiad oedolyn a phlentyn yn y broses o ddatblygu gwybodaeth ar y cyd</a:t>
            </a:r>
          </a:p>
          <a:p>
            <a:r>
              <a:rPr lang="cy-GB" sz="2400" dirty="0"/>
              <a:t>Oedolion yn cymryd rhan mewn strategaethau addysgeg bwriadol, megis: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 dirty="0"/>
              <a:t>Arddangos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 dirty="0"/>
              <a:t>Modelu ymddygiad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 dirty="0"/>
              <a:t>Holi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 dirty="0"/>
              <a:t>Esbonio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cy-GB" sz="2400" dirty="0"/>
              <a:t>Ehangu</a:t>
            </a:r>
          </a:p>
          <a:p>
            <a:pPr lvl="1"/>
            <a:endParaRPr lang="en-GB" sz="2400" dirty="0"/>
          </a:p>
          <a:p>
            <a:pPr algn="ctr"/>
            <a:r>
              <a:rPr lang="cy-GB" sz="2400" b="1" dirty="0"/>
              <a:t>Mae hyn yn fwy na ‘hwyluso’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442262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Effective pedagogy 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AA6003-14FF-7502-6CAF-D50956E30940}"/>
              </a:ext>
            </a:extLst>
          </p:cNvPr>
          <p:cNvSpPr txBox="1"/>
          <p:nvPr/>
        </p:nvSpPr>
        <p:spPr>
          <a:xfrm>
            <a:off x="467544" y="1556792"/>
            <a:ext cx="8064896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Involvement of adult and child in co-construction of knowledge 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Adults engaging in intentional pedagogic strategies such as: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Demonstration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Modelling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Questioning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Explaining 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Extending</a:t>
            </a:r>
          </a:p>
          <a:p>
            <a:pPr lvl="1" algn="ctr"/>
            <a:endParaRPr lang="en-GB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This is more than ‘facilitation’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30843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60F69-9D4B-4E58-8BA0-BC869E2E47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552" y="6626"/>
            <a:ext cx="8229600" cy="2362274"/>
          </a:xfrm>
        </p:spPr>
        <p:txBody>
          <a:bodyPr>
            <a:normAutofit/>
          </a:bodyPr>
          <a:lstStyle/>
          <a:p>
            <a:pPr algn="ctr"/>
            <a:r>
              <a:rPr lang="en-GB" sz="4800" dirty="0"/>
              <a:t>Sut </a:t>
            </a:r>
            <a:r>
              <a:rPr lang="en-GB" sz="4800" dirty="0" err="1"/>
              <a:t>ydyn</a:t>
            </a:r>
            <a:r>
              <a:rPr lang="en-GB" sz="4800" dirty="0"/>
              <a:t> </a:t>
            </a:r>
            <a:r>
              <a:rPr lang="en-GB" sz="4800" dirty="0" err="1"/>
              <a:t>ni'n</a:t>
            </a:r>
            <a:r>
              <a:rPr lang="en-GB" sz="4800" dirty="0"/>
              <a:t> </a:t>
            </a:r>
            <a:r>
              <a:rPr lang="en-GB" sz="4800" dirty="0" err="1"/>
              <a:t>Mesur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?</a:t>
            </a:r>
            <a:br>
              <a:rPr lang="en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How do we Measure Quality?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3968C-608A-3354-143D-F69B4B43900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3528" y="2564904"/>
            <a:ext cx="3886200" cy="4351338"/>
          </a:xfrm>
        </p:spPr>
        <p:txBody>
          <a:bodyPr>
            <a:normAutofit/>
          </a:bodyPr>
          <a:lstStyle/>
          <a:p>
            <a:r>
              <a:rPr lang="en-GB" sz="2800" dirty="0"/>
              <a:t>Offer</a:t>
            </a:r>
          </a:p>
          <a:p>
            <a:r>
              <a:rPr lang="en-GB" sz="2800" dirty="0" err="1"/>
              <a:t>Graddfeydd</a:t>
            </a:r>
            <a:r>
              <a:rPr lang="en-GB" sz="2800" dirty="0"/>
              <a:t> </a:t>
            </a:r>
            <a:r>
              <a:rPr lang="en-GB" sz="2800" dirty="0" err="1"/>
              <a:t>sgorio</a:t>
            </a:r>
            <a:endParaRPr lang="en-GB" sz="2800" dirty="0"/>
          </a:p>
          <a:p>
            <a:r>
              <a:rPr lang="en-GB" sz="2800" dirty="0" err="1"/>
              <a:t>Arolygiadau</a:t>
            </a:r>
            <a:endParaRPr lang="en-GB" sz="2800" dirty="0"/>
          </a:p>
          <a:p>
            <a:r>
              <a:rPr lang="en-GB" sz="2800" dirty="0" err="1"/>
              <a:t>Adroddiadau</a:t>
            </a:r>
            <a:endParaRPr lang="en-GB" sz="2800" dirty="0"/>
          </a:p>
          <a:p>
            <a:r>
              <a:rPr lang="en-GB" sz="2800" dirty="0" err="1"/>
              <a:t>Disgwyliadau</a:t>
            </a:r>
            <a:endParaRPr lang="en-GB" sz="2800" dirty="0"/>
          </a:p>
          <a:p>
            <a:r>
              <a:rPr lang="en-GB" sz="2800" dirty="0" err="1"/>
              <a:t>Ymchwil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D92555A-9D65-C763-5E5C-B4FFD9E6B2A0}"/>
              </a:ext>
            </a:extLst>
          </p:cNvPr>
          <p:cNvSpPr txBox="1">
            <a:spLocks/>
          </p:cNvSpPr>
          <p:nvPr/>
        </p:nvSpPr>
        <p:spPr>
          <a:xfrm>
            <a:off x="5508104" y="2560036"/>
            <a:ext cx="3886200" cy="4351338"/>
          </a:xfrm>
          <a:prstGeom prst="rect">
            <a:avLst/>
          </a:prstGeom>
        </p:spPr>
        <p:txBody>
          <a:bodyPr>
            <a:normAutofit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800">
                <a:solidFill>
                  <a:schemeClr val="accent6">
                    <a:lumMod val="75000"/>
                  </a:schemeClr>
                </a:solidFill>
              </a:rPr>
              <a:t>Tools</a:t>
            </a:r>
          </a:p>
          <a:p>
            <a:r>
              <a:rPr lang="en-GB" sz="2800">
                <a:solidFill>
                  <a:schemeClr val="accent6">
                    <a:lumMod val="75000"/>
                  </a:schemeClr>
                </a:solidFill>
              </a:rPr>
              <a:t>Rating scales</a:t>
            </a:r>
          </a:p>
          <a:p>
            <a:r>
              <a:rPr lang="en-GB" sz="2800">
                <a:solidFill>
                  <a:schemeClr val="accent6">
                    <a:lumMod val="75000"/>
                  </a:schemeClr>
                </a:solidFill>
              </a:rPr>
              <a:t>Inspections</a:t>
            </a:r>
          </a:p>
          <a:p>
            <a:r>
              <a:rPr lang="en-GB" sz="2800">
                <a:solidFill>
                  <a:schemeClr val="accent6">
                    <a:lumMod val="75000"/>
                  </a:schemeClr>
                </a:solidFill>
              </a:rPr>
              <a:t>Reports</a:t>
            </a:r>
          </a:p>
          <a:p>
            <a:r>
              <a:rPr lang="en-GB" sz="2800">
                <a:solidFill>
                  <a:schemeClr val="accent6">
                    <a:lumMod val="75000"/>
                  </a:schemeClr>
                </a:solidFill>
              </a:rPr>
              <a:t>Expectations</a:t>
            </a:r>
          </a:p>
          <a:p>
            <a:r>
              <a:rPr lang="en-GB" sz="2800">
                <a:solidFill>
                  <a:schemeClr val="accent6">
                    <a:lumMod val="75000"/>
                  </a:schemeClr>
                </a:solidFill>
              </a:rPr>
              <a:t>Research</a:t>
            </a:r>
            <a:endParaRPr lang="en-GB" sz="2800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522102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260648"/>
            <a:ext cx="91440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Adroddiad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 </a:t>
            </a:r>
            <a:r>
              <a:rPr lang="en-GB" sz="4800" dirty="0" err="1"/>
              <a:t>Gofal</a:t>
            </a:r>
            <a:r>
              <a:rPr lang="en-GB" sz="4800" dirty="0"/>
              <a:t> - AGC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7756" y="1844824"/>
            <a:ext cx="4264108" cy="4351338"/>
          </a:xfrm>
        </p:spPr>
        <p:txBody>
          <a:bodyPr/>
          <a:lstStyle/>
          <a:p>
            <a:r>
              <a:rPr lang="en-GB" sz="2200" dirty="0" err="1"/>
              <a:t>Gofyniad</a:t>
            </a:r>
            <a:r>
              <a:rPr lang="en-GB" sz="2200" dirty="0"/>
              <a:t> </a:t>
            </a:r>
            <a:r>
              <a:rPr lang="en-GB" sz="2200" dirty="0" err="1"/>
              <a:t>Statudol</a:t>
            </a:r>
            <a:endParaRPr lang="en-GB" sz="2200" dirty="0"/>
          </a:p>
          <a:p>
            <a:r>
              <a:rPr lang="en-GB" sz="2200" dirty="0" err="1"/>
              <a:t>Rhan</a:t>
            </a:r>
            <a:r>
              <a:rPr lang="en-GB" sz="2200" dirty="0"/>
              <a:t> o </a:t>
            </a:r>
            <a:r>
              <a:rPr lang="en-GB" sz="2200" dirty="0" err="1"/>
              <a:t>Ddatganiad</a:t>
            </a:r>
            <a:r>
              <a:rPr lang="en-GB" sz="2200" dirty="0"/>
              <a:t> </a:t>
            </a:r>
            <a:r>
              <a:rPr lang="en-GB" sz="2200" dirty="0" err="1"/>
              <a:t>Hunanasesu</a:t>
            </a:r>
            <a:r>
              <a:rPr lang="en-GB" sz="2200" dirty="0"/>
              <a:t> </a:t>
            </a:r>
            <a:r>
              <a:rPr lang="en-GB" sz="2200" dirty="0" err="1"/>
              <a:t>Gwasanaeth</a:t>
            </a:r>
            <a:r>
              <a:rPr lang="en-GB" sz="2200" dirty="0"/>
              <a:t> AGC</a:t>
            </a:r>
          </a:p>
          <a:p>
            <a:r>
              <a:rPr lang="en-GB" sz="2200" dirty="0" err="1"/>
              <a:t>Deddf</a:t>
            </a:r>
            <a:r>
              <a:rPr lang="en-GB" sz="2200" dirty="0"/>
              <a:t> </a:t>
            </a:r>
            <a:r>
              <a:rPr lang="en-GB" sz="2200" dirty="0" err="1"/>
              <a:t>Rheoleiddio</a:t>
            </a:r>
            <a:r>
              <a:rPr lang="en-GB" sz="2200" dirty="0"/>
              <a:t> ac </a:t>
            </a:r>
            <a:r>
              <a:rPr lang="en-GB" sz="2200" dirty="0" err="1"/>
              <a:t>Arolygu</a:t>
            </a:r>
            <a:r>
              <a:rPr lang="en-GB" sz="2200" dirty="0"/>
              <a:t> Gofal </a:t>
            </a:r>
            <a:r>
              <a:rPr lang="en-GB" sz="2200" dirty="0" err="1"/>
              <a:t>Cymdeithasol</a:t>
            </a:r>
            <a:r>
              <a:rPr lang="en-GB" sz="2200" dirty="0"/>
              <a:t> (Cymru) 2016</a:t>
            </a:r>
          </a:p>
          <a:p>
            <a:r>
              <a:rPr lang="en-GB" sz="2200" dirty="0" err="1"/>
              <a:t>Pob</a:t>
            </a:r>
            <a:r>
              <a:rPr lang="en-GB" sz="2200" dirty="0"/>
              <a:t> </a:t>
            </a:r>
            <a:r>
              <a:rPr lang="en-GB" sz="2200" dirty="0" err="1"/>
              <a:t>agwedd</a:t>
            </a:r>
            <a:r>
              <a:rPr lang="en-GB" sz="2200" dirty="0"/>
              <a:t> </a:t>
            </a:r>
            <a:r>
              <a:rPr lang="en-GB" sz="2200" dirty="0" err="1"/>
              <a:t>ar</a:t>
            </a:r>
            <a:r>
              <a:rPr lang="en-GB" sz="2200" dirty="0"/>
              <a:t> y </a:t>
            </a:r>
            <a:r>
              <a:rPr lang="en-GB" sz="2200" dirty="0" err="1"/>
              <a:t>gwasanaeth</a:t>
            </a:r>
            <a:endParaRPr lang="en-GB" sz="2200" dirty="0"/>
          </a:p>
          <a:p>
            <a:r>
              <a:rPr lang="en-GB" sz="2200" dirty="0" err="1"/>
              <a:t>Adfyfyrio</a:t>
            </a:r>
            <a:r>
              <a:rPr lang="en-GB" sz="2200" dirty="0"/>
              <a:t>, </a:t>
            </a:r>
            <a:r>
              <a:rPr lang="en-GB" sz="2200" dirty="0" err="1"/>
              <a:t>gwerthuso</a:t>
            </a:r>
            <a:r>
              <a:rPr lang="en-GB" sz="2200" dirty="0"/>
              <a:t> a </a:t>
            </a:r>
            <a:r>
              <a:rPr lang="en-GB" sz="2200" dirty="0" err="1"/>
              <a:t>chynllunio</a:t>
            </a:r>
            <a:endParaRPr lang="en-GB" sz="2200" dirty="0"/>
          </a:p>
          <a:p>
            <a:r>
              <a:rPr lang="en-GB" sz="2200" dirty="0" err="1"/>
              <a:t>Argymhellion</a:t>
            </a:r>
            <a:endParaRPr lang="en-GB" sz="2200" dirty="0"/>
          </a:p>
          <a:p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860032" y="1840496"/>
            <a:ext cx="3886200" cy="4351338"/>
          </a:xfrm>
        </p:spPr>
        <p:txBody>
          <a:bodyPr>
            <a:normAutofit/>
          </a:bodyPr>
          <a:lstStyle/>
          <a:p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Statutory requirement</a:t>
            </a:r>
          </a:p>
          <a:p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Part of CIW’s Self-Assessment of Service Statement</a:t>
            </a:r>
          </a:p>
          <a:p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Regulation and Inspection of Social Care (Wales) Act 2016</a:t>
            </a:r>
          </a:p>
          <a:p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All aspects of service</a:t>
            </a:r>
          </a:p>
          <a:p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Reflection, evaluation and Planning </a:t>
            </a:r>
          </a:p>
          <a:p>
            <a:r>
              <a:rPr lang="en-GB" sz="2200" dirty="0">
                <a:solidFill>
                  <a:schemeClr val="accent6">
                    <a:lumMod val="75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31610309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Adroddiad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 </a:t>
            </a:r>
            <a:r>
              <a:rPr lang="en-GB" sz="4800" dirty="0" err="1"/>
              <a:t>Gofal</a:t>
            </a:r>
            <a:r>
              <a:rPr lang="en-GB" sz="4800" dirty="0"/>
              <a:t> - AGC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07892" y="2128773"/>
            <a:ext cx="426410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err="1"/>
              <a:t>Dwy</a:t>
            </a:r>
            <a:r>
              <a:rPr lang="en-GB" sz="2800" b="1" dirty="0"/>
              <a:t> Ran;</a:t>
            </a:r>
            <a:endParaRPr lang="en-GB" sz="2800" dirty="0"/>
          </a:p>
          <a:p>
            <a:pPr marL="0" indent="0">
              <a:buNone/>
            </a:pPr>
            <a:r>
              <a:rPr lang="en-GB" sz="2800" b="1" dirty="0" err="1"/>
              <a:t>Rhan</a:t>
            </a:r>
            <a:r>
              <a:rPr lang="en-GB" sz="2800" b="1" dirty="0"/>
              <a:t> A </a:t>
            </a:r>
            <a:r>
              <a:rPr lang="en-GB" sz="2800" dirty="0"/>
              <a:t>– </a:t>
            </a:r>
            <a:r>
              <a:rPr lang="en-GB" sz="2800" dirty="0" err="1"/>
              <a:t>Manylion</a:t>
            </a:r>
            <a:r>
              <a:rPr lang="en-GB" sz="2800" dirty="0"/>
              <a:t> y </a:t>
            </a:r>
            <a:r>
              <a:rPr lang="en-GB" sz="2800" dirty="0" err="1"/>
              <a:t>gwasanaeth</a:t>
            </a:r>
            <a:r>
              <a:rPr lang="en-GB" sz="2800" dirty="0"/>
              <a:t> a </a:t>
            </a:r>
            <a:r>
              <a:rPr lang="en-GB" sz="2800" dirty="0" err="1"/>
              <a:t>safbwyntiau’r</a:t>
            </a:r>
            <a:r>
              <a:rPr lang="en-GB" sz="2800" dirty="0"/>
              <a:t> </a:t>
            </a:r>
            <a:r>
              <a:rPr lang="en-GB" sz="2800" dirty="0" err="1"/>
              <a:t>rhai</a:t>
            </a:r>
            <a:r>
              <a:rPr lang="en-GB" sz="2800" dirty="0"/>
              <a:t> </a:t>
            </a:r>
            <a:r>
              <a:rPr lang="en-GB" sz="2800" dirty="0" err="1"/>
              <a:t>hynny</a:t>
            </a:r>
            <a:r>
              <a:rPr lang="en-GB" sz="2800" dirty="0"/>
              <a:t> </a:t>
            </a:r>
            <a:r>
              <a:rPr lang="en-GB" sz="2800" dirty="0" err="1"/>
              <a:t>sy’n</a:t>
            </a:r>
            <a:r>
              <a:rPr lang="en-GB" sz="2800" dirty="0"/>
              <a:t> </a:t>
            </a:r>
            <a:r>
              <a:rPr lang="en-GB" sz="2800" dirty="0" err="1"/>
              <a:t>defnyddio’r</a:t>
            </a:r>
            <a:r>
              <a:rPr lang="en-GB" sz="2800" dirty="0"/>
              <a:t> </a:t>
            </a:r>
            <a:r>
              <a:rPr lang="en-GB" sz="2800" dirty="0" err="1"/>
              <a:t>gwasanaeth</a:t>
            </a:r>
            <a:r>
              <a:rPr lang="en-GB" sz="2800" dirty="0"/>
              <a:t> </a:t>
            </a:r>
          </a:p>
          <a:p>
            <a:pPr marL="0" indent="0">
              <a:buNone/>
            </a:pPr>
            <a:r>
              <a:rPr lang="en-GB" sz="2800" b="1" dirty="0" err="1"/>
              <a:t>Rhan</a:t>
            </a:r>
            <a:r>
              <a:rPr lang="en-GB" sz="2800" b="1" dirty="0"/>
              <a:t> B </a:t>
            </a:r>
            <a:r>
              <a:rPr lang="en-GB" sz="2800" dirty="0"/>
              <a:t>– </a:t>
            </a:r>
            <a:r>
              <a:rPr lang="en-GB" sz="2800" dirty="0" err="1"/>
              <a:t>Ansawdd</a:t>
            </a:r>
            <a:r>
              <a:rPr lang="en-GB" sz="2800" dirty="0"/>
              <a:t> a </a:t>
            </a:r>
            <a:r>
              <a:rPr lang="en-GB" sz="2800" dirty="0" err="1"/>
              <a:t>safon</a:t>
            </a:r>
            <a:r>
              <a:rPr lang="en-GB" sz="2800" dirty="0"/>
              <a:t> y </a:t>
            </a:r>
            <a:r>
              <a:rPr lang="en-GB" sz="2800" dirty="0" err="1"/>
              <a:t>ddarpariaeth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949908" y="2128773"/>
            <a:ext cx="3886200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Two Parts;</a:t>
            </a:r>
            <a:endParaRPr lang="en-GB" sz="2800" dirty="0">
              <a:solidFill>
                <a:schemeClr val="accent6">
                  <a:lumMod val="75000"/>
                </a:schemeClr>
              </a:solidFill>
            </a:endParaRPr>
          </a:p>
          <a:p>
            <a:pPr marL="0" indent="0"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Part A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– Service details and views of those who use the service</a:t>
            </a:r>
          </a:p>
          <a:p>
            <a:pPr marL="0" indent="0"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Part B </a:t>
            </a: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– The quality and standard of provision</a:t>
            </a:r>
          </a:p>
        </p:txBody>
      </p:sp>
    </p:spTree>
    <p:extLst>
      <p:ext uri="{BB962C8B-B14F-4D97-AF65-F5344CB8AC3E}">
        <p14:creationId xmlns:p14="http://schemas.microsoft.com/office/powerpoint/2010/main" val="294492558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" y="404664"/>
            <a:ext cx="9143999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Adroddiad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 </a:t>
            </a:r>
            <a:r>
              <a:rPr lang="en-GB" sz="4800" dirty="0" err="1"/>
              <a:t>Gofal</a:t>
            </a:r>
            <a:r>
              <a:rPr lang="en-GB" sz="4800" dirty="0"/>
              <a:t> - AGC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924" y="2476952"/>
            <a:ext cx="426410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 err="1"/>
              <a:t>Meysydd</a:t>
            </a:r>
            <a:r>
              <a:rPr lang="en-GB" sz="2800" b="1" dirty="0"/>
              <a:t>;</a:t>
            </a:r>
          </a:p>
          <a:p>
            <a:r>
              <a:rPr lang="en-GB" sz="2800" dirty="0" err="1"/>
              <a:t>Llesiant</a:t>
            </a:r>
            <a:endParaRPr lang="en-GB" sz="2800" dirty="0"/>
          </a:p>
          <a:p>
            <a:r>
              <a:rPr lang="en-GB" sz="2800" dirty="0"/>
              <a:t>Gofal a </a:t>
            </a:r>
            <a:r>
              <a:rPr lang="en-GB" sz="2800" dirty="0" err="1"/>
              <a:t>Datblygiad</a:t>
            </a:r>
            <a:endParaRPr lang="en-GB" sz="2800" dirty="0"/>
          </a:p>
          <a:p>
            <a:r>
              <a:rPr lang="en-GB" sz="2800" dirty="0" err="1"/>
              <a:t>Yr</a:t>
            </a:r>
            <a:r>
              <a:rPr lang="en-GB" sz="2800" dirty="0"/>
              <a:t> </a:t>
            </a:r>
            <a:r>
              <a:rPr lang="en-GB" sz="2800" dirty="0" err="1"/>
              <a:t>amgylchedd</a:t>
            </a:r>
            <a:endParaRPr lang="en-GB" sz="2800" dirty="0"/>
          </a:p>
          <a:p>
            <a:r>
              <a:rPr lang="en-GB" sz="2800" dirty="0" err="1"/>
              <a:t>Arweinyddiaeth</a:t>
            </a:r>
            <a:r>
              <a:rPr lang="en-GB" sz="2800" dirty="0"/>
              <a:t> a </a:t>
            </a:r>
            <a:r>
              <a:rPr lang="en-GB" sz="2800" dirty="0" err="1"/>
              <a:t>Rheolaeth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8900" y="2471232"/>
            <a:ext cx="448509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b="1" dirty="0">
                <a:solidFill>
                  <a:schemeClr val="accent6">
                    <a:lumMod val="75000"/>
                  </a:schemeClr>
                </a:solidFill>
              </a:rPr>
              <a:t>Areas;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Well-being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Care and Development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Environment 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Leadership and Management</a:t>
            </a:r>
          </a:p>
        </p:txBody>
      </p:sp>
    </p:spTree>
    <p:extLst>
      <p:ext uri="{BB962C8B-B14F-4D97-AF65-F5344CB8AC3E}">
        <p14:creationId xmlns:p14="http://schemas.microsoft.com/office/powerpoint/2010/main" val="114415788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404664"/>
            <a:ext cx="9144000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Adroddiad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 </a:t>
            </a:r>
            <a:r>
              <a:rPr lang="en-GB" sz="4800" dirty="0" err="1"/>
              <a:t>Gofal</a:t>
            </a:r>
            <a:r>
              <a:rPr lang="en-GB" sz="4800" dirty="0"/>
              <a:t> - AGC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924" y="2476952"/>
            <a:ext cx="4264108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err="1"/>
              <a:t>Graddfeydd</a:t>
            </a:r>
            <a:r>
              <a:rPr lang="en-GB" sz="2800" dirty="0"/>
              <a:t> </a:t>
            </a:r>
            <a:r>
              <a:rPr lang="en-GB" sz="2800" dirty="0" err="1"/>
              <a:t>Hunanasesu</a:t>
            </a:r>
            <a:endParaRPr lang="en-GB" sz="2800" dirty="0"/>
          </a:p>
          <a:p>
            <a:r>
              <a:rPr lang="en-GB" sz="2800" dirty="0" err="1"/>
              <a:t>Rhagorol</a:t>
            </a:r>
            <a:endParaRPr lang="en-GB" sz="2800" dirty="0"/>
          </a:p>
          <a:p>
            <a:r>
              <a:rPr lang="en-GB" sz="2800" dirty="0"/>
              <a:t>Da</a:t>
            </a:r>
          </a:p>
          <a:p>
            <a:r>
              <a:rPr lang="en-GB" sz="2800" dirty="0" err="1"/>
              <a:t>Digonol</a:t>
            </a:r>
            <a:r>
              <a:rPr lang="en-GB" sz="2800" dirty="0"/>
              <a:t> </a:t>
            </a:r>
          </a:p>
          <a:p>
            <a:r>
              <a:rPr lang="en-GB" sz="2800" dirty="0" err="1"/>
              <a:t>Gwael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8900" y="2471232"/>
            <a:ext cx="4485099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Self Assessment Rating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Excellent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Good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Adequate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Poor</a:t>
            </a:r>
          </a:p>
        </p:txBody>
      </p:sp>
    </p:spTree>
    <p:extLst>
      <p:ext uri="{BB962C8B-B14F-4D97-AF65-F5344CB8AC3E}">
        <p14:creationId xmlns:p14="http://schemas.microsoft.com/office/powerpoint/2010/main" val="8121128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A50CE-018F-A289-0C65-3B171C386D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" y="404664"/>
            <a:ext cx="9143998" cy="1325563"/>
          </a:xfrm>
        </p:spPr>
        <p:txBody>
          <a:bodyPr>
            <a:noAutofit/>
          </a:bodyPr>
          <a:lstStyle/>
          <a:p>
            <a:pPr algn="ctr"/>
            <a:r>
              <a:rPr lang="en-GB" sz="4800" dirty="0" err="1"/>
              <a:t>Adroddiad</a:t>
            </a:r>
            <a:r>
              <a:rPr lang="en-GB" sz="4800" dirty="0"/>
              <a:t> </a:t>
            </a:r>
            <a:r>
              <a:rPr lang="en-GB" sz="4800" dirty="0" err="1"/>
              <a:t>Ansawdd</a:t>
            </a:r>
            <a:r>
              <a:rPr lang="en-GB" sz="4800" dirty="0"/>
              <a:t> </a:t>
            </a:r>
            <a:r>
              <a:rPr lang="en-GB" sz="4800" dirty="0" err="1"/>
              <a:t>Gofal</a:t>
            </a:r>
            <a:r>
              <a:rPr lang="en-GB" sz="4800" dirty="0"/>
              <a:t> - AGC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Quality of Care Report - CIW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796D9B-D464-9051-EF0F-2795D4848FC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95924" y="2476952"/>
            <a:ext cx="4264108" cy="4351338"/>
          </a:xfrm>
        </p:spPr>
        <p:txBody>
          <a:bodyPr>
            <a:normAutofit/>
          </a:bodyPr>
          <a:lstStyle/>
          <a:p>
            <a:r>
              <a:rPr lang="en-GB" sz="2800" dirty="0" err="1"/>
              <a:t>Gonest</a:t>
            </a:r>
            <a:endParaRPr lang="en-GB" sz="2800" dirty="0"/>
          </a:p>
          <a:p>
            <a:r>
              <a:rPr lang="en-GB" sz="2800" dirty="0" err="1"/>
              <a:t>Wastad</a:t>
            </a:r>
            <a:r>
              <a:rPr lang="en-GB" sz="2800" dirty="0"/>
              <a:t> </a:t>
            </a:r>
            <a:r>
              <a:rPr lang="en-GB" sz="2800" dirty="0" err="1"/>
              <a:t>lle</a:t>
            </a:r>
            <a:r>
              <a:rPr lang="en-GB" sz="2800" dirty="0"/>
              <a:t> </a:t>
            </a:r>
            <a:r>
              <a:rPr lang="en-GB" sz="2800" dirty="0" err="1"/>
              <a:t>i</a:t>
            </a:r>
            <a:r>
              <a:rPr lang="en-GB" sz="2800" dirty="0"/>
              <a:t> </a:t>
            </a:r>
            <a:r>
              <a:rPr lang="en-GB" sz="2800" dirty="0" err="1"/>
              <a:t>wella</a:t>
            </a:r>
            <a:endParaRPr lang="en-GB" sz="2800" dirty="0"/>
          </a:p>
          <a:p>
            <a:r>
              <a:rPr lang="en-GB" sz="2800" dirty="0" err="1"/>
              <a:t>Tystiolaeth</a:t>
            </a:r>
            <a:endParaRPr lang="en-GB" sz="2800" dirty="0"/>
          </a:p>
          <a:p>
            <a:r>
              <a:rPr lang="en-GB" sz="2800" dirty="0" err="1"/>
              <a:t>Cynllunio</a:t>
            </a:r>
            <a:endParaRPr lang="en-GB" sz="2800" dirty="0"/>
          </a:p>
          <a:p>
            <a:r>
              <a:rPr lang="en-GB" sz="2800" dirty="0" err="1"/>
              <a:t>Argymhellion</a:t>
            </a:r>
            <a:endParaRPr lang="en-GB" sz="28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4A68EB-6BF6-719F-7912-1710E2E4191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58900" y="2471232"/>
            <a:ext cx="4485099" cy="4351338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Honest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Always room to improve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Evidence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Plan</a:t>
            </a:r>
          </a:p>
          <a:p>
            <a:r>
              <a:rPr lang="en-GB" sz="2800" dirty="0">
                <a:solidFill>
                  <a:schemeClr val="accent6">
                    <a:lumMod val="75000"/>
                  </a:schemeClr>
                </a:solidFill>
              </a:rPr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84730668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2132856"/>
            <a:ext cx="8064896" cy="3528392"/>
          </a:xfrm>
        </p:spPr>
        <p:txBody>
          <a:bodyPr>
            <a:noAutofit/>
          </a:bodyPr>
          <a:lstStyle/>
          <a:p>
            <a:r>
              <a:rPr lang="cy-GB" sz="4800" dirty="0"/>
              <a:t>Graddfeydd Sgorio Amgylcheddol a’r Raddfa Cyd-feddwl Parhaus a Lles Emosiynol</a:t>
            </a:r>
            <a:br>
              <a:rPr lang="cy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Environment Ratings Scales and the Sustained Shared Thinking and Emotional Wellbeing Scale</a:t>
            </a:r>
          </a:p>
        </p:txBody>
      </p:sp>
    </p:spTree>
    <p:extLst>
      <p:ext uri="{BB962C8B-B14F-4D97-AF65-F5344CB8AC3E}">
        <p14:creationId xmlns:p14="http://schemas.microsoft.com/office/powerpoint/2010/main" val="200353031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0"/>
            <a:ext cx="7886700" cy="1983754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Graddfeydd sgorio amgylcheddol </a:t>
            </a:r>
            <a:br>
              <a:rPr lang="cy-GB" sz="4800" dirty="0"/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Environment rating scales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FF91DCB-2782-D430-F32C-C697A3BB1A45}"/>
              </a:ext>
            </a:extLst>
          </p:cNvPr>
          <p:cNvSpPr txBox="1"/>
          <p:nvPr/>
        </p:nvSpPr>
        <p:spPr>
          <a:xfrm>
            <a:off x="628650" y="4869160"/>
            <a:ext cx="76877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           ECERS			       ITERS</a:t>
            </a:r>
          </a:p>
        </p:txBody>
      </p:sp>
      <p:pic>
        <p:nvPicPr>
          <p:cNvPr id="2050" name="Picture 2" descr="Early Childhood Environment Rating Scales, Third Edition (Ecers-3): Early Childhood Environment Rating Scales (Ecers-3)">
            <a:extLst>
              <a:ext uri="{FF2B5EF4-FFF2-40B4-BE49-F238E27FC236}">
                <a16:creationId xmlns:a16="http://schemas.microsoft.com/office/drawing/2014/main" id="{A0D77809-3161-BBA0-7DEC-65A3F8C8F4E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2128" y="1913081"/>
            <a:ext cx="3891880" cy="29459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nfant/Toddler Environment Rating Scale (ITERS-3)">
            <a:extLst>
              <a:ext uri="{FF2B5EF4-FFF2-40B4-BE49-F238E27FC236}">
                <a16:creationId xmlns:a16="http://schemas.microsoft.com/office/drawing/2014/main" id="{930A5CF9-7959-D1F4-92E3-4BF791A31E0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471" y="1913082"/>
            <a:ext cx="3891879" cy="2945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033150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Early Childhood Environment Rating Scale: how to use it">
            <a:extLst>
              <a:ext uri="{FF2B5EF4-FFF2-40B4-BE49-F238E27FC236}">
                <a16:creationId xmlns:a16="http://schemas.microsoft.com/office/drawing/2014/main" id="{5B706BC8-A1F5-20A2-ACAB-7563FF8E58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784" y="188640"/>
            <a:ext cx="8460432" cy="5466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52914971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6956" y="19108"/>
            <a:ext cx="8229600" cy="850106"/>
          </a:xfrm>
        </p:spPr>
        <p:txBody>
          <a:bodyPr/>
          <a:lstStyle/>
          <a:p>
            <a:r>
              <a:rPr lang="en-GB" dirty="0"/>
              <a:t>ECERS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623" r="396" b="31884"/>
          <a:stretch/>
        </p:blipFill>
        <p:spPr bwMode="auto">
          <a:xfrm>
            <a:off x="90651" y="1124744"/>
            <a:ext cx="8962698" cy="4392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6972510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Clip </a:t>
            </a:r>
            <a:r>
              <a:rPr lang="en-GB" dirty="0" err="1"/>
              <a:t>Fideo</a:t>
            </a:r>
            <a:r>
              <a:rPr lang="en-GB" dirty="0"/>
              <a:t> ECERS Video clip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>
                <a:hlinkClick r:id="rId3"/>
              </a:rPr>
              <a:t>https://www.youtube.com/watch?v=0OHFTGADcnI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684607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46956" y="19108"/>
            <a:ext cx="8229600" cy="850106"/>
          </a:xfrm>
        </p:spPr>
        <p:txBody>
          <a:bodyPr/>
          <a:lstStyle/>
          <a:p>
            <a:r>
              <a:rPr lang="en-GB" dirty="0"/>
              <a:t>ITERS-3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253" y="836712"/>
            <a:ext cx="8965493" cy="48831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21417692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Clip </a:t>
            </a:r>
            <a:r>
              <a:rPr lang="en-GB" dirty="0" err="1"/>
              <a:t>Fideo</a:t>
            </a:r>
            <a:r>
              <a:rPr lang="en-GB" dirty="0"/>
              <a:t> ITERS-3 Video clip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u="sng" dirty="0">
                <a:hlinkClick r:id="rId3"/>
              </a:rPr>
              <a:t>https://www.youtube.com/watch?v=0OHFTGADcnI</a:t>
            </a:r>
            <a:endParaRPr lang="en-GB" u="sng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94608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8494" y="2358087"/>
            <a:ext cx="4587011" cy="32468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BBE3896F-26CA-F13C-2CC5-309CF73A5D3C}"/>
              </a:ext>
            </a:extLst>
          </p:cNvPr>
          <p:cNvSpPr txBox="1"/>
          <p:nvPr/>
        </p:nvSpPr>
        <p:spPr>
          <a:xfrm>
            <a:off x="395536" y="49763"/>
            <a:ext cx="8064896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	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Sustained Shared Thinking and Emotional Well-being</a:t>
            </a:r>
          </a:p>
        </p:txBody>
      </p:sp>
    </p:spTree>
    <p:extLst>
      <p:ext uri="{BB962C8B-B14F-4D97-AF65-F5344CB8AC3E}">
        <p14:creationId xmlns:p14="http://schemas.microsoft.com/office/powerpoint/2010/main" val="231018176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570186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Sut mae rhyngweithio effeithiol mewn ysgol/lleoliad blynyddoedd cynnar yn edrych</a:t>
            </a:r>
            <a:r>
              <a:rPr lang="en-GB" sz="4800" dirty="0"/>
              <a:t>?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6DA6D7E-C3D2-E009-BDE7-5B6BFF8700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15816" y="2348880"/>
            <a:ext cx="5581878" cy="2952328"/>
          </a:xfrm>
        </p:spPr>
        <p:txBody>
          <a:bodyPr>
            <a:normAutofit lnSpcReduction="10000"/>
          </a:bodyPr>
          <a:lstStyle/>
          <a:p>
            <a:r>
              <a:rPr lang="cy-GB" sz="2400" dirty="0"/>
              <a:t>Gwrando</a:t>
            </a:r>
          </a:p>
          <a:p>
            <a:r>
              <a:rPr lang="cy-GB" sz="2400" dirty="0"/>
              <a:t>Rhannu diddordeb</a:t>
            </a:r>
          </a:p>
          <a:p>
            <a:r>
              <a:rPr lang="cy-GB" sz="2400" dirty="0"/>
              <a:t>Dau neu fwy o bobl</a:t>
            </a:r>
          </a:p>
          <a:p>
            <a:r>
              <a:rPr lang="cy-GB" sz="2400" dirty="0"/>
              <a:t>Gweithio gyda’i gilydd</a:t>
            </a:r>
          </a:p>
          <a:p>
            <a:r>
              <a:rPr lang="cy-GB" sz="2400" dirty="0"/>
              <a:t>Datrys problemau</a:t>
            </a:r>
          </a:p>
          <a:p>
            <a:r>
              <a:rPr lang="cy-GB" sz="2400" dirty="0"/>
              <a:t>Gwerthuso gweithgareddau</a:t>
            </a:r>
          </a:p>
          <a:p>
            <a:r>
              <a:rPr lang="cy-GB" sz="2400" dirty="0"/>
              <a:t>Ysgogir gan y plentyn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93014358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1570186"/>
          </a:xfrm>
        </p:spPr>
        <p:txBody>
          <a:bodyPr>
            <a:noAutofit/>
          </a:bodyPr>
          <a:lstStyle/>
          <a:p>
            <a:pPr algn="ctr"/>
            <a:r>
              <a:rPr lang="cy-GB" sz="4800" dirty="0"/>
              <a:t>Sut mae rhyngweithio effeithiol mewn ysgol/lleoliad blynyddoedd cynnar yn edrych</a:t>
            </a:r>
            <a:r>
              <a:rPr lang="en-GB" sz="4800" dirty="0"/>
              <a:t>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E96DBB5-AF98-CB5D-67D3-109374E119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203848" y="2348880"/>
            <a:ext cx="3886200" cy="4351338"/>
          </a:xfrm>
        </p:spPr>
        <p:txBody>
          <a:bodyPr/>
          <a:lstStyle/>
          <a:p>
            <a:r>
              <a:rPr lang="cy-GB" sz="2400" dirty="0"/>
              <a:t>Egluro cysyniadau</a:t>
            </a:r>
          </a:p>
          <a:p>
            <a:r>
              <a:rPr lang="cy-GB" sz="2400" dirty="0"/>
              <a:t>Ymestyn y naratif</a:t>
            </a:r>
          </a:p>
          <a:p>
            <a:r>
              <a:rPr lang="cy-GB" sz="2400" dirty="0"/>
              <a:t>Datblygu ac ymestyn y meddwl</a:t>
            </a:r>
          </a:p>
          <a:p>
            <a:r>
              <a:rPr lang="cy-GB" sz="2400" dirty="0"/>
              <a:t>Modelu</a:t>
            </a:r>
          </a:p>
          <a:p>
            <a:r>
              <a:rPr lang="cy-GB" sz="2400" dirty="0"/>
              <a:t>Cwestiynau penagored</a:t>
            </a:r>
          </a:p>
          <a:p>
            <a:r>
              <a:rPr lang="cy-GB" sz="2400" dirty="0"/>
              <a:t>Cyd-feddwl Parhaus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626873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733921D-F971-0B74-1AF8-740CDAC9680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87824" y="2232024"/>
            <a:ext cx="3886200" cy="4351338"/>
          </a:xfrm>
        </p:spPr>
        <p:txBody>
          <a:bodyPr/>
          <a:lstStyle/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Listening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Shared interest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Two or more people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Working together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Problem solving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Evaluating activities</a:t>
            </a:r>
          </a:p>
          <a:p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Child-initiated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46240252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What does effective interaction in early years school/settings look like?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DDF5844-04B3-56A2-7A10-F3057C3AF801}"/>
              </a:ext>
            </a:extLst>
          </p:cNvPr>
          <p:cNvSpPr txBox="1"/>
          <p:nvPr/>
        </p:nvSpPr>
        <p:spPr>
          <a:xfrm>
            <a:off x="2483768" y="2492896"/>
            <a:ext cx="461243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Clarifying concepts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Extending narrative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Develop and extend thinking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Modelling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Open ended questions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>
                    <a:lumMod val="75000"/>
                  </a:schemeClr>
                </a:solidFill>
              </a:rPr>
              <a:t>Sustained shared thinking</a:t>
            </a:r>
          </a:p>
        </p:txBody>
      </p:sp>
    </p:spTree>
    <p:extLst>
      <p:ext uri="{BB962C8B-B14F-4D97-AF65-F5344CB8AC3E}">
        <p14:creationId xmlns:p14="http://schemas.microsoft.com/office/powerpoint/2010/main" val="40345606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192" y="44621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Is-</a:t>
            </a:r>
            <a:r>
              <a:rPr lang="cy-GB" sz="3200" dirty="0"/>
              <a:t>raddfeydd </a:t>
            </a:r>
            <a:r>
              <a:rPr lang="en-GB" sz="3200" dirty="0"/>
              <a:t>SSTEW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2461235"/>
              </p:ext>
            </p:extLst>
          </p:nvPr>
        </p:nvGraphicFramePr>
        <p:xfrm>
          <a:off x="107504" y="476669"/>
          <a:ext cx="8784976" cy="709105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cy-GB" noProof="0"/>
                        <a:t>Is-raddfa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noProof="0"/>
                        <a:t>Eitem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Meithrin ymddiriedaeth a hyder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Hunanddisgyblaeth a datblygiad cymdeithasol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cy-GB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Annog dewisiadau a chwarae annibynnol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9586">
                <a:tc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Cynllunio ar gyfer rhyngweithio mewn grwpiau bach a rhwng unigolion/defnyddio oedolion 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Llesiant cymdeithasol ac emosiynol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Cefnogi llesiant cymdeithasol-emosiynol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Cefnogi ac ymestyn iaith a chyfathrebu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>
                          <a:solidFill>
                            <a:schemeClr val="tx1"/>
                          </a:solidFill>
                        </a:rPr>
                        <a:t>Annog plant i siarad ag eraill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cy-GB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Staff yn gwrando ar blant ac yn annog plant i wrando</a:t>
                      </a:r>
                      <a:r>
                        <a:rPr lang="en-GB" sz="1400" noProof="0" dirty="0"/>
                        <a:t>
</a:t>
                      </a:r>
                      <a:endParaRPr lang="cy-GB" sz="1400" noProof="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cy-GB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Staff yn cefnogi defnydd plant o iaith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Ymateb yn sensitif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Cefnogi dysgu a meddwl yn feirniadol
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Cefnogi chwilfrydedd a datrys problemau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cy-GB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Annog cyd-feddwl parhaus drwy adrodd straeon, rhannu llyfrau, canu a rhigymau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cy-GB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Annog cyd-feddwl parhaus drwy ymchwilio ac archwilio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cy-GB" sz="14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Cefnogi datblygu cysyniadau a meddwl ar lefel uwch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Asesu dysgu ac iaith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Defnyddio asesu i gefnogi ac ymestyn iaith a meddwl beirniadol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cy-GB" sz="1400" noProof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y-GB" sz="1400" noProof="0" dirty="0"/>
                        <a:t>Asesu datblygiad iaith
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255862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5192" y="44621"/>
            <a:ext cx="8229600" cy="432048"/>
          </a:xfrm>
        </p:spPr>
        <p:txBody>
          <a:bodyPr>
            <a:normAutofit fontScale="90000"/>
          </a:bodyPr>
          <a:lstStyle/>
          <a:p>
            <a:r>
              <a:rPr lang="en-GB" sz="3200" dirty="0"/>
              <a:t>SSTEW subscales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10133312"/>
              </p:ext>
            </p:extLst>
          </p:nvPr>
        </p:nvGraphicFramePr>
        <p:xfrm>
          <a:off x="107504" y="476669"/>
          <a:ext cx="8784976" cy="626470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547260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69982">
                <a:tc>
                  <a:txBody>
                    <a:bodyPr/>
                    <a:lstStyle/>
                    <a:p>
                      <a:r>
                        <a:rPr lang="en-GB" dirty="0"/>
                        <a:t>Subscale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Item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Building</a:t>
                      </a:r>
                      <a:r>
                        <a:rPr lang="en-GB" sz="1400" baseline="0" dirty="0"/>
                        <a:t> trust and confidence </a:t>
                      </a:r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Self regulation and social development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choices and independent play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Planning for small group and individual interactions/ adult deployment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Social and emotional well-being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socio-emotional well-being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and extending language and communication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>
                          <a:solidFill>
                            <a:schemeClr val="tx1"/>
                          </a:solidFill>
                        </a:rPr>
                        <a:t>Encouraging</a:t>
                      </a:r>
                      <a:r>
                        <a:rPr lang="en-GB" sz="1400" baseline="0" dirty="0">
                          <a:solidFill>
                            <a:schemeClr val="tx1"/>
                          </a:solidFill>
                        </a:rPr>
                        <a:t> children to talk with others</a:t>
                      </a:r>
                      <a:endParaRPr lang="en-GB" sz="14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actively listen to children and encourage children to listen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Staff support children’s language</a:t>
                      </a:r>
                      <a:r>
                        <a:rPr lang="en-GB" sz="1400" baseline="0" dirty="0"/>
                        <a:t> use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Sensitive responsiveness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learning and critical thinking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curiosity and problem solving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Encouraging sustained,</a:t>
                      </a:r>
                      <a:r>
                        <a:rPr lang="en-GB" sz="1400" baseline="0" dirty="0"/>
                        <a:t> shared thinking through storytelling, sharing books, singing and rhymes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Encourage sustained shared</a:t>
                      </a:r>
                      <a:r>
                        <a:rPr lang="en-GB" sz="1400" baseline="0" dirty="0"/>
                        <a:t> thinking in investigation and exploration</a:t>
                      </a:r>
                      <a:endParaRPr lang="en-GB" sz="14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Supporting concept development and higher order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533332"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learning and language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Using assessment to support and extend language and critical thinking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308771">
                <a:tc>
                  <a:txBody>
                    <a:bodyPr/>
                    <a:lstStyle/>
                    <a:p>
                      <a:endParaRPr lang="en-GB" sz="14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1400" dirty="0"/>
                        <a:t>Assessing language development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711647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/>
        </p:nvSpPr>
        <p:spPr>
          <a:xfrm>
            <a:off x="912791" y="225526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en-GB" sz="2800" dirty="0">
                <a:solidFill>
                  <a:prstClr val="black"/>
                </a:solidFill>
              </a:rPr>
              <a:t>Using the SSTEW scale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300" t="5733" r="11013" b="14003"/>
          <a:stretch/>
        </p:blipFill>
        <p:spPr bwMode="auto">
          <a:xfrm>
            <a:off x="70324" y="941160"/>
            <a:ext cx="8715150" cy="4648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1978865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Iâ</a:t>
            </a:r>
            <a:r>
              <a:rPr lang="en-GB" sz="4800" dirty="0"/>
              <a:t>    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https://www.youtube.com/watch?v=AehOYZENvzg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79690237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214" t="6280" r="11246" b="12082"/>
          <a:stretch/>
        </p:blipFill>
        <p:spPr bwMode="auto">
          <a:xfrm>
            <a:off x="104906" y="66090"/>
            <a:ext cx="8906004" cy="62432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2224110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Pwli</a:t>
            </a:r>
            <a:r>
              <a:rPr lang="en-GB" sz="4800" dirty="0"/>
              <a:t>   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Pulley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3"/>
              </a:rPr>
              <a:t>https://www.youtube.com/watch?v=bylL-3W7pAI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629575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80" t="6834" r="13013" b="23018"/>
          <a:stretch/>
        </p:blipFill>
        <p:spPr bwMode="auto">
          <a:xfrm>
            <a:off x="35496" y="332656"/>
            <a:ext cx="8886320" cy="48245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325768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Trefn</a:t>
            </a:r>
            <a:r>
              <a:rPr lang="en-GB" sz="4800" dirty="0"/>
              <a:t> </a:t>
            </a:r>
            <a:r>
              <a:rPr lang="en-GB" sz="4800" dirty="0" err="1"/>
              <a:t>Arferol</a:t>
            </a:r>
            <a:r>
              <a:rPr lang="en-GB" sz="4800" dirty="0"/>
              <a:t>     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Routine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https://www.youtube.com/watch?v=GzCbYCOEveE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7547374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800" dirty="0" err="1"/>
              <a:t>Syniadau</a:t>
            </a:r>
            <a:r>
              <a:rPr lang="en-GB" sz="4800" dirty="0"/>
              <a:t>?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Thoughts?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B944713A-6FB2-40C9-85F8-B7AC3B3C71F4}"/>
              </a:ext>
            </a:extLst>
          </p:cNvPr>
          <p:cNvSpPr txBox="1">
            <a:spLocks/>
          </p:cNvSpPr>
          <p:nvPr/>
        </p:nvSpPr>
        <p:spPr>
          <a:xfrm>
            <a:off x="474240" y="1609531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dirty="0"/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B9CC2394-7356-44D4-9C29-353D95C4CFC8}"/>
              </a:ext>
            </a:extLst>
          </p:cNvPr>
          <p:cNvSpPr txBox="1">
            <a:spLocks/>
          </p:cNvSpPr>
          <p:nvPr/>
        </p:nvSpPr>
        <p:spPr>
          <a:xfrm>
            <a:off x="5012432" y="1752601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solidFill>
                  <a:schemeClr val="accent6">
                    <a:lumMod val="75000"/>
                  </a:schemeClr>
                </a:solidFill>
              </a:rPr>
              <a:t>Discuss ECERS/ITERS and SSTEW - What do you think of them as Quality Assurance tools?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189AE4-C644-9E68-35AD-2746AA01AA9C}"/>
              </a:ext>
            </a:extLst>
          </p:cNvPr>
          <p:cNvSpPr txBox="1">
            <a:spLocks/>
          </p:cNvSpPr>
          <p:nvPr/>
        </p:nvSpPr>
        <p:spPr>
          <a:xfrm>
            <a:off x="899592" y="1674815"/>
            <a:ext cx="3826768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 err="1"/>
              <a:t>Trafodwch</a:t>
            </a:r>
            <a:r>
              <a:rPr lang="en-GB" dirty="0"/>
              <a:t> ECERS/ITERS a SSTEW – </a:t>
            </a:r>
          </a:p>
          <a:p>
            <a:pPr marL="0" indent="0">
              <a:buNone/>
            </a:pPr>
            <a:r>
              <a:rPr lang="en-GB" dirty="0"/>
              <a:t>Beth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barn chi </a:t>
            </a:r>
            <a:r>
              <a:rPr lang="en-GB" dirty="0" err="1"/>
              <a:t>amdanynt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offer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Ansawdd</a:t>
            </a:r>
            <a:r>
              <a:rPr lang="en-GB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48411647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0"/>
            <a:ext cx="8229600" cy="1143000"/>
          </a:xfrm>
        </p:spPr>
        <p:txBody>
          <a:bodyPr>
            <a:noAutofit/>
          </a:bodyPr>
          <a:lstStyle/>
          <a:p>
            <a:pPr algn="ctr"/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Effective Early Learning (EEL)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and </a:t>
            </a:r>
            <a:br>
              <a:rPr lang="en-GB" sz="4800" dirty="0">
                <a:solidFill>
                  <a:schemeClr val="accent6">
                    <a:lumMod val="75000"/>
                  </a:schemeClr>
                </a:solidFill>
              </a:rPr>
            </a:b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Baby Effective Early Learning (BEEL)</a:t>
            </a:r>
          </a:p>
        </p:txBody>
      </p:sp>
    </p:spTree>
    <p:extLst>
      <p:ext uri="{BB962C8B-B14F-4D97-AF65-F5344CB8AC3E}">
        <p14:creationId xmlns:p14="http://schemas.microsoft.com/office/powerpoint/2010/main" val="604129803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548680"/>
          </a:xfrm>
        </p:spPr>
        <p:txBody>
          <a:bodyPr>
            <a:noAutofit/>
          </a:bodyPr>
          <a:lstStyle/>
          <a:p>
            <a:r>
              <a:rPr lang="en-GB" sz="4800" dirty="0" err="1"/>
              <a:t>Cyfeiriadau</a:t>
            </a:r>
            <a:r>
              <a:rPr lang="en-GB" sz="4800" dirty="0"/>
              <a:t>    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47472" y="764704"/>
            <a:ext cx="8229600" cy="4824536"/>
          </a:xfrm>
        </p:spPr>
        <p:txBody>
          <a:bodyPr>
            <a:normAutofit/>
          </a:bodyPr>
          <a:lstStyle/>
          <a:p>
            <a:r>
              <a:rPr lang="en-GB" sz="2400" dirty="0"/>
              <a:t>Abrahamson, L. (2015) </a:t>
            </a:r>
            <a:r>
              <a:rPr lang="en-GB" sz="2400" i="1" dirty="0"/>
              <a:t>The early years teacher’s book.</a:t>
            </a:r>
            <a:r>
              <a:rPr lang="en-GB" sz="2400" dirty="0"/>
              <a:t> London: Sage.</a:t>
            </a:r>
          </a:p>
          <a:p>
            <a:r>
              <a:rPr lang="en-GB" sz="2400" dirty="0"/>
              <a:t>Bolton, G. (2014) </a:t>
            </a:r>
            <a:r>
              <a:rPr lang="en-GB" sz="2400" i="1" dirty="0"/>
              <a:t>Reflective practice: writing and professional development.</a:t>
            </a:r>
            <a:r>
              <a:rPr lang="en-GB" sz="2400" dirty="0"/>
              <a:t>  London: Sage.</a:t>
            </a:r>
          </a:p>
          <a:p>
            <a:r>
              <a:rPr lang="en-GB" sz="2400" dirty="0" err="1"/>
              <a:t>Boud</a:t>
            </a:r>
            <a:r>
              <a:rPr lang="en-GB" sz="2400" dirty="0"/>
              <a:t> D, Keogh R &amp; Walker D (1985) </a:t>
            </a:r>
            <a:r>
              <a:rPr lang="en-GB" sz="2400" i="1" dirty="0"/>
              <a:t>Reflection: turning experience into learning</a:t>
            </a:r>
            <a:r>
              <a:rPr lang="en-GB" sz="2400" dirty="0"/>
              <a:t>. London: </a:t>
            </a:r>
            <a:r>
              <a:rPr lang="en-GB" sz="2400" dirty="0" err="1"/>
              <a:t>Kogan</a:t>
            </a:r>
            <a:r>
              <a:rPr lang="en-GB" sz="2400" dirty="0"/>
              <a:t> Page.</a:t>
            </a:r>
          </a:p>
          <a:p>
            <a:r>
              <a:rPr lang="en-GB" sz="2400" dirty="0"/>
              <a:t>Gill, R. and Whitehouse, A.  ‘Reflecting on work-based learning’. 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pp61-98.</a:t>
            </a:r>
          </a:p>
          <a:p>
            <a:r>
              <a:rPr lang="en-GB" sz="2400" dirty="0" err="1"/>
              <a:t>Hallett</a:t>
            </a:r>
            <a:r>
              <a:rPr lang="en-GB" sz="2400" dirty="0"/>
              <a:t>, E. (2013) </a:t>
            </a:r>
            <a:r>
              <a:rPr lang="en-GB" sz="2400" i="1" dirty="0"/>
              <a:t>The reflective early years practitioner.</a:t>
            </a:r>
            <a:r>
              <a:rPr lang="en-GB" sz="2400" dirty="0"/>
              <a:t>  London: Sage.</a:t>
            </a:r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838950702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346050"/>
          </a:xfrm>
        </p:spPr>
        <p:txBody>
          <a:bodyPr>
            <a:noAutofit/>
          </a:bodyPr>
          <a:lstStyle/>
          <a:p>
            <a:r>
              <a:rPr lang="en-GB" sz="4800" dirty="0" err="1"/>
              <a:t>Cyfeiriadau</a:t>
            </a:r>
            <a:r>
              <a:rPr lang="en-GB" sz="4800" dirty="0"/>
              <a:t>       </a:t>
            </a:r>
            <a:r>
              <a:rPr lang="en-GB" sz="4800" dirty="0">
                <a:solidFill>
                  <a:schemeClr val="accent6">
                    <a:lumMod val="75000"/>
                  </a:schemeClr>
                </a:solidFill>
              </a:rPr>
              <a:t>References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4608513"/>
          </a:xfrm>
        </p:spPr>
        <p:txBody>
          <a:bodyPr>
            <a:normAutofit fontScale="85000" lnSpcReduction="20000"/>
          </a:bodyPr>
          <a:lstStyle/>
          <a:p>
            <a:r>
              <a:rPr lang="en-GB" sz="2400" dirty="0"/>
              <a:t>Hayes, C. (2017) ‘Reflection informed by observation and assessment’. In C. Hayes,  D. Daly, M. Duncan, R. Gill, and A. Whitehouse,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 Pp98-124.</a:t>
            </a:r>
          </a:p>
          <a:p>
            <a:r>
              <a:rPr lang="en-GB" sz="2400" dirty="0"/>
              <a:t>Hayes, C., Daly, D., Duncan, M., Gill, R. and Whitehouse, A.  (2017) </a:t>
            </a:r>
            <a:r>
              <a:rPr lang="en-GB" sz="2400" i="1" dirty="0"/>
              <a:t>Developing as a reflective early years professional: a thematic approach. 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</a:t>
            </a:r>
            <a:r>
              <a:rPr lang="en-GB" sz="2400" dirty="0" err="1"/>
              <a:t>ed</a:t>
            </a:r>
            <a:r>
              <a:rPr lang="en-GB" sz="2400" dirty="0"/>
              <a:t>) St Albans: Critical Publishing.</a:t>
            </a:r>
          </a:p>
          <a:p>
            <a:r>
              <a:rPr lang="en-GB" sz="2400" dirty="0" err="1"/>
              <a:t>Lindon</a:t>
            </a:r>
            <a:r>
              <a:rPr lang="en-GB" sz="2400" dirty="0"/>
              <a:t>, J. (2012) </a:t>
            </a:r>
            <a:r>
              <a:rPr lang="en-GB" sz="2400" i="1" dirty="0"/>
              <a:t>Reflective practice and early years professionalism.</a:t>
            </a:r>
            <a:r>
              <a:rPr lang="en-GB" sz="2400" dirty="0"/>
              <a:t> (2</a:t>
            </a:r>
            <a:r>
              <a:rPr lang="en-GB" sz="2400" baseline="30000" dirty="0"/>
              <a:t>nd</a:t>
            </a:r>
            <a:r>
              <a:rPr lang="en-GB" sz="2400" dirty="0"/>
              <a:t> ed) Great </a:t>
            </a:r>
            <a:r>
              <a:rPr lang="en-GB" sz="2400" dirty="0" err="1"/>
              <a:t>Brittain</a:t>
            </a:r>
            <a:r>
              <a:rPr lang="en-GB" sz="2400" dirty="0"/>
              <a:t>: Hodder Education </a:t>
            </a:r>
          </a:p>
          <a:p>
            <a:r>
              <a:rPr lang="en-GB" sz="2400" dirty="0"/>
              <a:t>Moss, P. (2016) Why can’t we get beyond quality? </a:t>
            </a:r>
            <a:r>
              <a:rPr lang="en-GB" sz="2400" i="1" dirty="0"/>
              <a:t>Contemporary Issues in Early Childhood. </a:t>
            </a:r>
            <a:r>
              <a:rPr lang="en-GB" sz="2400" dirty="0"/>
              <a:t>Vol. 17 (1) pp. 8-15. </a:t>
            </a:r>
            <a:endParaRPr lang="en-GB" sz="2400" i="1" dirty="0"/>
          </a:p>
          <a:p>
            <a:r>
              <a:rPr lang="en-GB" sz="2400" dirty="0"/>
              <a:t>Paige-Smith, A. and Craft, A. (</a:t>
            </a:r>
            <a:r>
              <a:rPr lang="en-GB" sz="2400" dirty="0" err="1"/>
              <a:t>eds</a:t>
            </a:r>
            <a:r>
              <a:rPr lang="en-GB" sz="2400" dirty="0"/>
              <a:t>) (2011) </a:t>
            </a:r>
            <a:r>
              <a:rPr lang="en-GB" sz="2400" i="1" dirty="0"/>
              <a:t>Developing Reflective Practice in the Early Years. </a:t>
            </a:r>
            <a:r>
              <a:rPr lang="en-GB" sz="2400" dirty="0"/>
              <a:t>(2</a:t>
            </a:r>
            <a:r>
              <a:rPr lang="en-GB" sz="2400" baseline="30000" dirty="0"/>
              <a:t>nd</a:t>
            </a:r>
            <a:r>
              <a:rPr lang="en-GB" sz="2400" dirty="0"/>
              <a:t> ed)</a:t>
            </a:r>
            <a:r>
              <a:rPr lang="en-GB" sz="2400" i="1" dirty="0"/>
              <a:t> </a:t>
            </a:r>
            <a:r>
              <a:rPr lang="en-GB" sz="2400" dirty="0"/>
              <a:t>Maidenhead: Open University Press.</a:t>
            </a:r>
          </a:p>
          <a:p>
            <a:r>
              <a:rPr lang="en-GB" sz="2400" dirty="0"/>
              <a:t> Siraj, I. </a:t>
            </a:r>
            <a:r>
              <a:rPr lang="en-GB" sz="2400" i="1" dirty="0"/>
              <a:t>et al</a:t>
            </a:r>
            <a:r>
              <a:rPr lang="en-GB" sz="2400" dirty="0"/>
              <a:t>. (2015) </a:t>
            </a:r>
            <a:r>
              <a:rPr lang="en-GB" sz="2400" i="1" dirty="0"/>
              <a:t>Assessing quality in early childhood education and care : sustained shared thinking and emotional well-being (SSTEW) scale for 2-5-year-olds provision</a:t>
            </a:r>
            <a:r>
              <a:rPr lang="en-GB" sz="2400" dirty="0"/>
              <a:t>. London, England: IOE Press.</a:t>
            </a:r>
          </a:p>
          <a:p>
            <a:endParaRPr lang="en-GB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32783671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PP Template (Cream background)">
  <a:themeElements>
    <a:clrScheme name="Pape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Arial">
      <a:maj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 panose="020B0604020202020204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P Template (Cream background)" id="{BB6076B2-FF1D-4709-92A1-792264D08139}" vid="{8F806C6F-5FC8-492D-A124-9E21A69900A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fe9b9c35940b012e39dd19801f39f532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2a4b2c55753dda35bc03796856e2c125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40938E5-14B8-4DF4-90D3-BAB8848609C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schemas.microsoft.com/office/2006/documentManagement/types"/>
    <ds:schemaRef ds:uri="http://purl.org/dc/elements/1.1/"/>
    <ds:schemaRef ds:uri="http://schemas.microsoft.com/office/2006/metadata/properties"/>
    <ds:schemaRef ds:uri="303dbf9b-b85b-46a0-94f1-894078c07ecd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UWTSD PP Template (Cream background)</Template>
  <TotalTime>0</TotalTime>
  <Words>2619</Words>
  <Application>Microsoft Office PowerPoint</Application>
  <PresentationFormat>On-screen Show (4:3)</PresentationFormat>
  <Paragraphs>358</Paragraphs>
  <Slides>48</Slides>
  <Notes>41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2" baseType="lpstr">
      <vt:lpstr>Arial</vt:lpstr>
      <vt:lpstr>Calibri</vt:lpstr>
      <vt:lpstr>Raleway</vt:lpstr>
      <vt:lpstr>UWTSD PP Template (Cream background)</vt:lpstr>
      <vt:lpstr>PowerPoint Presentation</vt:lpstr>
      <vt:lpstr>ECEY6011/C Arweinyddiaeth ar gyfer systemau o ansawdd Leadership for systems of quality  Darlith 3 Lecture 3 </vt:lpstr>
      <vt:lpstr>Sgiliau Cyflogadwyedd/ Trosglwyddadwy Employability/Transferable Skills</vt:lpstr>
      <vt:lpstr>Rhaglen Ymarferydd Blynyddoedd Cynnar Early Years Practitioner programme</vt:lpstr>
      <vt:lpstr>Trosolwg/ Overview </vt:lpstr>
      <vt:lpstr>Beth yw ansawdd? What is quality?</vt:lpstr>
      <vt:lpstr>Beth yw ansawdd? What is quality?</vt:lpstr>
      <vt:lpstr> Gwybodaeth seiliedig ar ymchwil am arfer effeithiol yn y blynyddoedd cynnar Research-informed knowledge about effective early years practice  </vt:lpstr>
      <vt:lpstr>Prosiect EPPE/ EPPSE project  </vt:lpstr>
      <vt:lpstr>Prosiect EPPE/ EPPSE project  </vt:lpstr>
      <vt:lpstr>Negeseuon allweddol </vt:lpstr>
      <vt:lpstr>Key messages </vt:lpstr>
      <vt:lpstr>Prosiect REPEY</vt:lpstr>
      <vt:lpstr>REPEY project</vt:lpstr>
      <vt:lpstr>Negeseuon allweddol</vt:lpstr>
      <vt:lpstr>Key messages </vt:lpstr>
      <vt:lpstr>Addysgeg Effeithiol  </vt:lpstr>
      <vt:lpstr>Effective pedagogy  </vt:lpstr>
      <vt:lpstr>Sut ydyn ni'n Mesur Ansawdd? How do we Measure Quality?</vt:lpstr>
      <vt:lpstr>Adroddiad Ansawdd Gofal - AGC Quality of Care Report - CIW</vt:lpstr>
      <vt:lpstr>Adroddiad Ansawdd Gofal - AGC Quality of Care Report - CIW</vt:lpstr>
      <vt:lpstr>Adroddiad Ansawdd Gofal - AGC Quality of Care Report - CIW</vt:lpstr>
      <vt:lpstr>Adroddiad Ansawdd Gofal - AGC Quality of Care Report - CIW</vt:lpstr>
      <vt:lpstr>Adroddiad Ansawdd Gofal - AGC Quality of Care Report - CIW</vt:lpstr>
      <vt:lpstr>Graddfeydd Sgorio Amgylcheddol a’r Raddfa Cyd-feddwl Parhaus a Lles Emosiynol Environment Ratings Scales and the Sustained Shared Thinking and Emotional Wellbeing Scale</vt:lpstr>
      <vt:lpstr>Graddfeydd sgorio amgylcheddol  Environment rating scales </vt:lpstr>
      <vt:lpstr>PowerPoint Presentation</vt:lpstr>
      <vt:lpstr>ECERS</vt:lpstr>
      <vt:lpstr>Clip Fideo ECERS Video clip</vt:lpstr>
      <vt:lpstr>ITERS-3</vt:lpstr>
      <vt:lpstr>Clip Fideo ITERS-3 Video clip</vt:lpstr>
      <vt:lpstr>PowerPoint Presentation</vt:lpstr>
      <vt:lpstr>Sut mae rhyngweithio effeithiol mewn ysgol/lleoliad blynyddoedd cynnar yn edrych?</vt:lpstr>
      <vt:lpstr>Sut mae rhyngweithio effeithiol mewn ysgol/lleoliad blynyddoedd cynnar yn edrych?</vt:lpstr>
      <vt:lpstr>What does effective interaction in early years school/settings look like?</vt:lpstr>
      <vt:lpstr>What does effective interaction in early years school/settings look like?</vt:lpstr>
      <vt:lpstr>Is-raddfeydd SSTEW</vt:lpstr>
      <vt:lpstr>SSTEW subscales</vt:lpstr>
      <vt:lpstr>PowerPoint Presentation</vt:lpstr>
      <vt:lpstr>Iâ       Ice</vt:lpstr>
      <vt:lpstr>PowerPoint Presentation</vt:lpstr>
      <vt:lpstr>Pwli      Pulley</vt:lpstr>
      <vt:lpstr>PowerPoint Presentation</vt:lpstr>
      <vt:lpstr>Trefn Arferol        Routine</vt:lpstr>
      <vt:lpstr>Syniadau?   Thoughts?</vt:lpstr>
      <vt:lpstr>Effective Early Learning (EEL) and  Baby Effective Early Learning (BEEL)</vt:lpstr>
      <vt:lpstr>Cyfeiriadau       References</vt:lpstr>
      <vt:lpstr>Cyfeiriadau      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Natasha Young</cp:lastModifiedBy>
  <cp:revision>131</cp:revision>
  <cp:lastPrinted>2019-02-26T08:32:21Z</cp:lastPrinted>
  <dcterms:created xsi:type="dcterms:W3CDTF">2015-04-14T15:21:28Z</dcterms:created>
  <dcterms:modified xsi:type="dcterms:W3CDTF">2022-09-26T14:36:55Z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