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21" r:id="rId4"/>
  </p:sldMasterIdLst>
  <p:notesMasterIdLst>
    <p:notesMasterId r:id="rId17"/>
  </p:notesMasterIdLst>
  <p:sldIdLst>
    <p:sldId id="258" r:id="rId5"/>
    <p:sldId id="259" r:id="rId6"/>
    <p:sldId id="263" r:id="rId7"/>
    <p:sldId id="264" r:id="rId8"/>
    <p:sldId id="265" r:id="rId9"/>
    <p:sldId id="266" r:id="rId10"/>
    <p:sldId id="271" r:id="rId11"/>
    <p:sldId id="272" r:id="rId12"/>
    <p:sldId id="267" r:id="rId13"/>
    <p:sldId id="273"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3686" autoAdjust="0"/>
  </p:normalViewPr>
  <p:slideViewPr>
    <p:cSldViewPr snapToGrid="0">
      <p:cViewPr varScale="1">
        <p:scale>
          <a:sx n="61" d="100"/>
          <a:sy n="61" d="100"/>
        </p:scale>
        <p:origin x="882" y="7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237C87-FD67-4963-93F5-3F66F080E5E1}"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2829FE35-57B7-4FC5-B861-9CCA6624CDF4}">
      <dgm:prSet phldrT="[Text]" custT="1"/>
      <dgm:spPr/>
      <dgm:t>
        <a:bodyPr/>
        <a:lstStyle/>
        <a:p>
          <a:r>
            <a:rPr lang="en-GB" sz="2000" dirty="0">
              <a:latin typeface="Times New Roman" panose="02020603050405020304" pitchFamily="18" charset="0"/>
              <a:cs typeface="Times New Roman" panose="02020603050405020304" pitchFamily="18" charset="0"/>
            </a:rPr>
            <a:t>Start-Up / Initiation</a:t>
          </a:r>
        </a:p>
      </dgm:t>
    </dgm:pt>
    <dgm:pt modelId="{7BA31543-416D-4C40-A89C-7364B8BE281C}" type="parTrans" cxnId="{DB2BF236-2F15-4BDF-A454-538F68B11723}">
      <dgm:prSet/>
      <dgm:spPr/>
      <dgm:t>
        <a:bodyPr/>
        <a:lstStyle/>
        <a:p>
          <a:endParaRPr lang="en-GB"/>
        </a:p>
      </dgm:t>
    </dgm:pt>
    <dgm:pt modelId="{C5FC50D7-8FB3-4EB5-8545-4687E3E0929B}" type="sibTrans" cxnId="{DB2BF236-2F15-4BDF-A454-538F68B11723}">
      <dgm:prSet/>
      <dgm:spPr/>
      <dgm:t>
        <a:bodyPr/>
        <a:lstStyle/>
        <a:p>
          <a:endParaRPr lang="en-GB"/>
        </a:p>
      </dgm:t>
    </dgm:pt>
    <dgm:pt modelId="{F0A6C8C7-266A-4A8D-B415-055AE4C388CD}">
      <dgm:prSet phldrT="[Text]" custT="1"/>
      <dgm:spPr/>
      <dgm:t>
        <a:bodyPr/>
        <a:lstStyle/>
        <a:p>
          <a:r>
            <a:rPr lang="en-GB" sz="2000" dirty="0">
              <a:latin typeface="Times New Roman" panose="02020603050405020304" pitchFamily="18" charset="0"/>
              <a:cs typeface="Times New Roman" panose="02020603050405020304" pitchFamily="18" charset="0"/>
            </a:rPr>
            <a:t>Planning &amp; Organisation </a:t>
          </a:r>
        </a:p>
      </dgm:t>
    </dgm:pt>
    <dgm:pt modelId="{12C67DDD-9ED1-4549-95DA-CD393A3CFE64}" type="parTrans" cxnId="{696D2AA5-3A8A-4C52-86BB-B10F1F964660}">
      <dgm:prSet/>
      <dgm:spPr/>
      <dgm:t>
        <a:bodyPr/>
        <a:lstStyle/>
        <a:p>
          <a:endParaRPr lang="en-GB"/>
        </a:p>
      </dgm:t>
    </dgm:pt>
    <dgm:pt modelId="{EC0DD7F1-5D49-4201-A4B4-899A229E1577}" type="sibTrans" cxnId="{696D2AA5-3A8A-4C52-86BB-B10F1F964660}">
      <dgm:prSet/>
      <dgm:spPr/>
      <dgm:t>
        <a:bodyPr/>
        <a:lstStyle/>
        <a:p>
          <a:endParaRPr lang="en-GB"/>
        </a:p>
      </dgm:t>
    </dgm:pt>
    <dgm:pt modelId="{869D8DFC-E897-4F6C-8F37-BC86AA198469}">
      <dgm:prSet phldrT="[Text]" custT="1"/>
      <dgm:spPr/>
      <dgm:t>
        <a:bodyPr/>
        <a:lstStyle/>
        <a:p>
          <a:r>
            <a:rPr lang="en-GB" sz="2000" dirty="0">
              <a:latin typeface="Times New Roman" panose="02020603050405020304" pitchFamily="18" charset="0"/>
              <a:cs typeface="Times New Roman" panose="02020603050405020304" pitchFamily="18" charset="0"/>
            </a:rPr>
            <a:t>Implementation &amp; Monitoring </a:t>
          </a:r>
        </a:p>
      </dgm:t>
    </dgm:pt>
    <dgm:pt modelId="{DDC6FA5F-19DA-4BAD-A958-401F6295B207}" type="parTrans" cxnId="{0BD4BA32-7385-41AA-922A-BAC87ECC6756}">
      <dgm:prSet/>
      <dgm:spPr/>
      <dgm:t>
        <a:bodyPr/>
        <a:lstStyle/>
        <a:p>
          <a:endParaRPr lang="en-GB"/>
        </a:p>
      </dgm:t>
    </dgm:pt>
    <dgm:pt modelId="{26EC2FA8-DD1E-47A7-ACC3-1FAB1C30BE55}" type="sibTrans" cxnId="{0BD4BA32-7385-41AA-922A-BAC87ECC6756}">
      <dgm:prSet/>
      <dgm:spPr/>
      <dgm:t>
        <a:bodyPr/>
        <a:lstStyle/>
        <a:p>
          <a:endParaRPr lang="en-GB"/>
        </a:p>
      </dgm:t>
    </dgm:pt>
    <dgm:pt modelId="{79FEE873-CF08-49F3-87A5-9C422DCF4E20}">
      <dgm:prSet phldrT="[Text]" custT="1"/>
      <dgm:spPr/>
      <dgm:t>
        <a:bodyPr/>
        <a:lstStyle/>
        <a:p>
          <a:r>
            <a:rPr lang="en-GB" sz="2000" dirty="0">
              <a:latin typeface="Times New Roman" panose="02020603050405020304" pitchFamily="18" charset="0"/>
              <a:cs typeface="Times New Roman" panose="02020603050405020304" pitchFamily="18" charset="0"/>
            </a:rPr>
            <a:t>Completion &amp; Evaluation</a:t>
          </a:r>
        </a:p>
      </dgm:t>
    </dgm:pt>
    <dgm:pt modelId="{8BDEA961-6438-4788-ACC1-522C3C02EBAB}" type="parTrans" cxnId="{9822DF22-6592-404E-ABC6-632256252672}">
      <dgm:prSet/>
      <dgm:spPr/>
      <dgm:t>
        <a:bodyPr/>
        <a:lstStyle/>
        <a:p>
          <a:endParaRPr lang="en-GB"/>
        </a:p>
      </dgm:t>
    </dgm:pt>
    <dgm:pt modelId="{2AA65C68-E4BC-4708-B84E-1C8A516B6627}" type="sibTrans" cxnId="{9822DF22-6592-404E-ABC6-632256252672}">
      <dgm:prSet/>
      <dgm:spPr/>
      <dgm:t>
        <a:bodyPr/>
        <a:lstStyle/>
        <a:p>
          <a:endParaRPr lang="en-GB"/>
        </a:p>
      </dgm:t>
    </dgm:pt>
    <dgm:pt modelId="{2ED3285D-CAA4-4A62-B1A8-2BF8B20530F7}" type="pres">
      <dgm:prSet presAssocID="{98237C87-FD67-4963-93F5-3F66F080E5E1}" presName="cycle" presStyleCnt="0">
        <dgm:presLayoutVars>
          <dgm:dir/>
          <dgm:resizeHandles val="exact"/>
        </dgm:presLayoutVars>
      </dgm:prSet>
      <dgm:spPr/>
    </dgm:pt>
    <dgm:pt modelId="{2BD369DA-6299-477E-89AD-92DED8B1C0A3}" type="pres">
      <dgm:prSet presAssocID="{2829FE35-57B7-4FC5-B861-9CCA6624CDF4}" presName="node" presStyleLbl="node1" presStyleIdx="0" presStyleCnt="4" custScaleX="110588">
        <dgm:presLayoutVars>
          <dgm:bulletEnabled val="1"/>
        </dgm:presLayoutVars>
      </dgm:prSet>
      <dgm:spPr/>
    </dgm:pt>
    <dgm:pt modelId="{2C4A62C9-A9E4-4BE9-BB69-ADF8BC550DB0}" type="pres">
      <dgm:prSet presAssocID="{2829FE35-57B7-4FC5-B861-9CCA6624CDF4}" presName="spNode" presStyleCnt="0"/>
      <dgm:spPr/>
    </dgm:pt>
    <dgm:pt modelId="{F032A54B-2DC9-4502-B6D8-666E9FB9C77C}" type="pres">
      <dgm:prSet presAssocID="{C5FC50D7-8FB3-4EB5-8545-4687E3E0929B}" presName="sibTrans" presStyleLbl="sibTrans1D1" presStyleIdx="0" presStyleCnt="4"/>
      <dgm:spPr/>
    </dgm:pt>
    <dgm:pt modelId="{F25DF078-AC8E-44DC-BD3A-C99DCA7AA30E}" type="pres">
      <dgm:prSet presAssocID="{F0A6C8C7-266A-4A8D-B415-055AE4C388CD}" presName="node" presStyleLbl="node1" presStyleIdx="1" presStyleCnt="4" custScaleX="111768">
        <dgm:presLayoutVars>
          <dgm:bulletEnabled val="1"/>
        </dgm:presLayoutVars>
      </dgm:prSet>
      <dgm:spPr/>
    </dgm:pt>
    <dgm:pt modelId="{7DA5390A-D01E-4349-8724-E0CCECB166B9}" type="pres">
      <dgm:prSet presAssocID="{F0A6C8C7-266A-4A8D-B415-055AE4C388CD}" presName="spNode" presStyleCnt="0"/>
      <dgm:spPr/>
    </dgm:pt>
    <dgm:pt modelId="{15DA52D7-B200-4149-8296-6C5888E46D03}" type="pres">
      <dgm:prSet presAssocID="{EC0DD7F1-5D49-4201-A4B4-899A229E1577}" presName="sibTrans" presStyleLbl="sibTrans1D1" presStyleIdx="1" presStyleCnt="4"/>
      <dgm:spPr/>
    </dgm:pt>
    <dgm:pt modelId="{BF8AB504-E870-4A9E-B747-5F6C92BA749F}" type="pres">
      <dgm:prSet presAssocID="{869D8DFC-E897-4F6C-8F37-BC86AA198469}" presName="node" presStyleLbl="node1" presStyleIdx="2" presStyleCnt="4" custScaleX="111746">
        <dgm:presLayoutVars>
          <dgm:bulletEnabled val="1"/>
        </dgm:presLayoutVars>
      </dgm:prSet>
      <dgm:spPr/>
    </dgm:pt>
    <dgm:pt modelId="{72A7C509-EBFB-4B31-BEAE-0E14867B6840}" type="pres">
      <dgm:prSet presAssocID="{869D8DFC-E897-4F6C-8F37-BC86AA198469}" presName="spNode" presStyleCnt="0"/>
      <dgm:spPr/>
    </dgm:pt>
    <dgm:pt modelId="{469BAA1E-82A4-4E12-98BF-E7C41020F2E2}" type="pres">
      <dgm:prSet presAssocID="{26EC2FA8-DD1E-47A7-ACC3-1FAB1C30BE55}" presName="sibTrans" presStyleLbl="sibTrans1D1" presStyleIdx="2" presStyleCnt="4"/>
      <dgm:spPr/>
    </dgm:pt>
    <dgm:pt modelId="{5F8F41C9-98E6-487B-81A6-4D04C5350B7D}" type="pres">
      <dgm:prSet presAssocID="{79FEE873-CF08-49F3-87A5-9C422DCF4E20}" presName="node" presStyleLbl="node1" presStyleIdx="3" presStyleCnt="4" custScaleX="114087">
        <dgm:presLayoutVars>
          <dgm:bulletEnabled val="1"/>
        </dgm:presLayoutVars>
      </dgm:prSet>
      <dgm:spPr/>
    </dgm:pt>
    <dgm:pt modelId="{F3A2CB25-A766-45BE-9569-2C88198E3D32}" type="pres">
      <dgm:prSet presAssocID="{79FEE873-CF08-49F3-87A5-9C422DCF4E20}" presName="spNode" presStyleCnt="0"/>
      <dgm:spPr/>
    </dgm:pt>
    <dgm:pt modelId="{BA80329A-CA5C-4472-A479-9B7E4877D66F}" type="pres">
      <dgm:prSet presAssocID="{2AA65C68-E4BC-4708-B84E-1C8A516B6627}" presName="sibTrans" presStyleLbl="sibTrans1D1" presStyleIdx="3" presStyleCnt="4"/>
      <dgm:spPr/>
    </dgm:pt>
  </dgm:ptLst>
  <dgm:cxnLst>
    <dgm:cxn modelId="{CFEBBC05-F5BC-4D1D-BFF3-BAD42B217965}" type="presOf" srcId="{26EC2FA8-DD1E-47A7-ACC3-1FAB1C30BE55}" destId="{469BAA1E-82A4-4E12-98BF-E7C41020F2E2}" srcOrd="0" destOrd="0" presId="urn:microsoft.com/office/officeart/2005/8/layout/cycle5"/>
    <dgm:cxn modelId="{68C5191E-27C0-469C-8264-69C8EFD923C2}" type="presOf" srcId="{79FEE873-CF08-49F3-87A5-9C422DCF4E20}" destId="{5F8F41C9-98E6-487B-81A6-4D04C5350B7D}" srcOrd="0" destOrd="0" presId="urn:microsoft.com/office/officeart/2005/8/layout/cycle5"/>
    <dgm:cxn modelId="{9822DF22-6592-404E-ABC6-632256252672}" srcId="{98237C87-FD67-4963-93F5-3F66F080E5E1}" destId="{79FEE873-CF08-49F3-87A5-9C422DCF4E20}" srcOrd="3" destOrd="0" parTransId="{8BDEA961-6438-4788-ACC1-522C3C02EBAB}" sibTransId="{2AA65C68-E4BC-4708-B84E-1C8A516B6627}"/>
    <dgm:cxn modelId="{0BD4BA32-7385-41AA-922A-BAC87ECC6756}" srcId="{98237C87-FD67-4963-93F5-3F66F080E5E1}" destId="{869D8DFC-E897-4F6C-8F37-BC86AA198469}" srcOrd="2" destOrd="0" parTransId="{DDC6FA5F-19DA-4BAD-A958-401F6295B207}" sibTransId="{26EC2FA8-DD1E-47A7-ACC3-1FAB1C30BE55}"/>
    <dgm:cxn modelId="{02958934-A2C9-4E99-A4F3-9E1FA6E8578D}" type="presOf" srcId="{EC0DD7F1-5D49-4201-A4B4-899A229E1577}" destId="{15DA52D7-B200-4149-8296-6C5888E46D03}" srcOrd="0" destOrd="0" presId="urn:microsoft.com/office/officeart/2005/8/layout/cycle5"/>
    <dgm:cxn modelId="{DB2BF236-2F15-4BDF-A454-538F68B11723}" srcId="{98237C87-FD67-4963-93F5-3F66F080E5E1}" destId="{2829FE35-57B7-4FC5-B861-9CCA6624CDF4}" srcOrd="0" destOrd="0" parTransId="{7BA31543-416D-4C40-A89C-7364B8BE281C}" sibTransId="{C5FC50D7-8FB3-4EB5-8545-4687E3E0929B}"/>
    <dgm:cxn modelId="{4B9F3D73-2D33-42FE-BAAB-ACF4BEA5EF5F}" type="presOf" srcId="{2829FE35-57B7-4FC5-B861-9CCA6624CDF4}" destId="{2BD369DA-6299-477E-89AD-92DED8B1C0A3}" srcOrd="0" destOrd="0" presId="urn:microsoft.com/office/officeart/2005/8/layout/cycle5"/>
    <dgm:cxn modelId="{0FC8AA59-BFB5-45B7-9552-4BFD726F1716}" type="presOf" srcId="{869D8DFC-E897-4F6C-8F37-BC86AA198469}" destId="{BF8AB504-E870-4A9E-B747-5F6C92BA749F}" srcOrd="0" destOrd="0" presId="urn:microsoft.com/office/officeart/2005/8/layout/cycle5"/>
    <dgm:cxn modelId="{A09B068D-6C63-41FB-8B34-24AD794B956B}" type="presOf" srcId="{98237C87-FD67-4963-93F5-3F66F080E5E1}" destId="{2ED3285D-CAA4-4A62-B1A8-2BF8B20530F7}" srcOrd="0" destOrd="0" presId="urn:microsoft.com/office/officeart/2005/8/layout/cycle5"/>
    <dgm:cxn modelId="{1B4D8F99-4E86-4524-A97F-C381B52F0DBC}" type="presOf" srcId="{2AA65C68-E4BC-4708-B84E-1C8A516B6627}" destId="{BA80329A-CA5C-4472-A479-9B7E4877D66F}" srcOrd="0" destOrd="0" presId="urn:microsoft.com/office/officeart/2005/8/layout/cycle5"/>
    <dgm:cxn modelId="{696D2AA5-3A8A-4C52-86BB-B10F1F964660}" srcId="{98237C87-FD67-4963-93F5-3F66F080E5E1}" destId="{F0A6C8C7-266A-4A8D-B415-055AE4C388CD}" srcOrd="1" destOrd="0" parTransId="{12C67DDD-9ED1-4549-95DA-CD393A3CFE64}" sibTransId="{EC0DD7F1-5D49-4201-A4B4-899A229E1577}"/>
    <dgm:cxn modelId="{998E50D9-0792-48CA-AAC8-83DD7B56DA0A}" type="presOf" srcId="{C5FC50D7-8FB3-4EB5-8545-4687E3E0929B}" destId="{F032A54B-2DC9-4502-B6D8-666E9FB9C77C}" srcOrd="0" destOrd="0" presId="urn:microsoft.com/office/officeart/2005/8/layout/cycle5"/>
    <dgm:cxn modelId="{CEB9C4E7-FB19-45D5-B87D-D69139B34F26}" type="presOf" srcId="{F0A6C8C7-266A-4A8D-B415-055AE4C388CD}" destId="{F25DF078-AC8E-44DC-BD3A-C99DCA7AA30E}" srcOrd="0" destOrd="0" presId="urn:microsoft.com/office/officeart/2005/8/layout/cycle5"/>
    <dgm:cxn modelId="{C80675D9-3205-4642-9717-17C3BB5AF27B}" type="presParOf" srcId="{2ED3285D-CAA4-4A62-B1A8-2BF8B20530F7}" destId="{2BD369DA-6299-477E-89AD-92DED8B1C0A3}" srcOrd="0" destOrd="0" presId="urn:microsoft.com/office/officeart/2005/8/layout/cycle5"/>
    <dgm:cxn modelId="{05953063-2792-4545-8A7D-252859449CBC}" type="presParOf" srcId="{2ED3285D-CAA4-4A62-B1A8-2BF8B20530F7}" destId="{2C4A62C9-A9E4-4BE9-BB69-ADF8BC550DB0}" srcOrd="1" destOrd="0" presId="urn:microsoft.com/office/officeart/2005/8/layout/cycle5"/>
    <dgm:cxn modelId="{F62EEFB8-56FC-4EA5-B3A6-832398F9DE2C}" type="presParOf" srcId="{2ED3285D-CAA4-4A62-B1A8-2BF8B20530F7}" destId="{F032A54B-2DC9-4502-B6D8-666E9FB9C77C}" srcOrd="2" destOrd="0" presId="urn:microsoft.com/office/officeart/2005/8/layout/cycle5"/>
    <dgm:cxn modelId="{E8A6A204-C1AA-4A45-A519-DAACD7272AA1}" type="presParOf" srcId="{2ED3285D-CAA4-4A62-B1A8-2BF8B20530F7}" destId="{F25DF078-AC8E-44DC-BD3A-C99DCA7AA30E}" srcOrd="3" destOrd="0" presId="urn:microsoft.com/office/officeart/2005/8/layout/cycle5"/>
    <dgm:cxn modelId="{4363F011-80F6-49F9-9E9D-B04D5A874D7D}" type="presParOf" srcId="{2ED3285D-CAA4-4A62-B1A8-2BF8B20530F7}" destId="{7DA5390A-D01E-4349-8724-E0CCECB166B9}" srcOrd="4" destOrd="0" presId="urn:microsoft.com/office/officeart/2005/8/layout/cycle5"/>
    <dgm:cxn modelId="{257DE6F3-EED0-423D-9624-C9BF5CE2BDBB}" type="presParOf" srcId="{2ED3285D-CAA4-4A62-B1A8-2BF8B20530F7}" destId="{15DA52D7-B200-4149-8296-6C5888E46D03}" srcOrd="5" destOrd="0" presId="urn:microsoft.com/office/officeart/2005/8/layout/cycle5"/>
    <dgm:cxn modelId="{65E00D00-6D6B-4C65-B0A6-D0AC496D7934}" type="presParOf" srcId="{2ED3285D-CAA4-4A62-B1A8-2BF8B20530F7}" destId="{BF8AB504-E870-4A9E-B747-5F6C92BA749F}" srcOrd="6" destOrd="0" presId="urn:microsoft.com/office/officeart/2005/8/layout/cycle5"/>
    <dgm:cxn modelId="{2E19F177-E6E3-4BF3-862E-13B885827DEF}" type="presParOf" srcId="{2ED3285D-CAA4-4A62-B1A8-2BF8B20530F7}" destId="{72A7C509-EBFB-4B31-BEAE-0E14867B6840}" srcOrd="7" destOrd="0" presId="urn:microsoft.com/office/officeart/2005/8/layout/cycle5"/>
    <dgm:cxn modelId="{7B16D0FC-BCC1-4FBF-98F9-475F8848BB37}" type="presParOf" srcId="{2ED3285D-CAA4-4A62-B1A8-2BF8B20530F7}" destId="{469BAA1E-82A4-4E12-98BF-E7C41020F2E2}" srcOrd="8" destOrd="0" presId="urn:microsoft.com/office/officeart/2005/8/layout/cycle5"/>
    <dgm:cxn modelId="{7FF733EF-387D-42EB-BFAE-96D3191A0EDD}" type="presParOf" srcId="{2ED3285D-CAA4-4A62-B1A8-2BF8B20530F7}" destId="{5F8F41C9-98E6-487B-81A6-4D04C5350B7D}" srcOrd="9" destOrd="0" presId="urn:microsoft.com/office/officeart/2005/8/layout/cycle5"/>
    <dgm:cxn modelId="{51BEC30B-1095-4DFF-9B8F-DB12F2AA0EF0}" type="presParOf" srcId="{2ED3285D-CAA4-4A62-B1A8-2BF8B20530F7}" destId="{F3A2CB25-A766-45BE-9569-2C88198E3D32}" srcOrd="10" destOrd="0" presId="urn:microsoft.com/office/officeart/2005/8/layout/cycle5"/>
    <dgm:cxn modelId="{3B1EA852-9639-43FE-87A1-47F5A139D6C3}" type="presParOf" srcId="{2ED3285D-CAA4-4A62-B1A8-2BF8B20530F7}" destId="{BA80329A-CA5C-4472-A479-9B7E4877D66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369DA-6299-477E-89AD-92DED8B1C0A3}">
      <dsp:nvSpPr>
        <dsp:cNvPr id="0" name=""/>
        <dsp:cNvSpPr/>
      </dsp:nvSpPr>
      <dsp:spPr>
        <a:xfrm>
          <a:off x="2776920" y="2842"/>
          <a:ext cx="1852890"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Start-Up / Initiation</a:t>
          </a:r>
        </a:p>
      </dsp:txBody>
      <dsp:txXfrm>
        <a:off x="2830084" y="56006"/>
        <a:ext cx="1746562" cy="982740"/>
      </dsp:txXfrm>
    </dsp:sp>
    <dsp:sp modelId="{F032A54B-2DC9-4502-B6D8-666E9FB9C77C}">
      <dsp:nvSpPr>
        <dsp:cNvPr id="0" name=""/>
        <dsp:cNvSpPr/>
      </dsp:nvSpPr>
      <dsp:spPr>
        <a:xfrm>
          <a:off x="1904245" y="547376"/>
          <a:ext cx="3598238" cy="3598238"/>
        </a:xfrm>
        <a:custGeom>
          <a:avLst/>
          <a:gdLst/>
          <a:ahLst/>
          <a:cxnLst/>
          <a:rect l="0" t="0" r="0" b="0"/>
          <a:pathLst>
            <a:path>
              <a:moveTo>
                <a:pt x="2933599" y="402772"/>
              </a:moveTo>
              <a:arcTo wR="1799119" hR="1799119" stAng="18545554" swAng="151144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25DF078-AC8E-44DC-BD3A-C99DCA7AA30E}">
      <dsp:nvSpPr>
        <dsp:cNvPr id="0" name=""/>
        <dsp:cNvSpPr/>
      </dsp:nvSpPr>
      <dsp:spPr>
        <a:xfrm>
          <a:off x="4566154" y="1801961"/>
          <a:ext cx="1872660"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Planning &amp; Organisation </a:t>
          </a:r>
        </a:p>
      </dsp:txBody>
      <dsp:txXfrm>
        <a:off x="4619318" y="1855125"/>
        <a:ext cx="1766332" cy="982740"/>
      </dsp:txXfrm>
    </dsp:sp>
    <dsp:sp modelId="{15DA52D7-B200-4149-8296-6C5888E46D03}">
      <dsp:nvSpPr>
        <dsp:cNvPr id="0" name=""/>
        <dsp:cNvSpPr/>
      </dsp:nvSpPr>
      <dsp:spPr>
        <a:xfrm>
          <a:off x="1904245" y="547376"/>
          <a:ext cx="3598238" cy="3598238"/>
        </a:xfrm>
        <a:custGeom>
          <a:avLst/>
          <a:gdLst/>
          <a:ahLst/>
          <a:cxnLst/>
          <a:rect l="0" t="0" r="0" b="0"/>
          <a:pathLst>
            <a:path>
              <a:moveTo>
                <a:pt x="3420956" y="2577884"/>
              </a:moveTo>
              <a:arcTo wR="1799119" hR="1799119" stAng="1538949" swAng="149788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8AB504-E870-4A9E-B747-5F6C92BA749F}">
      <dsp:nvSpPr>
        <dsp:cNvPr id="0" name=""/>
        <dsp:cNvSpPr/>
      </dsp:nvSpPr>
      <dsp:spPr>
        <a:xfrm>
          <a:off x="2767218" y="3601081"/>
          <a:ext cx="1872292"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Implementation &amp; Monitoring </a:t>
          </a:r>
        </a:p>
      </dsp:txBody>
      <dsp:txXfrm>
        <a:off x="2820382" y="3654245"/>
        <a:ext cx="1765964" cy="982740"/>
      </dsp:txXfrm>
    </dsp:sp>
    <dsp:sp modelId="{469BAA1E-82A4-4E12-98BF-E7C41020F2E2}">
      <dsp:nvSpPr>
        <dsp:cNvPr id="0" name=""/>
        <dsp:cNvSpPr/>
      </dsp:nvSpPr>
      <dsp:spPr>
        <a:xfrm>
          <a:off x="1904245" y="547376"/>
          <a:ext cx="3598238" cy="3598238"/>
        </a:xfrm>
        <a:custGeom>
          <a:avLst/>
          <a:gdLst/>
          <a:ahLst/>
          <a:cxnLst/>
          <a:rect l="0" t="0" r="0" b="0"/>
          <a:pathLst>
            <a:path>
              <a:moveTo>
                <a:pt x="657501" y="3189637"/>
              </a:moveTo>
              <a:arcTo wR="1799119" hR="1799119" stAng="7763164" swAng="149788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F8F41C9-98E6-487B-81A6-4D04C5350B7D}">
      <dsp:nvSpPr>
        <dsp:cNvPr id="0" name=""/>
        <dsp:cNvSpPr/>
      </dsp:nvSpPr>
      <dsp:spPr>
        <a:xfrm>
          <a:off x="948487" y="1801961"/>
          <a:ext cx="1911515"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Completion &amp; Evaluation</a:t>
          </a:r>
        </a:p>
      </dsp:txBody>
      <dsp:txXfrm>
        <a:off x="1001651" y="1855125"/>
        <a:ext cx="1805187" cy="982740"/>
      </dsp:txXfrm>
    </dsp:sp>
    <dsp:sp modelId="{BA80329A-CA5C-4472-A479-9B7E4877D66F}">
      <dsp:nvSpPr>
        <dsp:cNvPr id="0" name=""/>
        <dsp:cNvSpPr/>
      </dsp:nvSpPr>
      <dsp:spPr>
        <a:xfrm>
          <a:off x="1904245" y="547376"/>
          <a:ext cx="3598238" cy="3598238"/>
        </a:xfrm>
        <a:custGeom>
          <a:avLst/>
          <a:gdLst/>
          <a:ahLst/>
          <a:cxnLst/>
          <a:rect l="0" t="0" r="0" b="0"/>
          <a:pathLst>
            <a:path>
              <a:moveTo>
                <a:pt x="178202" y="1018441"/>
              </a:moveTo>
              <a:arcTo wR="1799119" hR="1799119" stAng="12343005" swAng="151144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818D7-DF4E-4C59-9BBA-548250DAC33A}" type="datetimeFigureOut">
              <a:rPr lang="en-US" smtClean="0"/>
              <a:t>12/9/2019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00A82-9926-4DBA-8BA5-A22EEB8ACF8E}" type="slidenum">
              <a:rPr lang="en-US" smtClean="0"/>
              <a:t>‹#›</a:t>
            </a:fld>
            <a:endParaRPr lang="en-US" dirty="0"/>
          </a:p>
        </p:txBody>
      </p:sp>
    </p:spTree>
    <p:extLst>
      <p:ext uri="{BB962C8B-B14F-4D97-AF65-F5344CB8AC3E}">
        <p14:creationId xmlns:p14="http://schemas.microsoft.com/office/powerpoint/2010/main" val="28423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a:t>
            </a:fld>
            <a:endParaRPr lang="en-US" dirty="0"/>
          </a:p>
        </p:txBody>
      </p:sp>
    </p:spTree>
    <p:extLst>
      <p:ext uri="{BB962C8B-B14F-4D97-AF65-F5344CB8AC3E}">
        <p14:creationId xmlns:p14="http://schemas.microsoft.com/office/powerpoint/2010/main" val="1016539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During this presentation I will provide, what I consider to be the key elements of Project Management and what I have actually learnt while attending lectures for this module. I will integrate the relevant theories and approaches from my own personal research as well as what has been discussed in lectures.  </a:t>
            </a: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 will also provide a critical evaluation of my own personal learning during the Project Management for Sustainability module and how it has enabled me to gain a greater understanding of Project Management itself. </a:t>
            </a: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 will look back over everything I have learnt and break down some of these key concepts, talking about their strengths and weaknesses and which ideas I support and which ones I reject and why. </a:t>
            </a:r>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2</a:t>
            </a:fld>
            <a:endParaRPr lang="en-US" dirty="0"/>
          </a:p>
        </p:txBody>
      </p:sp>
    </p:spTree>
    <p:extLst>
      <p:ext uri="{BB962C8B-B14F-4D97-AF65-F5344CB8AC3E}">
        <p14:creationId xmlns:p14="http://schemas.microsoft.com/office/powerpoint/2010/main" val="52939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Management is about utilising knowledge, skills, tools and techniques in order to achieve a specific outcome within the relevant set constraints, which could include time scales or specified budget. (PMI;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Management is about how processes and principles can be used to initiate, plan, execute and manage the way an end goal is achieved. (Axelos;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Key Components of PM Include: - </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Increasing or decreasing any one of these components will influence the others. By decreasing the amount of time available to complete the project for example, could negatively affect the quality of the end product. (Axelos; 2019). </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Dr Martin Barnes (APM President 2003-2012) states </a:t>
            </a:r>
            <a:r>
              <a:rPr lang="en-GB" sz="1200" kern="1200" dirty="0">
                <a:solidFill>
                  <a:schemeClr val="tx1"/>
                </a:solidFill>
                <a:effectLst/>
                <a:latin typeface="+mn-lt"/>
                <a:ea typeface="+mn-ea"/>
                <a:cs typeface="+mn-cs"/>
              </a:rPr>
              <a:t>"</a:t>
            </a:r>
            <a:r>
              <a:rPr lang="en-GB" sz="1200" i="1" kern="1200" dirty="0">
                <a:solidFill>
                  <a:schemeClr val="tx1"/>
                </a:solidFill>
                <a:effectLst/>
                <a:latin typeface="+mn-lt"/>
                <a:ea typeface="+mn-ea"/>
                <a:cs typeface="+mn-cs"/>
              </a:rPr>
              <a:t>At its most fundamental, project management is about people getting things done</a:t>
            </a:r>
            <a:r>
              <a:rPr lang="en-GB" sz="1200" kern="1200" dirty="0">
                <a:solidFill>
                  <a:schemeClr val="tx1"/>
                </a:solidFill>
                <a:effectLst/>
                <a:latin typeface="+mn-lt"/>
                <a:ea typeface="+mn-ea"/>
                <a:cs typeface="+mn-cs"/>
              </a:rPr>
              <a:t>." (APM; 2019).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well as having the benefit of ample resources including finance and time, people are fundamental to Project Management and the success of it. As Dr Barnes suggests, it is the way people work together; the relationships they build with one another; their interactions; their commitment to the project which is most important if they are to achieve what they set out to do.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3</a:t>
            </a:fld>
            <a:endParaRPr lang="en-US" dirty="0"/>
          </a:p>
        </p:txBody>
      </p:sp>
    </p:spTree>
    <p:extLst>
      <p:ext uri="{BB962C8B-B14F-4D97-AF65-F5344CB8AC3E}">
        <p14:creationId xmlns:p14="http://schemas.microsoft.com/office/powerpoint/2010/main" val="3160586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What is a Project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project is a temporary endeavour or undertaking that is implemented to achieve a necessary objective. It is the way in which an organisation can achieve an outcome via controlled management approaches. (My MG;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success of a project lies on whether the objectives have been met in relation to the constraints of the organisation for example, timescales and budget. (APM; 2019). </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Project Lifecycle </a:t>
            </a:r>
            <a:endParaRPr lang="en-GB" sz="120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The project lifecycle is a series of steps or phases that the project must go through from initiation to completion. There can be any number of phases but will always contain a start, an end and a monitoring phase. The lifecycle can be subject to change depending on the project or the organisation’s requirements. (</a:t>
            </a:r>
            <a:r>
              <a:rPr lang="en-US" sz="1200" b="0" kern="1200" dirty="0" err="1">
                <a:solidFill>
                  <a:schemeClr val="tx1"/>
                </a:solidFill>
                <a:effectLst/>
                <a:latin typeface="+mn-lt"/>
                <a:ea typeface="+mn-ea"/>
                <a:cs typeface="+mn-cs"/>
              </a:rPr>
              <a:t>Invensis</a:t>
            </a:r>
            <a:r>
              <a:rPr lang="en-US" sz="1200" b="0" kern="1200" dirty="0">
                <a:solidFill>
                  <a:schemeClr val="tx1"/>
                </a:solidFill>
                <a:effectLst/>
                <a:latin typeface="+mn-lt"/>
                <a:ea typeface="+mn-ea"/>
                <a:cs typeface="+mn-cs"/>
              </a:rPr>
              <a:t>; 2019). </a:t>
            </a:r>
            <a:r>
              <a:rPr lang="en-US"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Startup</a:t>
            </a:r>
            <a:r>
              <a:rPr lang="en-GB" sz="1200" kern="1200" dirty="0">
                <a:solidFill>
                  <a:schemeClr val="tx1"/>
                </a:solidFill>
                <a:effectLst/>
                <a:latin typeface="+mn-lt"/>
                <a:ea typeface="+mn-ea"/>
                <a:cs typeface="+mn-cs"/>
              </a:rPr>
              <a:t>/                Planning &amp;               Implementation &amp;               Completion &amp;     </a:t>
            </a:r>
          </a:p>
          <a:p>
            <a:r>
              <a:rPr lang="en-GB" sz="1200" kern="1200" dirty="0">
                <a:solidFill>
                  <a:schemeClr val="tx1"/>
                </a:solidFill>
                <a:effectLst/>
                <a:latin typeface="+mn-lt"/>
                <a:ea typeface="+mn-ea"/>
                <a:cs typeface="+mn-cs"/>
              </a:rPr>
              <a:t>     Initiation             Organisation                  Monitoring                         Evaluation</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projects follow a similar framework of stages set out above and each stage is just as important and reliant on the one that comes before it.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lifecycle provides a basic framework of the stages a project must go through in order to achieve its desired outcome. The lifecycle provides structure and clarity and gives the project team something to follow.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4</a:t>
            </a:fld>
            <a:endParaRPr lang="en-US" dirty="0"/>
          </a:p>
        </p:txBody>
      </p:sp>
    </p:spTree>
    <p:extLst>
      <p:ext uri="{BB962C8B-B14F-4D97-AF65-F5344CB8AC3E}">
        <p14:creationId xmlns:p14="http://schemas.microsoft.com/office/powerpoint/2010/main" val="1281021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Project Management Approaches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have been many different and conflicting approaches to Project Management that may be implemented when tasked with managing a project. It can be very difficult for a Project Manager to stick to just one approach and it is often that a number of approaches are used when managing a project. The Waterfall Approach and the Agile Approach are two that I believe deliver similar results but under completely different circumstances.</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The Waterfall Approach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Winston W. Royce established The Waterfall Approach to Project Management in 1970. (Project Manager.com;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 traditional approach to Project Management and breaks a project down in a number of specific stages that must happen in the exact order. The stages are dependant on the completion of the stage that comes before it. (</a:t>
            </a:r>
            <a:r>
              <a:rPr lang="en-GB" sz="1200" kern="1200" dirty="0" err="1">
                <a:solidFill>
                  <a:schemeClr val="tx1"/>
                </a:solidFill>
                <a:effectLst/>
                <a:latin typeface="+mn-lt"/>
                <a:ea typeface="+mn-ea"/>
                <a:cs typeface="+mn-cs"/>
              </a:rPr>
              <a:t>Nutcache</a:t>
            </a:r>
            <a:r>
              <a:rPr lang="en-GB" sz="1200" kern="1200" dirty="0">
                <a:solidFill>
                  <a:schemeClr val="tx1"/>
                </a:solidFill>
                <a:effectLst/>
                <a:latin typeface="+mn-lt"/>
                <a:ea typeface="+mn-ea"/>
                <a:cs typeface="+mn-cs"/>
              </a:rPr>
              <a: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 structured but extremely rigid approach with very little flexibility. The Waterfall Approach is centred around a detailed plan. If a stage falls behind, the whole project is at risk of missing its deadline. This leaves very little room for error.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The Agile Approach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Agile Approach to Project Management aims to achieve projects in small phases or cycles. Its focus is more centred around flexibility and to adapt to changes at very short notice. (</a:t>
            </a:r>
            <a:r>
              <a:rPr lang="en-GB" sz="1200" kern="1200" dirty="0" err="1">
                <a:solidFill>
                  <a:schemeClr val="tx1"/>
                </a:solidFill>
                <a:effectLst/>
                <a:latin typeface="+mn-lt"/>
                <a:ea typeface="+mn-ea"/>
                <a:cs typeface="+mn-cs"/>
              </a:rPr>
              <a:t>Nutcache</a:t>
            </a:r>
            <a:r>
              <a:rPr lang="en-GB" sz="1200" kern="1200" dirty="0">
                <a:solidFill>
                  <a:schemeClr val="tx1"/>
                </a:solidFill>
                <a:effectLst/>
                <a:latin typeface="+mn-lt"/>
                <a:ea typeface="+mn-ea"/>
                <a:cs typeface="+mn-cs"/>
              </a:rPr>
              <a: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goal is to deliver more frequent product releases in a short space of time and within shorter phases. (Work Front; 2019). Like its namesake; quick and well-coordinated.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be split into two different frameworks known as Scrum and Kanban, which are two of the most common.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Scrum delivers product releases much more rapidly in fixed length iterations of work known as ‘Sprints’. (Atlassian; 2019). Each individual Sprint only lasts a short time and each team responsible for completing work for that particular Sprint will make their own decision to the amount of commitment they put in. (Work Front;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Kanban aims to match the work load to the team’s actual capacity and focuses on getting things done as quickly and effectively as possible whilst giving the team the ability to react to any changes put to them. (Atlassian; 2019).</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Waterfall Vs Agile</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Waterfall Approach to Project Management is a fixed, rigid framework that must be followed in a specific order. This approach is inflexible, and I believe is unrealistic when considering how many different events can lead to a project requiring changing its course. The Agile Approach focuses more on collaboration from the customer and in its flexibility, allows for changes. Working so closely alongside the customer/client to adhere to their requirements allows for relationship building. The Agile Approach ensures that decisions are tested and can be rejected early on meaning a higher likelihood of project success. This level of decision-making flexibility is highly beneficial in projects requiring modifications to be made and which is not present in the Waterfall Approach. The Agile  Approach although more flexible may also have its faults. By focusing so much on making changes it may actually lose sight of the end objective thus creating problems with potentially running over budget and not meeting time scales.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5</a:t>
            </a:fld>
            <a:endParaRPr lang="en-US" dirty="0"/>
          </a:p>
        </p:txBody>
      </p:sp>
    </p:spTree>
    <p:extLst>
      <p:ext uri="{BB962C8B-B14F-4D97-AF65-F5344CB8AC3E}">
        <p14:creationId xmlns:p14="http://schemas.microsoft.com/office/powerpoint/2010/main" val="523687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Stakeholders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stakeholder can be described as anyone who has a vested interest in the project and who is impacted by its success or failure. (Project Manager;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Management recognises the importance of Stakeholder Management and Analysis. This includes identifying who the stakeholders are and how valuable each stakeholder is in relation to the project. There may be many stakeholders to one project. Some stakeholders may be more valuable than others and so their priority level must be established.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Stakeholders can have an extremely positive impact on the success of a project, so it is important to communicate frequently to ensure they understand and are up to date regarding the progress of the project.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6</a:t>
            </a:fld>
            <a:endParaRPr lang="en-US" dirty="0"/>
          </a:p>
        </p:txBody>
      </p:sp>
    </p:spTree>
    <p:extLst>
      <p:ext uri="{BB962C8B-B14F-4D97-AF65-F5344CB8AC3E}">
        <p14:creationId xmlns:p14="http://schemas.microsoft.com/office/powerpoint/2010/main" val="3288236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Diagram - (Bright Hub PM, 2019).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Power Interest Diagram shown on the screen is a useful tool to establish a clear understanding of stakeholder priority.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Stakeholder Management and Analysis is extremely important. In order to benefit from the Power Interest Diagram, it must first be established who the stakeholders are, there may be quite a number of them. The Diagram is used to establish how valuable the stakeholders are to the project, how much priority they must take over others and how best they should be managed in relation to their level or power and level of interest in the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stakeholders may make the difference between the project’s success or failure. In understanding key stakeholders, it will allow them to be managed more effectively.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7</a:t>
            </a:fld>
            <a:endParaRPr lang="en-US" dirty="0"/>
          </a:p>
        </p:txBody>
      </p:sp>
    </p:spTree>
    <p:extLst>
      <p:ext uri="{BB962C8B-B14F-4D97-AF65-F5344CB8AC3E}">
        <p14:creationId xmlns:p14="http://schemas.microsoft.com/office/powerpoint/2010/main" val="528060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kern="1200" dirty="0">
                <a:solidFill>
                  <a:schemeClr val="tx1"/>
                </a:solidFill>
                <a:effectLst/>
                <a:latin typeface="+mn-lt"/>
                <a:ea typeface="+mn-ea"/>
                <a:cs typeface="+mn-cs"/>
              </a:rPr>
              <a:t>Diagram – (Press Books; 2019). </a:t>
            </a:r>
          </a:p>
          <a:p>
            <a:endParaRPr lang="en-GB" sz="1200" u="sng"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Project Management is a tool in itself. It is used to predict as many problems as possible before they happen and to plan ahead so that a project can run as smoothly as possible ensuring the best possible outcome regardless of the potential risks and possible reasons for failure. (Lock, D; 2007).</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important that a risk management process is undertaken. Much in the same way as Stakeholder Management, firstly the risk must be identified, then prioritised in order of high, medium or low and finally the risk must be managed and an appropriate strategy must be put in place to decide how to address the potential risk. The risk must be monitored throughout the duration of the project as changes can occur often due to the fast paced environment that we live in. The diagram above can be used as a tool by establishing the likelihood of the risk happening and the impact it is going to have on the project.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an infinite number of reasons why a project may fail. Project Management uses tools and techniques to analyse the potential risks that may be associated with a project. These risks could be how the environmental impacts the project. They can either be internal factors (within the organisation); things like budget or co-worker relationships or can be external factors (outside of the organisation); things like marketplace competition or legal or political changes.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responsibility to prepare and anticipate risk falls to the Project Manager so it is essential that planning is undertaken before the commencement of a project.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8</a:t>
            </a:fld>
            <a:endParaRPr lang="en-US" dirty="0"/>
          </a:p>
        </p:txBody>
      </p:sp>
    </p:spTree>
    <p:extLst>
      <p:ext uri="{BB962C8B-B14F-4D97-AF65-F5344CB8AC3E}">
        <p14:creationId xmlns:p14="http://schemas.microsoft.com/office/powerpoint/2010/main" val="385555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lectures, most of the learning during this module has been carried out in small groups of 3 or 4 members and has involved a great deal of discussion and sharing of thoughts and ideas. I have thoroughly enjoyed being able to bounce ideas off my peers and it has given me confidence to be able share my thoughts with the members in my group before voicing them to the rest of the class. I’ve gained a greater level of confidence and an understanding of the subject matter this way. The debates during lectures with other groups over a certain topic, a difference of opinion or a different way of thinking has challenged my own preconceived understanding of certain things and being able to appreciate another person’s perceptive has opened up a broader way of thinking.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often taken a more leadership role while working in small groups. Rather than being picked for this role, I have often taken charge and taken the role up without formally discussing this with the other members of my group. Reflecting on this point, perhaps I could have offered the role to other members of the group before assigning myself as group leader. I took it upon myself to delegate.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the leader of the group during this module has not been without its difficulties. I believe this is because I have been unable to pick my own group; much like that of a Project Manager who may not be able to pick their own team. It can be challenging being placed with group members who perhaps have conflicted views and a clash of personalities. Getting my ideas across to members of the group who aren’t willing to listen because they have already formed their own opinion on the matter can often be a challenge and it has taught me that possessing strong communication skills is an invaluable tool when taking on the role of leader. </a:t>
            </a: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9</a:t>
            </a:fld>
            <a:endParaRPr lang="en-US" dirty="0"/>
          </a:p>
        </p:txBody>
      </p:sp>
    </p:spTree>
    <p:extLst>
      <p:ext uri="{BB962C8B-B14F-4D97-AF65-F5344CB8AC3E}">
        <p14:creationId xmlns:p14="http://schemas.microsoft.com/office/powerpoint/2010/main" val="2400987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learnt that a large portion of Project Management focuses on people skills and more importantly, communication skills and how, when used correctly, can greatly benefit a Project Manager leading a team. It has taught me that possessing good, strong communication skills can be the difference of a project failing or succeeding. Peter Drucker who was known as “</a:t>
            </a:r>
            <a:r>
              <a:rPr lang="en-GB" sz="1200" i="1" kern="1200" dirty="0">
                <a:solidFill>
                  <a:schemeClr val="tx1"/>
                </a:solidFill>
                <a:effectLst/>
                <a:latin typeface="+mn-lt"/>
                <a:ea typeface="+mn-ea"/>
                <a:cs typeface="+mn-cs"/>
              </a:rPr>
              <a:t>The Father of Modern Management</a:t>
            </a:r>
            <a:r>
              <a:rPr lang="en-GB" sz="1200" kern="1200" dirty="0">
                <a:solidFill>
                  <a:schemeClr val="tx1"/>
                </a:solidFill>
                <a:effectLst/>
                <a:latin typeface="+mn-lt"/>
                <a:ea typeface="+mn-ea"/>
                <a:cs typeface="+mn-cs"/>
              </a:rPr>
              <a:t>” focused a great deal of his thinking around communication, he said that “</a:t>
            </a:r>
            <a:r>
              <a:rPr lang="en-GB" sz="1200" i="1" kern="1200" dirty="0">
                <a:solidFill>
                  <a:schemeClr val="tx1"/>
                </a:solidFill>
                <a:effectLst/>
                <a:latin typeface="+mn-lt"/>
                <a:ea typeface="+mn-ea"/>
                <a:cs typeface="+mn-cs"/>
              </a:rPr>
              <a:t>The most important thing in communication is hearing what isn’t said</a:t>
            </a:r>
            <a:r>
              <a:rPr lang="en-GB" sz="1200" kern="1200" dirty="0">
                <a:solidFill>
                  <a:schemeClr val="tx1"/>
                </a:solidFill>
                <a:effectLst/>
                <a:latin typeface="+mn-lt"/>
                <a:ea typeface="+mn-ea"/>
                <a:cs typeface="+mn-cs"/>
              </a:rPr>
              <a:t>.” (Webb. K;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Possessing good people skills (also known as soft skills) is just as important as possessing relevant qualifications and business acumen. Skills such as being able to communicate effectively, build strong relationships with team members or being able to resolve conflict are fundamental in Project Management. Drucker also suggested that the relationship that is built between the Project Leader and the project team determines the success or failure of the project. The outcome is based on how the team members are treated by the Project Leader. (</a:t>
            </a:r>
            <a:r>
              <a:rPr lang="en-GB" sz="1200" kern="1200" dirty="0" err="1">
                <a:solidFill>
                  <a:schemeClr val="tx1"/>
                </a:solidFill>
                <a:effectLst/>
                <a:latin typeface="+mn-lt"/>
                <a:ea typeface="+mn-ea"/>
                <a:cs typeface="+mn-cs"/>
              </a:rPr>
              <a:t>Haner</a:t>
            </a:r>
            <a:r>
              <a:rPr lang="en-GB" sz="1200" kern="1200" dirty="0">
                <a:solidFill>
                  <a:schemeClr val="tx1"/>
                </a:solidFill>
                <a:effectLst/>
                <a:latin typeface="+mn-lt"/>
                <a:ea typeface="+mn-ea"/>
                <a:cs typeface="+mn-cs"/>
              </a:rPr>
              <a:t>, J; 2012). Dr Drucker also believed that a Project Leader and their team should have a level equal status. He believed that in order to create a strong relationship between the team, everyone should be heard and that the Project Leader and the project team should influence each other. Being a leader is about inspiring and motivating people and not about management dictatorship.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starting this module, I had no idea how important human interaction and relationships were in Management. I was sceptical at first but after digging a little deeper, I found another model which ties in extremely well to the thinking’s of Dr Drucker and that is the Hersey-Blanchard Model.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Paul Hersey and Ken Blanchard believed that no individual leadership style was any better than another. The model itself focuses on how a leader should adjust and adapt their leadership style to suit that of their followers based on the skills and abilities that their followers possess. Again, this suggests positive relationship building by ensuring that a leader considers the members of their team before choosing the way in which they wish to lead them. (Business Balls; 2019). </a:t>
            </a:r>
          </a:p>
          <a:p>
            <a:r>
              <a:rPr lang="en-GB" sz="1200" kern="1200" dirty="0">
                <a:solidFill>
                  <a:schemeClr val="tx1"/>
                </a:solidFill>
                <a:effectLst/>
                <a:latin typeface="+mn-lt"/>
                <a:ea typeface="+mn-ea"/>
                <a:cs typeface="+mn-cs"/>
              </a:rPr>
              <a:t>Having a Project Manager who can so freely adapt to the needs and qualities of the members of their team is extremely important as this is not always an easy thing to do. Not everyone possesses strong people skills and it is not something that can be taught.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Relationships between workers can be rather complex as everyone is different and a Project Manager who can adapt their leadership style and the way they do things to suit each person individually will do much better than one who focuses on only one way of doing things. </a:t>
            </a: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10</a:t>
            </a:fld>
            <a:endParaRPr lang="en-US" dirty="0"/>
          </a:p>
        </p:txBody>
      </p:sp>
    </p:spTree>
    <p:extLst>
      <p:ext uri="{BB962C8B-B14F-4D97-AF65-F5344CB8AC3E}">
        <p14:creationId xmlns:p14="http://schemas.microsoft.com/office/powerpoint/2010/main" val="4059156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Project Management is a rather complex and diverse subject. Used correctly, it can be a highly effective tool for accomplishing a goal by utilising relevant knowledge, skills, tools and techniques. There is no one tool that is any more superior than the others. They all have their own characteristics and it depends on the way in which the Project Manager leads, the project team and the project itself.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the project commences the objectives must be clearly set out this ensures complete transparency for the members of the team. It is the Project Managers responsibly to ensure that effective communication takes place at all stages throughout the life of the project.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come to find that one of the most important factors, if not, THE most important factor of Project Management is people. People are fundamental in every aspect of Project Management and the success of it. Every person is unique with their own individual skills and abilities. It is the Project Managers job to ensure they get the best out of their team by utilising their own skills and knowledge and creating strong relationships within the team; building trust and respect.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People skills or soft skills, are the key to this. A Project Manager should not only hold the relevant qualifications and business acumen but should also be a strong people person with leadership qualities. If they are to succeed, it is important to be able to inspire and motivate team members who ultimately have the same goal in achieving the objective.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starting this module, I had no idea just how diverse a subject, Project Management is. It has really opened my eyes to how interesting and challenging a profession it is. There is an infinite amount of information regarding Project Management and I honestly could have stood here all day but I hope I have provided you with an overview of my findings and my learning journey during this module.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actually now believe I have finally found the career path I wish to pursue and its only taken me 20 years since leaving school!  </a:t>
            </a: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11</a:t>
            </a:fld>
            <a:endParaRPr lang="en-US" dirty="0"/>
          </a:p>
        </p:txBody>
      </p:sp>
    </p:spTree>
    <p:extLst>
      <p:ext uri="{BB962C8B-B14F-4D97-AF65-F5344CB8AC3E}">
        <p14:creationId xmlns:p14="http://schemas.microsoft.com/office/powerpoint/2010/main" val="1379713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149229-E3F7-4B08-B8B0-567DB9AE2DBD}"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0579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026DC-D31F-40BA-B49D-47D87B9BA087}"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892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2464DF-92FB-4D4C-B2DE-15BC5F46772E}"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34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7F1A99-F4C1-4E12-B7D3-A88A44F4EB10}" type="datetime1">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4117080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2E7458-324C-48F7-80F5-74B19E1CAFEB}" type="datetime1">
              <a:rPr lang="en-US" smtClean="0"/>
              <a:t>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7348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0B054C-5E05-4896-867A-8DB56A20C8AC}" type="datetime1">
              <a:rPr lang="en-US" smtClean="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0044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94B787-46DA-4B4F-B781-E768630FCF2A}" type="datetime1">
              <a:rPr lang="en-US" smtClean="0"/>
              <a:t>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3500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38CE2-82D3-4BA2-B844-E7281181CD7A}" type="datetime1">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05616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A60FF511-91B4-4318-A9F6-BECE1367AD14}" type="datetime1">
              <a:rPr lang="en-US" smtClean="0"/>
              <a:t>12/9/2019</a:t>
            </a:fld>
            <a:endParaRPr lang="en-US" dirty="0"/>
          </a:p>
        </p:txBody>
      </p:sp>
    </p:spTree>
    <p:extLst>
      <p:ext uri="{BB962C8B-B14F-4D97-AF65-F5344CB8AC3E}">
        <p14:creationId xmlns:p14="http://schemas.microsoft.com/office/powerpoint/2010/main" val="399912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0829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09537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48881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7990460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39923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A46181-5447-4050-89D3-AA326DE4DA13}"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51565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50F08-CAEB-42BA-9362-548763B98147}" type="datetime1">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7179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A39CD9-90D5-49BD-B792-F7F07D136C39}" type="datetime1">
              <a:rPr lang="en-US" smtClean="0"/>
              <a:t>12/9/2019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283776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teamwork.com/project-management-for-universiti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mi.org/about/learn-about-pmi/what-is-project-management" TargetMode="External"/><Relationship Id="rId3" Type="http://schemas.openxmlformats.org/officeDocument/2006/relationships/hyperlink" Target="https://www.atlassian.com/agile/project-management" TargetMode="External"/><Relationship Id="rId7" Type="http://schemas.openxmlformats.org/officeDocument/2006/relationships/hyperlink" Target="https://pm4id.org/chapter/11-2-risk-management-process/" TargetMode="External"/><Relationship Id="rId12" Type="http://schemas.openxmlformats.org/officeDocument/2006/relationships/hyperlink" Target="https://www.workfront.com/blog/the-beginners-guide-to-agile-project-management-methodology" TargetMode="External"/><Relationship Id="rId2" Type="http://schemas.openxmlformats.org/officeDocument/2006/relationships/hyperlink" Target="https://www.apm.org.uk/resources/what-is-project-management/" TargetMode="External"/><Relationship Id="rId1" Type="http://schemas.openxmlformats.org/officeDocument/2006/relationships/slideLayout" Target="../slideLayouts/slideLayout2.xml"/><Relationship Id="rId6" Type="http://schemas.openxmlformats.org/officeDocument/2006/relationships/hyperlink" Target="https://www.nutcache.com/blog/8-top-project-management-approaches-methods-techniques/" TargetMode="External"/><Relationship Id="rId11" Type="http://schemas.openxmlformats.org/officeDocument/2006/relationships/hyperlink" Target="https://www.workfront.com/blog/rolling-out-scrum-on-your-marketing-team-part-1-with-andrea-fryrear" TargetMode="External"/><Relationship Id="rId5" Type="http://schemas.openxmlformats.org/officeDocument/2006/relationships/hyperlink" Target="https://www.businessballs.com/leadership-models/situational-leadership-model-hersey-and-blanchard/" TargetMode="External"/><Relationship Id="rId10" Type="http://schemas.openxmlformats.org/officeDocument/2006/relationships/hyperlink" Target="https://www.projectmanager.com/software/use-cases/waterfall-methodology" TargetMode="External"/><Relationship Id="rId4" Type="http://schemas.openxmlformats.org/officeDocument/2006/relationships/hyperlink" Target="https://www.axelos.com/best-practice-solutions/prince2/what-is-project-management" TargetMode="External"/><Relationship Id="rId9" Type="http://schemas.openxmlformats.org/officeDocument/2006/relationships/hyperlink" Target="https://www.projectmanager.com/blog/what-is-a-stakehol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D57754-1753-4D99-9147-25278927017F}"/>
              </a:ext>
            </a:extLst>
          </p:cNvPr>
          <p:cNvSpPr>
            <a:spLocks noGrp="1"/>
          </p:cNvSpPr>
          <p:nvPr>
            <p:ph type="ctrTitle"/>
          </p:nvPr>
        </p:nvSpPr>
        <p:spPr>
          <a:xfrm>
            <a:off x="697424" y="368710"/>
            <a:ext cx="8927024" cy="4670008"/>
          </a:xfrm>
        </p:spPr>
        <p:txBody>
          <a:bodyPr>
            <a:normAutofit/>
          </a:bodyPr>
          <a:lstStyle/>
          <a:p>
            <a:pPr algn="ctr"/>
            <a:r>
              <a:rPr lang="en-GB" sz="7200" dirty="0">
                <a:solidFill>
                  <a:schemeClr val="tx1"/>
                </a:solidFill>
                <a:latin typeface="Times New Roman" panose="02020603050405020304" pitchFamily="18" charset="0"/>
                <a:cs typeface="Times New Roman" panose="02020603050405020304" pitchFamily="18" charset="0"/>
              </a:rPr>
              <a:t>Project Management for Sustainability</a:t>
            </a:r>
            <a:br>
              <a:rPr lang="en-GB" sz="6600" dirty="0">
                <a:solidFill>
                  <a:schemeClr val="tx1"/>
                </a:solidFill>
                <a:latin typeface="Times New Roman" panose="02020603050405020304" pitchFamily="18" charset="0"/>
                <a:cs typeface="Times New Roman" panose="02020603050405020304" pitchFamily="18" charset="0"/>
              </a:rPr>
            </a:br>
            <a:br>
              <a:rPr lang="en-GB" sz="6600" dirty="0">
                <a:solidFill>
                  <a:schemeClr val="tx1"/>
                </a:solidFill>
                <a:latin typeface="Times New Roman" panose="02020603050405020304" pitchFamily="18" charset="0"/>
                <a:cs typeface="Times New Roman" panose="02020603050405020304" pitchFamily="18" charset="0"/>
              </a:rPr>
            </a:br>
            <a:r>
              <a:rPr lang="en-GB" sz="2800" dirty="0">
                <a:solidFill>
                  <a:schemeClr val="tx1"/>
                </a:solidFill>
                <a:latin typeface="Times New Roman" panose="02020603050405020304" pitchFamily="18" charset="0"/>
                <a:cs typeface="Times New Roman" panose="02020603050405020304" pitchFamily="18" charset="0"/>
              </a:rPr>
              <a:t>Module Code: BMSP5008</a:t>
            </a:r>
          </a:p>
        </p:txBody>
      </p:sp>
      <p:sp>
        <p:nvSpPr>
          <p:cNvPr id="3" name="Subtitle 2">
            <a:extLst>
              <a:ext uri="{FF2B5EF4-FFF2-40B4-BE49-F238E27FC236}">
                <a16:creationId xmlns:a16="http://schemas.microsoft.com/office/drawing/2014/main" id="{728B1921-F533-4F9E-8BF6-80EC4D451D77}"/>
              </a:ext>
            </a:extLst>
          </p:cNvPr>
          <p:cNvSpPr>
            <a:spLocks noGrp="1"/>
          </p:cNvSpPr>
          <p:nvPr>
            <p:ph type="subTitle" idx="1"/>
          </p:nvPr>
        </p:nvSpPr>
        <p:spPr>
          <a:xfrm>
            <a:off x="4729316" y="5038718"/>
            <a:ext cx="7462684" cy="1686545"/>
          </a:xfrm>
        </p:spPr>
        <p:txBody>
          <a:bodyPr>
            <a:noAutofit/>
          </a:bodyPr>
          <a:lstStyle/>
          <a:p>
            <a:r>
              <a:rPr lang="en-US" sz="4400" dirty="0">
                <a:solidFill>
                  <a:srgbClr val="FFFFFF">
                    <a:alpha val="70000"/>
                  </a:srgbClr>
                </a:solidFill>
                <a:latin typeface="Times New Roman" panose="02020603050405020304" pitchFamily="18" charset="0"/>
                <a:cs typeface="Times New Roman" panose="02020603050405020304" pitchFamily="18" charset="0"/>
              </a:rPr>
              <a:t>Lauren Emily Price</a:t>
            </a:r>
          </a:p>
          <a:p>
            <a:r>
              <a:rPr lang="en-US" sz="4400" dirty="0">
                <a:solidFill>
                  <a:srgbClr val="FFFFFF">
                    <a:alpha val="70000"/>
                  </a:srgbClr>
                </a:solidFill>
                <a:latin typeface="Times New Roman" panose="02020603050405020304" pitchFamily="18" charset="0"/>
                <a:cs typeface="Times New Roman" panose="02020603050405020304" pitchFamily="18" charset="0"/>
              </a:rPr>
              <a:t>Student Number: 1807244</a:t>
            </a:r>
          </a:p>
        </p:txBody>
      </p:sp>
    </p:spTree>
    <p:extLst>
      <p:ext uri="{BB962C8B-B14F-4D97-AF65-F5344CB8AC3E}">
        <p14:creationId xmlns:p14="http://schemas.microsoft.com/office/powerpoint/2010/main" val="20156800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id="{F5CCAE44-9634-46B4-BDD0-609BBA365809}"/>
              </a:ext>
            </a:extLst>
          </p:cNvPr>
          <p:cNvPicPr>
            <a:picLocks noGrp="1" noChangeAspect="1"/>
          </p:cNvPicPr>
          <p:nvPr>
            <p:ph idx="1"/>
          </p:nvPr>
        </p:nvPicPr>
        <p:blipFill rotWithShape="1">
          <a:blip r:embed="rId3"/>
          <a:srcRect l="3280"/>
          <a:stretch/>
        </p:blipFill>
        <p:spPr>
          <a:xfrm>
            <a:off x="568452" y="571500"/>
            <a:ext cx="11055096" cy="5715000"/>
          </a:xfrm>
          <a:prstGeom prst="rect">
            <a:avLst/>
          </a:prstGeom>
        </p:spPr>
      </p:pic>
    </p:spTree>
    <p:extLst>
      <p:ext uri="{BB962C8B-B14F-4D97-AF65-F5344CB8AC3E}">
        <p14:creationId xmlns:p14="http://schemas.microsoft.com/office/powerpoint/2010/main" val="280926999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037A04-1F77-4459-B24C-88832DEC87A1}"/>
              </a:ext>
            </a:extLst>
          </p:cNvPr>
          <p:cNvSpPr>
            <a:spLocks noGrp="1"/>
          </p:cNvSpPr>
          <p:nvPr>
            <p:ph type="title"/>
          </p:nvPr>
        </p:nvSpPr>
        <p:spPr>
          <a:xfrm>
            <a:off x="5371276" y="75638"/>
            <a:ext cx="6693642" cy="1381203"/>
          </a:xfrm>
        </p:spPr>
        <p:txBody>
          <a:bodyPr anchor="ctr">
            <a:normAutofit/>
          </a:bodyPr>
          <a:lstStyle/>
          <a:p>
            <a:r>
              <a:rPr lang="en-GB" sz="4400" dirty="0">
                <a:solidFill>
                  <a:srgbClr val="FFFFFF"/>
                </a:solidFill>
                <a:latin typeface="Times New Roman" panose="02020603050405020304" pitchFamily="18" charset="0"/>
                <a:cs typeface="Times New Roman" panose="02020603050405020304" pitchFamily="18" charset="0"/>
              </a:rPr>
              <a:t>What is Project Management</a:t>
            </a:r>
          </a:p>
        </p:txBody>
      </p:sp>
      <p:pic>
        <p:nvPicPr>
          <p:cNvPr id="2050" name="Picture 2" descr="Image result for project management image">
            <a:extLst>
              <a:ext uri="{FF2B5EF4-FFF2-40B4-BE49-F238E27FC236}">
                <a16:creationId xmlns:a16="http://schemas.microsoft.com/office/drawing/2014/main" id="{A27F8CBC-17DF-4F2C-953E-C29BDA6CB2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60" r="4922" b="-2"/>
          <a:stretch/>
        </p:blipFill>
        <p:spPr bwMode="auto">
          <a:xfrm>
            <a:off x="757251" y="2093012"/>
            <a:ext cx="3856774" cy="276087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1C91734-C87B-4C1B-818D-9B05A0DF022C}"/>
              </a:ext>
            </a:extLst>
          </p:cNvPr>
          <p:cNvSpPr>
            <a:spLocks noGrp="1"/>
          </p:cNvSpPr>
          <p:nvPr>
            <p:ph idx="1"/>
          </p:nvPr>
        </p:nvSpPr>
        <p:spPr>
          <a:xfrm>
            <a:off x="5672758" y="1239863"/>
            <a:ext cx="6299727" cy="5408909"/>
          </a:xfrm>
        </p:spPr>
        <p:txBody>
          <a:bodyPr anchor="t">
            <a:normAutofit/>
          </a:bodyPr>
          <a:lstStyle/>
          <a:p>
            <a:pPr marL="0" indent="0">
              <a:lnSpc>
                <a:spcPct val="90000"/>
              </a:lnSpc>
              <a:buNone/>
            </a:pPr>
            <a:r>
              <a:rPr lang="en-GB" dirty="0">
                <a:solidFill>
                  <a:srgbClr val="FFFFFF"/>
                </a:solidFill>
                <a:latin typeface="Times New Roman" panose="02020603050405020304" pitchFamily="18" charset="0"/>
                <a:cs typeface="Times New Roman" panose="02020603050405020304" pitchFamily="18" charset="0"/>
              </a:rPr>
              <a:t>Project Management is about utilising knowledge, skills, tools and techniques in order to achieve a specific outcome within the relevant set constraints, which could include time scales or specified budget. (PMI; 2019). </a:t>
            </a:r>
          </a:p>
          <a:p>
            <a:pPr marL="0" indent="0">
              <a:lnSpc>
                <a:spcPct val="90000"/>
              </a:lnSpc>
              <a:buNone/>
            </a:pPr>
            <a:r>
              <a:rPr lang="en-GB" dirty="0">
                <a:solidFill>
                  <a:srgbClr val="FFFFFF"/>
                </a:solidFill>
                <a:latin typeface="Times New Roman" panose="02020603050405020304" pitchFamily="18" charset="0"/>
                <a:cs typeface="Times New Roman" panose="02020603050405020304" pitchFamily="18" charset="0"/>
              </a:rPr>
              <a:t>Project Management is about how processes and principles can be used to initiate, plan, execute and manage the way an end goal is achieved. (Axelos; 2019).</a:t>
            </a:r>
          </a:p>
          <a:p>
            <a:pPr marL="0" indent="0">
              <a:lnSpc>
                <a:spcPct val="90000"/>
              </a:lnSpc>
              <a:buNone/>
            </a:pPr>
            <a:r>
              <a:rPr lang="en-GB" dirty="0">
                <a:solidFill>
                  <a:srgbClr val="FFFFFF"/>
                </a:solidFill>
                <a:latin typeface="Times New Roman" panose="02020603050405020304" pitchFamily="18" charset="0"/>
                <a:cs typeface="Times New Roman" panose="02020603050405020304" pitchFamily="18" charset="0"/>
              </a:rPr>
              <a:t>Key Components of PM Include: - </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Time</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Cost</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Scope</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Quality </a:t>
            </a:r>
            <a:endParaRPr lang="en-GB" sz="16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endParaRPr lang="en-GB" sz="1600" dirty="0">
              <a:solidFill>
                <a:srgbClr val="FFFFFF"/>
              </a:solidFill>
              <a:latin typeface="Times New Roman" panose="02020603050405020304" pitchFamily="18" charset="0"/>
              <a:cs typeface="Times New Roman" panose="02020603050405020304" pitchFamily="18" charset="0"/>
            </a:endParaRPr>
          </a:p>
          <a:p>
            <a:pPr marL="0" indent="0" algn="ctr">
              <a:lnSpc>
                <a:spcPct val="90000"/>
              </a:lnSpc>
              <a:buNone/>
            </a:pPr>
            <a:r>
              <a:rPr lang="en-GB" dirty="0">
                <a:solidFill>
                  <a:srgbClr val="FFFFFF"/>
                </a:solidFill>
                <a:latin typeface="Times New Roman" panose="02020603050405020304" pitchFamily="18" charset="0"/>
                <a:cs typeface="Times New Roman" panose="02020603050405020304" pitchFamily="18" charset="0"/>
              </a:rPr>
              <a:t>"</a:t>
            </a:r>
            <a:r>
              <a:rPr lang="en-GB" i="1" dirty="0">
                <a:solidFill>
                  <a:srgbClr val="FFFFFF"/>
                </a:solidFill>
                <a:latin typeface="Times New Roman" panose="02020603050405020304" pitchFamily="18" charset="0"/>
                <a:cs typeface="Times New Roman" panose="02020603050405020304" pitchFamily="18" charset="0"/>
              </a:rPr>
              <a:t>At its most fundamental, project management is about </a:t>
            </a:r>
          </a:p>
          <a:p>
            <a:pPr marL="0" indent="0" algn="ctr">
              <a:lnSpc>
                <a:spcPct val="90000"/>
              </a:lnSpc>
              <a:buNone/>
            </a:pPr>
            <a:r>
              <a:rPr lang="en-GB" i="1" dirty="0">
                <a:solidFill>
                  <a:srgbClr val="FFFFFF"/>
                </a:solidFill>
                <a:latin typeface="Times New Roman" panose="02020603050405020304" pitchFamily="18" charset="0"/>
                <a:cs typeface="Times New Roman" panose="02020603050405020304" pitchFamily="18" charset="0"/>
              </a:rPr>
              <a:t>people getting things done</a:t>
            </a:r>
            <a:r>
              <a:rPr lang="en-GB" dirty="0">
                <a:solidFill>
                  <a:srgbClr val="FFFFFF"/>
                </a:solidFill>
                <a:latin typeface="Times New Roman" panose="02020603050405020304" pitchFamily="18" charset="0"/>
                <a:cs typeface="Times New Roman" panose="02020603050405020304" pitchFamily="18" charset="0"/>
              </a:rPr>
              <a:t>." (APM; 2019). </a:t>
            </a:r>
          </a:p>
          <a:p>
            <a:pPr>
              <a:lnSpc>
                <a:spcPct val="90000"/>
              </a:lnSpc>
            </a:pPr>
            <a:endParaRPr lang="en-GB" dirty="0">
              <a:solidFill>
                <a:srgbClr val="FFFFFF"/>
              </a:solidFill>
              <a:latin typeface="Times New Roman" panose="02020603050405020304" pitchFamily="18" charset="0"/>
              <a:cs typeface="Times New Roman" panose="02020603050405020304" pitchFamily="18" charset="0"/>
            </a:endParaRPr>
          </a:p>
          <a:p>
            <a:pPr>
              <a:lnSpc>
                <a:spcPct val="90000"/>
              </a:lnSpc>
            </a:pPr>
            <a:endParaRPr lang="en-GB" sz="1100" dirty="0">
              <a:solidFill>
                <a:srgbClr val="FFFFFF"/>
              </a:solidFill>
            </a:endParaRPr>
          </a:p>
          <a:p>
            <a:pPr>
              <a:lnSpc>
                <a:spcPct val="90000"/>
              </a:lnSpc>
            </a:pPr>
            <a:endParaRPr lang="en-GB" sz="1100" dirty="0">
              <a:solidFill>
                <a:srgbClr val="FFFFFF"/>
              </a:solidFill>
            </a:endParaRPr>
          </a:p>
        </p:txBody>
      </p:sp>
    </p:spTree>
    <p:extLst>
      <p:ext uri="{BB962C8B-B14F-4D97-AF65-F5344CB8AC3E}">
        <p14:creationId xmlns:p14="http://schemas.microsoft.com/office/powerpoint/2010/main" val="543619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additive="base">
                                        <p:cTn id="5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 calcmode="lin" valueType="num">
                                      <p:cBhvr additive="base">
                                        <p:cTn id="60"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FDAD-3B08-43FD-BCDC-DEF8DB0F64C0}"/>
              </a:ext>
            </a:extLst>
          </p:cNvPr>
          <p:cNvSpPr>
            <a:spLocks noGrp="1"/>
          </p:cNvSpPr>
          <p:nvPr>
            <p:ph type="title"/>
          </p:nvPr>
        </p:nvSpPr>
        <p:spPr>
          <a:xfrm>
            <a:off x="677334" y="181897"/>
            <a:ext cx="8596668" cy="806245"/>
          </a:xfrm>
        </p:spPr>
        <p:txBody>
          <a:bodyPr>
            <a:normAutofit/>
          </a:bodyPr>
          <a:lstStyle/>
          <a:p>
            <a:r>
              <a:rPr lang="en-GB" sz="4400" dirty="0">
                <a:latin typeface="Times New Roman" panose="02020603050405020304" pitchFamily="18" charset="0"/>
                <a:cs typeface="Times New Roman" panose="02020603050405020304" pitchFamily="18" charset="0"/>
              </a:rPr>
              <a:t>Project Lifecycle </a:t>
            </a:r>
          </a:p>
        </p:txBody>
      </p:sp>
      <p:sp>
        <p:nvSpPr>
          <p:cNvPr id="3" name="Content Placeholder 2">
            <a:extLst>
              <a:ext uri="{FF2B5EF4-FFF2-40B4-BE49-F238E27FC236}">
                <a16:creationId xmlns:a16="http://schemas.microsoft.com/office/drawing/2014/main" id="{CCC6D869-FA8C-4566-A48E-F40645DBFAE0}"/>
              </a:ext>
            </a:extLst>
          </p:cNvPr>
          <p:cNvSpPr>
            <a:spLocks noGrp="1"/>
          </p:cNvSpPr>
          <p:nvPr>
            <p:ph idx="1"/>
          </p:nvPr>
        </p:nvSpPr>
        <p:spPr>
          <a:xfrm>
            <a:off x="1" y="2168013"/>
            <a:ext cx="10073898" cy="4508089"/>
          </a:xfrm>
        </p:spPr>
        <p:txBody>
          <a:bodyPr>
            <a:normAutofit fontScale="77500" lnSpcReduction="20000"/>
          </a:bodyPr>
          <a:lstStyle/>
          <a:p>
            <a:pPr marL="0" indent="0">
              <a:buNone/>
            </a:pPr>
            <a:r>
              <a:rPr lang="en-GB" sz="2800" dirty="0">
                <a:latin typeface="Times New Roman" panose="02020603050405020304" pitchFamily="18" charset="0"/>
                <a:cs typeface="Times New Roman" panose="02020603050405020304" pitchFamily="18" charset="0"/>
              </a:rPr>
              <a:t> </a:t>
            </a:r>
          </a:p>
          <a:p>
            <a:pPr marL="0" indent="0">
              <a:buNone/>
            </a:pPr>
            <a:endParaRPr lang="en-GB" sz="2800"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r>
              <a:rPr lang="en-US" sz="3300" dirty="0">
                <a:latin typeface="Times New Roman" panose="02020603050405020304" pitchFamily="18" charset="0"/>
                <a:cs typeface="Times New Roman" panose="02020603050405020304" pitchFamily="18" charset="0"/>
              </a:rPr>
              <a:t>All projects follow a similar framework of stages and each stage is just as important and reliant on the one that comes before it. </a:t>
            </a:r>
            <a:endParaRPr lang="en-GB" sz="3300"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81A6033A-0960-4EC1-A333-7DED2603330B}"/>
              </a:ext>
            </a:extLst>
          </p:cNvPr>
          <p:cNvGraphicFramePr/>
          <p:nvPr>
            <p:extLst>
              <p:ext uri="{D42A27DB-BD31-4B8C-83A1-F6EECF244321}">
                <p14:modId xmlns:p14="http://schemas.microsoft.com/office/powerpoint/2010/main" val="2317795179"/>
              </p:ext>
            </p:extLst>
          </p:nvPr>
        </p:nvGraphicFramePr>
        <p:xfrm>
          <a:off x="1343298" y="988142"/>
          <a:ext cx="7387303" cy="4692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1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4"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5" name="Straight Connector 74">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DF394CF-5580-4CD7-937C-E939BFFE3716}"/>
              </a:ext>
            </a:extLst>
          </p:cNvPr>
          <p:cNvSpPr>
            <a:spLocks noGrp="1"/>
          </p:cNvSpPr>
          <p:nvPr>
            <p:ph type="title"/>
          </p:nvPr>
        </p:nvSpPr>
        <p:spPr>
          <a:xfrm>
            <a:off x="985969" y="4473227"/>
            <a:ext cx="8288032" cy="1096648"/>
          </a:xfrm>
        </p:spPr>
        <p:txBody>
          <a:bodyPr vert="horz" lIns="91440" tIns="45720" rIns="91440" bIns="45720" rtlCol="0" anchor="b">
            <a:noAutofit/>
          </a:bodyPr>
          <a:lstStyle/>
          <a:p>
            <a:pPr>
              <a:lnSpc>
                <a:spcPct val="90000"/>
              </a:lnSpc>
            </a:pPr>
            <a:r>
              <a:rPr lang="en-US" sz="4400" dirty="0">
                <a:latin typeface="Times New Roman" panose="02020603050405020304" pitchFamily="18" charset="0"/>
                <a:cs typeface="Times New Roman" panose="02020603050405020304" pitchFamily="18" charset="0"/>
              </a:rPr>
              <a:t>Project Management Approaches</a:t>
            </a:r>
          </a:p>
        </p:txBody>
      </p:sp>
      <p:pic>
        <p:nvPicPr>
          <p:cNvPr id="1028" name="Picture 4" descr="Image result for project management image">
            <a:extLst>
              <a:ext uri="{FF2B5EF4-FFF2-40B4-BE49-F238E27FC236}">
                <a16:creationId xmlns:a16="http://schemas.microsoft.com/office/drawing/2014/main" id="{B83D0D0D-0978-468F-83E0-9BF166B0A6D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0683" r="1" b="13303"/>
          <a:stretch/>
        </p:blipFill>
        <p:spPr bwMode="auto">
          <a:xfrm>
            <a:off x="677334" y="468621"/>
            <a:ext cx="8653992" cy="4157167"/>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7972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CE6E43D-FC44-4F15-89C6-7C08E9BDC3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321115E6-3640-4179-A252-686A27B75B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8D2ABE-CDFA-4BEB-AF45-E43862265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108FB8B-558B-4F9E-970F-72D2EE57F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481E92F1-5BD2-4422-B875-90578CEAA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D9630F3-9488-4F58-9098-F6B8552BD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A82B105D-E7A6-4F3A-AFDA-B9133F6BD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92262AB-546B-41A7-99DE-EC034F072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D878A1F7-F404-41A0-BD7C-9739499BD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076BF32-29FF-4C3A-B1AF-91A28EFD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A4C29F3-B3A2-40B9-8670-ADA39B0C4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screenshot of a cell phone&#10;&#10;Description automatically generated">
            <a:extLst>
              <a:ext uri="{FF2B5EF4-FFF2-40B4-BE49-F238E27FC236}">
                <a16:creationId xmlns:a16="http://schemas.microsoft.com/office/drawing/2014/main" id="{B82A3CAD-1EB3-4326-8D4A-69B6924F3F13}"/>
              </a:ext>
            </a:extLst>
          </p:cNvPr>
          <p:cNvPicPr>
            <a:picLocks noGrp="1" noChangeAspect="1"/>
          </p:cNvPicPr>
          <p:nvPr>
            <p:ph idx="1"/>
          </p:nvPr>
        </p:nvPicPr>
        <p:blipFill rotWithShape="1">
          <a:blip r:embed="rId3"/>
          <a:srcRect t="1363" r="1" b="6735"/>
          <a:stretch/>
        </p:blipFill>
        <p:spPr>
          <a:xfrm>
            <a:off x="568452" y="571500"/>
            <a:ext cx="11055096" cy="5715000"/>
          </a:xfrm>
          <a:prstGeom prst="rect">
            <a:avLst/>
          </a:prstGeom>
        </p:spPr>
      </p:pic>
    </p:spTree>
    <p:extLst>
      <p:ext uri="{BB962C8B-B14F-4D97-AF65-F5344CB8AC3E}">
        <p14:creationId xmlns:p14="http://schemas.microsoft.com/office/powerpoint/2010/main" val="1645812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E6E43D-FC44-4F15-89C6-7C08E9BDC3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321115E6-3640-4179-A252-686A27B75B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68D2ABE-CDFA-4BEB-AF45-E43862265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108FB8B-558B-4F9E-970F-72D2EE57F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481E92F1-5BD2-4422-B875-90578CEAA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D9630F3-9488-4F58-9098-F6B8552BD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A82B105D-E7A6-4F3A-AFDA-B9133F6BD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92262AB-546B-41A7-99DE-EC034F072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D878A1F7-F404-41A0-BD7C-9739499BD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076BF32-29FF-4C3A-B1AF-91A28EFD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A4C29F3-B3A2-40B9-8670-ADA39B0C4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owerInterestMatrix">
            <a:extLst>
              <a:ext uri="{FF2B5EF4-FFF2-40B4-BE49-F238E27FC236}">
                <a16:creationId xmlns:a16="http://schemas.microsoft.com/office/drawing/2014/main" id="{FFD5EBCE-F5D2-49AE-A719-57621A2555EB}"/>
              </a:ext>
            </a:extLst>
          </p:cNvPr>
          <p:cNvPicPr>
            <a:picLocks noGrp="1"/>
          </p:cNvPicPr>
          <p:nvPr>
            <p:ph idx="1"/>
          </p:nvPr>
        </p:nvPicPr>
        <p:blipFill rotWithShape="1">
          <a:blip r:embed="rId3">
            <a:extLst>
              <a:ext uri="{28A0092B-C50C-407E-A947-70E740481C1C}">
                <a14:useLocalDpi xmlns:a14="http://schemas.microsoft.com/office/drawing/2010/main" val="0"/>
              </a:ext>
            </a:extLst>
          </a:blip>
          <a:srcRect t="23200" r="-1" b="25104"/>
          <a:stretch/>
        </p:blipFill>
        <p:spPr bwMode="auto">
          <a:xfrm>
            <a:off x="568452" y="571500"/>
            <a:ext cx="11055096" cy="5715000"/>
          </a:xfrm>
          <a:prstGeom prst="rect">
            <a:avLst/>
          </a:prstGeom>
          <a:noFill/>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BD9C4656-0F0D-4F88-A45C-F16198758DFA}"/>
              </a:ext>
            </a:extLst>
          </p:cNvPr>
          <p:cNvSpPr txBox="1"/>
          <p:nvPr/>
        </p:nvSpPr>
        <p:spPr>
          <a:xfrm>
            <a:off x="727788" y="5710335"/>
            <a:ext cx="2556588"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(Bright Hub PM, 2019) </a:t>
            </a:r>
            <a:endParaRPr lang="en-GB" dirty="0">
              <a:latin typeface="Times New Roman" panose="02020603050405020304" pitchFamily="18" charset="0"/>
              <a:cs typeface="Times New Roman" panose="02020603050405020304" pitchFamily="18" charset="0"/>
            </a:endParaRPr>
          </a:p>
        </p:txBody>
      </p:sp>
      <p:sp>
        <p:nvSpPr>
          <p:cNvPr id="33" name="Title 1">
            <a:extLst>
              <a:ext uri="{FF2B5EF4-FFF2-40B4-BE49-F238E27FC236}">
                <a16:creationId xmlns:a16="http://schemas.microsoft.com/office/drawing/2014/main" id="{792530B5-D2C5-4BDA-9708-E2BD092AB5FD}"/>
              </a:ext>
            </a:extLst>
          </p:cNvPr>
          <p:cNvSpPr>
            <a:spLocks noGrp="1"/>
          </p:cNvSpPr>
          <p:nvPr>
            <p:ph type="title"/>
          </p:nvPr>
        </p:nvSpPr>
        <p:spPr>
          <a:xfrm>
            <a:off x="3541792" y="766952"/>
            <a:ext cx="5694749" cy="757048"/>
          </a:xfrm>
        </p:spPr>
        <p:txBody>
          <a:bodyPr vert="horz" lIns="91440" tIns="45720" rIns="91440" bIns="45720" rtlCol="0" anchor="b">
            <a:noAutofit/>
          </a:bodyPr>
          <a:lstStyle/>
          <a:p>
            <a:pPr>
              <a:lnSpc>
                <a:spcPct val="90000"/>
              </a:lnSpc>
            </a:pPr>
            <a:r>
              <a:rPr lang="en-US" sz="4400" dirty="0">
                <a:latin typeface="Times New Roman" panose="02020603050405020304" pitchFamily="18" charset="0"/>
                <a:cs typeface="Times New Roman" panose="02020603050405020304" pitchFamily="18" charset="0"/>
              </a:rPr>
              <a:t>Power Interest Diagram</a:t>
            </a:r>
          </a:p>
        </p:txBody>
      </p:sp>
    </p:spTree>
    <p:extLst>
      <p:ext uri="{BB962C8B-B14F-4D97-AF65-F5344CB8AC3E}">
        <p14:creationId xmlns:p14="http://schemas.microsoft.com/office/powerpoint/2010/main" val="6789275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0E33659-3CA3-416A-9FAC-1A45F5AFE494}"/>
              </a:ext>
            </a:extLst>
          </p:cNvPr>
          <p:cNvSpPr>
            <a:spLocks noGrp="1"/>
          </p:cNvSpPr>
          <p:nvPr>
            <p:ph type="title"/>
          </p:nvPr>
        </p:nvSpPr>
        <p:spPr>
          <a:xfrm>
            <a:off x="6094855" y="1261331"/>
            <a:ext cx="3746569" cy="3002662"/>
          </a:xfrm>
        </p:spPr>
        <p:txBody>
          <a:bodyPr vert="horz" lIns="91440" tIns="45720" rIns="91440" bIns="45720" rtlCol="0" anchor="b">
            <a:normAutofit/>
          </a:bodyPr>
          <a:lstStyle/>
          <a:p>
            <a:pPr algn="ctr"/>
            <a:r>
              <a:rPr lang="en-US" sz="4400" dirty="0">
                <a:latin typeface="Times New Roman" panose="02020603050405020304" pitchFamily="18" charset="0"/>
                <a:cs typeface="Times New Roman" panose="02020603050405020304" pitchFamily="18" charset="0"/>
              </a:rPr>
              <a:t>Risk &amp; Project Management</a:t>
            </a:r>
          </a:p>
        </p:txBody>
      </p:sp>
      <p:sp>
        <p:nvSpPr>
          <p:cNvPr id="22" name="Isosceles Triangle 21">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screenshot of a cell phone&#10;&#10;Description automatically generated">
            <a:extLst>
              <a:ext uri="{FF2B5EF4-FFF2-40B4-BE49-F238E27FC236}">
                <a16:creationId xmlns:a16="http://schemas.microsoft.com/office/drawing/2014/main" id="{A854E240-04E2-428D-96F5-4028C8712BF3}"/>
              </a:ext>
            </a:extLst>
          </p:cNvPr>
          <p:cNvPicPr>
            <a:picLocks noGrp="1" noChangeAspect="1"/>
          </p:cNvPicPr>
          <p:nvPr>
            <p:ph idx="1"/>
          </p:nvPr>
        </p:nvPicPr>
        <p:blipFill>
          <a:blip r:embed="rId3"/>
          <a:stretch>
            <a:fillRect/>
          </a:stretch>
        </p:blipFill>
        <p:spPr>
          <a:xfrm>
            <a:off x="684659" y="1261331"/>
            <a:ext cx="5510486" cy="4762244"/>
          </a:xfrm>
          <a:prstGeom prst="rect">
            <a:avLst/>
          </a:prstGeom>
        </p:spPr>
      </p:pic>
      <p:sp>
        <p:nvSpPr>
          <p:cNvPr id="6" name="TextBox 5">
            <a:extLst>
              <a:ext uri="{FF2B5EF4-FFF2-40B4-BE49-F238E27FC236}">
                <a16:creationId xmlns:a16="http://schemas.microsoft.com/office/drawing/2014/main" id="{F0EFEF3A-0478-4B54-88A6-CB07B6B2D6B5}"/>
              </a:ext>
            </a:extLst>
          </p:cNvPr>
          <p:cNvSpPr txBox="1"/>
          <p:nvPr/>
        </p:nvSpPr>
        <p:spPr>
          <a:xfrm>
            <a:off x="376141" y="6146801"/>
            <a:ext cx="365849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(Press Books; 2019) </a:t>
            </a:r>
          </a:p>
        </p:txBody>
      </p:sp>
    </p:spTree>
    <p:extLst>
      <p:ext uri="{BB962C8B-B14F-4D97-AF65-F5344CB8AC3E}">
        <p14:creationId xmlns:p14="http://schemas.microsoft.com/office/powerpoint/2010/main" val="15789627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3" name="Straight Connector 7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84E7009-4090-4ACD-9A91-E7229E780D92}"/>
              </a:ext>
            </a:extLst>
          </p:cNvPr>
          <p:cNvSpPr>
            <a:spLocks noGrp="1"/>
          </p:cNvSpPr>
          <p:nvPr>
            <p:ph type="title"/>
          </p:nvPr>
        </p:nvSpPr>
        <p:spPr>
          <a:xfrm>
            <a:off x="967065" y="0"/>
            <a:ext cx="7886796" cy="1341169"/>
          </a:xfrm>
        </p:spPr>
        <p:txBody>
          <a:bodyPr vert="horz" lIns="91440" tIns="45720" rIns="91440" bIns="45720" rtlCol="0" anchor="b">
            <a:noAutofit/>
          </a:bodyPr>
          <a:lstStyle/>
          <a:p>
            <a:pPr algn="ctr">
              <a:lnSpc>
                <a:spcPct val="90000"/>
              </a:lnSpc>
            </a:pPr>
            <a:r>
              <a:rPr lang="en-US" sz="4400" dirty="0">
                <a:latin typeface="Times New Roman" panose="02020603050405020304" pitchFamily="18" charset="0"/>
                <a:cs typeface="Times New Roman" panose="02020603050405020304" pitchFamily="18" charset="0"/>
              </a:rPr>
              <a:t>What I Have Learnt During </a:t>
            </a:r>
            <a:br>
              <a:rPr lang="en-US" sz="4400" dirty="0">
                <a:latin typeface="Times New Roman" panose="02020603050405020304" pitchFamily="18" charset="0"/>
                <a:cs typeface="Times New Roman" panose="02020603050405020304" pitchFamily="18" charset="0"/>
              </a:rPr>
            </a:br>
            <a:r>
              <a:rPr lang="en-US" sz="4400" dirty="0">
                <a:latin typeface="Times New Roman" panose="02020603050405020304" pitchFamily="18" charset="0"/>
                <a:cs typeface="Times New Roman" panose="02020603050405020304" pitchFamily="18" charset="0"/>
              </a:rPr>
              <a:t>This Module</a:t>
            </a:r>
          </a:p>
        </p:txBody>
      </p:sp>
      <p:pic>
        <p:nvPicPr>
          <p:cNvPr id="3076" name="Picture 4" descr="Image result for project management university teamwork">
            <a:hlinkClick r:id="rId3"/>
            <a:extLst>
              <a:ext uri="{FF2B5EF4-FFF2-40B4-BE49-F238E27FC236}">
                <a16:creationId xmlns:a16="http://schemas.microsoft.com/office/drawing/2014/main" id="{925D4857-3714-4E62-B84A-167F86FD1880}"/>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16625" y="1654177"/>
            <a:ext cx="7607190" cy="4274273"/>
          </a:xfrm>
          <a:prstGeom prst="rect">
            <a:avLst/>
          </a:prstGeom>
          <a:noFill/>
          <a:extLst>
            <a:ext uri="{909E8E84-426E-40DD-AFC4-6F175D3DCCD1}">
              <a14:hiddenFill xmlns:a14="http://schemas.microsoft.com/office/drawing/2010/main">
                <a:solidFill>
                  <a:srgbClr val="FFFFFF"/>
                </a:solidFill>
              </a14:hiddenFill>
            </a:ext>
          </a:extLst>
        </p:spPr>
      </p:pic>
      <p:pic>
        <p:nvPicPr>
          <p:cNvPr id="22" name="Graphic 21" descr="Lightbulb">
            <a:extLst>
              <a:ext uri="{FF2B5EF4-FFF2-40B4-BE49-F238E27FC236}">
                <a16:creationId xmlns:a16="http://schemas.microsoft.com/office/drawing/2014/main" id="{2C3CA6BF-824A-41D4-A5D5-8511082315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52478" y="583273"/>
            <a:ext cx="914400" cy="914400"/>
          </a:xfrm>
          <a:prstGeom prst="rect">
            <a:avLst/>
          </a:prstGeom>
        </p:spPr>
      </p:pic>
      <p:pic>
        <p:nvPicPr>
          <p:cNvPr id="46" name="Graphic 45" descr="Lightbulb">
            <a:extLst>
              <a:ext uri="{FF2B5EF4-FFF2-40B4-BE49-F238E27FC236}">
                <a16:creationId xmlns:a16="http://schemas.microsoft.com/office/drawing/2014/main" id="{C9398618-D143-4A7A-BE2F-A8247A0068F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528542" y="583273"/>
            <a:ext cx="914400" cy="914400"/>
          </a:xfrm>
          <a:prstGeom prst="rect">
            <a:avLst/>
          </a:prstGeom>
        </p:spPr>
      </p:pic>
    </p:spTree>
    <p:extLst>
      <p:ext uri="{BB962C8B-B14F-4D97-AF65-F5344CB8AC3E}">
        <p14:creationId xmlns:p14="http://schemas.microsoft.com/office/powerpoint/2010/main" val="44421780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6"/>
                                        </p:tgtEl>
                                        <p:attrNameLst>
                                          <p:attrName>style.visibility</p:attrName>
                                        </p:attrNameLst>
                                      </p:cBhvr>
                                      <p:to>
                                        <p:strVal val="visible"/>
                                      </p:to>
                                    </p:set>
                                    <p:animEffect transition="in" filter="fade">
                                      <p:cBhvr>
                                        <p:cTn id="14" dur="1000"/>
                                        <p:tgtEl>
                                          <p:spTgt spid="46"/>
                                        </p:tgtEl>
                                      </p:cBhvr>
                                    </p:animEffect>
                                    <p:anim calcmode="lin" valueType="num">
                                      <p:cBhvr>
                                        <p:cTn id="15" dur="1000" fill="hold"/>
                                        <p:tgtEl>
                                          <p:spTgt spid="46"/>
                                        </p:tgtEl>
                                        <p:attrNameLst>
                                          <p:attrName>ppt_x</p:attrName>
                                        </p:attrNameLst>
                                      </p:cBhvr>
                                      <p:tavLst>
                                        <p:tav tm="0">
                                          <p:val>
                                            <p:strVal val="#ppt_x"/>
                                          </p:val>
                                        </p:tav>
                                        <p:tav tm="100000">
                                          <p:val>
                                            <p:strVal val="#ppt_x"/>
                                          </p:val>
                                        </p:tav>
                                      </p:tavLst>
                                    </p:anim>
                                    <p:anim calcmode="lin" valueType="num">
                                      <p:cBhvr>
                                        <p:cTn id="16" dur="1000" fill="hold"/>
                                        <p:tgtEl>
                                          <p:spTgt spid="46"/>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076"/>
                                        </p:tgtEl>
                                        <p:attrNameLst>
                                          <p:attrName>style.visibility</p:attrName>
                                        </p:attrNameLst>
                                      </p:cBhvr>
                                      <p:to>
                                        <p:strVal val="visible"/>
                                      </p:to>
                                    </p:set>
                                    <p:animEffect transition="in" filter="fade">
                                      <p:cBhvr>
                                        <p:cTn id="26" dur="1000"/>
                                        <p:tgtEl>
                                          <p:spTgt spid="3076"/>
                                        </p:tgtEl>
                                      </p:cBhvr>
                                    </p:animEffect>
                                    <p:anim calcmode="lin" valueType="num">
                                      <p:cBhvr>
                                        <p:cTn id="27" dur="1000" fill="hold"/>
                                        <p:tgtEl>
                                          <p:spTgt spid="3076"/>
                                        </p:tgtEl>
                                        <p:attrNameLst>
                                          <p:attrName>ppt_x</p:attrName>
                                        </p:attrNameLst>
                                      </p:cBhvr>
                                      <p:tavLst>
                                        <p:tav tm="0">
                                          <p:val>
                                            <p:strVal val="#ppt_x"/>
                                          </p:val>
                                        </p:tav>
                                        <p:tav tm="100000">
                                          <p:val>
                                            <p:strVal val="#ppt_x"/>
                                          </p:val>
                                        </p:tav>
                                      </p:tavLst>
                                    </p:anim>
                                    <p:anim calcmode="lin" valueType="num">
                                      <p:cBhvr>
                                        <p:cTn id="28"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E9920E4-1420-4AA7-968E-60A97E862116}"/>
              </a:ext>
            </a:extLst>
          </p:cNvPr>
          <p:cNvSpPr>
            <a:spLocks noGrp="1"/>
          </p:cNvSpPr>
          <p:nvPr>
            <p:ph type="title"/>
          </p:nvPr>
        </p:nvSpPr>
        <p:spPr>
          <a:xfrm>
            <a:off x="985969" y="4473227"/>
            <a:ext cx="8288032" cy="1096648"/>
          </a:xfrm>
        </p:spPr>
        <p:txBody>
          <a:bodyPr vert="horz" lIns="91440" tIns="45720" rIns="91440" bIns="45720" rtlCol="0" anchor="b">
            <a:noAutofit/>
          </a:bodyPr>
          <a:lstStyle/>
          <a:p>
            <a:pPr algn="ctr">
              <a:lnSpc>
                <a:spcPct val="90000"/>
              </a:lnSpc>
            </a:pPr>
            <a:r>
              <a:rPr lang="en-US" sz="4400" dirty="0">
                <a:latin typeface="Times New Roman" panose="02020603050405020304" pitchFamily="18" charset="0"/>
                <a:cs typeface="Times New Roman" panose="02020603050405020304" pitchFamily="18" charset="0"/>
              </a:rPr>
              <a:t>Dr Drucker / Hersey &amp; Blanchard </a:t>
            </a:r>
          </a:p>
        </p:txBody>
      </p:sp>
      <p:pic>
        <p:nvPicPr>
          <p:cNvPr id="4" name="Content Placeholder 9" descr="A picture containing drawing, suit&#10;&#10;Description automatically generated">
            <a:extLst>
              <a:ext uri="{FF2B5EF4-FFF2-40B4-BE49-F238E27FC236}">
                <a16:creationId xmlns:a16="http://schemas.microsoft.com/office/drawing/2014/main" id="{955D1B93-4515-490D-963D-B96DD600FC14}"/>
              </a:ext>
            </a:extLst>
          </p:cNvPr>
          <p:cNvPicPr>
            <a:picLocks noGrp="1" noChangeAspect="1"/>
          </p:cNvPicPr>
          <p:nvPr>
            <p:ph idx="1"/>
          </p:nvPr>
        </p:nvPicPr>
        <p:blipFill rotWithShape="1">
          <a:blip r:embed="rId3"/>
          <a:srcRect t="13636" r="-1" b="7917"/>
          <a:stretch/>
        </p:blipFill>
        <p:spPr>
          <a:xfrm>
            <a:off x="677334" y="468621"/>
            <a:ext cx="8274669" cy="3635025"/>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267196966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6"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7" name="Straight Connector 136">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8" name="Straight Connector 137">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9"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Isosceles Triangle 14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ECE5489-C67B-4B2D-BF3E-6BBC7B316481}"/>
              </a:ext>
            </a:extLst>
          </p:cNvPr>
          <p:cNvSpPr>
            <a:spLocks noGrp="1"/>
          </p:cNvSpPr>
          <p:nvPr>
            <p:ph type="title"/>
          </p:nvPr>
        </p:nvSpPr>
        <p:spPr>
          <a:xfrm>
            <a:off x="985969" y="4473227"/>
            <a:ext cx="8288032" cy="1096648"/>
          </a:xfrm>
        </p:spPr>
        <p:txBody>
          <a:bodyPr vert="horz" lIns="91440" tIns="45720" rIns="91440" bIns="45720" rtlCol="0" anchor="b">
            <a:normAutofit/>
          </a:bodyPr>
          <a:lstStyle/>
          <a:p>
            <a:pPr algn="ctr"/>
            <a:r>
              <a:rPr lang="en-US" sz="4400">
                <a:latin typeface="Times New Roman" panose="02020603050405020304" pitchFamily="18" charset="0"/>
                <a:cs typeface="Times New Roman" panose="02020603050405020304" pitchFamily="18" charset="0"/>
              </a:rPr>
              <a:t>Conclusion </a:t>
            </a:r>
          </a:p>
        </p:txBody>
      </p:sp>
      <p:pic>
        <p:nvPicPr>
          <p:cNvPr id="5122" name="Picture 2" descr="Image result for project management">
            <a:extLst>
              <a:ext uri="{FF2B5EF4-FFF2-40B4-BE49-F238E27FC236}">
                <a16:creationId xmlns:a16="http://schemas.microsoft.com/office/drawing/2014/main" id="{1EA61236-2180-4D94-811D-BA6A52673F9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3151" r="-1" b="26129"/>
          <a:stretch/>
        </p:blipFill>
        <p:spPr bwMode="auto">
          <a:xfrm>
            <a:off x="677334" y="468621"/>
            <a:ext cx="8274669" cy="3635025"/>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73767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7B472-F46E-4C57-9348-33B5979A418A}"/>
              </a:ext>
            </a:extLst>
          </p:cNvPr>
          <p:cNvSpPr>
            <a:spLocks noGrp="1"/>
          </p:cNvSpPr>
          <p:nvPr>
            <p:ph type="title"/>
          </p:nvPr>
        </p:nvSpPr>
        <p:spPr>
          <a:xfrm>
            <a:off x="482102" y="215153"/>
            <a:ext cx="8596668" cy="735107"/>
          </a:xfrm>
        </p:spPr>
        <p:txBody>
          <a:bodyPr>
            <a:normAutofit fontScale="90000"/>
          </a:bodyPr>
          <a:lstStyle/>
          <a:p>
            <a:r>
              <a:rPr lang="en-GB" sz="44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5780B12-84A0-4813-B151-BCC9EA500EDB}"/>
              </a:ext>
            </a:extLst>
          </p:cNvPr>
          <p:cNvSpPr>
            <a:spLocks noGrp="1"/>
          </p:cNvSpPr>
          <p:nvPr>
            <p:ph idx="1"/>
          </p:nvPr>
        </p:nvSpPr>
        <p:spPr>
          <a:xfrm>
            <a:off x="251012" y="950260"/>
            <a:ext cx="9261697" cy="5568527"/>
          </a:xfrm>
        </p:spPr>
        <p:txBody>
          <a:bodyPr>
            <a:normAutofit fontScale="47500" lnSpcReduction="20000"/>
          </a:bodyPr>
          <a:lstStyle/>
          <a:p>
            <a:r>
              <a:rPr lang="en-GB" sz="2500" dirty="0">
                <a:latin typeface="Times New Roman" panose="02020603050405020304" pitchFamily="18" charset="0"/>
                <a:cs typeface="Times New Roman" panose="02020603050405020304" pitchFamily="18" charset="0"/>
              </a:rPr>
              <a:t>APM. (2019) What is Project Management? Available at: </a:t>
            </a:r>
            <a:r>
              <a:rPr lang="en-GB" sz="2500" u="sng" dirty="0">
                <a:latin typeface="Times New Roman" panose="02020603050405020304" pitchFamily="18" charset="0"/>
                <a:cs typeface="Times New Roman" panose="02020603050405020304" pitchFamily="18" charset="0"/>
                <a:hlinkClick r:id="rId2"/>
              </a:rPr>
              <a:t>https://www.apm.org.uk/resources/what-is-project-management/</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Atlassian. (2019). Agile Project Management. Available at: </a:t>
            </a:r>
            <a:r>
              <a:rPr lang="en-GB" sz="2500" u="sng" dirty="0">
                <a:latin typeface="Times New Roman" panose="02020603050405020304" pitchFamily="18" charset="0"/>
                <a:cs typeface="Times New Roman" panose="02020603050405020304" pitchFamily="18" charset="0"/>
                <a:hlinkClick r:id="rId3"/>
              </a:rPr>
              <a:t>https://www.atlassian.com/agile/project-management</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Axelos – Global Best Practice. (2019). What is Project Management? Available at: </a:t>
            </a:r>
            <a:r>
              <a:rPr lang="en-GB" sz="2500" u="sng" dirty="0">
                <a:latin typeface="Times New Roman" panose="02020603050405020304" pitchFamily="18" charset="0"/>
                <a:cs typeface="Times New Roman" panose="02020603050405020304" pitchFamily="18" charset="0"/>
                <a:hlinkClick r:id="rId4"/>
              </a:rPr>
              <a:t>https://www.axelos.com/best-practice-solutions/prince2/what-is-project-management</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Business Balls. (2019). Situational Leadership Model – Hersey and Blanchard. Available at:  </a:t>
            </a:r>
            <a:r>
              <a:rPr lang="en-GB" sz="2500" u="sng" dirty="0">
                <a:latin typeface="Times New Roman" panose="02020603050405020304" pitchFamily="18" charset="0"/>
                <a:cs typeface="Times New Roman" panose="02020603050405020304" pitchFamily="18" charset="0"/>
                <a:hlinkClick r:id="rId5"/>
              </a:rPr>
              <a:t>https://www.businessballs.com/leadership-models/situational-leadership-model-hersey-and-blanchard/</a:t>
            </a:r>
            <a:endParaRPr lang="en-GB" sz="2500" dirty="0">
              <a:latin typeface="Times New Roman" panose="02020603050405020304" pitchFamily="18" charset="0"/>
              <a:cs typeface="Times New Roman" panose="02020603050405020304" pitchFamily="18" charset="0"/>
            </a:endParaRPr>
          </a:p>
          <a:p>
            <a:r>
              <a:rPr lang="en-GB" sz="2500" dirty="0" err="1">
                <a:latin typeface="Times New Roman" panose="02020603050405020304" pitchFamily="18" charset="0"/>
                <a:cs typeface="Times New Roman" panose="02020603050405020304" pitchFamily="18" charset="0"/>
              </a:rPr>
              <a:t>Invensis</a:t>
            </a:r>
            <a:r>
              <a:rPr lang="en-GB" sz="2500" dirty="0">
                <a:latin typeface="Times New Roman" panose="02020603050405020304" pitchFamily="18" charset="0"/>
                <a:cs typeface="Times New Roman" panose="02020603050405020304" pitchFamily="18" charset="0"/>
              </a:rPr>
              <a:t> Learning Pvt Ltd. (2019). What is Project Life Cycle and its Main Characteristics? Available at: </a:t>
            </a:r>
            <a:r>
              <a:rPr lang="en-GB" sz="2500" u="sng" dirty="0">
                <a:latin typeface="Times New Roman" panose="02020603050405020304" pitchFamily="18" charset="0"/>
                <a:cs typeface="Times New Roman" panose="02020603050405020304" pitchFamily="18" charset="0"/>
              </a:rPr>
              <a:t>https://www.invensislearning.com/resources/pmp/what-is-project-life-cycle-and-its-main-characteristics</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Lock, D. (2007). Project Management (9</a:t>
            </a:r>
            <a:r>
              <a:rPr lang="en-GB" sz="2500" baseline="30000" dirty="0">
                <a:latin typeface="Times New Roman" panose="02020603050405020304" pitchFamily="18" charset="0"/>
                <a:cs typeface="Times New Roman" panose="02020603050405020304" pitchFamily="18" charset="0"/>
              </a:rPr>
              <a:t>th</a:t>
            </a:r>
            <a:r>
              <a:rPr lang="en-GB" sz="2500" dirty="0">
                <a:latin typeface="Times New Roman" panose="02020603050405020304" pitchFamily="18" charset="0"/>
                <a:cs typeface="Times New Roman" panose="02020603050405020304" pitchFamily="18" charset="0"/>
              </a:rPr>
              <a:t> Ed.) Aldershot: Gower. </a:t>
            </a:r>
          </a:p>
          <a:p>
            <a:r>
              <a:rPr lang="en-GB" sz="2500" dirty="0">
                <a:latin typeface="Times New Roman" panose="02020603050405020304" pitchFamily="18" charset="0"/>
                <a:cs typeface="Times New Roman" panose="02020603050405020304" pitchFamily="18" charset="0"/>
              </a:rPr>
              <a:t>My MG. (2019). What is a Project? – Definition and Key Characteristics. Available at: </a:t>
            </a:r>
            <a:r>
              <a:rPr lang="en-GB" sz="2500" u="sng" dirty="0">
                <a:latin typeface="Times New Roman" panose="02020603050405020304" pitchFamily="18" charset="0"/>
                <a:cs typeface="Times New Roman" panose="02020603050405020304" pitchFamily="18" charset="0"/>
              </a:rPr>
              <a:t>https://mymanagementguide.com/basics/what-is-a-project/</a:t>
            </a:r>
            <a:endParaRPr lang="en-GB" sz="2500" dirty="0">
              <a:latin typeface="Times New Roman" panose="02020603050405020304" pitchFamily="18" charset="0"/>
              <a:cs typeface="Times New Roman" panose="02020603050405020304" pitchFamily="18" charset="0"/>
            </a:endParaRPr>
          </a:p>
          <a:p>
            <a:r>
              <a:rPr lang="en-GB" sz="2500" dirty="0" err="1">
                <a:latin typeface="Times New Roman" panose="02020603050405020304" pitchFamily="18" charset="0"/>
                <a:cs typeface="Times New Roman" panose="02020603050405020304" pitchFamily="18" charset="0"/>
              </a:rPr>
              <a:t>Nutcache</a:t>
            </a:r>
            <a:r>
              <a:rPr lang="en-GB" sz="2500" dirty="0">
                <a:latin typeface="Times New Roman" panose="02020603050405020304" pitchFamily="18" charset="0"/>
                <a:cs typeface="Times New Roman" panose="02020603050405020304" pitchFamily="18" charset="0"/>
              </a:rPr>
              <a:t>. (2019). 8 Top Project Management Methods, Approaches, Techniques. Available at: - </a:t>
            </a:r>
            <a:r>
              <a:rPr lang="en-GB" sz="2500" u="sng" dirty="0">
                <a:latin typeface="Times New Roman" panose="02020603050405020304" pitchFamily="18" charset="0"/>
                <a:cs typeface="Times New Roman" panose="02020603050405020304" pitchFamily="18" charset="0"/>
                <a:hlinkClick r:id="rId6"/>
              </a:rPr>
              <a:t>https://www.nutcache.com/blog/8-top-project-management-approaches-methods-techniques/</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Press Books. (2019). Risk Management Process. Available at: </a:t>
            </a:r>
            <a:r>
              <a:rPr lang="en-GB" sz="2500" u="sng" dirty="0">
                <a:latin typeface="Times New Roman" panose="02020603050405020304" pitchFamily="18" charset="0"/>
                <a:cs typeface="Times New Roman" panose="02020603050405020304" pitchFamily="18" charset="0"/>
                <a:hlinkClick r:id="rId7"/>
              </a:rPr>
              <a:t>https://pm4id.org/chapter/11-2-risk-management-process/</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Project Management Institute, Inc. (2019) What is Project Management? Available at: </a:t>
            </a:r>
            <a:r>
              <a:rPr lang="en-GB" sz="2500" u="sng" dirty="0">
                <a:latin typeface="Times New Roman" panose="02020603050405020304" pitchFamily="18" charset="0"/>
                <a:cs typeface="Times New Roman" panose="02020603050405020304" pitchFamily="18" charset="0"/>
                <a:hlinkClick r:id="rId8"/>
              </a:rPr>
              <a:t>https://www.pmi.org/about/learn-about-pmi/what-is-project-management</a:t>
            </a:r>
            <a:endParaRPr lang="en-GB" sz="2500" dirty="0">
              <a:latin typeface="Times New Roman" panose="02020603050405020304" pitchFamily="18" charset="0"/>
              <a:cs typeface="Times New Roman" panose="02020603050405020304" pitchFamily="18" charset="0"/>
            </a:endParaRPr>
          </a:p>
          <a:p>
            <a:r>
              <a:rPr lang="en-GB" sz="2500" u="sng" dirty="0">
                <a:latin typeface="Times New Roman" panose="02020603050405020304" pitchFamily="18" charset="0"/>
                <a:cs typeface="Times New Roman" panose="02020603050405020304" pitchFamily="18" charset="0"/>
              </a:rPr>
              <a:t>Project Manager. (2019). What is a Stakeholder? Available at: </a:t>
            </a:r>
            <a:r>
              <a:rPr lang="en-GB" sz="2500" u="sng" dirty="0">
                <a:latin typeface="Times New Roman" panose="02020603050405020304" pitchFamily="18" charset="0"/>
                <a:cs typeface="Times New Roman" panose="02020603050405020304" pitchFamily="18" charset="0"/>
                <a:hlinkClick r:id="rId9"/>
              </a:rPr>
              <a:t>https://www.projectmanager.com/blog/what-is-a-stakeholder</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Project Manager.com Inc. (2019). Waterfall Methodology in Project Management. Available at: </a:t>
            </a:r>
            <a:r>
              <a:rPr lang="en-GB" sz="2500" u="sng" dirty="0">
                <a:latin typeface="Times New Roman" panose="02020603050405020304" pitchFamily="18" charset="0"/>
                <a:cs typeface="Times New Roman" panose="02020603050405020304" pitchFamily="18" charset="0"/>
                <a:hlinkClick r:id="rId10"/>
              </a:rPr>
              <a:t>https://www.projectmanager.com/software/use-cases/waterfall-methodology</a:t>
            </a:r>
            <a:endParaRPr lang="en-GB" sz="2500" dirty="0">
              <a:latin typeface="Times New Roman" panose="02020603050405020304" pitchFamily="18" charset="0"/>
              <a:cs typeface="Times New Roman" panose="02020603050405020304" pitchFamily="18" charset="0"/>
            </a:endParaRPr>
          </a:p>
          <a:p>
            <a:r>
              <a:rPr lang="en-GB" sz="2500" dirty="0" err="1">
                <a:latin typeface="Times New Roman" panose="02020603050405020304" pitchFamily="18" charset="0"/>
                <a:cs typeface="Times New Roman" panose="02020603050405020304" pitchFamily="18" charset="0"/>
              </a:rPr>
              <a:t>Webb;K</a:t>
            </a:r>
            <a:r>
              <a:rPr lang="en-GB" sz="2500" dirty="0">
                <a:latin typeface="Times New Roman" panose="02020603050405020304" pitchFamily="18" charset="0"/>
                <a:cs typeface="Times New Roman" panose="02020603050405020304" pitchFamily="18" charset="0"/>
              </a:rPr>
              <a:t>. (2019). Peter Drucker On The Most Important Thing In Communication. Available at: </a:t>
            </a:r>
            <a:r>
              <a:rPr lang="en-GB" sz="2500" u="sng" dirty="0">
                <a:latin typeface="Times New Roman" panose="02020603050405020304" pitchFamily="18" charset="0"/>
                <a:cs typeface="Times New Roman" panose="02020603050405020304" pitchFamily="18" charset="0"/>
              </a:rPr>
              <a:t>https://keithwebb.com/peter-drucker-important-thing-communication/</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Work Front. (2019). Rolling Out Scrum Part 1. Available at: - </a:t>
            </a:r>
            <a:r>
              <a:rPr lang="en-GB" sz="2500" u="sng" dirty="0">
                <a:latin typeface="Times New Roman" panose="02020603050405020304" pitchFamily="18" charset="0"/>
                <a:cs typeface="Times New Roman" panose="02020603050405020304" pitchFamily="18" charset="0"/>
                <a:hlinkClick r:id="rId11"/>
              </a:rPr>
              <a:t>https://www.workfront.com/blog/rolling-out-scrum-on-your-marketing-team-part-1-with-andrea-fryrear</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Work Front. (2019). The Beginners’ Guide to Agile Project Management Methodology. Available at: - </a:t>
            </a:r>
            <a:r>
              <a:rPr lang="en-GB" sz="2500" u="sng" dirty="0">
                <a:latin typeface="Times New Roman" panose="02020603050405020304" pitchFamily="18" charset="0"/>
                <a:cs typeface="Times New Roman" panose="02020603050405020304" pitchFamily="18" charset="0"/>
                <a:hlinkClick r:id="rId12"/>
              </a:rPr>
              <a:t>https://www.workfront.com/blog/the-beginners-guide-to-agile-project-management-methodology</a:t>
            </a:r>
            <a:endParaRPr lang="en-GB" sz="25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71226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E04B51-1D33-4F14-BBD7-79D7D27E2E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24F515-356D-4532-BE08-F6D7771916F0}">
  <ds:schemaRefs>
    <ds:schemaRef ds:uri="16c05727-aa75-4e4a-9b5f-8a80a1165891"/>
    <ds:schemaRef ds:uri="http://schemas.openxmlformats.org/package/2006/metadata/core-properties"/>
    <ds:schemaRef ds:uri="http://schemas.microsoft.com/office/2006/documentManagement/types"/>
    <ds:schemaRef ds:uri="http://www.w3.org/XML/1998/namespace"/>
    <ds:schemaRef ds:uri="http://purl.org/dc/elements/1.1/"/>
    <ds:schemaRef ds:uri="http://purl.org/dc/terms/"/>
    <ds:schemaRef ds:uri="http://schemas.microsoft.com/office/infopath/2007/PartnerControls"/>
    <ds:schemaRef ds:uri="71af3243-3dd4-4a8d-8c0d-dd76da1f02a5"/>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9AEF1282-A6E9-4912-8AB9-8ED69BF7097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3169</Words>
  <Application>Microsoft Office PowerPoint</Application>
  <PresentationFormat>Widescreen</PresentationFormat>
  <Paragraphs>175</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Project Management for Sustainability  Module Code: BMSP5008</vt:lpstr>
      <vt:lpstr>PowerPoint Presentation</vt:lpstr>
      <vt:lpstr>What is Project Management</vt:lpstr>
      <vt:lpstr>Project Lifecycle </vt:lpstr>
      <vt:lpstr>Project Management Approaches</vt:lpstr>
      <vt:lpstr>PowerPoint Presentation</vt:lpstr>
      <vt:lpstr>Power Interest Diagram</vt:lpstr>
      <vt:lpstr>Risk &amp; Project Management</vt:lpstr>
      <vt:lpstr>What I Have Learnt During  This Module</vt:lpstr>
      <vt:lpstr>Dr Drucker / Hersey &amp; Blanchard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2019-11-09T12:52:00Z</dcterms:created>
  <dcterms:modified xsi:type="dcterms:W3CDTF">2019-12-09T11:26:49Z</dcterms:modified>
</cp:coreProperties>
</file>