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sldIdLst>
    <p:sldId id="256" r:id="rId2"/>
    <p:sldId id="261" r:id="rId3"/>
    <p:sldId id="289" r:id="rId4"/>
    <p:sldId id="290" r:id="rId5"/>
    <p:sldId id="258" r:id="rId6"/>
    <p:sldId id="291" r:id="rId7"/>
    <p:sldId id="257" r:id="rId8"/>
    <p:sldId id="259" r:id="rId9"/>
    <p:sldId id="260" r:id="rId10"/>
    <p:sldId id="278" r:id="rId11"/>
    <p:sldId id="279" r:id="rId12"/>
    <p:sldId id="280" r:id="rId13"/>
    <p:sldId id="281" r:id="rId14"/>
    <p:sldId id="282" r:id="rId15"/>
    <p:sldId id="283" r:id="rId16"/>
    <p:sldId id="284" r:id="rId17"/>
    <p:sldId id="269" r:id="rId18"/>
    <p:sldId id="262" r:id="rId19"/>
    <p:sldId id="263" r:id="rId20"/>
    <p:sldId id="264" r:id="rId21"/>
    <p:sldId id="265" r:id="rId22"/>
    <p:sldId id="266" r:id="rId23"/>
    <p:sldId id="267" r:id="rId24"/>
    <p:sldId id="268" r:id="rId25"/>
    <p:sldId id="285" r:id="rId26"/>
    <p:sldId id="270" r:id="rId27"/>
    <p:sldId id="271" r:id="rId28"/>
    <p:sldId id="272" r:id="rId29"/>
    <p:sldId id="273" r:id="rId30"/>
    <p:sldId id="274" r:id="rId31"/>
    <p:sldId id="286" r:id="rId32"/>
    <p:sldId id="287" r:id="rId33"/>
    <p:sldId id="276" r:id="rId34"/>
    <p:sldId id="277" r:id="rId35"/>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40" autoAdjust="0"/>
    <p:restoredTop sz="94595" autoAdjust="0"/>
  </p:normalViewPr>
  <p:slideViewPr>
    <p:cSldViewPr>
      <p:cViewPr varScale="1">
        <p:scale>
          <a:sx n="64" d="100"/>
          <a:sy n="64" d="100"/>
        </p:scale>
        <p:origin x="1340"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723426-8633-4FC7-B5A6-54E78C2627C6}" type="datetimeFigureOut">
              <a:rPr lang="en-GB" smtClean="0"/>
              <a:t>03/02/2018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2C2E12-2BE2-466E-B3CA-AE1C1CEDD6D7}" type="slidenum">
              <a:rPr lang="en-GB" smtClean="0"/>
              <a:t>‹#›</a:t>
            </a:fld>
            <a:endParaRPr lang="en-GB"/>
          </a:p>
        </p:txBody>
      </p:sp>
    </p:spTree>
    <p:extLst>
      <p:ext uri="{BB962C8B-B14F-4D97-AF65-F5344CB8AC3E}">
        <p14:creationId xmlns:p14="http://schemas.microsoft.com/office/powerpoint/2010/main" val="573658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DFD088-A06E-48F3-9FEA-B8EA2F80717D}" type="slidenum">
              <a:rPr lang="en-GB"/>
              <a:pPr/>
              <a:t>18</a:t>
            </a:fld>
            <a:endParaRPr lang="en-GB"/>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r>
              <a:rPr lang="en-GB"/>
              <a:t>Proximal experiences –primary engines of human development </a:t>
            </a:r>
          </a:p>
        </p:txBody>
      </p:sp>
    </p:spTree>
    <p:extLst>
      <p:ext uri="{BB962C8B-B14F-4D97-AF65-F5344CB8AC3E}">
        <p14:creationId xmlns:p14="http://schemas.microsoft.com/office/powerpoint/2010/main" val="592630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B3E3600-BEA7-443A-BEDF-6A31B04B1ECC}" type="slidenum">
              <a:rPr lang="en-GB" smtClean="0"/>
              <a:pPr/>
              <a:t>22</a:t>
            </a:fld>
            <a:endParaRPr lang="en-GB"/>
          </a:p>
        </p:txBody>
      </p:sp>
      <p:sp>
        <p:nvSpPr>
          <p:cNvPr id="47107"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p:cNvSpPr>
            <a:spLocks noGrp="1" noChangeArrowheads="1"/>
          </p:cNvSpPr>
          <p:nvPr>
            <p:ph type="body" idx="1"/>
          </p:nvPr>
        </p:nvSpPr>
        <p:spPr bwMode="auto">
          <a:xfrm>
            <a:off x="914508" y="4343144"/>
            <a:ext cx="5028986" cy="4115019"/>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atin typeface="Arial" charset="0"/>
            </a:endParaRPr>
          </a:p>
        </p:txBody>
      </p:sp>
    </p:spTree>
    <p:extLst>
      <p:ext uri="{BB962C8B-B14F-4D97-AF65-F5344CB8AC3E}">
        <p14:creationId xmlns:p14="http://schemas.microsoft.com/office/powerpoint/2010/main" val="3173385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153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7306D0-8F27-4998-8D32-B8D659CC62D8}" type="slidenum">
              <a:rPr lang="en-GB" smtClean="0"/>
              <a:pPr fontAlgn="base">
                <a:spcBef>
                  <a:spcPct val="0"/>
                </a:spcBef>
                <a:spcAft>
                  <a:spcPct val="0"/>
                </a:spcAft>
                <a:defRPr/>
              </a:pPr>
              <a:t>27</a:t>
            </a:fld>
            <a:endParaRPr lang="en-GB"/>
          </a:p>
        </p:txBody>
      </p:sp>
    </p:spTree>
    <p:extLst>
      <p:ext uri="{BB962C8B-B14F-4D97-AF65-F5344CB8AC3E}">
        <p14:creationId xmlns:p14="http://schemas.microsoft.com/office/powerpoint/2010/main" val="4222353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0F9F69AF-1A47-4BED-A0C0-7A812DAA35A2}" type="slidenum">
              <a:rPr lang="en-GB" smtClean="0"/>
              <a:pPr>
                <a:defRPr/>
              </a:pPr>
              <a:t>28</a:t>
            </a:fld>
            <a:endParaRPr lang="en-GB"/>
          </a:p>
        </p:txBody>
      </p:sp>
    </p:spTree>
    <p:extLst>
      <p:ext uri="{BB962C8B-B14F-4D97-AF65-F5344CB8AC3E}">
        <p14:creationId xmlns:p14="http://schemas.microsoft.com/office/powerpoint/2010/main" val="1169449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8A1B69E-B893-4B44-96A7-74E52E090705}" type="slidenum">
              <a:rPr lang="en-GB" smtClean="0"/>
              <a:pPr>
                <a:defRPr/>
              </a:pPr>
              <a:t>30</a:t>
            </a:fld>
            <a:endParaRPr lang="en-GB"/>
          </a:p>
        </p:txBody>
      </p:sp>
    </p:spTree>
    <p:extLst>
      <p:ext uri="{BB962C8B-B14F-4D97-AF65-F5344CB8AC3E}">
        <p14:creationId xmlns:p14="http://schemas.microsoft.com/office/powerpoint/2010/main" val="1877227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D04B19AD-4C13-4303-943A-473C32BB355C}"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453FDC8-0BF3-4888-B61A-532B957B6D16}"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CE1A84-2873-4601-B083-3CC1BA355952}"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2405476-FC9F-47F1-8DE3-96937BB7B014}"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8BC99A5B-6CEA-4289-ABE0-E6554AB4018B}"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82A38D6C-C1B1-4154-90CB-8E92E08884F3}"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54551CD3-6072-4A3C-B103-092A6FD52781}"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F7B7F00-49BA-4017-80BF-B740F88A7202}"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8077200" y="6356350"/>
            <a:ext cx="609600" cy="365125"/>
          </a:xfrm>
        </p:spPr>
        <p:txBody>
          <a:bodyPr/>
          <a:lstStyle/>
          <a:p>
            <a:pPr>
              <a:defRPr/>
            </a:pPr>
            <a:fld id="{03BEF7D2-A767-46B5-B699-A1FC4C1C6EB9}" type="slidenum">
              <a:rPr lang="en-GB" smtClean="0"/>
              <a:pPr>
                <a:defRPr/>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D58282B-B2E7-4E4F-A9D1-B26D19F8A312}"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CB7D40-8DCA-41B4-887B-9E0CBF17CA9D}"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465138"/>
            <a:ext cx="7772400" cy="14319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2E9FB27-44BF-4551-AA57-88958533D4AB}"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465138"/>
            <a:ext cx="7772400" cy="1431925"/>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pPr lvl="0"/>
            <a:endParaRPr lang="en-GB" noProof="0"/>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1C364450-3A35-424E-A4E4-BF332930DCDF}"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90600" y="4572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906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90600" y="6096000"/>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429000" y="60960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6858000" y="6096000"/>
            <a:ext cx="1905000" cy="457200"/>
          </a:xfrm>
        </p:spPr>
        <p:txBody>
          <a:bodyPr/>
          <a:lstStyle>
            <a:lvl1pPr>
              <a:defRPr/>
            </a:lvl1pPr>
          </a:lstStyle>
          <a:p>
            <a:fld id="{9E068F50-51F6-4857-9190-AE55E100E559}"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E795F125-9551-437A-B009-EF97094DEB93}" type="slidenum">
              <a:rPr lang="en-GB" smtClean="0"/>
              <a:pPr>
                <a:defRPr/>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ordwall.co.uk/activity/tem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4.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t>What has made you the person you are today?</a:t>
            </a:r>
          </a:p>
        </p:txBody>
      </p:sp>
      <p:sp>
        <p:nvSpPr>
          <p:cNvPr id="3075" name="Rectangle 3"/>
          <p:cNvSpPr>
            <a:spLocks noGrp="1" noChangeArrowheads="1"/>
          </p:cNvSpPr>
          <p:nvPr>
            <p:ph type="subTitle" idx="1"/>
          </p:nvPr>
        </p:nvSpPr>
        <p:spPr/>
        <p:txBody>
          <a:bodyPr/>
          <a:lstStyle/>
          <a:p>
            <a:pPr eaLnBrk="1" hangingPunct="1"/>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57826"/>
            <a:ext cx="7772400" cy="1446550"/>
          </a:xfrm>
        </p:spPr>
        <p:txBody>
          <a:bodyPr>
            <a:normAutofit fontScale="90000"/>
          </a:bodyPr>
          <a:lstStyle/>
          <a:p>
            <a:r>
              <a:rPr lang="en-GB" dirty="0"/>
              <a:t>What Influences Human Development?</a:t>
            </a:r>
          </a:p>
        </p:txBody>
      </p:sp>
      <p:pic>
        <p:nvPicPr>
          <p:cNvPr id="4" name="Content Placeholder 3" descr="Baby.jpg"/>
          <p:cNvPicPr>
            <a:picLocks noGrp="1" noChangeAspect="1"/>
          </p:cNvPicPr>
          <p:nvPr>
            <p:ph idx="1"/>
          </p:nvPr>
        </p:nvPicPr>
        <p:blipFill>
          <a:blip r:embed="rId2" cstate="print"/>
          <a:stretch>
            <a:fillRect/>
          </a:stretch>
        </p:blipFill>
        <p:spPr>
          <a:xfrm>
            <a:off x="611560" y="2636911"/>
            <a:ext cx="3672408" cy="2764395"/>
          </a:xfrm>
        </p:spPr>
      </p:pic>
      <p:pic>
        <p:nvPicPr>
          <p:cNvPr id="5" name="Picture 4" descr="older_people_2.jpeg"/>
          <p:cNvPicPr>
            <a:picLocks noChangeAspect="1"/>
          </p:cNvPicPr>
          <p:nvPr/>
        </p:nvPicPr>
        <p:blipFill>
          <a:blip r:embed="rId3" cstate="print"/>
          <a:stretch>
            <a:fillRect/>
          </a:stretch>
        </p:blipFill>
        <p:spPr>
          <a:xfrm>
            <a:off x="4568992" y="2708920"/>
            <a:ext cx="3998944" cy="266429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254FF-90A6-49A1-8E66-60463BF09056}"/>
              </a:ext>
            </a:extLst>
          </p:cNvPr>
          <p:cNvSpPr>
            <a:spLocks noGrp="1"/>
          </p:cNvSpPr>
          <p:nvPr>
            <p:ph type="title"/>
          </p:nvPr>
        </p:nvSpPr>
        <p:spPr/>
        <p:txBody>
          <a:bodyPr/>
          <a:lstStyle/>
          <a:p>
            <a:r>
              <a:rPr lang="en-GB" dirty="0"/>
              <a:t>Class Activity</a:t>
            </a:r>
          </a:p>
        </p:txBody>
      </p:sp>
      <p:sp>
        <p:nvSpPr>
          <p:cNvPr id="3" name="Content Placeholder 2">
            <a:extLst>
              <a:ext uri="{FF2B5EF4-FFF2-40B4-BE49-F238E27FC236}">
                <a16:creationId xmlns:a16="http://schemas.microsoft.com/office/drawing/2014/main" id="{A03C18A1-41E7-493B-809C-1AFAA4612075}"/>
              </a:ext>
            </a:extLst>
          </p:cNvPr>
          <p:cNvSpPr>
            <a:spLocks noGrp="1"/>
          </p:cNvSpPr>
          <p:nvPr>
            <p:ph idx="1"/>
          </p:nvPr>
        </p:nvSpPr>
        <p:spPr/>
        <p:txBody>
          <a:bodyPr>
            <a:normAutofit/>
          </a:bodyPr>
          <a:lstStyle/>
          <a:p>
            <a:r>
              <a:rPr lang="en-GB" sz="2800" dirty="0"/>
              <a:t>In pairs or small groups of 3 or 4 discuss positive and negative factors which affect the developing child:</a:t>
            </a:r>
          </a:p>
          <a:p>
            <a:pPr lvl="1"/>
            <a:r>
              <a:rPr lang="en-GB" sz="2800" dirty="0"/>
              <a:t>Before conception</a:t>
            </a:r>
          </a:p>
          <a:p>
            <a:pPr lvl="1"/>
            <a:r>
              <a:rPr lang="en-GB" sz="2800" dirty="0"/>
              <a:t>During Pregnancy</a:t>
            </a:r>
          </a:p>
          <a:p>
            <a:pPr lvl="1"/>
            <a:r>
              <a:rPr lang="en-GB" sz="2800" dirty="0"/>
              <a:t>Post-natal </a:t>
            </a:r>
          </a:p>
          <a:p>
            <a:r>
              <a:rPr lang="en-GB" sz="2800" dirty="0"/>
              <a:t>Note your ideas on flip chart paper</a:t>
            </a:r>
          </a:p>
          <a:p>
            <a:r>
              <a:rPr lang="en-GB" sz="2800" dirty="0"/>
              <a:t>Feedback to class and discuss</a:t>
            </a:r>
          </a:p>
        </p:txBody>
      </p:sp>
    </p:spTree>
    <p:extLst>
      <p:ext uri="{BB962C8B-B14F-4D97-AF65-F5344CB8AC3E}">
        <p14:creationId xmlns:p14="http://schemas.microsoft.com/office/powerpoint/2010/main" val="1870729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pPr algn="ctr" eaLnBrk="1" hangingPunct="1"/>
            <a:r>
              <a:rPr lang="en-GB"/>
              <a:t>Factors that affect an unborn child</a:t>
            </a:r>
            <a:endParaRPr lang="en-US"/>
          </a:p>
        </p:txBody>
      </p:sp>
      <p:sp>
        <p:nvSpPr>
          <p:cNvPr id="24579" name="Rectangle 3"/>
          <p:cNvSpPr>
            <a:spLocks noGrp="1" noChangeArrowheads="1"/>
          </p:cNvSpPr>
          <p:nvPr>
            <p:ph type="body" idx="1"/>
          </p:nvPr>
        </p:nvSpPr>
        <p:spPr/>
        <p:txBody>
          <a:bodyPr/>
          <a:lstStyle/>
          <a:p>
            <a:pPr eaLnBrk="1" hangingPunct="1">
              <a:buFont typeface="Wingdings" pitchFamily="2" charset="2"/>
              <a:buNone/>
            </a:pPr>
            <a:r>
              <a:rPr lang="en-GB" dirty="0"/>
              <a:t>Hereditary Factors</a:t>
            </a:r>
          </a:p>
          <a:p>
            <a:pPr eaLnBrk="1" hangingPunct="1">
              <a:buFont typeface="Wingdings" pitchFamily="2" charset="2"/>
              <a:buNone/>
            </a:pPr>
            <a:r>
              <a:rPr lang="en-GB" dirty="0"/>
              <a:t>Congenital Factors</a:t>
            </a:r>
          </a:p>
          <a:p>
            <a:pPr eaLnBrk="1" hangingPunct="1">
              <a:buFont typeface="Wingdings" pitchFamily="2" charset="2"/>
              <a:buNone/>
            </a:pPr>
            <a:r>
              <a:rPr lang="en-GB" i="1" dirty="0"/>
              <a:t>Environmental Factors:</a:t>
            </a:r>
          </a:p>
          <a:p>
            <a:pPr eaLnBrk="1" hangingPunct="1">
              <a:buFont typeface="Wingdings" pitchFamily="2" charset="2"/>
              <a:buNone/>
            </a:pPr>
            <a:r>
              <a:rPr lang="en-GB" dirty="0"/>
              <a:t>Health of mother</a:t>
            </a:r>
          </a:p>
          <a:p>
            <a:pPr eaLnBrk="1" hangingPunct="1">
              <a:buFont typeface="Wingdings" pitchFamily="2" charset="2"/>
              <a:buNone/>
            </a:pPr>
            <a:r>
              <a:rPr lang="en-GB" dirty="0"/>
              <a:t>Lifestyle</a:t>
            </a:r>
          </a:p>
          <a:p>
            <a:pPr eaLnBrk="1" hangingPunct="1">
              <a:buFont typeface="Wingdings" pitchFamily="2" charset="2"/>
              <a:buNone/>
            </a:pPr>
            <a:r>
              <a:rPr lang="en-GB" dirty="0"/>
              <a:t>Diet</a:t>
            </a:r>
          </a:p>
          <a:p>
            <a:pPr eaLnBrk="1" hangingPunct="1">
              <a:buFont typeface="Wingdings" pitchFamily="2" charset="2"/>
              <a:buNone/>
            </a:pPr>
            <a:r>
              <a:rPr lang="en-GB" dirty="0"/>
              <a:t>Infection/illness</a:t>
            </a:r>
          </a:p>
        </p:txBody>
      </p:sp>
    </p:spTree>
    <p:extLst>
      <p:ext uri="{BB962C8B-B14F-4D97-AF65-F5344CB8AC3E}">
        <p14:creationId xmlns:p14="http://schemas.microsoft.com/office/powerpoint/2010/main" val="1172236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1026"/>
          <p:cNvSpPr>
            <a:spLocks noGrp="1" noChangeArrowheads="1"/>
          </p:cNvSpPr>
          <p:nvPr>
            <p:ph type="title"/>
          </p:nvPr>
        </p:nvSpPr>
        <p:spPr>
          <a:xfrm>
            <a:off x="685800" y="800100"/>
            <a:ext cx="7772400" cy="762000"/>
          </a:xfrm>
        </p:spPr>
        <p:txBody>
          <a:bodyPr>
            <a:normAutofit fontScale="90000"/>
          </a:bodyPr>
          <a:lstStyle/>
          <a:p>
            <a:pPr eaLnBrk="1" hangingPunct="1"/>
            <a:r>
              <a:rPr lang="en-GB"/>
              <a:t>Your Genetic make up</a:t>
            </a:r>
          </a:p>
        </p:txBody>
      </p:sp>
      <p:sp>
        <p:nvSpPr>
          <p:cNvPr id="43011" name="Rectangle 1027"/>
          <p:cNvSpPr>
            <a:spLocks noGrp="1" noChangeArrowheads="1"/>
          </p:cNvSpPr>
          <p:nvPr>
            <p:ph idx="1"/>
          </p:nvPr>
        </p:nvSpPr>
        <p:spPr/>
        <p:txBody>
          <a:bodyPr/>
          <a:lstStyle/>
          <a:p>
            <a:pPr eaLnBrk="1" hangingPunct="1"/>
            <a:r>
              <a:rPr lang="en-GB" dirty="0"/>
              <a:t>Deoxyribonucleic acid</a:t>
            </a:r>
            <a:r>
              <a:rPr lang="en-GB" b="1" dirty="0"/>
              <a:t> (</a:t>
            </a:r>
            <a:r>
              <a:rPr lang="en-GB" dirty="0"/>
              <a:t>DNA)</a:t>
            </a:r>
          </a:p>
          <a:p>
            <a:pPr eaLnBrk="1" hangingPunct="1"/>
            <a:r>
              <a:rPr lang="en-GB" dirty="0"/>
              <a:t>Genes</a:t>
            </a:r>
          </a:p>
          <a:p>
            <a:pPr eaLnBrk="1" hangingPunct="1"/>
            <a:r>
              <a:rPr lang="en-GB" dirty="0"/>
              <a:t>These contribute to your physical appearance.</a:t>
            </a:r>
          </a:p>
        </p:txBody>
      </p:sp>
      <p:pic>
        <p:nvPicPr>
          <p:cNvPr id="4100" name="Picture 1028" descr="j0280748"/>
          <p:cNvPicPr>
            <a:picLocks noChangeAspect="1" noChangeArrowheads="1"/>
          </p:cNvPicPr>
          <p:nvPr/>
        </p:nvPicPr>
        <p:blipFill>
          <a:blip r:embed="rId2" cstate="print"/>
          <a:srcRect/>
          <a:stretch>
            <a:fillRect/>
          </a:stretch>
        </p:blipFill>
        <p:spPr bwMode="auto">
          <a:xfrm>
            <a:off x="6172200" y="3733800"/>
            <a:ext cx="2463800" cy="231616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t>Genetics</a:t>
            </a:r>
            <a:endParaRPr lang="en-US"/>
          </a:p>
        </p:txBody>
      </p:sp>
      <p:sp>
        <p:nvSpPr>
          <p:cNvPr id="25603" name="Rectangle 3"/>
          <p:cNvSpPr>
            <a:spLocks noGrp="1" noChangeArrowheads="1"/>
          </p:cNvSpPr>
          <p:nvPr>
            <p:ph type="body" idx="1"/>
          </p:nvPr>
        </p:nvSpPr>
        <p:spPr/>
        <p:txBody>
          <a:bodyPr/>
          <a:lstStyle/>
          <a:p>
            <a:pPr eaLnBrk="1" hangingPunct="1">
              <a:lnSpc>
                <a:spcPct val="90000"/>
              </a:lnSpc>
            </a:pPr>
            <a:r>
              <a:rPr lang="en-GB" sz="2400" dirty="0"/>
              <a:t>DNA determines structure and function of cells.</a:t>
            </a:r>
          </a:p>
          <a:p>
            <a:pPr eaLnBrk="1" hangingPunct="1">
              <a:lnSpc>
                <a:spcPct val="90000"/>
              </a:lnSpc>
              <a:buFont typeface="Wingdings" pitchFamily="2" charset="2"/>
              <a:buNone/>
            </a:pPr>
            <a:r>
              <a:rPr lang="en-US" sz="2400" dirty="0"/>
              <a:t>   Influences appearance, personality, characteristics, body chemistry, and </a:t>
            </a:r>
            <a:r>
              <a:rPr lang="en-US" sz="2400" dirty="0" err="1"/>
              <a:t>behaviour</a:t>
            </a:r>
            <a:r>
              <a:rPr lang="en-US" sz="2400" dirty="0"/>
              <a:t> </a:t>
            </a:r>
          </a:p>
          <a:p>
            <a:pPr eaLnBrk="1" hangingPunct="1">
              <a:lnSpc>
                <a:spcPct val="90000"/>
              </a:lnSpc>
            </a:pPr>
            <a:endParaRPr lang="en-GB" sz="2400" dirty="0"/>
          </a:p>
          <a:p>
            <a:pPr eaLnBrk="1" hangingPunct="1">
              <a:lnSpc>
                <a:spcPct val="90000"/>
              </a:lnSpc>
            </a:pPr>
            <a:r>
              <a:rPr lang="en-GB" sz="2400" dirty="0"/>
              <a:t>Some hereditary conditions: </a:t>
            </a:r>
          </a:p>
          <a:p>
            <a:pPr lvl="1" eaLnBrk="1" hangingPunct="1">
              <a:lnSpc>
                <a:spcPct val="90000"/>
              </a:lnSpc>
            </a:pPr>
            <a:r>
              <a:rPr lang="en-GB" sz="2000" dirty="0"/>
              <a:t>Downs syndrome</a:t>
            </a:r>
          </a:p>
          <a:p>
            <a:pPr lvl="1" eaLnBrk="1" hangingPunct="1">
              <a:lnSpc>
                <a:spcPct val="90000"/>
              </a:lnSpc>
            </a:pPr>
            <a:r>
              <a:rPr lang="en-US" sz="2000" dirty="0" err="1"/>
              <a:t>Haemophilia</a:t>
            </a:r>
            <a:endParaRPr lang="en-US" sz="2000" dirty="0"/>
          </a:p>
          <a:p>
            <a:pPr lvl="1" eaLnBrk="1" hangingPunct="1">
              <a:lnSpc>
                <a:spcPct val="90000"/>
              </a:lnSpc>
            </a:pPr>
            <a:r>
              <a:rPr lang="en-US" sz="2000" dirty="0"/>
              <a:t>Epilepsy</a:t>
            </a:r>
          </a:p>
          <a:p>
            <a:pPr lvl="1" eaLnBrk="1" hangingPunct="1">
              <a:lnSpc>
                <a:spcPct val="90000"/>
              </a:lnSpc>
            </a:pPr>
            <a:r>
              <a:rPr lang="en-US" sz="2000" dirty="0" err="1"/>
              <a:t>Colour</a:t>
            </a:r>
            <a:r>
              <a:rPr lang="en-US" sz="2000" dirty="0"/>
              <a:t> blindness</a:t>
            </a:r>
          </a:p>
          <a:p>
            <a:pPr lvl="1" eaLnBrk="1" hangingPunct="1">
              <a:lnSpc>
                <a:spcPct val="90000"/>
              </a:lnSpc>
            </a:pPr>
            <a:r>
              <a:rPr lang="en-GB" sz="2000" dirty="0"/>
              <a:t>Cystic Fibrosis</a:t>
            </a:r>
            <a:endParaRPr lang="en-US" sz="2000" dirty="0"/>
          </a:p>
          <a:p>
            <a:pPr eaLnBrk="1" hangingPunct="1">
              <a:lnSpc>
                <a:spcPct val="90000"/>
              </a:lnSpc>
            </a:pPr>
            <a:endParaRPr lang="en-US" sz="2400" dirty="0"/>
          </a:p>
        </p:txBody>
      </p:sp>
    </p:spTree>
    <p:extLst>
      <p:ext uri="{BB962C8B-B14F-4D97-AF65-F5344CB8AC3E}">
        <p14:creationId xmlns:p14="http://schemas.microsoft.com/office/powerpoint/2010/main" val="3901427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800100"/>
            <a:ext cx="7772400" cy="762000"/>
          </a:xfrm>
        </p:spPr>
        <p:txBody>
          <a:bodyPr>
            <a:normAutofit fontScale="90000"/>
          </a:bodyPr>
          <a:lstStyle/>
          <a:p>
            <a:pPr eaLnBrk="1" hangingPunct="1"/>
            <a:r>
              <a:rPr lang="en-GB"/>
              <a:t>Your Experiences.</a:t>
            </a:r>
          </a:p>
        </p:txBody>
      </p:sp>
      <p:sp>
        <p:nvSpPr>
          <p:cNvPr id="41987" name="Rectangle 3"/>
          <p:cNvSpPr>
            <a:spLocks noGrp="1" noChangeArrowheads="1"/>
          </p:cNvSpPr>
          <p:nvPr>
            <p:ph type="body" sz="half" idx="1"/>
          </p:nvPr>
        </p:nvSpPr>
        <p:spPr/>
        <p:txBody>
          <a:bodyPr/>
          <a:lstStyle/>
          <a:p>
            <a:pPr eaLnBrk="1" hangingPunct="1"/>
            <a:r>
              <a:rPr lang="en-GB" sz="2800" dirty="0"/>
              <a:t>Your family.</a:t>
            </a:r>
          </a:p>
          <a:p>
            <a:pPr eaLnBrk="1" hangingPunct="1"/>
            <a:r>
              <a:rPr lang="en-GB" sz="2800" dirty="0"/>
              <a:t>Your home.</a:t>
            </a:r>
          </a:p>
          <a:p>
            <a:pPr eaLnBrk="1" hangingPunct="1"/>
            <a:r>
              <a:rPr lang="en-GB" sz="2800" dirty="0"/>
              <a:t>The area you live in.</a:t>
            </a:r>
          </a:p>
          <a:p>
            <a:pPr eaLnBrk="1" hangingPunct="1"/>
            <a:r>
              <a:rPr lang="en-GB" sz="2800" dirty="0"/>
              <a:t>The country you live.</a:t>
            </a:r>
          </a:p>
        </p:txBody>
      </p:sp>
      <p:pic>
        <p:nvPicPr>
          <p:cNvPr id="5124" name="Picture 5" descr="j0202096"/>
          <p:cNvPicPr>
            <a:picLocks noGrp="1" noChangeAspect="1" noChangeArrowheads="1"/>
          </p:cNvPicPr>
          <p:nvPr>
            <p:ph type="clipArt" sz="half" idx="2"/>
          </p:nvPr>
        </p:nvPicPr>
        <p:blipFill>
          <a:blip r:embed="rId2" cstate="print"/>
          <a:stretch>
            <a:fillRect/>
          </a:stretch>
        </p:blipFill>
        <p:spPr>
          <a:xfrm>
            <a:off x="5343144" y="2209800"/>
            <a:ext cx="2420112" cy="36576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Your Emotional Experiences.</a:t>
            </a:r>
          </a:p>
        </p:txBody>
      </p:sp>
      <p:pic>
        <p:nvPicPr>
          <p:cNvPr id="6148" name="Picture 5" descr="j0400832"/>
          <p:cNvPicPr>
            <a:picLocks noGrp="1" noChangeAspect="1" noChangeArrowheads="1"/>
          </p:cNvPicPr>
          <p:nvPr>
            <p:ph type="clipArt" sz="half" idx="1"/>
          </p:nvPr>
        </p:nvPicPr>
        <p:blipFill>
          <a:blip r:embed="rId2" cstate="print"/>
          <a:stretch>
            <a:fillRect/>
          </a:stretch>
        </p:blipFill>
        <p:spPr>
          <a:xfrm>
            <a:off x="685800" y="2769292"/>
            <a:ext cx="3810000" cy="2538615"/>
          </a:xfrm>
        </p:spPr>
      </p:pic>
      <p:sp>
        <p:nvSpPr>
          <p:cNvPr id="44036" name="Rectangle 4"/>
          <p:cNvSpPr>
            <a:spLocks noGrp="1" noChangeArrowheads="1"/>
          </p:cNvSpPr>
          <p:nvPr>
            <p:ph type="body" sz="half" idx="2"/>
          </p:nvPr>
        </p:nvSpPr>
        <p:spPr/>
        <p:txBody>
          <a:bodyPr/>
          <a:lstStyle/>
          <a:p>
            <a:pPr eaLnBrk="1" hangingPunct="1"/>
            <a:r>
              <a:rPr lang="en-GB" sz="2800" dirty="0"/>
              <a:t>The relationships you have experienced in your life.</a:t>
            </a:r>
          </a:p>
          <a:p>
            <a:pPr eaLnBrk="1" hangingPunct="1"/>
            <a:r>
              <a:rPr lang="en-GB" sz="2800" dirty="0"/>
              <a:t>Which could have been good, bad  or traumatic.</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r>
              <a:rPr lang="en-GB"/>
              <a:t>The people who have influenced you.</a:t>
            </a:r>
          </a:p>
        </p:txBody>
      </p:sp>
      <p:sp>
        <p:nvSpPr>
          <p:cNvPr id="45059" name="Rectangle 3"/>
          <p:cNvSpPr>
            <a:spLocks noGrp="1" noChangeArrowheads="1"/>
          </p:cNvSpPr>
          <p:nvPr>
            <p:ph type="body" sz="half" idx="1"/>
          </p:nvPr>
        </p:nvSpPr>
        <p:spPr/>
        <p:txBody>
          <a:bodyPr/>
          <a:lstStyle/>
          <a:p>
            <a:pPr eaLnBrk="1" hangingPunct="1"/>
            <a:r>
              <a:rPr lang="en-GB" sz="2800" dirty="0"/>
              <a:t>Parents</a:t>
            </a:r>
          </a:p>
          <a:p>
            <a:pPr eaLnBrk="1" hangingPunct="1"/>
            <a:r>
              <a:rPr lang="en-GB" sz="2800" dirty="0"/>
              <a:t>Grandparents</a:t>
            </a:r>
          </a:p>
          <a:p>
            <a:pPr eaLnBrk="1" hangingPunct="1"/>
            <a:r>
              <a:rPr lang="en-GB" sz="2800" dirty="0"/>
              <a:t>Siblings</a:t>
            </a:r>
          </a:p>
          <a:p>
            <a:pPr eaLnBrk="1" hangingPunct="1"/>
            <a:r>
              <a:rPr lang="en-GB" sz="2800" dirty="0"/>
              <a:t>Aunts and Uncles</a:t>
            </a:r>
          </a:p>
          <a:p>
            <a:pPr eaLnBrk="1" hangingPunct="1"/>
            <a:r>
              <a:rPr lang="en-GB" sz="2800" dirty="0"/>
              <a:t>Friends</a:t>
            </a:r>
          </a:p>
          <a:p>
            <a:pPr eaLnBrk="1" hangingPunct="1"/>
            <a:r>
              <a:rPr lang="en-GB" sz="2800" dirty="0"/>
              <a:t>Teachers</a:t>
            </a:r>
          </a:p>
          <a:p>
            <a:pPr eaLnBrk="1" hangingPunct="1"/>
            <a:r>
              <a:rPr lang="en-GB" sz="2800" dirty="0"/>
              <a:t>Priests</a:t>
            </a:r>
          </a:p>
          <a:p>
            <a:pPr eaLnBrk="1" hangingPunct="1"/>
            <a:r>
              <a:rPr lang="en-GB" sz="2800" dirty="0"/>
              <a:t>Group Leaders</a:t>
            </a:r>
          </a:p>
        </p:txBody>
      </p:sp>
      <p:pic>
        <p:nvPicPr>
          <p:cNvPr id="7172" name="Picture 5" descr="PH03143I"/>
          <p:cNvPicPr>
            <a:picLocks noGrp="1" noChangeAspect="1" noChangeArrowheads="1"/>
          </p:cNvPicPr>
          <p:nvPr>
            <p:ph type="clipArt" sz="half" idx="2"/>
          </p:nvPr>
        </p:nvPicPr>
        <p:blipFill>
          <a:blip r:embed="rId2" cstate="print"/>
          <a:stretch>
            <a:fillRect/>
          </a:stretch>
        </p:blipFill>
        <p:spPr>
          <a:xfrm>
            <a:off x="5273040" y="2209800"/>
            <a:ext cx="2560320" cy="365760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algn="ctr"/>
            <a:r>
              <a:rPr lang="en-US" sz="4000" b="1" dirty="0"/>
              <a:t>2 IMPORTANT INFLUENCES ON DEVELOPMENT</a:t>
            </a:r>
          </a:p>
        </p:txBody>
      </p:sp>
      <p:sp>
        <p:nvSpPr>
          <p:cNvPr id="11267" name="Rectangle 3"/>
          <p:cNvSpPr>
            <a:spLocks noGrp="1" noChangeArrowheads="1"/>
          </p:cNvSpPr>
          <p:nvPr>
            <p:ph type="body" idx="1"/>
          </p:nvPr>
        </p:nvSpPr>
        <p:spPr/>
        <p:txBody>
          <a:bodyPr/>
          <a:lstStyle/>
          <a:p>
            <a:r>
              <a:rPr lang="en-US" sz="3600" b="1" u="sng" dirty="0"/>
              <a:t>MATURATION</a:t>
            </a:r>
            <a:r>
              <a:rPr lang="en-US" b="1" dirty="0"/>
              <a:t>: </a:t>
            </a:r>
            <a:r>
              <a:rPr lang="en-US" sz="3600" b="1" dirty="0"/>
              <a:t>Biological development according to our genetic makeup.</a:t>
            </a:r>
          </a:p>
          <a:p>
            <a:r>
              <a:rPr lang="en-US" sz="3600" b="1" u="sng" dirty="0"/>
              <a:t>LEARNING:</a:t>
            </a:r>
            <a:r>
              <a:rPr lang="en-US" sz="3600" b="1" dirty="0"/>
              <a:t> The process by which our experiences produce changes in our thoughts, feelings, </a:t>
            </a:r>
            <a:r>
              <a:rPr lang="en-US" sz="3600" b="1" dirty="0" err="1"/>
              <a:t>behaviours</a:t>
            </a:r>
            <a:r>
              <a:rPr lang="en-US" sz="3600" b="1" dirty="0"/>
              <a:t> and skills.</a:t>
            </a:r>
            <a:r>
              <a:rPr lang="en-US" sz="2800" b="1" dirty="0"/>
              <a:t> </a:t>
            </a:r>
            <a:endParaRPr lang="en-US" b="1" u="sng" dirty="0"/>
          </a:p>
        </p:txBody>
      </p:sp>
    </p:spTree>
    <p:extLst>
      <p:ext uri="{BB962C8B-B14F-4D97-AF65-F5344CB8AC3E}">
        <p14:creationId xmlns:p14="http://schemas.microsoft.com/office/powerpoint/2010/main" val="3595027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pPr algn="ctr"/>
            <a:r>
              <a:rPr lang="en-GB" sz="4000"/>
              <a:t>Process of Child Development</a:t>
            </a:r>
            <a:br>
              <a:rPr lang="en-GB" sz="4000"/>
            </a:br>
            <a:r>
              <a:rPr lang="en-GB" sz="4000"/>
              <a:t>Nature/Nurture</a:t>
            </a:r>
            <a:endParaRPr lang="en-US" sz="4000"/>
          </a:p>
        </p:txBody>
      </p:sp>
      <p:sp>
        <p:nvSpPr>
          <p:cNvPr id="43011" name="Rectangle 3"/>
          <p:cNvSpPr>
            <a:spLocks noGrp="1" noChangeArrowheads="1"/>
          </p:cNvSpPr>
          <p:nvPr>
            <p:ph type="body" idx="1"/>
          </p:nvPr>
        </p:nvSpPr>
        <p:spPr/>
        <p:txBody>
          <a:bodyPr/>
          <a:lstStyle/>
          <a:p>
            <a:r>
              <a:rPr lang="en-GB"/>
              <a:t>The interaction of heredity and the environment on the developing brain.</a:t>
            </a:r>
          </a:p>
          <a:p>
            <a:r>
              <a:rPr lang="en-GB"/>
              <a:t>Heredity determines the child’s potential.</a:t>
            </a:r>
          </a:p>
          <a:p>
            <a:r>
              <a:rPr lang="en-GB"/>
              <a:t>Environment influences the extent to which that potential is achieved.</a:t>
            </a:r>
          </a:p>
          <a:p>
            <a:r>
              <a:rPr lang="en-GB"/>
              <a:t>For optimal development, the environment has to meet the child’s physical, cognitive and psychological needs.</a:t>
            </a:r>
            <a:endParaRPr lang="en-US"/>
          </a:p>
        </p:txBody>
      </p:sp>
    </p:spTree>
    <p:extLst>
      <p:ext uri="{BB962C8B-B14F-4D97-AF65-F5344CB8AC3E}">
        <p14:creationId xmlns:p14="http://schemas.microsoft.com/office/powerpoint/2010/main" val="300703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ctr"/>
            <a:r>
              <a:rPr lang="en-US" b="1"/>
              <a:t>NATURE V NURTURE</a:t>
            </a:r>
            <a:endParaRPr lang="en-US" sz="3600" b="1"/>
          </a:p>
        </p:txBody>
      </p:sp>
      <p:sp>
        <p:nvSpPr>
          <p:cNvPr id="12291" name="Rectangle 3"/>
          <p:cNvSpPr>
            <a:spLocks noGrp="1" noChangeArrowheads="1"/>
          </p:cNvSpPr>
          <p:nvPr>
            <p:ph type="body" idx="1"/>
          </p:nvPr>
        </p:nvSpPr>
        <p:spPr/>
        <p:txBody>
          <a:bodyPr/>
          <a:lstStyle/>
          <a:p>
            <a:r>
              <a:rPr lang="en-US" sz="4000" b="1"/>
              <a:t>Therefore, development is not only governed by a pattern built in at conception: </a:t>
            </a:r>
            <a:r>
              <a:rPr lang="en-US" sz="4000" b="1" u="sng"/>
              <a:t>‘NATURE’</a:t>
            </a:r>
            <a:endParaRPr lang="en-US" sz="4000" b="1"/>
          </a:p>
          <a:p>
            <a:r>
              <a:rPr lang="en-US" sz="4000" b="1"/>
              <a:t>It is also influenced by the environment and experiences after birth: </a:t>
            </a:r>
            <a:r>
              <a:rPr lang="en-US" sz="4000" b="1" u="sng"/>
              <a:t>‘NURTURE’</a:t>
            </a:r>
            <a:endParaRPr lang="en-US"/>
          </a:p>
        </p:txBody>
      </p:sp>
    </p:spTree>
    <p:extLst>
      <p:ext uri="{BB962C8B-B14F-4D97-AF65-F5344CB8AC3E}">
        <p14:creationId xmlns:p14="http://schemas.microsoft.com/office/powerpoint/2010/main" val="1463589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b="1"/>
              <a:t>THE ENVIRONMENT</a:t>
            </a:r>
          </a:p>
        </p:txBody>
      </p:sp>
      <p:sp>
        <p:nvSpPr>
          <p:cNvPr id="10243" name="Rectangle 3"/>
          <p:cNvSpPr>
            <a:spLocks noGrp="1" noChangeArrowheads="1"/>
          </p:cNvSpPr>
          <p:nvPr>
            <p:ph type="body" idx="1"/>
          </p:nvPr>
        </p:nvSpPr>
        <p:spPr>
          <a:xfrm>
            <a:off x="990600" y="2060848"/>
            <a:ext cx="7772400" cy="3730352"/>
          </a:xfrm>
        </p:spPr>
        <p:txBody>
          <a:bodyPr/>
          <a:lstStyle/>
          <a:p>
            <a:r>
              <a:rPr lang="en-US" b="1" dirty="0"/>
              <a:t>The Environment is anything inside or outside the body to which the body responds.</a:t>
            </a:r>
          </a:p>
          <a:p>
            <a:r>
              <a:rPr lang="en-US" b="1" u="sng" dirty="0"/>
              <a:t>INTERNAL</a:t>
            </a:r>
            <a:r>
              <a:rPr lang="en-US" b="1" dirty="0"/>
              <a:t>: temperature changes, reaction to infection, chemical changes, or the effects of drugs, alcohol or nicotine.</a:t>
            </a:r>
          </a:p>
          <a:p>
            <a:r>
              <a:rPr lang="en-US" b="1" u="sng" dirty="0"/>
              <a:t>EXTERNAL:</a:t>
            </a:r>
            <a:r>
              <a:rPr lang="en-US" b="1" dirty="0"/>
              <a:t> the physical environment that surrounds us at all times.</a:t>
            </a:r>
            <a:endParaRPr lang="en-US" sz="2800" b="1" dirty="0"/>
          </a:p>
        </p:txBody>
      </p:sp>
    </p:spTree>
    <p:extLst>
      <p:ext uri="{BB962C8B-B14F-4D97-AF65-F5344CB8AC3E}">
        <p14:creationId xmlns:p14="http://schemas.microsoft.com/office/powerpoint/2010/main" val="875938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dirty="0" err="1"/>
              <a:t>Wordwall</a:t>
            </a:r>
            <a:r>
              <a:rPr lang="en-GB" dirty="0"/>
              <a:t> Activity</a:t>
            </a:r>
          </a:p>
          <a:p>
            <a:endParaRPr lang="en-GB" dirty="0"/>
          </a:p>
          <a:p>
            <a:r>
              <a:rPr lang="en-GB" dirty="0">
                <a:hlinkClick r:id="rId2"/>
              </a:rPr>
              <a:t>Different Types of Environments Impacting on Children</a:t>
            </a:r>
            <a:endParaRPr lang="en-GB" dirty="0"/>
          </a:p>
        </p:txBody>
      </p:sp>
    </p:spTree>
    <p:extLst>
      <p:ext uri="{BB962C8B-B14F-4D97-AF65-F5344CB8AC3E}">
        <p14:creationId xmlns:p14="http://schemas.microsoft.com/office/powerpoint/2010/main" val="2227680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60648"/>
            <a:ext cx="8229600" cy="1152128"/>
          </a:xfrm>
        </p:spPr>
        <p:txBody>
          <a:bodyPr/>
          <a:lstStyle/>
          <a:p>
            <a:pPr algn="ctr"/>
            <a:r>
              <a:rPr lang="en-US" sz="4000" b="1" dirty="0"/>
              <a:t>DIFFERENT TYPES OF ENVIRONMENT</a:t>
            </a:r>
          </a:p>
        </p:txBody>
      </p:sp>
      <p:sp>
        <p:nvSpPr>
          <p:cNvPr id="13315" name="Rectangle 3"/>
          <p:cNvSpPr>
            <a:spLocks noGrp="1" noChangeArrowheads="1"/>
          </p:cNvSpPr>
          <p:nvPr>
            <p:ph type="body" idx="1"/>
          </p:nvPr>
        </p:nvSpPr>
        <p:spPr>
          <a:xfrm>
            <a:off x="755576" y="1844824"/>
            <a:ext cx="8007424" cy="3870176"/>
          </a:xfrm>
        </p:spPr>
        <p:txBody>
          <a:bodyPr>
            <a:normAutofit fontScale="92500" lnSpcReduction="10000"/>
          </a:bodyPr>
          <a:lstStyle/>
          <a:p>
            <a:r>
              <a:rPr lang="en-US" sz="2800" b="1" u="sng" dirty="0"/>
              <a:t>PHYSICAL ENVIRONMENT:</a:t>
            </a:r>
            <a:r>
              <a:rPr lang="en-US" sz="2800" b="1" dirty="0"/>
              <a:t> physical conditions such as safety, comfort and temperature/climate, food and water.</a:t>
            </a:r>
          </a:p>
          <a:p>
            <a:r>
              <a:rPr lang="en-US" sz="2800" b="1" u="sng" dirty="0"/>
              <a:t>SOCIOECONOMIC ENVIRONMENT</a:t>
            </a:r>
            <a:r>
              <a:rPr lang="en-US" sz="2800" b="1" dirty="0"/>
              <a:t>: resources available, family structure, employment and culture.</a:t>
            </a:r>
          </a:p>
          <a:p>
            <a:r>
              <a:rPr lang="en-US" sz="2800" b="1" u="sng" dirty="0"/>
              <a:t>PSYCHOSOCIAL ENVIRONMENT:</a:t>
            </a:r>
            <a:r>
              <a:rPr lang="en-US" sz="2800" b="1" dirty="0"/>
              <a:t> The effect of relationships on the developing personality - affection, anxiety, neglect or encouragement, cruelty or abuse - parenting skills.</a:t>
            </a:r>
          </a:p>
        </p:txBody>
      </p:sp>
    </p:spTree>
    <p:extLst>
      <p:ext uri="{BB962C8B-B14F-4D97-AF65-F5344CB8AC3E}">
        <p14:creationId xmlns:p14="http://schemas.microsoft.com/office/powerpoint/2010/main" val="3860040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US" sz="4000" b="1"/>
              <a:t>DIFFERENT TYPES OF ENVIRONMENT</a:t>
            </a:r>
          </a:p>
        </p:txBody>
      </p:sp>
      <p:sp>
        <p:nvSpPr>
          <p:cNvPr id="14339" name="Rectangle 3"/>
          <p:cNvSpPr>
            <a:spLocks noGrp="1" noChangeArrowheads="1"/>
          </p:cNvSpPr>
          <p:nvPr>
            <p:ph type="body" idx="1"/>
          </p:nvPr>
        </p:nvSpPr>
        <p:spPr>
          <a:xfrm>
            <a:off x="457200" y="2204864"/>
            <a:ext cx="8229600" cy="4119736"/>
          </a:xfrm>
        </p:spPr>
        <p:txBody>
          <a:bodyPr/>
          <a:lstStyle/>
          <a:p>
            <a:r>
              <a:rPr lang="en-US" sz="2800" b="1" u="sng" dirty="0"/>
              <a:t>INTELLECTUAL ENVIRONMENT:</a:t>
            </a:r>
            <a:r>
              <a:rPr lang="en-US" sz="2800" b="1" dirty="0"/>
              <a:t> The</a:t>
            </a:r>
            <a:r>
              <a:rPr lang="en-US" b="1" dirty="0"/>
              <a:t> stimulation to think, communicate, read, watch, explore and experiment.</a:t>
            </a:r>
            <a:r>
              <a:rPr lang="en-US" dirty="0"/>
              <a:t> </a:t>
            </a:r>
          </a:p>
        </p:txBody>
      </p:sp>
    </p:spTree>
    <p:extLst>
      <p:ext uri="{BB962C8B-B14F-4D97-AF65-F5344CB8AC3E}">
        <p14:creationId xmlns:p14="http://schemas.microsoft.com/office/powerpoint/2010/main" val="1300625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Models</a:t>
            </a:r>
          </a:p>
        </p:txBody>
      </p:sp>
      <p:sp>
        <p:nvSpPr>
          <p:cNvPr id="5" name="Content Placeholder 4"/>
          <p:cNvSpPr>
            <a:spLocks noGrp="1"/>
          </p:cNvSpPr>
          <p:nvPr>
            <p:ph idx="1"/>
          </p:nvPr>
        </p:nvSpPr>
        <p:spPr/>
        <p:txBody>
          <a:bodyPr/>
          <a:lstStyle/>
          <a:p>
            <a:r>
              <a:rPr lang="en-GB" dirty="0" err="1"/>
              <a:t>Brofenbrenner’s</a:t>
            </a:r>
            <a:r>
              <a:rPr lang="en-GB" dirty="0"/>
              <a:t> Bio-ecological Model</a:t>
            </a:r>
          </a:p>
          <a:p>
            <a:r>
              <a:rPr lang="en-GB" dirty="0"/>
              <a:t>Dahlgren and Whitehead’s Determinants of Health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Bronfenbrenner (1998:996)</a:t>
            </a:r>
          </a:p>
        </p:txBody>
      </p:sp>
      <p:sp>
        <p:nvSpPr>
          <p:cNvPr id="54275" name="Rectangle 3"/>
          <p:cNvSpPr>
            <a:spLocks noGrp="1" noChangeArrowheads="1"/>
          </p:cNvSpPr>
          <p:nvPr>
            <p:ph idx="1"/>
          </p:nvPr>
        </p:nvSpPr>
        <p:spPr/>
        <p:txBody>
          <a:bodyPr/>
          <a:lstStyle/>
          <a:p>
            <a:pPr>
              <a:buFont typeface="Monotype Sorts" pitchFamily="2" charset="2"/>
              <a:buNone/>
            </a:pPr>
            <a:r>
              <a:rPr lang="en-GB"/>
              <a:t>  “Child development takes place through processes of progressively more complex interaction between an active child and the persons, objects and symbols in its immediate environment. To be effective the interaction must occur on a fairly regular basis over extended periods of time”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a:xfrm>
            <a:off x="539552" y="764704"/>
            <a:ext cx="8136756" cy="806450"/>
          </a:xfrm>
        </p:spPr>
        <p:txBody>
          <a:bodyPr>
            <a:noAutofit/>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a:t>
            </a:r>
          </a:p>
        </p:txBody>
      </p:sp>
      <p:sp>
        <p:nvSpPr>
          <p:cNvPr id="22531" name="Content Placeholder 2"/>
          <p:cNvSpPr>
            <a:spLocks noGrp="1"/>
          </p:cNvSpPr>
          <p:nvPr>
            <p:ph idx="4294967295"/>
          </p:nvPr>
        </p:nvSpPr>
        <p:spPr>
          <a:xfrm>
            <a:off x="611560" y="1700808"/>
            <a:ext cx="7632700" cy="4819781"/>
          </a:xfrm>
        </p:spPr>
        <p:txBody>
          <a:bodyPr wrap="square">
            <a:spAutoFit/>
          </a:bodyPr>
          <a:lstStyle/>
          <a:p>
            <a:pPr marL="409575" indent="-409575" eaLnBrk="1" hangingPunct="1"/>
            <a:r>
              <a:rPr lang="en-GB" sz="2400" dirty="0" err="1"/>
              <a:t>Bronfenbrenner</a:t>
            </a:r>
            <a:r>
              <a:rPr lang="en-GB" sz="2400" dirty="0"/>
              <a:t> mapped the many interacting social contexts that affect development in his </a:t>
            </a:r>
            <a:r>
              <a:rPr lang="en-GB" sz="2400" b="1" dirty="0"/>
              <a:t>bio-ecological model</a:t>
            </a:r>
            <a:r>
              <a:rPr lang="en-GB" sz="2400" dirty="0"/>
              <a:t> of development (1989).</a:t>
            </a:r>
          </a:p>
          <a:p>
            <a:pPr marL="409575" indent="-409575" eaLnBrk="1" hangingPunct="1">
              <a:buFont typeface="Wingdings" pitchFamily="2" charset="2"/>
              <a:buNone/>
            </a:pPr>
            <a:endParaRPr lang="en-GB" sz="2400" dirty="0"/>
          </a:p>
          <a:p>
            <a:pPr marL="409575" indent="-409575" eaLnBrk="1" hangingPunct="1"/>
            <a:r>
              <a:rPr lang="en-GB" sz="2400" dirty="0"/>
              <a:t>The</a:t>
            </a:r>
            <a:r>
              <a:rPr lang="en-GB" sz="2400" i="1" dirty="0"/>
              <a:t> </a:t>
            </a:r>
            <a:r>
              <a:rPr lang="en-GB" sz="2400" b="1" dirty="0"/>
              <a:t>bio</a:t>
            </a:r>
            <a:r>
              <a:rPr lang="en-GB" sz="2400" dirty="0"/>
              <a:t> aspect of the model recognises that people bring their biological selves to the developmental process. </a:t>
            </a:r>
          </a:p>
          <a:p>
            <a:pPr marL="409575" indent="-409575" eaLnBrk="1" hangingPunct="1">
              <a:buFont typeface="Wingdings" pitchFamily="2" charset="2"/>
              <a:buNone/>
            </a:pPr>
            <a:endParaRPr lang="en-GB" sz="2400" dirty="0"/>
          </a:p>
          <a:p>
            <a:pPr marL="409575" indent="-409575" eaLnBrk="1" hangingPunct="1"/>
            <a:r>
              <a:rPr lang="en-GB" sz="2400" dirty="0"/>
              <a:t>The </a:t>
            </a:r>
            <a:r>
              <a:rPr lang="en-GB" sz="2400" b="1" dirty="0"/>
              <a:t>ecological</a:t>
            </a:r>
            <a:r>
              <a:rPr lang="en-GB" sz="2400" dirty="0"/>
              <a:t> part recognises that the social contexts in which we develop are ecosystems because they are in constant interaction and influence each other.</a:t>
            </a:r>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320040"/>
            <a:ext cx="7239000" cy="1143000"/>
          </a:xfrm>
        </p:spPr>
        <p:txBody>
          <a:bodyPr>
            <a:normAutofit/>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a:t>
            </a:r>
          </a:p>
        </p:txBody>
      </p:sp>
      <p:sp>
        <p:nvSpPr>
          <p:cNvPr id="3" name="Content Placeholder 2"/>
          <p:cNvSpPr>
            <a:spLocks noGrp="1"/>
          </p:cNvSpPr>
          <p:nvPr>
            <p:ph idx="1"/>
          </p:nvPr>
        </p:nvSpPr>
        <p:spPr/>
        <p:txBody>
          <a:bodyPr>
            <a:normAutofit/>
          </a:bodyPr>
          <a:lstStyle/>
          <a:p>
            <a:pPr marL="409575" indent="-409575" eaLnBrk="1" fontAlgn="auto" hangingPunct="1">
              <a:lnSpc>
                <a:spcPct val="90000"/>
              </a:lnSpc>
              <a:spcAft>
                <a:spcPts val="0"/>
              </a:spcAft>
              <a:buFont typeface="Wingdings 2"/>
              <a:buChar char=""/>
              <a:defRPr/>
            </a:pPr>
            <a:r>
              <a:rPr lang="en-GB" sz="2800" dirty="0"/>
              <a:t>Every child develops within a </a:t>
            </a:r>
            <a:r>
              <a:rPr lang="en-GB" sz="2800" b="1" dirty="0" err="1"/>
              <a:t>microsystem</a:t>
            </a:r>
            <a:r>
              <a:rPr lang="en-GB" sz="2800" dirty="0"/>
              <a:t> of his or her immediate relationships and activities, e.g. close family, friends, teachers, and the activities of play and school.</a:t>
            </a:r>
          </a:p>
          <a:p>
            <a:pPr marL="409575" indent="-409575" eaLnBrk="1" fontAlgn="auto" hangingPunct="1">
              <a:lnSpc>
                <a:spcPct val="90000"/>
              </a:lnSpc>
              <a:spcAft>
                <a:spcPts val="0"/>
              </a:spcAft>
              <a:buFont typeface="Wingdings" pitchFamily="2" charset="2"/>
              <a:buNone/>
              <a:defRPr/>
            </a:pPr>
            <a:endParaRPr lang="en-GB" sz="2800" dirty="0"/>
          </a:p>
          <a:p>
            <a:pPr marL="409575" indent="-409575" eaLnBrk="1" fontAlgn="auto" hangingPunct="1">
              <a:lnSpc>
                <a:spcPct val="90000"/>
              </a:lnSpc>
              <a:spcAft>
                <a:spcPts val="0"/>
              </a:spcAft>
              <a:buFont typeface="Wingdings 2"/>
              <a:buChar char=""/>
              <a:defRPr/>
            </a:pPr>
            <a:r>
              <a:rPr lang="en-GB" sz="2800" dirty="0"/>
              <a:t>The </a:t>
            </a:r>
            <a:r>
              <a:rPr lang="en-GB" sz="2800" b="1" dirty="0" err="1"/>
              <a:t>mesosystem</a:t>
            </a:r>
            <a:r>
              <a:rPr lang="en-GB" sz="2800" b="1" i="1" dirty="0"/>
              <a:t> </a:t>
            </a:r>
            <a:r>
              <a:rPr lang="en-GB" sz="2800" dirty="0"/>
              <a:t>is more distanced from the child because it does not involve him/her directly but still influences his/her life.</a:t>
            </a:r>
          </a:p>
          <a:p>
            <a:pPr marL="409575" indent="-409575" eaLnBrk="1" fontAlgn="auto" hangingPunct="1">
              <a:lnSpc>
                <a:spcPct val="90000"/>
              </a:lnSpc>
              <a:spcAft>
                <a:spcPts val="0"/>
              </a:spcAft>
              <a:buFont typeface="Wingdings" pitchFamily="2" charset="2"/>
              <a:buNone/>
              <a:defRPr/>
            </a:pPr>
            <a:endParaRPr lang="en-GB" sz="2800" dirty="0"/>
          </a:p>
          <a:p>
            <a:pPr marL="409575" indent="-409575" algn="r" eaLnBrk="1" fontAlgn="auto" hangingPunct="1">
              <a:lnSpc>
                <a:spcPct val="90000"/>
              </a:lnSpc>
              <a:spcAft>
                <a:spcPts val="0"/>
              </a:spcAft>
              <a:buFont typeface="Wingdings" pitchFamily="2" charset="2"/>
              <a:buNone/>
              <a:defRPr/>
            </a:pPr>
            <a:r>
              <a:rPr lang="en-GB" sz="2000" dirty="0"/>
              <a:t>(Doherty and Hughes, 2009)</a:t>
            </a:r>
          </a:p>
          <a:p>
            <a:pPr marL="274320" indent="-274320" eaLnBrk="1" fontAlgn="auto" hangingPunct="1">
              <a:spcAft>
                <a:spcPts val="0"/>
              </a:spcAft>
              <a:buFont typeface="Wingdings 2"/>
              <a:buChar char=""/>
              <a:defRPr/>
            </a:pPr>
            <a:endParaRPr lang="en-GB" dirty="0"/>
          </a:p>
        </p:txBody>
      </p:sp>
    </p:spTree>
    <p:custDataLst>
      <p:tags r:id="rId1"/>
    </p:custData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0" y="785813"/>
            <a:ext cx="8229600" cy="1000125"/>
          </a:xfrm>
        </p:spPr>
        <p:txBody>
          <a:bodyPr/>
          <a:lstStyle/>
          <a:p>
            <a:pPr algn="ctr" eaLnBrk="1" fontAlgn="auto" hangingPunct="1">
              <a:spcAft>
                <a:spcPts val="0"/>
              </a:spcAft>
              <a:defRPr/>
            </a:pPr>
            <a:r>
              <a:rPr lang="en-GB" sz="2800" dirty="0" err="1"/>
              <a:t>Bronfenbrenner’s</a:t>
            </a:r>
            <a:r>
              <a:rPr lang="en-GB" sz="2800" dirty="0"/>
              <a:t> </a:t>
            </a:r>
            <a:r>
              <a:rPr lang="en-GB" sz="2800" dirty="0" err="1"/>
              <a:t>BioEcological</a:t>
            </a:r>
            <a:r>
              <a:rPr lang="en-GB" sz="2800" dirty="0"/>
              <a:t> Model </a:t>
            </a:r>
            <a:br>
              <a:rPr lang="en-GB" sz="2800" dirty="0"/>
            </a:br>
            <a:r>
              <a:rPr lang="en-GB" sz="2800" dirty="0"/>
              <a:t>of Human Development </a:t>
            </a:r>
          </a:p>
        </p:txBody>
      </p:sp>
      <p:sp>
        <p:nvSpPr>
          <p:cNvPr id="24579" name="Content Placeholder 2"/>
          <p:cNvSpPr>
            <a:spLocks noGrp="1"/>
          </p:cNvSpPr>
          <p:nvPr>
            <p:ph idx="4294967295"/>
          </p:nvPr>
        </p:nvSpPr>
        <p:spPr>
          <a:xfrm>
            <a:off x="755576" y="1916113"/>
            <a:ext cx="8064896" cy="4210050"/>
          </a:xfrm>
        </p:spPr>
        <p:txBody>
          <a:bodyPr wrap="square">
            <a:spAutoFit/>
          </a:bodyPr>
          <a:lstStyle/>
          <a:p>
            <a:pPr marL="409575" indent="-409575" eaLnBrk="1" hangingPunct="1">
              <a:lnSpc>
                <a:spcPct val="90000"/>
              </a:lnSpc>
            </a:pPr>
            <a:r>
              <a:rPr lang="en-GB" sz="2400" dirty="0"/>
              <a:t>The </a:t>
            </a:r>
            <a:r>
              <a:rPr lang="en-GB" sz="2400" b="1" dirty="0" err="1"/>
              <a:t>exosystem</a:t>
            </a:r>
            <a:r>
              <a:rPr lang="en-GB" sz="2400" dirty="0"/>
              <a:t> includes all the social settings that </a:t>
            </a:r>
          </a:p>
          <a:p>
            <a:pPr marL="409575" indent="-409575" eaLnBrk="1" hangingPunct="1">
              <a:lnSpc>
                <a:spcPct val="90000"/>
              </a:lnSpc>
              <a:buFont typeface="Wingdings 2" pitchFamily="18" charset="2"/>
              <a:buNone/>
            </a:pPr>
            <a:r>
              <a:rPr lang="en-GB" sz="2400" dirty="0"/>
              <a:t>     affect the child, even though the child is not a </a:t>
            </a:r>
          </a:p>
          <a:p>
            <a:pPr marL="409575" indent="-409575" eaLnBrk="1" hangingPunct="1">
              <a:lnSpc>
                <a:spcPct val="90000"/>
              </a:lnSpc>
              <a:buFont typeface="Wingdings 2" pitchFamily="18" charset="2"/>
              <a:buNone/>
            </a:pPr>
            <a:r>
              <a:rPr lang="en-GB" sz="2400" dirty="0"/>
              <a:t>     direct member of the system. </a:t>
            </a:r>
          </a:p>
          <a:p>
            <a:pPr marL="409575" indent="-409575" eaLnBrk="1" hangingPunct="1">
              <a:lnSpc>
                <a:spcPct val="90000"/>
              </a:lnSpc>
              <a:buFont typeface="Wingdings" pitchFamily="2" charset="2"/>
              <a:buNone/>
            </a:pPr>
            <a:endParaRPr lang="en-GB" sz="2400" dirty="0"/>
          </a:p>
          <a:p>
            <a:pPr marL="409575" indent="-409575" eaLnBrk="1" hangingPunct="1">
              <a:lnSpc>
                <a:spcPct val="90000"/>
              </a:lnSpc>
            </a:pPr>
            <a:r>
              <a:rPr lang="en-GB" sz="2400" dirty="0"/>
              <a:t>Examples are the teachers’ relations with school managers; parents’ jobs; and the community’s resources for health, employment or recreation.</a:t>
            </a:r>
          </a:p>
          <a:p>
            <a:pPr marL="409575" indent="-409575" eaLnBrk="1" hangingPunct="1">
              <a:lnSpc>
                <a:spcPct val="90000"/>
              </a:lnSpc>
              <a:buFont typeface="Wingdings" pitchFamily="2" charset="2"/>
              <a:buNone/>
            </a:pPr>
            <a:endParaRPr lang="en-GB" sz="2400" dirty="0"/>
          </a:p>
          <a:p>
            <a:pPr marL="409575" indent="-409575" eaLnBrk="1" hangingPunct="1">
              <a:lnSpc>
                <a:spcPct val="90000"/>
              </a:lnSpc>
            </a:pPr>
            <a:r>
              <a:rPr lang="en-GB" sz="2400" dirty="0"/>
              <a:t>The </a:t>
            </a:r>
            <a:r>
              <a:rPr lang="en-GB" sz="2400" b="1" dirty="0" err="1"/>
              <a:t>macrosystem</a:t>
            </a:r>
            <a:r>
              <a:rPr lang="en-GB" sz="2400" dirty="0"/>
              <a:t> is the larger society – its values, laws, conventions and traditions. all of which influence the conditions and experiences of the child’s life.</a:t>
            </a:r>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93688" y="5849938"/>
            <a:ext cx="8534400" cy="673100"/>
          </a:xfrm>
          <a:prstGeom prst="rect">
            <a:avLst/>
          </a:prstGeom>
          <a:noFill/>
          <a:ln w="9525">
            <a:noFill/>
            <a:miter lim="800000"/>
            <a:headEnd/>
            <a:tailEnd/>
          </a:ln>
        </p:spPr>
        <p:txBody>
          <a:bodyPr>
            <a:spAutoFit/>
          </a:bodyPr>
          <a:lstStyle/>
          <a:p>
            <a:pPr>
              <a:spcBef>
                <a:spcPct val="50000"/>
              </a:spcBef>
            </a:pPr>
            <a:r>
              <a:rPr lang="en-GB" sz="1200"/>
              <a:t>Figure 7.2</a:t>
            </a:r>
            <a:r>
              <a:rPr lang="en-GB"/>
              <a:t>  </a:t>
            </a:r>
            <a:r>
              <a:rPr lang="en-GB">
                <a:solidFill>
                  <a:srgbClr val="000000"/>
                </a:solidFill>
              </a:rPr>
              <a:t>The ecological systems theory</a:t>
            </a:r>
          </a:p>
          <a:p>
            <a:pPr>
              <a:spcBef>
                <a:spcPct val="50000"/>
              </a:spcBef>
            </a:pPr>
            <a:r>
              <a:rPr lang="en-GB" sz="800" i="1">
                <a:solidFill>
                  <a:srgbClr val="000000"/>
                </a:solidFill>
              </a:rPr>
              <a:t>Source</a:t>
            </a:r>
            <a:r>
              <a:rPr lang="en-GB" sz="800">
                <a:solidFill>
                  <a:srgbClr val="000000"/>
                </a:solidFill>
              </a:rPr>
              <a:t>: Bronfenbrenner, 1995, The Bioecological Model from a Life Course Perspective, in Moen, P. </a:t>
            </a:r>
            <a:r>
              <a:rPr lang="en-GB" sz="800" i="1">
                <a:solidFill>
                  <a:srgbClr val="000000"/>
                </a:solidFill>
              </a:rPr>
              <a:t>et al</a:t>
            </a:r>
            <a:r>
              <a:rPr lang="en-GB" sz="800">
                <a:solidFill>
                  <a:srgbClr val="000000"/>
                </a:solidFill>
              </a:rPr>
              <a:t>. (eds) </a:t>
            </a:r>
            <a:r>
              <a:rPr lang="en-GB" sz="800" i="1">
                <a:solidFill>
                  <a:srgbClr val="000000"/>
                </a:solidFill>
              </a:rPr>
              <a:t>Examining Lives in Context</a:t>
            </a:r>
            <a:r>
              <a:rPr lang="en-GB" sz="800">
                <a:solidFill>
                  <a:srgbClr val="000000"/>
                </a:solidFill>
              </a:rPr>
              <a:t>, American Psychological Association, Washington, DC, Copyright 1995. Reprinted with permission</a:t>
            </a:r>
          </a:p>
        </p:txBody>
      </p:sp>
      <p:pic>
        <p:nvPicPr>
          <p:cNvPr id="25603" name="Picture 3" descr="M07NF002"/>
          <p:cNvPicPr>
            <a:picLocks noChangeAspect="1" noChangeArrowheads="1"/>
          </p:cNvPicPr>
          <p:nvPr/>
        </p:nvPicPr>
        <p:blipFill>
          <a:blip r:embed="rId3" cstate="print"/>
          <a:srcRect/>
          <a:stretch>
            <a:fillRect/>
          </a:stretch>
        </p:blipFill>
        <p:spPr bwMode="auto">
          <a:xfrm>
            <a:off x="974725" y="381000"/>
            <a:ext cx="7172325" cy="5438775"/>
          </a:xfrm>
          <a:prstGeom prst="rect">
            <a:avLst/>
          </a:prstGeom>
          <a:noFill/>
          <a:ln w="9525">
            <a:noFill/>
            <a:miter lim="800000"/>
            <a:headEnd/>
            <a:tailEnd/>
          </a:ln>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99592" y="476672"/>
            <a:ext cx="7344816" cy="1008112"/>
          </a:xfrm>
        </p:spPr>
        <p:txBody>
          <a:bodyPr>
            <a:noAutofit/>
          </a:bodyPr>
          <a:lstStyle/>
          <a:p>
            <a:pPr algn="ctr" eaLnBrk="1" fontAlgn="auto" hangingPunct="1">
              <a:spcAft>
                <a:spcPts val="0"/>
              </a:spcAft>
              <a:defRPr/>
            </a:pPr>
            <a:r>
              <a:rPr lang="en-GB" sz="2800" dirty="0" err="1"/>
              <a:t>Bronfennbrenner’s</a:t>
            </a:r>
            <a:r>
              <a:rPr lang="en-GB" sz="2800" dirty="0"/>
              <a:t> </a:t>
            </a:r>
            <a:r>
              <a:rPr lang="en-GB" sz="2800" dirty="0" err="1"/>
              <a:t>Bioecological</a:t>
            </a:r>
            <a:r>
              <a:rPr lang="en-GB" sz="2800" dirty="0"/>
              <a:t> Model of Human Development </a:t>
            </a:r>
            <a:br>
              <a:rPr lang="en-GB" sz="2800" dirty="0"/>
            </a:br>
            <a:r>
              <a:rPr lang="en-GB" sz="2800" dirty="0"/>
              <a:t>(Berk 2006)</a:t>
            </a:r>
          </a:p>
        </p:txBody>
      </p:sp>
      <p:pic>
        <p:nvPicPr>
          <p:cNvPr id="26627" name="Content Placeholder 3" descr="Bronf.jpg"/>
          <p:cNvPicPr>
            <a:picLocks noGrp="1" noChangeAspect="1"/>
          </p:cNvPicPr>
          <p:nvPr>
            <p:ph idx="1"/>
          </p:nvPr>
        </p:nvPicPr>
        <p:blipFill>
          <a:blip r:embed="rId3" cstate="print"/>
          <a:srcRect/>
          <a:stretch>
            <a:fillRect/>
          </a:stretch>
        </p:blipFill>
        <p:spPr>
          <a:xfrm>
            <a:off x="1116013" y="1916113"/>
            <a:ext cx="6794500" cy="4389437"/>
          </a:xfrm>
        </p:spPr>
      </p:pic>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pPr algn="ctr"/>
            <a:r>
              <a:rPr lang="en-GB" sz="4000"/>
              <a:t>Children in the </a:t>
            </a:r>
            <a:r>
              <a:rPr lang="en-GB" sz="4000" u="sng"/>
              <a:t>Context</a:t>
            </a:r>
            <a:r>
              <a:rPr lang="en-GB" sz="4000"/>
              <a:t> of Different Settings.</a:t>
            </a:r>
          </a:p>
        </p:txBody>
      </p:sp>
      <p:sp>
        <p:nvSpPr>
          <p:cNvPr id="56323" name="Rectangle 3"/>
          <p:cNvSpPr>
            <a:spLocks noGrp="1" noChangeArrowheads="1"/>
          </p:cNvSpPr>
          <p:nvPr>
            <p:ph type="body" sz="half" idx="1"/>
          </p:nvPr>
        </p:nvSpPr>
        <p:spPr>
          <a:xfrm>
            <a:off x="990600" y="1828800"/>
            <a:ext cx="3814763" cy="4114800"/>
          </a:xfrm>
        </p:spPr>
        <p:txBody>
          <a:bodyPr/>
          <a:lstStyle/>
          <a:p>
            <a:r>
              <a:rPr lang="en-GB" sz="2000" b="1" dirty="0" err="1"/>
              <a:t>Microsystem</a:t>
            </a:r>
            <a:r>
              <a:rPr lang="en-GB" sz="2000" b="1" dirty="0"/>
              <a:t>–</a:t>
            </a:r>
            <a:r>
              <a:rPr lang="en-GB" sz="1800" dirty="0"/>
              <a:t> </a:t>
            </a:r>
          </a:p>
          <a:p>
            <a:pPr>
              <a:buFont typeface="Monotype Sorts" pitchFamily="2" charset="2"/>
              <a:buNone/>
            </a:pPr>
            <a:r>
              <a:rPr lang="en-GB" sz="1800" dirty="0"/>
              <a:t>	Home, Religious setting, Neighbourhood, School.</a:t>
            </a:r>
          </a:p>
          <a:p>
            <a:endParaRPr lang="en-GB" sz="2000" b="1" dirty="0"/>
          </a:p>
          <a:p>
            <a:r>
              <a:rPr lang="en-GB" sz="2000" b="1" dirty="0" err="1"/>
              <a:t>Exosystem</a:t>
            </a:r>
            <a:r>
              <a:rPr lang="en-GB" sz="2000" b="1" dirty="0"/>
              <a:t>—</a:t>
            </a:r>
          </a:p>
          <a:p>
            <a:pPr>
              <a:buFont typeface="Monotype Sorts" pitchFamily="2" charset="2"/>
              <a:buNone/>
            </a:pPr>
            <a:r>
              <a:rPr lang="en-GB" sz="1800" dirty="0"/>
              <a:t>	School governors, Local government, Parent’s workplace, Mass media, Local industry</a:t>
            </a:r>
          </a:p>
          <a:p>
            <a:endParaRPr lang="en-GB" sz="2000" b="1" dirty="0"/>
          </a:p>
          <a:p>
            <a:r>
              <a:rPr lang="en-GB" sz="2000" b="1" dirty="0" err="1"/>
              <a:t>Macrosystem</a:t>
            </a:r>
            <a:r>
              <a:rPr lang="en-GB" sz="2000" b="1" dirty="0"/>
              <a:t>.</a:t>
            </a:r>
          </a:p>
          <a:p>
            <a:pPr>
              <a:buFont typeface="Monotype Sorts" pitchFamily="2" charset="2"/>
              <a:buNone/>
            </a:pPr>
            <a:r>
              <a:rPr lang="en-GB" sz="1800" dirty="0"/>
              <a:t>	Dominant beliefs and values of culture and society</a:t>
            </a:r>
          </a:p>
          <a:p>
            <a:pPr>
              <a:buFont typeface="Monotype Sorts" pitchFamily="2" charset="2"/>
              <a:buNone/>
            </a:pPr>
            <a:endParaRPr lang="en-GB" sz="2800" dirty="0"/>
          </a:p>
          <a:p>
            <a:pPr>
              <a:buFont typeface="Monotype Sorts" pitchFamily="2" charset="2"/>
              <a:buNone/>
            </a:pPr>
            <a:endParaRPr lang="en-GB" sz="2000" dirty="0"/>
          </a:p>
          <a:p>
            <a:endParaRPr lang="en-GB" sz="2000" dirty="0"/>
          </a:p>
          <a:p>
            <a:endParaRPr lang="en-GB" sz="2000" dirty="0"/>
          </a:p>
        </p:txBody>
      </p:sp>
      <p:pic>
        <p:nvPicPr>
          <p:cNvPr id="56324" name="Picture 4" descr="MCNA00403_0000[1]"/>
          <p:cNvPicPr>
            <a:picLocks noGrp="1" noChangeAspect="1" noChangeArrowheads="1"/>
          </p:cNvPicPr>
          <p:nvPr>
            <p:ph sz="half" idx="2"/>
          </p:nvPr>
        </p:nvPicPr>
        <p:blipFill>
          <a:blip r:embed="rId2" cstate="print"/>
          <a:srcRect/>
          <a:stretch>
            <a:fillRect/>
          </a:stretch>
        </p:blipFill>
        <p:spPr>
          <a:xfrm>
            <a:off x="5076825" y="1989138"/>
            <a:ext cx="3465513" cy="3209925"/>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b="1"/>
              <a:t>HEALTH</a:t>
            </a:r>
          </a:p>
        </p:txBody>
      </p:sp>
      <p:sp>
        <p:nvSpPr>
          <p:cNvPr id="18435" name="Rectangle 3"/>
          <p:cNvSpPr>
            <a:spLocks noGrp="1" noChangeArrowheads="1"/>
          </p:cNvSpPr>
          <p:nvPr>
            <p:ph type="body" idx="1"/>
          </p:nvPr>
        </p:nvSpPr>
        <p:spPr>
          <a:xfrm>
            <a:off x="683568" y="2132856"/>
            <a:ext cx="8079432" cy="3582144"/>
          </a:xfrm>
        </p:spPr>
        <p:txBody>
          <a:bodyPr/>
          <a:lstStyle/>
          <a:p>
            <a:r>
              <a:rPr lang="en-US" b="1" dirty="0"/>
              <a:t>Before conception - health of parents.</a:t>
            </a:r>
          </a:p>
          <a:p>
            <a:r>
              <a:rPr lang="en-US" b="1" dirty="0"/>
              <a:t>During pregnancy - baby is totally </a:t>
            </a:r>
            <a:r>
              <a:rPr lang="en-US" b="1" dirty="0" err="1"/>
              <a:t>dependant</a:t>
            </a:r>
            <a:r>
              <a:rPr lang="en-US" b="1" dirty="0"/>
              <a:t> on the mother.</a:t>
            </a:r>
          </a:p>
          <a:p>
            <a:r>
              <a:rPr lang="en-US" b="1" dirty="0"/>
              <a:t>After birth - dependent on the adult to provide conditions essential for health.</a:t>
            </a:r>
          </a:p>
          <a:p>
            <a:r>
              <a:rPr lang="en-US" b="1" dirty="0"/>
              <a:t>During adolescence and adulthood having a healthy lifestyle can have a major influence on aging.</a:t>
            </a:r>
          </a:p>
        </p:txBody>
      </p:sp>
    </p:spTree>
    <p:extLst>
      <p:ext uri="{BB962C8B-B14F-4D97-AF65-F5344CB8AC3E}">
        <p14:creationId xmlns:p14="http://schemas.microsoft.com/office/powerpoint/2010/main" val="16031535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a:t>Determinants of Health</a:t>
            </a:r>
          </a:p>
        </p:txBody>
      </p:sp>
      <p:sp>
        <p:nvSpPr>
          <p:cNvPr id="22530" name="Content Placeholder 1"/>
          <p:cNvSpPr>
            <a:spLocks noGrp="1"/>
          </p:cNvSpPr>
          <p:nvPr>
            <p:ph idx="1"/>
          </p:nvPr>
        </p:nvSpPr>
        <p:spPr/>
        <p:txBody>
          <a:bodyPr/>
          <a:lstStyle/>
          <a:p>
            <a:r>
              <a:rPr lang="en-GB" sz="2000"/>
              <a:t>The importance of lifestyle and environment as determinants of health has been widely debated and this debate has contributed to defining health promotion.</a:t>
            </a:r>
          </a:p>
          <a:p>
            <a:r>
              <a:rPr lang="en-GB" sz="2000"/>
              <a:t>It is argued that people’s lifestyles are influenced by political, economic and cultural factors as well as the psycho-social characteristics of individuals/groups.</a:t>
            </a:r>
          </a:p>
          <a:p>
            <a:r>
              <a:rPr lang="en-GB" sz="2000"/>
              <a:t>People’s lifestyle choices are influenced by a range of interacting factors in their environment.</a:t>
            </a:r>
          </a:p>
          <a:p>
            <a:pPr algn="r">
              <a:buFont typeface="Wingdings 3" pitchFamily="18" charset="2"/>
              <a:buNone/>
            </a:pPr>
            <a:r>
              <a:rPr lang="en-GB" sz="2000"/>
              <a:t>(Green and Tones,  2010)</a:t>
            </a:r>
          </a:p>
          <a:p>
            <a:pPr algn="r">
              <a:buFont typeface="Wingdings 3" pitchFamily="18" charset="2"/>
              <a:buNone/>
            </a:pPr>
            <a:endParaRPr lang="en-GB" sz="2000"/>
          </a:p>
          <a:p>
            <a:r>
              <a:rPr lang="en-GB" sz="2000"/>
              <a:t>Health does not happen by chance or through bad luck.</a:t>
            </a:r>
          </a:p>
          <a:p>
            <a:pPr algn="r">
              <a:buFont typeface="Wingdings 3" pitchFamily="18" charset="2"/>
              <a:buNone/>
            </a:pPr>
            <a:r>
              <a:rPr lang="en-GB" sz="2000"/>
              <a:t>(Naidoo &amp; Wills, 1994)</a:t>
            </a:r>
          </a:p>
          <a:p>
            <a:endParaRPr lang="en-GB" sz="2800"/>
          </a:p>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Title 1"/>
          <p:cNvSpPr>
            <a:spLocks noGrp="1"/>
          </p:cNvSpPr>
          <p:nvPr>
            <p:ph type="title"/>
          </p:nvPr>
        </p:nvSpPr>
        <p:spPr>
          <a:xfrm>
            <a:off x="539552" y="116632"/>
            <a:ext cx="8229600" cy="1143000"/>
          </a:xfrm>
        </p:spPr>
        <p:txBody>
          <a:bodyPr/>
          <a:lstStyle/>
          <a:p>
            <a:pPr eaLnBrk="1" fontAlgn="auto" hangingPunct="1">
              <a:spcAft>
                <a:spcPts val="0"/>
              </a:spcAft>
              <a:defRPr/>
            </a:pPr>
            <a:r>
              <a:rPr lang="en-GB" dirty="0"/>
              <a:t>Determinants of Health (1993)</a:t>
            </a:r>
          </a:p>
        </p:txBody>
      </p:sp>
      <p:pic>
        <p:nvPicPr>
          <p:cNvPr id="23554" name="Picture 2"/>
          <p:cNvPicPr>
            <a:picLocks noGrp="1" noChangeAspect="1" noChangeArrowheads="1"/>
          </p:cNvPicPr>
          <p:nvPr>
            <p:ph idx="1"/>
          </p:nvPr>
        </p:nvPicPr>
        <p:blipFill>
          <a:blip r:embed="rId3" cstate="print"/>
          <a:srcRect/>
          <a:stretch>
            <a:fillRect/>
          </a:stretch>
        </p:blipFill>
        <p:spPr>
          <a:xfrm>
            <a:off x="1259632" y="1340768"/>
            <a:ext cx="6842125" cy="5157787"/>
          </a:xfr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a:t>Determinants of Health </a:t>
            </a:r>
            <a:br>
              <a:rPr lang="en-GB" sz="4000" i="1" dirty="0"/>
            </a:br>
            <a:endParaRPr lang="en-GB" sz="4000" i="1" dirty="0"/>
          </a:p>
        </p:txBody>
      </p:sp>
      <p:sp>
        <p:nvSpPr>
          <p:cNvPr id="24578" name="Rectangle 3"/>
          <p:cNvSpPr>
            <a:spLocks noGrp="1" noChangeArrowheads="1"/>
          </p:cNvSpPr>
          <p:nvPr>
            <p:ph idx="1"/>
          </p:nvPr>
        </p:nvSpPr>
        <p:spPr/>
        <p:txBody>
          <a:bodyPr/>
          <a:lstStyle/>
          <a:p>
            <a:pPr eaLnBrk="1" hangingPunct="1"/>
            <a:r>
              <a:rPr lang="en-GB" altLang="en-US" sz="3600" i="1"/>
              <a:t>Determinants of health</a:t>
            </a:r>
            <a:r>
              <a:rPr lang="en-GB" altLang="en-US" sz="3600"/>
              <a:t> refer to the range of social, economic and environmental factors which determine the health status of individuals or populations (Nutbeam, 1998). </a:t>
            </a:r>
            <a:endParaRPr lang="en-GB" altLang="en-US"/>
          </a:p>
          <a:p>
            <a:pPr eaLnBrk="1" hangingPunct="1"/>
            <a:endParaRPr lang="en-GB" altLang="en-US"/>
          </a:p>
          <a:p>
            <a:pPr eaLnBrk="1" hangingPunct="1"/>
            <a:endParaRPr lang="en-GB" altLang="en-US" sz="3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a:t>The Determinants of Health </a:t>
            </a:r>
            <a:br>
              <a:rPr lang="en-GB" sz="4000" dirty="0"/>
            </a:br>
            <a:endParaRPr lang="en-GB" sz="4000" dirty="0"/>
          </a:p>
        </p:txBody>
      </p:sp>
      <p:sp>
        <p:nvSpPr>
          <p:cNvPr id="25602" name="Rectangle 3"/>
          <p:cNvSpPr>
            <a:spLocks noGrp="1" noChangeArrowheads="1"/>
          </p:cNvSpPr>
          <p:nvPr>
            <p:ph idx="1"/>
          </p:nvPr>
        </p:nvSpPr>
        <p:spPr/>
        <p:txBody>
          <a:bodyPr/>
          <a:lstStyle/>
          <a:p>
            <a:pPr eaLnBrk="1" hangingPunct="1">
              <a:lnSpc>
                <a:spcPct val="80000"/>
              </a:lnSpc>
            </a:pPr>
            <a:r>
              <a:rPr lang="en-GB" altLang="en-US" sz="2800"/>
              <a:t>income and social status </a:t>
            </a:r>
          </a:p>
          <a:p>
            <a:pPr eaLnBrk="1" hangingPunct="1">
              <a:lnSpc>
                <a:spcPct val="80000"/>
              </a:lnSpc>
            </a:pPr>
            <a:r>
              <a:rPr lang="en-GB" altLang="en-US" sz="2800"/>
              <a:t>social support networks </a:t>
            </a:r>
          </a:p>
          <a:p>
            <a:pPr eaLnBrk="1" hangingPunct="1">
              <a:lnSpc>
                <a:spcPct val="80000"/>
              </a:lnSpc>
            </a:pPr>
            <a:r>
              <a:rPr lang="en-GB" altLang="en-US" sz="2800"/>
              <a:t>education </a:t>
            </a:r>
          </a:p>
          <a:p>
            <a:pPr eaLnBrk="1" hangingPunct="1">
              <a:lnSpc>
                <a:spcPct val="80000"/>
              </a:lnSpc>
            </a:pPr>
            <a:r>
              <a:rPr lang="en-GB" altLang="en-US" sz="2800"/>
              <a:t>employment and working conditions </a:t>
            </a:r>
          </a:p>
          <a:p>
            <a:pPr eaLnBrk="1" hangingPunct="1">
              <a:lnSpc>
                <a:spcPct val="80000"/>
              </a:lnSpc>
            </a:pPr>
            <a:r>
              <a:rPr lang="en-GB" altLang="en-US" sz="2800"/>
              <a:t>physical environments </a:t>
            </a:r>
          </a:p>
          <a:p>
            <a:pPr eaLnBrk="1" hangingPunct="1">
              <a:lnSpc>
                <a:spcPct val="80000"/>
              </a:lnSpc>
            </a:pPr>
            <a:r>
              <a:rPr lang="en-GB" altLang="en-US" sz="2800"/>
              <a:t>social environments </a:t>
            </a:r>
          </a:p>
          <a:p>
            <a:pPr eaLnBrk="1" hangingPunct="1">
              <a:lnSpc>
                <a:spcPct val="80000"/>
              </a:lnSpc>
            </a:pPr>
            <a:r>
              <a:rPr lang="en-GB" altLang="en-US" sz="2800"/>
              <a:t>biology and genetic endowment </a:t>
            </a:r>
          </a:p>
          <a:p>
            <a:pPr eaLnBrk="1" hangingPunct="1">
              <a:lnSpc>
                <a:spcPct val="80000"/>
              </a:lnSpc>
            </a:pPr>
            <a:r>
              <a:rPr lang="en-GB" altLang="en-US" sz="2800"/>
              <a:t>healthy child development </a:t>
            </a:r>
          </a:p>
          <a:p>
            <a:pPr eaLnBrk="1" hangingPunct="1">
              <a:lnSpc>
                <a:spcPct val="80000"/>
              </a:lnSpc>
            </a:pPr>
            <a:r>
              <a:rPr lang="en-GB" altLang="en-US" sz="2800"/>
              <a:t>health services </a:t>
            </a:r>
          </a:p>
          <a:p>
            <a:pPr eaLnBrk="1" hangingPunct="1">
              <a:lnSpc>
                <a:spcPct val="80000"/>
              </a:lnSpc>
            </a:pPr>
            <a:endParaRPr lang="en-GB" altLang="en-US" sz="2800"/>
          </a:p>
          <a:p>
            <a:pPr eaLnBrk="1" hangingPunct="1">
              <a:lnSpc>
                <a:spcPct val="80000"/>
              </a:lnSpc>
              <a:buFont typeface="Wingdings 3" pitchFamily="18" charset="2"/>
              <a:buNone/>
            </a:pPr>
            <a:endParaRPr lang="en-GB" altLang="en-US" sz="24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fontAlgn="auto" hangingPunct="1">
              <a:spcAft>
                <a:spcPts val="0"/>
              </a:spcAft>
              <a:defRPr/>
            </a:pPr>
            <a:r>
              <a:rPr lang="en-GB" sz="4000" i="1"/>
              <a:t>A Focus on the Determinants of Health</a:t>
            </a:r>
          </a:p>
        </p:txBody>
      </p:sp>
      <p:sp>
        <p:nvSpPr>
          <p:cNvPr id="26626" name="Rectangle 3"/>
          <p:cNvSpPr>
            <a:spLocks noGrp="1" noChangeArrowheads="1"/>
          </p:cNvSpPr>
          <p:nvPr>
            <p:ph idx="1"/>
          </p:nvPr>
        </p:nvSpPr>
        <p:spPr/>
        <p:txBody>
          <a:bodyPr/>
          <a:lstStyle/>
          <a:p>
            <a:pPr eaLnBrk="1" hangingPunct="1"/>
            <a:r>
              <a:rPr lang="en-GB" altLang="en-US" dirty="0" err="1"/>
              <a:t>Nutbeam</a:t>
            </a:r>
            <a:r>
              <a:rPr lang="en-GB" altLang="en-US" dirty="0"/>
              <a:t>, D. </a:t>
            </a:r>
            <a:r>
              <a:rPr lang="en-GB" altLang="en-US" i="1" dirty="0"/>
              <a:t>Health Promotion Glossary</a:t>
            </a:r>
            <a:r>
              <a:rPr lang="en-GB" altLang="en-US" dirty="0"/>
              <a:t>. World Health Organization: Geneva, 1998. </a:t>
            </a:r>
          </a:p>
          <a:p>
            <a:pPr eaLnBrk="1" hangingPunct="1">
              <a:buFont typeface="Wingdings 3" pitchFamily="18" charset="2"/>
              <a:buNone/>
            </a:pPr>
            <a:r>
              <a:rPr lang="en-GB" altLang="en-US" dirty="0"/>
              <a:t>  </a:t>
            </a:r>
          </a:p>
          <a:p>
            <a:pPr eaLnBrk="1" hangingPunct="1">
              <a:buFont typeface="Wingdings 3" pitchFamily="18" charset="2"/>
              <a:buNone/>
            </a:pPr>
            <a:endParaRPr lang="en-GB" altLang="en-US" dirty="0"/>
          </a:p>
          <a:p>
            <a:pPr eaLnBrk="1" hangingPunct="1">
              <a:buFont typeface="Wingdings 3" pitchFamily="18" charset="2"/>
              <a:buNone/>
            </a:pPr>
            <a:endParaRPr lang="en-GB" altLang="en-US" dirty="0"/>
          </a:p>
          <a:p>
            <a:pPr eaLnBrk="1" hangingPunct="1">
              <a:buFont typeface="Wingdings 3" pitchFamily="18" charset="2"/>
              <a:buNone/>
            </a:pPr>
            <a:endParaRPr lang="en-GB" altLang="en-US" dirty="0"/>
          </a:p>
          <a:p>
            <a:pPr eaLnBrk="1" hangingPunct="1"/>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565150" y="126207"/>
            <a:ext cx="8229600" cy="1143000"/>
          </a:xfrm>
        </p:spPr>
        <p:txBody>
          <a:bodyPr/>
          <a:lstStyle/>
          <a:p>
            <a:r>
              <a:rPr lang="en-GB" dirty="0"/>
              <a:t>Maslow’s Hierarchy of Needs</a:t>
            </a:r>
          </a:p>
        </p:txBody>
      </p:sp>
      <p:sp>
        <p:nvSpPr>
          <p:cNvPr id="59395" name="AutoShape 3"/>
          <p:cNvSpPr>
            <a:spLocks noGrp="1" noChangeArrowheads="1"/>
          </p:cNvSpPr>
          <p:nvPr>
            <p:ph type="body" idx="1"/>
          </p:nvPr>
        </p:nvSpPr>
        <p:spPr>
          <a:xfrm>
            <a:off x="971550" y="1341438"/>
            <a:ext cx="7416800" cy="5184775"/>
          </a:xfrm>
          <a:prstGeom prst="triangle">
            <a:avLst>
              <a:gd name="adj" fmla="val 48375"/>
            </a:avLst>
          </a:prstGeom>
          <a:solidFill>
            <a:srgbClr val="FFFFFF"/>
          </a:solidFill>
          <a:ln w="88900">
            <a:solidFill>
              <a:srgbClr val="339966"/>
            </a:solidFill>
          </a:ln>
        </p:spPr>
        <p:txBody>
          <a:bodyPr/>
          <a:lstStyle/>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p:txBody>
      </p:sp>
      <p:sp>
        <p:nvSpPr>
          <p:cNvPr id="59396" name="Text Box 4"/>
          <p:cNvSpPr txBox="1">
            <a:spLocks noChangeArrowheads="1"/>
          </p:cNvSpPr>
          <p:nvPr/>
        </p:nvSpPr>
        <p:spPr bwMode="auto">
          <a:xfrm>
            <a:off x="1042988" y="5516563"/>
            <a:ext cx="7224712" cy="620712"/>
          </a:xfrm>
          <a:prstGeom prst="rect">
            <a:avLst/>
          </a:prstGeom>
          <a:solidFill>
            <a:srgbClr val="FFFFFF"/>
          </a:solidFill>
          <a:ln w="63500" cmpd="dbl">
            <a:solidFill>
              <a:srgbClr val="FFCC00"/>
            </a:solidFill>
            <a:miter lim="800000"/>
            <a:headEnd/>
            <a:tailEnd/>
          </a:ln>
        </p:spPr>
        <p:txBody>
          <a:bodyPr/>
          <a:lstStyle/>
          <a:p>
            <a:pPr algn="ctr" eaLnBrk="1" hangingPunct="1"/>
            <a:r>
              <a:rPr lang="en-GB" sz="1200">
                <a:latin typeface="Arial" charset="0"/>
              </a:rPr>
              <a:t>Biological and Physiological needs</a:t>
            </a:r>
            <a:endParaRPr lang="en-GB" sz="1200" b="0">
              <a:latin typeface="Arial" charset="0"/>
            </a:endParaRPr>
          </a:p>
          <a:p>
            <a:pPr algn="ctr" eaLnBrk="1" hangingPunct="1"/>
            <a:endParaRPr lang="en-GB" sz="200" b="0">
              <a:latin typeface="Arial" charset="0"/>
            </a:endParaRPr>
          </a:p>
          <a:p>
            <a:pPr algn="ctr" eaLnBrk="1" hangingPunct="1"/>
            <a:r>
              <a:rPr lang="en-GB" sz="1200" b="0">
                <a:latin typeface="Arial" charset="0"/>
              </a:rPr>
              <a:t>basic life needs - oxygen, food, drink, shelter, warmth, sleep</a:t>
            </a:r>
            <a:endParaRPr lang="en-GB" sz="1800" b="0">
              <a:latin typeface="Arial" charset="0"/>
            </a:endParaRPr>
          </a:p>
        </p:txBody>
      </p:sp>
      <p:sp>
        <p:nvSpPr>
          <p:cNvPr id="59397" name="Text Box 5"/>
          <p:cNvSpPr txBox="1">
            <a:spLocks noChangeArrowheads="1"/>
          </p:cNvSpPr>
          <p:nvPr/>
        </p:nvSpPr>
        <p:spPr bwMode="auto">
          <a:xfrm>
            <a:off x="1476375" y="4581525"/>
            <a:ext cx="6126163" cy="593725"/>
          </a:xfrm>
          <a:prstGeom prst="rect">
            <a:avLst/>
          </a:prstGeom>
          <a:solidFill>
            <a:srgbClr val="FFFFFF"/>
          </a:solidFill>
          <a:ln w="63500" cmpd="dbl">
            <a:solidFill>
              <a:srgbClr val="FF9933"/>
            </a:solidFill>
            <a:miter lim="800000"/>
            <a:headEnd/>
            <a:tailEnd/>
          </a:ln>
        </p:spPr>
        <p:txBody>
          <a:bodyPr/>
          <a:lstStyle/>
          <a:p>
            <a:pPr algn="ctr" eaLnBrk="1" hangingPunct="1"/>
            <a:r>
              <a:rPr lang="en-GB" sz="1200">
                <a:latin typeface="Arial" charset="0"/>
              </a:rPr>
              <a:t>Safety and security needs </a:t>
            </a:r>
          </a:p>
          <a:p>
            <a:pPr algn="ctr" eaLnBrk="1" hangingPunct="1"/>
            <a:endParaRPr lang="en-GB" sz="200" b="0">
              <a:latin typeface="Arial" charset="0"/>
            </a:endParaRPr>
          </a:p>
          <a:p>
            <a:pPr algn="ctr" eaLnBrk="1" hangingPunct="1"/>
            <a:r>
              <a:rPr lang="en-GB" sz="1200" b="0">
                <a:latin typeface="Arial" charset="0"/>
              </a:rPr>
              <a:t>freedom from anxiety and chaos, protection, security, stability, predictability</a:t>
            </a:r>
            <a:endParaRPr lang="en-GB" sz="1800" b="0">
              <a:latin typeface="Arial" charset="0"/>
            </a:endParaRPr>
          </a:p>
        </p:txBody>
      </p:sp>
      <p:sp>
        <p:nvSpPr>
          <p:cNvPr id="59398" name="Text Box 6"/>
          <p:cNvSpPr txBox="1">
            <a:spLocks noChangeArrowheads="1"/>
          </p:cNvSpPr>
          <p:nvPr/>
        </p:nvSpPr>
        <p:spPr bwMode="auto">
          <a:xfrm>
            <a:off x="1908175" y="3716338"/>
            <a:ext cx="5302250" cy="547687"/>
          </a:xfrm>
          <a:prstGeom prst="rect">
            <a:avLst/>
          </a:prstGeom>
          <a:solidFill>
            <a:srgbClr val="FFFFFF"/>
          </a:solidFill>
          <a:ln w="38100" cmpd="dbl">
            <a:solidFill>
              <a:srgbClr val="FF6600"/>
            </a:solidFill>
            <a:miter lim="800000"/>
            <a:headEnd/>
            <a:tailEnd/>
          </a:ln>
        </p:spPr>
        <p:txBody>
          <a:bodyPr/>
          <a:lstStyle/>
          <a:p>
            <a:pPr algn="ctr" eaLnBrk="1" hangingPunct="1"/>
            <a:r>
              <a:rPr lang="en-GB" sz="1200">
                <a:latin typeface="Arial" charset="0"/>
              </a:rPr>
              <a:t>Love and emotional needs</a:t>
            </a:r>
          </a:p>
          <a:p>
            <a:pPr algn="ctr" eaLnBrk="1" hangingPunct="1"/>
            <a:endParaRPr lang="en-GB" sz="200" b="0">
              <a:latin typeface="Arial" charset="0"/>
            </a:endParaRPr>
          </a:p>
          <a:p>
            <a:pPr algn="ctr" eaLnBrk="1" hangingPunct="1"/>
            <a:r>
              <a:rPr lang="en-GB" sz="1200" b="0">
                <a:latin typeface="Arial" charset="0"/>
              </a:rPr>
              <a:t>family, affection, relationships, belonging </a:t>
            </a:r>
            <a:endParaRPr lang="en-GB" sz="1800" b="0">
              <a:latin typeface="Arial" charset="0"/>
            </a:endParaRPr>
          </a:p>
        </p:txBody>
      </p:sp>
      <p:sp>
        <p:nvSpPr>
          <p:cNvPr id="59399" name="Text Box 7"/>
          <p:cNvSpPr txBox="1">
            <a:spLocks noChangeArrowheads="1"/>
          </p:cNvSpPr>
          <p:nvPr/>
        </p:nvSpPr>
        <p:spPr bwMode="auto">
          <a:xfrm>
            <a:off x="2411413" y="2924175"/>
            <a:ext cx="4297362" cy="555625"/>
          </a:xfrm>
          <a:prstGeom prst="rect">
            <a:avLst/>
          </a:prstGeom>
          <a:solidFill>
            <a:srgbClr val="FFFFFF"/>
          </a:solidFill>
          <a:ln w="38100" cmpd="dbl">
            <a:solidFill>
              <a:srgbClr val="FF3300"/>
            </a:solidFill>
            <a:miter lim="800000"/>
            <a:headEnd/>
            <a:tailEnd/>
          </a:ln>
        </p:spPr>
        <p:txBody>
          <a:bodyPr/>
          <a:lstStyle/>
          <a:p>
            <a:pPr algn="ctr" eaLnBrk="1" hangingPunct="1"/>
            <a:r>
              <a:rPr lang="en-GB" sz="1200">
                <a:latin typeface="Arial" charset="0"/>
              </a:rPr>
              <a:t>Self-esteem needs</a:t>
            </a:r>
          </a:p>
          <a:p>
            <a:pPr algn="ctr" eaLnBrk="1" hangingPunct="1"/>
            <a:endParaRPr lang="en-GB" sz="200">
              <a:latin typeface="Arial" charset="0"/>
            </a:endParaRPr>
          </a:p>
          <a:p>
            <a:pPr algn="ctr" eaLnBrk="1" hangingPunct="1"/>
            <a:r>
              <a:rPr lang="en-GB" sz="1200" b="0">
                <a:latin typeface="Arial" charset="0"/>
              </a:rPr>
              <a:t>respect, including self-respect</a:t>
            </a:r>
            <a:endParaRPr lang="en-GB" sz="1800" b="0">
              <a:latin typeface="Arial" charset="0"/>
            </a:endParaRPr>
          </a:p>
        </p:txBody>
      </p:sp>
      <p:sp>
        <p:nvSpPr>
          <p:cNvPr id="59400" name="Text Box 8"/>
          <p:cNvSpPr txBox="1">
            <a:spLocks noChangeArrowheads="1"/>
          </p:cNvSpPr>
          <p:nvPr/>
        </p:nvSpPr>
        <p:spPr bwMode="auto">
          <a:xfrm>
            <a:off x="2916238" y="2060575"/>
            <a:ext cx="3382962" cy="576263"/>
          </a:xfrm>
          <a:prstGeom prst="rect">
            <a:avLst/>
          </a:prstGeom>
          <a:solidFill>
            <a:srgbClr val="FFFFFF"/>
          </a:solidFill>
          <a:ln w="38100" cmpd="dbl">
            <a:solidFill>
              <a:srgbClr val="CC3300"/>
            </a:solidFill>
            <a:miter lim="800000"/>
            <a:headEnd/>
            <a:tailEnd/>
          </a:ln>
        </p:spPr>
        <p:txBody>
          <a:bodyPr/>
          <a:lstStyle/>
          <a:p>
            <a:pPr algn="ctr" eaLnBrk="1" hangingPunct="1"/>
            <a:r>
              <a:rPr lang="en-GB" sz="1200">
                <a:latin typeface="Arial" charset="0"/>
              </a:rPr>
              <a:t>Self-actualisation</a:t>
            </a:r>
            <a:r>
              <a:rPr lang="en-GB" sz="1200" b="0">
                <a:latin typeface="Arial" charset="0"/>
              </a:rPr>
              <a:t> </a:t>
            </a:r>
          </a:p>
          <a:p>
            <a:pPr algn="ctr" eaLnBrk="1" hangingPunct="1"/>
            <a:endParaRPr lang="en-GB" sz="200" b="0">
              <a:latin typeface="Arial" charset="0"/>
            </a:endParaRPr>
          </a:p>
          <a:p>
            <a:pPr algn="ctr" eaLnBrk="1" hangingPunct="1"/>
            <a:r>
              <a:rPr lang="en-GB" sz="1200" b="0">
                <a:latin typeface="Arial" charset="0"/>
              </a:rPr>
              <a:t>achieving full potential</a:t>
            </a:r>
            <a:endParaRPr lang="en-GB" sz="1800" b="0">
              <a:latin typeface="Arial" charset="0"/>
            </a:endParaRPr>
          </a:p>
        </p:txBody>
      </p:sp>
    </p:spTree>
    <p:extLst>
      <p:ext uri="{BB962C8B-B14F-4D97-AF65-F5344CB8AC3E}">
        <p14:creationId xmlns:p14="http://schemas.microsoft.com/office/powerpoint/2010/main" val="3304681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8D4D5-C170-43A9-822D-F9F611018E12}"/>
              </a:ext>
            </a:extLst>
          </p:cNvPr>
          <p:cNvSpPr>
            <a:spLocks noGrp="1"/>
          </p:cNvSpPr>
          <p:nvPr>
            <p:ph type="title"/>
          </p:nvPr>
        </p:nvSpPr>
        <p:spPr/>
        <p:txBody>
          <a:bodyPr>
            <a:normAutofit/>
          </a:bodyPr>
          <a:lstStyle/>
          <a:p>
            <a:r>
              <a:rPr lang="en-GB" sz="3600" dirty="0"/>
              <a:t>Model of Influences on Child Development</a:t>
            </a:r>
          </a:p>
        </p:txBody>
      </p:sp>
      <p:pic>
        <p:nvPicPr>
          <p:cNvPr id="5" name="Content Placeholder 4">
            <a:extLst>
              <a:ext uri="{FF2B5EF4-FFF2-40B4-BE49-F238E27FC236}">
                <a16:creationId xmlns:a16="http://schemas.microsoft.com/office/drawing/2014/main" id="{13C1DF55-4D58-4126-ACFF-F665E0B4ECD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71600" y="2204863"/>
            <a:ext cx="7056784" cy="3672409"/>
          </a:xfrm>
        </p:spPr>
      </p:pic>
      <p:sp>
        <p:nvSpPr>
          <p:cNvPr id="6" name="TextBox 5">
            <a:extLst>
              <a:ext uri="{FF2B5EF4-FFF2-40B4-BE49-F238E27FC236}">
                <a16:creationId xmlns:a16="http://schemas.microsoft.com/office/drawing/2014/main" id="{2103F9F3-E4A8-4B2A-8C7B-D382969FE7CF}"/>
              </a:ext>
            </a:extLst>
          </p:cNvPr>
          <p:cNvSpPr txBox="1"/>
          <p:nvPr/>
        </p:nvSpPr>
        <p:spPr>
          <a:xfrm>
            <a:off x="683568" y="5877272"/>
            <a:ext cx="7776864" cy="830997"/>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Reaching Out: Think Family Analysis and Themes from Families at Risk Review (2007)</a:t>
            </a:r>
          </a:p>
        </p:txBody>
      </p:sp>
    </p:spTree>
    <p:extLst>
      <p:ext uri="{BB962C8B-B14F-4D97-AF65-F5344CB8AC3E}">
        <p14:creationId xmlns:p14="http://schemas.microsoft.com/office/powerpoint/2010/main" val="27164076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idx="1"/>
          </p:nvPr>
        </p:nvSpPr>
        <p:spPr/>
        <p:txBody>
          <a:bodyPr/>
          <a:lstStyle/>
          <a:p>
            <a:r>
              <a:rPr lang="en-GB" sz="2800" dirty="0"/>
              <a:t>Doherty, J. and Hughes, M. (2009) </a:t>
            </a:r>
            <a:r>
              <a:rPr lang="en-GB" sz="2800" u="sng" dirty="0"/>
              <a:t>Child Development Theory and Practice </a:t>
            </a:r>
            <a:r>
              <a:rPr lang="en-GB" sz="2800" dirty="0"/>
              <a:t>0-11. Pearson Education: Harlow</a:t>
            </a:r>
          </a:p>
          <a:p>
            <a:r>
              <a:rPr lang="en-GB" sz="2800" i="1" dirty="0">
                <a:solidFill>
                  <a:srgbClr val="000000"/>
                </a:solidFill>
              </a:rPr>
              <a:t>Source</a:t>
            </a:r>
            <a:r>
              <a:rPr lang="en-GB" sz="2800" dirty="0">
                <a:solidFill>
                  <a:srgbClr val="000000"/>
                </a:solidFill>
              </a:rPr>
              <a:t>: </a:t>
            </a:r>
            <a:r>
              <a:rPr lang="en-GB" sz="2800" dirty="0" err="1">
                <a:solidFill>
                  <a:srgbClr val="000000"/>
                </a:solidFill>
              </a:rPr>
              <a:t>Bronfenbrenner</a:t>
            </a:r>
            <a:r>
              <a:rPr lang="en-GB" sz="2800" dirty="0">
                <a:solidFill>
                  <a:srgbClr val="000000"/>
                </a:solidFill>
              </a:rPr>
              <a:t>, 1995, The </a:t>
            </a:r>
            <a:r>
              <a:rPr lang="en-GB" sz="2800" dirty="0" err="1">
                <a:solidFill>
                  <a:srgbClr val="000000"/>
                </a:solidFill>
              </a:rPr>
              <a:t>Bioecological</a:t>
            </a:r>
            <a:r>
              <a:rPr lang="en-GB" sz="2800" dirty="0">
                <a:solidFill>
                  <a:srgbClr val="000000"/>
                </a:solidFill>
              </a:rPr>
              <a:t> Model from a Life Course Perspective, in Moen, P. </a:t>
            </a:r>
            <a:r>
              <a:rPr lang="en-GB" sz="2800" i="1" dirty="0">
                <a:solidFill>
                  <a:srgbClr val="000000"/>
                </a:solidFill>
              </a:rPr>
              <a:t>et al</a:t>
            </a:r>
            <a:r>
              <a:rPr lang="en-GB" sz="2800" dirty="0">
                <a:solidFill>
                  <a:srgbClr val="000000"/>
                </a:solidFill>
              </a:rPr>
              <a:t>. (</a:t>
            </a:r>
            <a:r>
              <a:rPr lang="en-GB" sz="2800" dirty="0" err="1">
                <a:solidFill>
                  <a:srgbClr val="000000"/>
                </a:solidFill>
              </a:rPr>
              <a:t>eds</a:t>
            </a:r>
            <a:r>
              <a:rPr lang="en-GB" sz="2800" dirty="0">
                <a:solidFill>
                  <a:srgbClr val="000000"/>
                </a:solidFill>
              </a:rPr>
              <a:t>) </a:t>
            </a:r>
            <a:r>
              <a:rPr lang="en-GB" sz="2800" u="sng" dirty="0">
                <a:solidFill>
                  <a:srgbClr val="000000"/>
                </a:solidFill>
              </a:rPr>
              <a:t>Examining Lives </a:t>
            </a:r>
            <a:r>
              <a:rPr lang="en-GB" sz="2800" u="sng">
                <a:solidFill>
                  <a:srgbClr val="000000"/>
                </a:solidFill>
              </a:rPr>
              <a:t>in Context.</a:t>
            </a:r>
            <a:r>
              <a:rPr lang="en-GB" sz="2800">
                <a:solidFill>
                  <a:srgbClr val="000000"/>
                </a:solidFill>
              </a:rPr>
              <a:t> </a:t>
            </a:r>
            <a:r>
              <a:rPr lang="en-GB" sz="2800" dirty="0">
                <a:solidFill>
                  <a:srgbClr val="000000"/>
                </a:solidFill>
              </a:rPr>
              <a:t>American Psychological Association, Washington, DC, Copyright 1995. Reprinted with permission</a:t>
            </a:r>
            <a:endParaRPr lang="en-GB" sz="2800" dirty="0"/>
          </a:p>
          <a:p>
            <a:endParaRPr lang="en-GB" dirty="0"/>
          </a:p>
        </p:txBody>
      </p:sp>
      <p:sp>
        <p:nvSpPr>
          <p:cNvPr id="3" name="Title 2"/>
          <p:cNvSpPr>
            <a:spLocks noGrp="1"/>
          </p:cNvSpPr>
          <p:nvPr>
            <p:ph type="title"/>
          </p:nvPr>
        </p:nvSpPr>
        <p:spPr/>
        <p:txBody>
          <a:bodyPr>
            <a:normAutofit/>
          </a:bodyPr>
          <a:lstStyle/>
          <a:p>
            <a:pPr>
              <a:defRPr/>
            </a:pPr>
            <a:r>
              <a:rPr lang="en-GB" dirty="0"/>
              <a:t>References and Further Reading</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p:cNvSpPr>
            <a:spLocks noGrp="1"/>
          </p:cNvSpPr>
          <p:nvPr>
            <p:ph idx="1"/>
          </p:nvPr>
        </p:nvSpPr>
        <p:spPr/>
        <p:txBody>
          <a:bodyPr/>
          <a:lstStyle/>
          <a:p>
            <a:r>
              <a:rPr lang="en-GB" dirty="0"/>
              <a:t>Green, J &amp; Tones, K (2010) </a:t>
            </a:r>
            <a:r>
              <a:rPr lang="en-GB" u="sng" dirty="0"/>
              <a:t>Health </a:t>
            </a:r>
            <a:r>
              <a:rPr lang="en-GB" u="sng" dirty="0" err="1"/>
              <a:t>Promotion:Planning</a:t>
            </a:r>
            <a:r>
              <a:rPr lang="en-GB" u="sng" dirty="0"/>
              <a:t> and Strategies.</a:t>
            </a:r>
            <a:r>
              <a:rPr lang="en-GB" i="1" dirty="0"/>
              <a:t> </a:t>
            </a:r>
            <a:r>
              <a:rPr lang="en-GB" dirty="0"/>
              <a:t>2</a:t>
            </a:r>
            <a:r>
              <a:rPr lang="en-GB" baseline="30000" dirty="0"/>
              <a:t>nd</a:t>
            </a:r>
            <a:r>
              <a:rPr lang="en-GB" dirty="0"/>
              <a:t> Ed, London: Sage</a:t>
            </a:r>
          </a:p>
          <a:p>
            <a:r>
              <a:rPr lang="en-GB" dirty="0" err="1"/>
              <a:t>Naidoo</a:t>
            </a:r>
            <a:r>
              <a:rPr lang="en-GB" dirty="0"/>
              <a:t>, J. &amp; Wills, J. (1994) </a:t>
            </a:r>
            <a:r>
              <a:rPr lang="en-GB" u="sng" dirty="0"/>
              <a:t>Health Promotion: Foundations for Practice</a:t>
            </a:r>
            <a:r>
              <a:rPr lang="en-GB" dirty="0"/>
              <a:t>. London: </a:t>
            </a:r>
            <a:r>
              <a:rPr lang="en-GB" dirty="0" err="1"/>
              <a:t>BalliereTindall</a:t>
            </a:r>
            <a:endParaRPr lang="en-GB" dirty="0"/>
          </a:p>
        </p:txBody>
      </p:sp>
      <p:sp>
        <p:nvSpPr>
          <p:cNvPr id="3" name="Title 2"/>
          <p:cNvSpPr>
            <a:spLocks noGrp="1"/>
          </p:cNvSpPr>
          <p:nvPr>
            <p:ph type="title"/>
          </p:nvPr>
        </p:nvSpPr>
        <p:spPr/>
        <p:txBody>
          <a:bodyPr>
            <a:normAutofit/>
          </a:bodyPr>
          <a:lstStyle/>
          <a:p>
            <a:pPr>
              <a:defRPr/>
            </a:pPr>
            <a:r>
              <a:rPr lang="en-GB" dirty="0"/>
              <a:t>References and Further Reading</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3.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4.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297</TotalTime>
  <Words>1251</Words>
  <Application>Microsoft Office PowerPoint</Application>
  <PresentationFormat>On-screen Show (4:3)</PresentationFormat>
  <Paragraphs>189</Paragraphs>
  <Slides>34</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Arial</vt:lpstr>
      <vt:lpstr>Calibri</vt:lpstr>
      <vt:lpstr>Constantia</vt:lpstr>
      <vt:lpstr>Monotype Sorts</vt:lpstr>
      <vt:lpstr>Times New Roman</vt:lpstr>
      <vt:lpstr>Wingdings</vt:lpstr>
      <vt:lpstr>Wingdings 2</vt:lpstr>
      <vt:lpstr>Wingdings 3</vt:lpstr>
      <vt:lpstr>Flow</vt:lpstr>
      <vt:lpstr>What has made you the person you are today?</vt:lpstr>
      <vt:lpstr>What Influences Human Development?</vt:lpstr>
      <vt:lpstr>Class Activity</vt:lpstr>
      <vt:lpstr>Factors that affect an unborn child</vt:lpstr>
      <vt:lpstr>Your Genetic make up</vt:lpstr>
      <vt:lpstr>Genetics</vt:lpstr>
      <vt:lpstr>Your Experiences.</vt:lpstr>
      <vt:lpstr>Your Emotional Experiences.</vt:lpstr>
      <vt:lpstr>The people who have influenced you.</vt:lpstr>
      <vt:lpstr>2 IMPORTANT INFLUENCES ON DEVELOPMENT</vt:lpstr>
      <vt:lpstr>Process of Child Development Nature/Nurture</vt:lpstr>
      <vt:lpstr>NATURE V NURTURE</vt:lpstr>
      <vt:lpstr>THE ENVIRONMENT</vt:lpstr>
      <vt:lpstr>Activity</vt:lpstr>
      <vt:lpstr>DIFFERENT TYPES OF ENVIRONMENT</vt:lpstr>
      <vt:lpstr>DIFFERENT TYPES OF ENVIRONMENT</vt:lpstr>
      <vt:lpstr>Theoretical Models</vt:lpstr>
      <vt:lpstr>Bronfenbrenner (1998:996)</vt:lpstr>
      <vt:lpstr>Bronfenbrenner’s BioEcological Model  of Human Development</vt:lpstr>
      <vt:lpstr>Bronfenbrenner’s BioEcological Model  of Human Development</vt:lpstr>
      <vt:lpstr>Bronfenbrenner’s BioEcological Model  of Human Development </vt:lpstr>
      <vt:lpstr>PowerPoint Presentation</vt:lpstr>
      <vt:lpstr>Bronfennbrenner’s Bioecological Model of Human Development  (Berk 2006)</vt:lpstr>
      <vt:lpstr>Children in the Context of Different Settings.</vt:lpstr>
      <vt:lpstr>HEALTH</vt:lpstr>
      <vt:lpstr>Determinants of Health</vt:lpstr>
      <vt:lpstr>Determinants of Health (1993)</vt:lpstr>
      <vt:lpstr>Determinants of Health  </vt:lpstr>
      <vt:lpstr>The Determinants of Health  </vt:lpstr>
      <vt:lpstr>A Focus on the Determinants of Health</vt:lpstr>
      <vt:lpstr>Maslow’s Hierarchy of Needs</vt:lpstr>
      <vt:lpstr>Model of Influences on Child Development</vt:lpstr>
      <vt:lpstr>References and Further Reading</vt:lpstr>
      <vt:lpstr>References and Further Reading</vt:lpstr>
    </vt:vector>
  </TitlesOfParts>
  <Company>NPTC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has made you the person you are today?</dc:title>
  <dc:creator>NPTC</dc:creator>
  <cp:lastModifiedBy>Karen Hudson</cp:lastModifiedBy>
  <cp:revision>17</cp:revision>
  <cp:lastPrinted>1601-01-01T00:00:00Z</cp:lastPrinted>
  <dcterms:created xsi:type="dcterms:W3CDTF">2004-09-15T11:43:53Z</dcterms:created>
  <dcterms:modified xsi:type="dcterms:W3CDTF">2018-02-03T08:36:11Z</dcterms:modified>
</cp:coreProperties>
</file>