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20"/>
  </p:notesMasterIdLst>
  <p:sldIdLst>
    <p:sldId id="265" r:id="rId5"/>
    <p:sldId id="287" r:id="rId6"/>
    <p:sldId id="288" r:id="rId7"/>
    <p:sldId id="291" r:id="rId8"/>
    <p:sldId id="292" r:id="rId9"/>
    <p:sldId id="293" r:id="rId10"/>
    <p:sldId id="294" r:id="rId11"/>
    <p:sldId id="289" r:id="rId12"/>
    <p:sldId id="295" r:id="rId13"/>
    <p:sldId id="296" r:id="rId14"/>
    <p:sldId id="297" r:id="rId15"/>
    <p:sldId id="298" r:id="rId16"/>
    <p:sldId id="299" r:id="rId17"/>
    <p:sldId id="300" r:id="rId18"/>
    <p:sldId id="30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4" autoAdjust="0"/>
    <p:restoredTop sz="90976" autoAdjust="0"/>
  </p:normalViewPr>
  <p:slideViewPr>
    <p:cSldViewPr snapToGrid="0">
      <p:cViewPr varScale="1">
        <p:scale>
          <a:sx n="62" d="100"/>
          <a:sy n="62" d="100"/>
        </p:scale>
        <p:origin x="8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CBAD3C-DBC7-41CD-AABE-6B0BDF0C28C8}" type="datetimeFigureOut">
              <a:rPr lang="en-PK" smtClean="0"/>
              <a:t>27/09/2022</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CAB3A3-32F4-4857-9C6C-0814FCB45A4F}" type="slidenum">
              <a:rPr lang="en-PK" smtClean="0"/>
              <a:t>‹#›</a:t>
            </a:fld>
            <a:endParaRPr lang="en-PK"/>
          </a:p>
        </p:txBody>
      </p:sp>
    </p:spTree>
    <p:extLst>
      <p:ext uri="{BB962C8B-B14F-4D97-AF65-F5344CB8AC3E}">
        <p14:creationId xmlns:p14="http://schemas.microsoft.com/office/powerpoint/2010/main" val="869810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overall discussion shall be done referring to the performance of TM Lewin, which is an online retailer in the United Kingdom specialising in menswear. Furthermore, the external environment shall also be evaluated with the help of PESTLE analysis alongside assessing the main cause related to the issue with the help of cause-and-effect analysis will also be done.</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FACAB3A3-32F4-4857-9C6C-0814FCB45A4F}" type="slidenum">
              <a:rPr lang="en-PK" smtClean="0"/>
              <a:t>2</a:t>
            </a:fld>
            <a:endParaRPr lang="en-PK"/>
          </a:p>
        </p:txBody>
      </p:sp>
    </p:spTree>
    <p:extLst>
      <p:ext uri="{BB962C8B-B14F-4D97-AF65-F5344CB8AC3E}">
        <p14:creationId xmlns:p14="http://schemas.microsoft.com/office/powerpoint/2010/main" val="467083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outbreak of the recent pandemic has impacted industries worldwide; the retail industry was of no difference. The United Kingdom retail industry is considered an integral part of the overall country's economy and comprises around 5.1% of the GDP. The pandemic, alongside the public health response, is found to have a significant influence on the UK economy (Wang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Specifically, the retail sector has been influenced due to the imposition of lockdown restrictions and social distancing policies, which resulted in changes in goods and services which are consumed on a daily basis and have affected some of the sectors of retail, faring much worse than the others. Different policies and measures which was introduced to contain the spread of the virus-like public health restrictions, and social distancing, had resulted in an impact on the retail industry. This includes the closure of all non-essential stores, which was introduced as the UK's first national lockdown (</a:t>
            </a:r>
            <a:r>
              <a:rPr lang="en-GB" sz="1200" kern="1200" dirty="0" err="1">
                <a:solidFill>
                  <a:schemeClr val="tx1"/>
                </a:solidFill>
                <a:effectLst/>
                <a:latin typeface="+mn-lt"/>
                <a:ea typeface="+mn-ea"/>
                <a:cs typeface="+mn-cs"/>
              </a:rPr>
              <a:t>Akram</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2021). </a:t>
            </a:r>
            <a:endParaRPr lang="en-PK"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lockdown and even closure of various businesses it has also affected the earnings of the people, which resulted in decreasing consumer spending. With the analysis, it has been identified that consumer spending in the second quarter of 2020 decreased by 9.8% from the previous year. The decrease in the expenditure of consumers has affected the retail business and overall productivity (Economic daily. 2022).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FACAB3A3-32F4-4857-9C6C-0814FCB45A4F}" type="slidenum">
              <a:rPr lang="en-PK" smtClean="0"/>
              <a:t>3</a:t>
            </a:fld>
            <a:endParaRPr lang="en-PK"/>
          </a:p>
        </p:txBody>
      </p:sp>
    </p:spTree>
    <p:extLst>
      <p:ext uri="{BB962C8B-B14F-4D97-AF65-F5344CB8AC3E}">
        <p14:creationId xmlns:p14="http://schemas.microsoft.com/office/powerpoint/2010/main" val="2431624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similar case was experienced by TM Lewin, where the decrease in consumer spending and increase in inflation has affected the business performance and overall profitability. Along with this, currently, the brand only offers men's wear and is majorly recognised for its formal shirts and clothing. Due to the pandemic, almost every business adopted work from a home strategy which eventually led to a decrease in the formal clothing demand because people were working from home and thus did not require professional dressing.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FACAB3A3-32F4-4857-9C6C-0814FCB45A4F}" type="slidenum">
              <a:rPr lang="en-PK" smtClean="0"/>
              <a:t>4</a:t>
            </a:fld>
            <a:endParaRPr lang="en-PK"/>
          </a:p>
        </p:txBody>
      </p:sp>
    </p:spTree>
    <p:extLst>
      <p:ext uri="{BB962C8B-B14F-4D97-AF65-F5344CB8AC3E}">
        <p14:creationId xmlns:p14="http://schemas.microsoft.com/office/powerpoint/2010/main" val="1918977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Political factors</a:t>
            </a:r>
            <a:endParaRPr lang="en-PK"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different government policies implemented during the last 3 years have resulted in affected the overall business environment. For example, Brexit, the decision resulted in not only the implementation of various changes but at the same time also led to a weakening of the pound and thus increased uncertainty with the trade restrictions with Europe in future. This eventually resulted in affecting the profit margins of the business. 	, which decreased the overall sales in the retail industry (</a:t>
            </a:r>
            <a:r>
              <a:rPr lang="en-GB" sz="1000" kern="1200" dirty="0" err="1">
                <a:solidFill>
                  <a:schemeClr val="tx1"/>
                </a:solidFill>
                <a:effectLst/>
                <a:latin typeface="+mn-lt"/>
                <a:ea typeface="+mn-ea"/>
                <a:cs typeface="+mn-cs"/>
              </a:rPr>
              <a:t>Cini</a:t>
            </a:r>
            <a:r>
              <a:rPr lang="en-GB" sz="1000" kern="1200" dirty="0">
                <a:solidFill>
                  <a:schemeClr val="tx1"/>
                </a:solidFill>
                <a:effectLst/>
                <a:latin typeface="+mn-lt"/>
                <a:ea typeface="+mn-ea"/>
                <a:cs typeface="+mn-cs"/>
              </a:rPr>
              <a:t>, </a:t>
            </a:r>
            <a:r>
              <a:rPr lang="en-GB" sz="1000" kern="1200" dirty="0" err="1">
                <a:solidFill>
                  <a:schemeClr val="tx1"/>
                </a:solidFill>
                <a:effectLst/>
                <a:latin typeface="+mn-lt"/>
                <a:ea typeface="+mn-ea"/>
                <a:cs typeface="+mn-cs"/>
              </a:rPr>
              <a:t>Maccarrone</a:t>
            </a:r>
            <a:r>
              <a:rPr lang="en-GB" sz="1000" kern="1200" dirty="0">
                <a:solidFill>
                  <a:schemeClr val="tx1"/>
                </a:solidFill>
                <a:effectLst/>
                <a:latin typeface="+mn-lt"/>
                <a:ea typeface="+mn-ea"/>
                <a:cs typeface="+mn-cs"/>
              </a:rPr>
              <a:t> and </a:t>
            </a:r>
            <a:r>
              <a:rPr lang="en-GB" sz="1000" kern="1200" dirty="0" err="1">
                <a:solidFill>
                  <a:schemeClr val="tx1"/>
                </a:solidFill>
                <a:effectLst/>
                <a:latin typeface="+mn-lt"/>
                <a:ea typeface="+mn-ea"/>
                <a:cs typeface="+mn-cs"/>
              </a:rPr>
              <a:t>Tassinari</a:t>
            </a:r>
            <a:r>
              <a:rPr lang="en-GB" sz="1000" kern="1200" dirty="0">
                <a:solidFill>
                  <a:schemeClr val="tx1"/>
                </a:solidFill>
                <a:effectLst/>
                <a:latin typeface="+mn-lt"/>
                <a:ea typeface="+mn-ea"/>
                <a:cs typeface="+mn-cs"/>
              </a:rPr>
              <a:t> 2022)</a:t>
            </a:r>
            <a:r>
              <a:rPr lang="en-GB" sz="1200" kern="1200" dirty="0">
                <a:solidFill>
                  <a:schemeClr val="tx1"/>
                </a:solidFill>
                <a:effectLst/>
                <a:latin typeface="+mn-lt"/>
                <a:ea typeface="+mn-ea"/>
                <a:cs typeface="+mn-cs"/>
              </a:rPr>
              <a:t>. </a:t>
            </a:r>
            <a:endParaRPr lang="en-PK" sz="1100" kern="1200" dirty="0">
              <a:solidFill>
                <a:schemeClr val="tx1"/>
              </a:solidFill>
              <a:effectLst/>
              <a:latin typeface="+mn-lt"/>
              <a:ea typeface="+mn-ea"/>
              <a:cs typeface="+mn-cs"/>
            </a:endParaRPr>
          </a:p>
          <a:p>
            <a:pPr lvl="1"/>
            <a:r>
              <a:rPr lang="en-GB" sz="1200" b="1" kern="1200" dirty="0">
                <a:solidFill>
                  <a:schemeClr val="tx1"/>
                </a:solidFill>
                <a:effectLst/>
                <a:latin typeface="+mn-lt"/>
                <a:ea typeface="+mn-ea"/>
                <a:cs typeface="+mn-cs"/>
              </a:rPr>
              <a:t>Economic factor</a:t>
            </a:r>
            <a:endParaRPr lang="en-PK"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terms of economic factors, some of the aspects that impact business performance include exchange rates, globalisation, inflation rate, labour costs and consumer spending habits, among many others. In the United Kingdom, the exchange rate conversions remain volatile, which eventually results in impacting the negotiation with the different suppliers within the retail industry (</a:t>
            </a:r>
            <a:r>
              <a:rPr lang="en-GB" sz="1000" kern="1200" dirty="0">
                <a:solidFill>
                  <a:schemeClr val="tx1"/>
                </a:solidFill>
                <a:effectLst/>
                <a:latin typeface="+mn-lt"/>
                <a:ea typeface="+mn-ea"/>
                <a:cs typeface="+mn-cs"/>
              </a:rPr>
              <a:t>Nicola</a:t>
            </a:r>
            <a:r>
              <a:rPr lang="en-GB" sz="1000" i="1" kern="1200" dirty="0">
                <a:solidFill>
                  <a:schemeClr val="tx1"/>
                </a:solidFill>
                <a:effectLst/>
                <a:latin typeface="+mn-lt"/>
                <a:ea typeface="+mn-ea"/>
                <a:cs typeface="+mn-cs"/>
              </a:rPr>
              <a:t> et al.,</a:t>
            </a:r>
            <a:r>
              <a:rPr lang="en-GB" sz="1000" kern="1200" dirty="0">
                <a:solidFill>
                  <a:schemeClr val="tx1"/>
                </a:solidFill>
                <a:effectLst/>
                <a:latin typeface="+mn-lt"/>
                <a:ea typeface="+mn-ea"/>
                <a:cs typeface="+mn-cs"/>
              </a:rPr>
              <a:t> 2020)</a:t>
            </a:r>
            <a:r>
              <a:rPr lang="en-GB" sz="1200" kern="1200" dirty="0">
                <a:solidFill>
                  <a:schemeClr val="tx1"/>
                </a:solidFill>
                <a:effectLst/>
                <a:latin typeface="+mn-lt"/>
                <a:ea typeface="+mn-ea"/>
                <a:cs typeface="+mn-cs"/>
              </a:rPr>
              <a:t>. Furthermore, the outbreak of the pandemic has also added to the poor market performance and, with that, greater dependence on online shopping platforms. Consumer spending has also been affected due to the pandemic, and with that, pressure has been put on a specific good, whereas others were in decline. This has resulted in high risks for the future of some of the local stores and with that threat on staff employment. </a:t>
            </a:r>
            <a:endParaRPr lang="en-PK" sz="11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FACAB3A3-32F4-4857-9C6C-0814FCB45A4F}" type="slidenum">
              <a:rPr lang="en-PK" smtClean="0"/>
              <a:t>5</a:t>
            </a:fld>
            <a:endParaRPr lang="en-PK"/>
          </a:p>
        </p:txBody>
      </p:sp>
    </p:spTree>
    <p:extLst>
      <p:ext uri="{BB962C8B-B14F-4D97-AF65-F5344CB8AC3E}">
        <p14:creationId xmlns:p14="http://schemas.microsoft.com/office/powerpoint/2010/main" val="72907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Social factors</a:t>
            </a:r>
            <a:endParaRPr lang="en-PK"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changing consumer trends and preferences affected the performance of many organisations and required businesses to adopt strategies for dealing with continuous changes. In order to do so, businesses required investments for performing market research in order to determine a move towards a much more inclusive approach. During and post-pandemic, consumer preferences has been changed drastically, and the focus was more on shopping for basic goods and resources rather than clothing or other stuff. Due to the lockdown and work-from-home approach, there was a decrease in sales of formal clothing, which has resulted in affecting many businesses within the retail industry (CIPD 2022). </a:t>
            </a:r>
            <a:endParaRPr lang="en-PK" sz="1100" kern="1200" dirty="0">
              <a:solidFill>
                <a:schemeClr val="tx1"/>
              </a:solidFill>
              <a:effectLst/>
              <a:latin typeface="+mn-lt"/>
              <a:ea typeface="+mn-ea"/>
              <a:cs typeface="+mn-cs"/>
            </a:endParaRPr>
          </a:p>
          <a:p>
            <a:pPr lvl="1"/>
            <a:r>
              <a:rPr lang="en-GB" sz="1200" b="1" kern="1200" dirty="0">
                <a:solidFill>
                  <a:schemeClr val="tx1"/>
                </a:solidFill>
                <a:effectLst/>
                <a:latin typeface="+mn-lt"/>
                <a:ea typeface="+mn-ea"/>
                <a:cs typeface="+mn-cs"/>
              </a:rPr>
              <a:t>Technological factors</a:t>
            </a:r>
            <a:endParaRPr lang="en-PK"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Due to the pandemic, global e-commerce has evolved, and businesses, in order to survive in the challenging situation, have shifted to online platforms. Moreover, digitalisation is found to be effective for businesses in order to ensure profitability and high performance. Adoption of advanced technology was beneficial for the business but at the same time had some drawbacks associated with it, as it increases risks of security and confidentiality along with this also required employee expertise which many of the companies were lacking. </a:t>
            </a:r>
            <a:endParaRPr lang="en-PK" sz="11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ACAB3A3-32F4-4857-9C6C-0814FCB45A4F}" type="slidenum">
              <a:rPr lang="en-PK" smtClean="0"/>
              <a:t>6</a:t>
            </a:fld>
            <a:endParaRPr lang="en-PK"/>
          </a:p>
        </p:txBody>
      </p:sp>
    </p:spTree>
    <p:extLst>
      <p:ext uri="{BB962C8B-B14F-4D97-AF65-F5344CB8AC3E}">
        <p14:creationId xmlns:p14="http://schemas.microsoft.com/office/powerpoint/2010/main" val="1332131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Legal factors </a:t>
            </a:r>
            <a:endParaRPr lang="en-PK"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Businesses and organisations working within the United Kingdom have to ensure that specific legislation should be followed and make sure that the business should not be involved in any illegal activities. Some of the legal acts which the companies need to follow include employment law, common law, local labour law and health and safety law. For organisations within the retail industry, it is necessary to comply with the modern slavery act. </a:t>
            </a:r>
            <a:endParaRPr lang="en-PK" sz="1100" kern="1200" dirty="0">
              <a:solidFill>
                <a:schemeClr val="tx1"/>
              </a:solidFill>
              <a:effectLst/>
              <a:latin typeface="+mn-lt"/>
              <a:ea typeface="+mn-ea"/>
              <a:cs typeface="+mn-cs"/>
            </a:endParaRPr>
          </a:p>
          <a:p>
            <a:pPr lvl="1"/>
            <a:r>
              <a:rPr lang="en-GB" sz="1200" b="1" kern="1200" dirty="0">
                <a:solidFill>
                  <a:schemeClr val="tx1"/>
                </a:solidFill>
                <a:effectLst/>
                <a:latin typeface="+mn-lt"/>
                <a:ea typeface="+mn-ea"/>
                <a:cs typeface="+mn-cs"/>
              </a:rPr>
              <a:t>Environmental factors </a:t>
            </a:r>
            <a:endParaRPr lang="en-PK"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 steady increase in the ethically and environmentally conscious shoppers, which increases challenges for the companies in terms of strategies and policies implemented. Furthermore requires that organisations should focus on implementing ethical sourcing policies in order to ensure that environmental concerns should be focused on. Moreover, the focus is also necessary to be given to treating waste and resources with care in order to ensure adequate waste management systems and processes. </a:t>
            </a:r>
            <a:endParaRPr lang="en-PK" sz="11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ACAB3A3-32F4-4857-9C6C-0814FCB45A4F}" type="slidenum">
              <a:rPr lang="en-PK" smtClean="0"/>
              <a:t>7</a:t>
            </a:fld>
            <a:endParaRPr lang="en-PK"/>
          </a:p>
        </p:txBody>
      </p:sp>
    </p:spTree>
    <p:extLst>
      <p:ext uri="{BB962C8B-B14F-4D97-AF65-F5344CB8AC3E}">
        <p14:creationId xmlns:p14="http://schemas.microsoft.com/office/powerpoint/2010/main" val="32915897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Root cause analysis is helpful in assessing and identifying the primary reason for the issue. This is referred to as an effective process which is helpful in identifying the root causes of the specific problems for identifying adequate solutions. The analysis assumes that it is relatively effective to prevent and solve the underlying issue in a much more systematic manner rather than just focusing on treating ad hoc symptoms (</a:t>
            </a:r>
            <a:r>
              <a:rPr lang="en-GB" sz="1200" kern="1200" dirty="0" err="1">
                <a:solidFill>
                  <a:schemeClr val="tx1"/>
                </a:solidFill>
                <a:effectLst/>
                <a:latin typeface="+mn-lt"/>
                <a:ea typeface="+mn-ea"/>
                <a:cs typeface="+mn-cs"/>
              </a:rPr>
              <a:t>Soldani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Brogi</a:t>
            </a:r>
            <a:r>
              <a:rPr lang="en-GB" sz="1200" kern="1200" dirty="0">
                <a:solidFill>
                  <a:schemeClr val="tx1"/>
                </a:solidFill>
                <a:effectLst/>
                <a:latin typeface="+mn-lt"/>
                <a:ea typeface="+mn-ea"/>
                <a:cs typeface="+mn-cs"/>
              </a:rPr>
              <a:t>, 2022). The implementation of fish bone analysis is considered effective in identifying the potential causes of the specific issue and, with that sorting out the ideas into useful categories. The fishbone diagram is basically a visual representation of the cause and effect of the problem. </a:t>
            </a:r>
            <a:endParaRPr lang="en-PK" dirty="0"/>
          </a:p>
        </p:txBody>
      </p:sp>
      <p:sp>
        <p:nvSpPr>
          <p:cNvPr id="4" name="Slide Number Placeholder 3"/>
          <p:cNvSpPr>
            <a:spLocks noGrp="1"/>
          </p:cNvSpPr>
          <p:nvPr>
            <p:ph type="sldNum" sz="quarter" idx="5"/>
          </p:nvPr>
        </p:nvSpPr>
        <p:spPr/>
        <p:txBody>
          <a:bodyPr/>
          <a:lstStyle/>
          <a:p>
            <a:fld id="{FACAB3A3-32F4-4857-9C6C-0814FCB45A4F}" type="slidenum">
              <a:rPr lang="en-PK" smtClean="0"/>
              <a:t>8</a:t>
            </a:fld>
            <a:endParaRPr lang="en-PK"/>
          </a:p>
        </p:txBody>
      </p:sp>
    </p:spTree>
    <p:extLst>
      <p:ext uri="{BB962C8B-B14F-4D97-AF65-F5344CB8AC3E}">
        <p14:creationId xmlns:p14="http://schemas.microsoft.com/office/powerpoint/2010/main" val="403664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Following is the fishbone analysis that was done for TM Lewin in order to identify the main causes related to the decrease in profitability of the business.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analysis, it has been identified that there were several factors that have resulted in impacting the performance of the business, which eventually led to an impact on the profitability of the brand. Some of the factors include lockdown, social distancing, increase in inflation, lack of resources and funds, change in consumer habits and decrease in consumer habits, among many others. </a:t>
            </a:r>
            <a:endParaRPr lang="en-PK"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FACAB3A3-32F4-4857-9C6C-0814FCB45A4F}" type="slidenum">
              <a:rPr lang="en-PK" smtClean="0"/>
              <a:t>9</a:t>
            </a:fld>
            <a:endParaRPr lang="en-PK"/>
          </a:p>
        </p:txBody>
      </p:sp>
    </p:spTree>
    <p:extLst>
      <p:ext uri="{BB962C8B-B14F-4D97-AF65-F5344CB8AC3E}">
        <p14:creationId xmlns:p14="http://schemas.microsoft.com/office/powerpoint/2010/main" val="1635208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Redesign the marketing strategies</a:t>
            </a:r>
            <a:endParaRPr lang="en-PK"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Marketing strategy is referred to as the overall game plan of the business for attracting and reaching potential consumers and transforming them into customers of related products or services. Effective marketing strategies are considered beneficial for businesses in increasing their sales and overall profitability (</a:t>
            </a:r>
            <a:r>
              <a:rPr lang="en-GB" sz="1200" kern="1200" dirty="0" err="1">
                <a:solidFill>
                  <a:schemeClr val="tx1"/>
                </a:solidFill>
                <a:effectLst/>
                <a:latin typeface="+mn-lt"/>
                <a:ea typeface="+mn-ea"/>
                <a:cs typeface="+mn-cs"/>
              </a:rPr>
              <a:t>Rosário</a:t>
            </a:r>
            <a:r>
              <a:rPr lang="en-GB" sz="1200" kern="1200" dirty="0">
                <a:solidFill>
                  <a:schemeClr val="tx1"/>
                </a:solidFill>
                <a:effectLst/>
                <a:latin typeface="+mn-lt"/>
                <a:ea typeface="+mn-ea"/>
                <a:cs typeface="+mn-cs"/>
              </a:rPr>
              <a:t> and Raimundo, 2021). For TM Lewin, it is essential that the company should focus on developing marketing strategies that should be helpful in attracting existing and potential customers. It is necessary that the brand should create awareness related to the product range and services; alongside this, promotional strategies should also be introduced. </a:t>
            </a:r>
            <a:endParaRPr lang="en-PK"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Focus on product diversification</a:t>
            </a:r>
            <a:endParaRPr lang="en-PK"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Product diversification is referred to as the strategy which is employed by the company in order to increase profitability and with that achieving higher sales volume with the help of new products or services (Shahzad</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2021). With effective implementation of product diversification strategies, the business can be able to avail of various benefits; one of the major ones is increasing its customer base, which will eventually lead to increasing the market share of the company. Along with this, it shall also be helpful in ensuring broader brand recognition which eventually leads to increased profitability. For TM Lewin, it is suggested that in order to deal with the challenges associated with the pandemic, it is necessary that the company should focus on product diversification. This means the introduction of new product ranges that should focus on attracting a new customer base. </a:t>
            </a:r>
            <a:endParaRPr lang="en-PK"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Incorporate innovation within the current product range</a:t>
            </a:r>
            <a:endParaRPr lang="en-PK"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Currently, TM Lewin is offering men's wear products which were helpful in attracting a large pool of customers. In order to deal with the identified challenges, it is suggested that the company should focus on redesigning the current product range so that innovation should be incorporated. This would be cost-effective and would also be helpful in ensuring retention of the existing customer base. It is suggested that besides formal shirts, other men's wear products such as sportswear can also be introduced in order to ensure that the target customer base can get different clothing under one roof.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FACAB3A3-32F4-4857-9C6C-0814FCB45A4F}" type="slidenum">
              <a:rPr lang="en-PK" smtClean="0"/>
              <a:t>10</a:t>
            </a:fld>
            <a:endParaRPr lang="en-PK"/>
          </a:p>
        </p:txBody>
      </p:sp>
    </p:spTree>
    <p:extLst>
      <p:ext uri="{BB962C8B-B14F-4D97-AF65-F5344CB8AC3E}">
        <p14:creationId xmlns:p14="http://schemas.microsoft.com/office/powerpoint/2010/main" val="21252235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analysis of the different recommendations suggested for TM Lewin in order to deal with the identified challenges post-pandemic and increase its overall profitability, it is identified that focusing on product diversification would be most adequate in the current scenario. Working on introducing new product ranges would be effective in increasing the existing customer base and enhancing the current market share, which will eventually lead to increased sales and profitability for the company. Incorporating the suggested strategy would not only be helpful in dealing with the present challenges but, at the same time, would be effective in the long run as well. Currently, the company is only offering menswear which limits the targeted audience; diversifying the product range would be helpful in broadening the audience. Moreover, in case of a decrease in demand for any specific product would not most likely impact the overall performance and productivity of the company on a larger scale.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FACAB3A3-32F4-4857-9C6C-0814FCB45A4F}" type="slidenum">
              <a:rPr lang="en-PK" smtClean="0"/>
              <a:t>11</a:t>
            </a:fld>
            <a:endParaRPr lang="en-PK"/>
          </a:p>
        </p:txBody>
      </p:sp>
    </p:spTree>
    <p:extLst>
      <p:ext uri="{BB962C8B-B14F-4D97-AF65-F5344CB8AC3E}">
        <p14:creationId xmlns:p14="http://schemas.microsoft.com/office/powerpoint/2010/main" val="148574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 nutshell, it is concluded that the recent outbreak of the pandemic has affected almost every industry and hence required immediate change in the existing strategies and policies. In the case of TM Lewin, it has been identified that lockdown, decrease in sales, inadequate management, decrease in demand for a particular product, inflation and loss of jobs, alongside many other factors, has been resulted in affecting the overall profitability of the business. In order to deal with the identified challenges, it is suggested that the company should focus on product diversification which shall be helpful in increasing the existing customer base and market share, which will eventually result in enhancing the financial performance of the company. </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FACAB3A3-32F4-4857-9C6C-0814FCB45A4F}" type="slidenum">
              <a:rPr lang="en-PK" smtClean="0"/>
              <a:t>12</a:t>
            </a:fld>
            <a:endParaRPr lang="en-PK"/>
          </a:p>
        </p:txBody>
      </p:sp>
    </p:spTree>
    <p:extLst>
      <p:ext uri="{BB962C8B-B14F-4D97-AF65-F5344CB8AC3E}">
        <p14:creationId xmlns:p14="http://schemas.microsoft.com/office/powerpoint/2010/main" val="3647496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9/27/2022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14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9/27/2022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870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9/27/2022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0427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9/27/2022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490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9/27/2022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2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9/27/2022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4820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9/27/2022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2097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9/27/2022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5161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9/27/2022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89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9/27/2022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274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5" name="Picture 4">
            <a:extLst>
              <a:ext uri="{FF2B5EF4-FFF2-40B4-BE49-F238E27FC236}">
                <a16:creationId xmlns:a16="http://schemas.microsoft.com/office/drawing/2014/main" id="{1FD526C9-A8C7-41E6-85BB-39F06C858A2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0" name="Rectangle 29">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Autofit/>
          </a:bodyPr>
          <a:lstStyle/>
          <a:p>
            <a:pPr algn="ctr"/>
            <a:r>
              <a:rPr lang="en-GB" sz="3200" b="1" dirty="0"/>
              <a:t>Problem-solving and decision making</a:t>
            </a:r>
            <a:br>
              <a:rPr lang="en-PK" sz="3200" dirty="0"/>
            </a:br>
            <a:r>
              <a:rPr lang="en-GB" sz="3200" b="1" dirty="0"/>
              <a:t>BMSW 4004</a:t>
            </a:r>
            <a:endParaRPr lang="en-PK" sz="3200" dirty="0"/>
          </a:p>
        </p:txBody>
      </p:sp>
      <p:cxnSp>
        <p:nvCxnSpPr>
          <p:cNvPr id="32" name="Straight Connector 3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0338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55D57-1888-407A-A99E-45872113C35F}"/>
              </a:ext>
            </a:extLst>
          </p:cNvPr>
          <p:cNvSpPr>
            <a:spLocks noGrp="1"/>
          </p:cNvSpPr>
          <p:nvPr>
            <p:ph type="title"/>
          </p:nvPr>
        </p:nvSpPr>
        <p:spPr/>
        <p:txBody>
          <a:bodyPr/>
          <a:lstStyle/>
          <a:p>
            <a:r>
              <a:rPr lang="en-US" dirty="0"/>
              <a:t>Introduction</a:t>
            </a:r>
            <a:endParaRPr lang="en-PK" dirty="0"/>
          </a:p>
        </p:txBody>
      </p:sp>
      <p:sp>
        <p:nvSpPr>
          <p:cNvPr id="3" name="Content Placeholder 2">
            <a:extLst>
              <a:ext uri="{FF2B5EF4-FFF2-40B4-BE49-F238E27FC236}">
                <a16:creationId xmlns:a16="http://schemas.microsoft.com/office/drawing/2014/main" id="{524C63BC-796D-4EEB-8EDF-ADB5E65402E7}"/>
              </a:ext>
            </a:extLst>
          </p:cNvPr>
          <p:cNvSpPr>
            <a:spLocks noGrp="1"/>
          </p:cNvSpPr>
          <p:nvPr>
            <p:ph idx="1"/>
          </p:nvPr>
        </p:nvSpPr>
        <p:spPr/>
        <p:txBody>
          <a:bodyPr>
            <a:normAutofit/>
          </a:bodyPr>
          <a:lstStyle/>
          <a:p>
            <a:pPr algn="just">
              <a:lnSpc>
                <a:spcPct val="150000"/>
              </a:lnSpc>
              <a:buFont typeface="Wingdings" panose="05000000000000000000" pitchFamily="2" charset="2"/>
              <a:buChar char="q"/>
            </a:pPr>
            <a:r>
              <a:rPr lang="en-GB" sz="2400" dirty="0"/>
              <a:t>The presentation will discuss the impact of the pandemic on the retail sector. </a:t>
            </a:r>
          </a:p>
          <a:p>
            <a:pPr algn="just">
              <a:lnSpc>
                <a:spcPct val="150000"/>
              </a:lnSpc>
              <a:buFont typeface="Wingdings" panose="05000000000000000000" pitchFamily="2" charset="2"/>
              <a:buChar char="q"/>
            </a:pPr>
            <a:r>
              <a:rPr lang="en-GB" sz="2400" dirty="0"/>
              <a:t>Along with this, it will also highlight the different factors as the result of the pandemic and its impact on the financial performance of the industry. </a:t>
            </a:r>
            <a:endParaRPr lang="en-PK" sz="2400" dirty="0"/>
          </a:p>
        </p:txBody>
      </p:sp>
    </p:spTree>
    <p:extLst>
      <p:ext uri="{BB962C8B-B14F-4D97-AF65-F5344CB8AC3E}">
        <p14:creationId xmlns:p14="http://schemas.microsoft.com/office/powerpoint/2010/main" val="345373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4EC99-8021-42F6-A11E-133C39A3CBA6}"/>
              </a:ext>
            </a:extLst>
          </p:cNvPr>
          <p:cNvSpPr>
            <a:spLocks noGrp="1"/>
          </p:cNvSpPr>
          <p:nvPr>
            <p:ph type="title"/>
          </p:nvPr>
        </p:nvSpPr>
        <p:spPr/>
        <p:txBody>
          <a:bodyPr>
            <a:normAutofit/>
          </a:bodyPr>
          <a:lstStyle/>
          <a:p>
            <a:r>
              <a:rPr lang="en-GB" b="1" dirty="0"/>
              <a:t>Nature and impact of the complex problem</a:t>
            </a:r>
            <a:endParaRPr lang="en-PK" dirty="0"/>
          </a:p>
        </p:txBody>
      </p:sp>
      <p:sp>
        <p:nvSpPr>
          <p:cNvPr id="3" name="Content Placeholder 2">
            <a:extLst>
              <a:ext uri="{FF2B5EF4-FFF2-40B4-BE49-F238E27FC236}">
                <a16:creationId xmlns:a16="http://schemas.microsoft.com/office/drawing/2014/main" id="{2BAB3706-48CD-4AC7-B317-AEF628AC5B71}"/>
              </a:ext>
            </a:extLst>
          </p:cNvPr>
          <p:cNvSpPr>
            <a:spLocks noGrp="1"/>
          </p:cNvSpPr>
          <p:nvPr>
            <p:ph idx="1"/>
          </p:nvPr>
        </p:nvSpPr>
        <p:spPr>
          <a:xfrm>
            <a:off x="1097280" y="2108201"/>
            <a:ext cx="5443005" cy="3760891"/>
          </a:xfrm>
        </p:spPr>
        <p:txBody>
          <a:bodyPr>
            <a:normAutofit fontScale="92500" lnSpcReduction="10000"/>
          </a:bodyPr>
          <a:lstStyle/>
          <a:p>
            <a:pPr algn="just">
              <a:buFont typeface="Wingdings" panose="05000000000000000000" pitchFamily="2" charset="2"/>
              <a:buChar char="q"/>
            </a:pPr>
            <a:r>
              <a:rPr lang="en-US" sz="2400" dirty="0"/>
              <a:t> </a:t>
            </a:r>
            <a:r>
              <a:rPr lang="en-GB" sz="2400" dirty="0"/>
              <a:t>The United Kingdom retail industry is considered an integral part of the overall country's economy .</a:t>
            </a:r>
          </a:p>
          <a:p>
            <a:pPr algn="just">
              <a:buFont typeface="Wingdings" panose="05000000000000000000" pitchFamily="2" charset="2"/>
              <a:buChar char="q"/>
            </a:pPr>
            <a:r>
              <a:rPr lang="en-GB" sz="2400" dirty="0"/>
              <a:t> The retail sector has been influenced due to the imposition of lockdown restrictions and social distancing policies.</a:t>
            </a:r>
          </a:p>
          <a:p>
            <a:pPr algn="just">
              <a:buFont typeface="Wingdings" panose="05000000000000000000" pitchFamily="2" charset="2"/>
              <a:buChar char="q"/>
            </a:pPr>
            <a:r>
              <a:rPr lang="en-GB" sz="2400" dirty="0"/>
              <a:t> With the analysis, it has been identified that consumer spending in the second quarter of 2020 decreased by 9.8% (</a:t>
            </a:r>
            <a:r>
              <a:rPr lang="en-GB" dirty="0"/>
              <a:t>Economic daily. 2022). </a:t>
            </a:r>
            <a:endParaRPr lang="en-PK" sz="2400" dirty="0"/>
          </a:p>
        </p:txBody>
      </p:sp>
      <p:pic>
        <p:nvPicPr>
          <p:cNvPr id="4" name="Picture 3">
            <a:extLst>
              <a:ext uri="{FF2B5EF4-FFF2-40B4-BE49-F238E27FC236}">
                <a16:creationId xmlns:a16="http://schemas.microsoft.com/office/drawing/2014/main" id="{A0BD5569-A233-4093-B8F5-A5C6DBF474C7}"/>
              </a:ext>
            </a:extLst>
          </p:cNvPr>
          <p:cNvPicPr/>
          <p:nvPr/>
        </p:nvPicPr>
        <p:blipFill>
          <a:blip r:embed="rId3"/>
          <a:stretch>
            <a:fillRect/>
          </a:stretch>
        </p:blipFill>
        <p:spPr>
          <a:xfrm>
            <a:off x="6712220" y="2108201"/>
            <a:ext cx="4970402" cy="3513350"/>
          </a:xfrm>
          <a:prstGeom prst="rect">
            <a:avLst/>
          </a:prstGeom>
        </p:spPr>
      </p:pic>
      <p:sp>
        <p:nvSpPr>
          <p:cNvPr id="5" name="Rectangle 4">
            <a:extLst>
              <a:ext uri="{FF2B5EF4-FFF2-40B4-BE49-F238E27FC236}">
                <a16:creationId xmlns:a16="http://schemas.microsoft.com/office/drawing/2014/main" id="{7EDD5759-F610-452E-852C-A6A50CC033B7}"/>
              </a:ext>
            </a:extLst>
          </p:cNvPr>
          <p:cNvSpPr/>
          <p:nvPr/>
        </p:nvSpPr>
        <p:spPr>
          <a:xfrm>
            <a:off x="6394181" y="5685449"/>
            <a:ext cx="6096000" cy="613886"/>
          </a:xfrm>
          <a:prstGeom prst="rect">
            <a:avLst/>
          </a:prstGeom>
        </p:spPr>
        <p:txBody>
          <a:bodyPr>
            <a:spAutoFit/>
          </a:bodyPr>
          <a:lstStyle/>
          <a:p>
            <a:pPr algn="ctr">
              <a:lnSpc>
                <a:spcPct val="150000"/>
              </a:lnSpc>
              <a:spcAft>
                <a:spcPts val="1000"/>
              </a:spcAft>
            </a:pPr>
            <a:r>
              <a:rPr lang="en-GB" sz="9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1 Changes to consumer expenditures during the COVID-19 pandemic</a:t>
            </a:r>
            <a:endParaRPr lang="en-PK" sz="900" i="1" dirty="0">
              <a:solidFill>
                <a:srgbClr val="44546A"/>
              </a:solidFill>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900" dirty="0">
                <a:latin typeface="Times New Roman" panose="02020603050405020304" pitchFamily="18" charset="0"/>
                <a:ea typeface="Calibri" panose="020F0502020204030204" pitchFamily="34" charset="0"/>
                <a:cs typeface="Times New Roman" panose="02020603050405020304" pitchFamily="18" charset="0"/>
              </a:rPr>
              <a:t>Source: (Economic daily. 2022)</a:t>
            </a:r>
            <a:endParaRPr lang="en-PK"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94558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4EC99-8021-42F6-A11E-133C39A3CBA6}"/>
              </a:ext>
            </a:extLst>
          </p:cNvPr>
          <p:cNvSpPr>
            <a:spLocks noGrp="1"/>
          </p:cNvSpPr>
          <p:nvPr>
            <p:ph type="title"/>
          </p:nvPr>
        </p:nvSpPr>
        <p:spPr/>
        <p:txBody>
          <a:bodyPr>
            <a:normAutofit/>
          </a:bodyPr>
          <a:lstStyle/>
          <a:p>
            <a:r>
              <a:rPr lang="en-GB" b="1" dirty="0"/>
              <a:t>Nature and impact of the complex problem</a:t>
            </a:r>
            <a:endParaRPr lang="en-PK" dirty="0"/>
          </a:p>
        </p:txBody>
      </p:sp>
      <p:sp>
        <p:nvSpPr>
          <p:cNvPr id="3" name="Content Placeholder 2">
            <a:extLst>
              <a:ext uri="{FF2B5EF4-FFF2-40B4-BE49-F238E27FC236}">
                <a16:creationId xmlns:a16="http://schemas.microsoft.com/office/drawing/2014/main" id="{2BAB3706-48CD-4AC7-B317-AEF628AC5B71}"/>
              </a:ext>
            </a:extLst>
          </p:cNvPr>
          <p:cNvSpPr>
            <a:spLocks noGrp="1"/>
          </p:cNvSpPr>
          <p:nvPr>
            <p:ph idx="1"/>
          </p:nvPr>
        </p:nvSpPr>
        <p:spPr>
          <a:xfrm>
            <a:off x="1097280" y="2108201"/>
            <a:ext cx="9534557" cy="3760891"/>
          </a:xfrm>
        </p:spPr>
        <p:txBody>
          <a:bodyPr>
            <a:normAutofit/>
          </a:bodyPr>
          <a:lstStyle/>
          <a:p>
            <a:pPr algn="just">
              <a:buFont typeface="Wingdings" panose="05000000000000000000" pitchFamily="2" charset="2"/>
              <a:buChar char="q"/>
            </a:pPr>
            <a:r>
              <a:rPr lang="en-US" sz="2400" dirty="0"/>
              <a:t> </a:t>
            </a:r>
            <a:r>
              <a:rPr lang="en-US" sz="2200" dirty="0"/>
              <a:t>In case of </a:t>
            </a:r>
            <a:r>
              <a:rPr lang="en-GB" sz="2200" dirty="0"/>
              <a:t>TM Lewin, the brand experience decrease in consumer spending and increase in inflation has affected the business performance and overall profitability</a:t>
            </a:r>
            <a:r>
              <a:rPr lang="en-US" sz="2200" dirty="0"/>
              <a:t> </a:t>
            </a:r>
          </a:p>
          <a:p>
            <a:pPr algn="just">
              <a:buFont typeface="Wingdings" panose="05000000000000000000" pitchFamily="2" charset="2"/>
              <a:buChar char="q"/>
            </a:pPr>
            <a:r>
              <a:rPr lang="en-GB" sz="2200" dirty="0"/>
              <a:t>Currently, the brand only offers men's wear and is majorly recognised for its formal shirts and clothing. </a:t>
            </a:r>
          </a:p>
          <a:p>
            <a:pPr algn="just">
              <a:buFont typeface="Wingdings" panose="05000000000000000000" pitchFamily="2" charset="2"/>
              <a:buChar char="q"/>
            </a:pPr>
            <a:r>
              <a:rPr lang="en-GB" sz="2200" dirty="0"/>
              <a:t> Due to the pandemic, almost every business adopted work from a home strategy which eventually led to a decrease in the formal clothing demand. </a:t>
            </a:r>
            <a:endParaRPr lang="en-PK" sz="2200" dirty="0"/>
          </a:p>
        </p:txBody>
      </p:sp>
    </p:spTree>
    <p:extLst>
      <p:ext uri="{BB962C8B-B14F-4D97-AF65-F5344CB8AC3E}">
        <p14:creationId xmlns:p14="http://schemas.microsoft.com/office/powerpoint/2010/main" val="383425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48130-46C5-47FA-B06E-3701635968E9}"/>
              </a:ext>
            </a:extLst>
          </p:cNvPr>
          <p:cNvSpPr>
            <a:spLocks noGrp="1"/>
          </p:cNvSpPr>
          <p:nvPr>
            <p:ph type="title"/>
          </p:nvPr>
        </p:nvSpPr>
        <p:spPr/>
        <p:txBody>
          <a:bodyPr/>
          <a:lstStyle/>
          <a:p>
            <a:r>
              <a:rPr lang="en-US" dirty="0"/>
              <a:t>PESTLE analysis</a:t>
            </a:r>
            <a:endParaRPr lang="en-PK" dirty="0"/>
          </a:p>
        </p:txBody>
      </p:sp>
      <p:sp>
        <p:nvSpPr>
          <p:cNvPr id="3" name="Content Placeholder 2">
            <a:extLst>
              <a:ext uri="{FF2B5EF4-FFF2-40B4-BE49-F238E27FC236}">
                <a16:creationId xmlns:a16="http://schemas.microsoft.com/office/drawing/2014/main" id="{F61C8DFF-5AC0-43F9-8AC7-54A1A2D15CCC}"/>
              </a:ext>
            </a:extLst>
          </p:cNvPr>
          <p:cNvSpPr>
            <a:spLocks noGrp="1"/>
          </p:cNvSpPr>
          <p:nvPr>
            <p:ph idx="1"/>
          </p:nvPr>
        </p:nvSpPr>
        <p:spPr>
          <a:xfrm>
            <a:off x="1097280" y="2108201"/>
            <a:ext cx="4637093" cy="3760891"/>
          </a:xfrm>
        </p:spPr>
        <p:txBody>
          <a:bodyPr/>
          <a:lstStyle/>
          <a:p>
            <a:r>
              <a:rPr lang="en-US" b="1" dirty="0"/>
              <a:t>Political factors</a:t>
            </a:r>
          </a:p>
          <a:p>
            <a:pPr algn="just">
              <a:buFont typeface="Wingdings" panose="05000000000000000000" pitchFamily="2" charset="2"/>
              <a:buChar char="q"/>
            </a:pPr>
            <a:r>
              <a:rPr lang="en-GB" dirty="0"/>
              <a:t>Brexit, the decision resulted in not only the implementation of various changes </a:t>
            </a:r>
          </a:p>
          <a:p>
            <a:pPr algn="just">
              <a:buFont typeface="Wingdings" panose="05000000000000000000" pitchFamily="2" charset="2"/>
              <a:buChar char="q"/>
            </a:pPr>
            <a:r>
              <a:rPr lang="en-GB" dirty="0"/>
              <a:t>This also resulted in weakening of the pound </a:t>
            </a:r>
          </a:p>
          <a:p>
            <a:pPr algn="just">
              <a:buFont typeface="Wingdings" panose="05000000000000000000" pitchFamily="2" charset="2"/>
              <a:buChar char="q"/>
            </a:pPr>
            <a:r>
              <a:rPr lang="en-GB" dirty="0"/>
              <a:t>Furthermore, the restrictions on lockdown resulted from in-person shopping (</a:t>
            </a:r>
            <a:r>
              <a:rPr lang="en-GB" dirty="0" err="1"/>
              <a:t>Cini</a:t>
            </a:r>
            <a:r>
              <a:rPr lang="en-GB" dirty="0"/>
              <a:t>, </a:t>
            </a:r>
            <a:r>
              <a:rPr lang="en-GB" dirty="0" err="1"/>
              <a:t>Maccarrone</a:t>
            </a:r>
            <a:r>
              <a:rPr lang="en-GB" dirty="0"/>
              <a:t> and </a:t>
            </a:r>
            <a:r>
              <a:rPr lang="en-GB" dirty="0" err="1"/>
              <a:t>Tassinari</a:t>
            </a:r>
            <a:r>
              <a:rPr lang="en-GB" dirty="0"/>
              <a:t> 2022). </a:t>
            </a:r>
            <a:endParaRPr lang="en-US" b="1" dirty="0"/>
          </a:p>
          <a:p>
            <a:endParaRPr lang="en-PK" dirty="0"/>
          </a:p>
        </p:txBody>
      </p:sp>
      <p:sp>
        <p:nvSpPr>
          <p:cNvPr id="4" name="Content Placeholder 2">
            <a:extLst>
              <a:ext uri="{FF2B5EF4-FFF2-40B4-BE49-F238E27FC236}">
                <a16:creationId xmlns:a16="http://schemas.microsoft.com/office/drawing/2014/main" id="{13130A97-AF94-49FA-89CC-DE8A3F32240A}"/>
              </a:ext>
            </a:extLst>
          </p:cNvPr>
          <p:cNvSpPr txBox="1">
            <a:spLocks/>
          </p:cNvSpPr>
          <p:nvPr/>
        </p:nvSpPr>
        <p:spPr>
          <a:xfrm>
            <a:off x="6457629" y="2121548"/>
            <a:ext cx="4637093" cy="3760891"/>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US" b="1" dirty="0"/>
              <a:t>Economic factors</a:t>
            </a:r>
          </a:p>
          <a:p>
            <a:pPr algn="just">
              <a:buFont typeface="Wingdings" panose="05000000000000000000" pitchFamily="2" charset="2"/>
              <a:buChar char="q"/>
            </a:pPr>
            <a:r>
              <a:rPr lang="en-GB" dirty="0"/>
              <a:t>In the United Kingdom, the exchange rate conversions remain volatile.</a:t>
            </a:r>
          </a:p>
          <a:p>
            <a:pPr algn="just">
              <a:buFont typeface="Wingdings" panose="05000000000000000000" pitchFamily="2" charset="2"/>
              <a:buChar char="q"/>
            </a:pPr>
            <a:r>
              <a:rPr lang="en-GB" dirty="0"/>
              <a:t>the outbreak of the pandemic has also added to the poor market performance </a:t>
            </a:r>
          </a:p>
          <a:p>
            <a:pPr algn="just">
              <a:buFont typeface="Wingdings" panose="05000000000000000000" pitchFamily="2" charset="2"/>
              <a:buChar char="q"/>
            </a:pPr>
            <a:r>
              <a:rPr lang="en-GB" dirty="0"/>
              <a:t>Consumer spending has also been affected due to the pandemic</a:t>
            </a:r>
            <a:endParaRPr lang="en-PK" dirty="0"/>
          </a:p>
        </p:txBody>
      </p:sp>
    </p:spTree>
    <p:extLst>
      <p:ext uri="{BB962C8B-B14F-4D97-AF65-F5344CB8AC3E}">
        <p14:creationId xmlns:p14="http://schemas.microsoft.com/office/powerpoint/2010/main" val="1815103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48130-46C5-47FA-B06E-3701635968E9}"/>
              </a:ext>
            </a:extLst>
          </p:cNvPr>
          <p:cNvSpPr>
            <a:spLocks noGrp="1"/>
          </p:cNvSpPr>
          <p:nvPr>
            <p:ph type="title"/>
          </p:nvPr>
        </p:nvSpPr>
        <p:spPr/>
        <p:txBody>
          <a:bodyPr/>
          <a:lstStyle/>
          <a:p>
            <a:r>
              <a:rPr lang="en-US" dirty="0"/>
              <a:t>PESTLE analysis</a:t>
            </a:r>
            <a:endParaRPr lang="en-PK" dirty="0"/>
          </a:p>
        </p:txBody>
      </p:sp>
      <p:sp>
        <p:nvSpPr>
          <p:cNvPr id="3" name="Content Placeholder 2">
            <a:extLst>
              <a:ext uri="{FF2B5EF4-FFF2-40B4-BE49-F238E27FC236}">
                <a16:creationId xmlns:a16="http://schemas.microsoft.com/office/drawing/2014/main" id="{F61C8DFF-5AC0-43F9-8AC7-54A1A2D15CCC}"/>
              </a:ext>
            </a:extLst>
          </p:cNvPr>
          <p:cNvSpPr>
            <a:spLocks noGrp="1"/>
          </p:cNvSpPr>
          <p:nvPr>
            <p:ph idx="1"/>
          </p:nvPr>
        </p:nvSpPr>
        <p:spPr>
          <a:xfrm>
            <a:off x="1097280" y="2108201"/>
            <a:ext cx="4637093" cy="3760891"/>
          </a:xfrm>
        </p:spPr>
        <p:txBody>
          <a:bodyPr/>
          <a:lstStyle/>
          <a:p>
            <a:r>
              <a:rPr lang="en-US" b="1" dirty="0"/>
              <a:t>Social factors</a:t>
            </a:r>
          </a:p>
          <a:p>
            <a:pPr algn="just">
              <a:buFont typeface="Wingdings" panose="05000000000000000000" pitchFamily="2" charset="2"/>
              <a:buChar char="q"/>
            </a:pPr>
            <a:r>
              <a:rPr lang="en-GB" dirty="0"/>
              <a:t>The changing consumer trends and preferences affected the performance of many organisations.</a:t>
            </a:r>
          </a:p>
          <a:p>
            <a:pPr algn="just">
              <a:buFont typeface="Wingdings" panose="05000000000000000000" pitchFamily="2" charset="2"/>
              <a:buChar char="q"/>
            </a:pPr>
            <a:r>
              <a:rPr lang="en-GB" dirty="0"/>
              <a:t>. During and post-pandemic, consumer preferences has been changed drastically.</a:t>
            </a:r>
          </a:p>
          <a:p>
            <a:pPr algn="just">
              <a:buFont typeface="Wingdings" panose="05000000000000000000" pitchFamily="2" charset="2"/>
              <a:buChar char="q"/>
            </a:pPr>
            <a:r>
              <a:rPr lang="en-GB" dirty="0"/>
              <a:t> Decrease in sales of formal clothing, which has resulted in affecting many businesses within the retail industry (CIPD 2022). </a:t>
            </a:r>
            <a:endParaRPr lang="en-PK" dirty="0"/>
          </a:p>
          <a:p>
            <a:pPr algn="just">
              <a:buFont typeface="Wingdings" panose="05000000000000000000" pitchFamily="2" charset="2"/>
              <a:buChar char="q"/>
            </a:pPr>
            <a:endParaRPr lang="en-PK" dirty="0"/>
          </a:p>
        </p:txBody>
      </p:sp>
      <p:sp>
        <p:nvSpPr>
          <p:cNvPr id="4" name="Content Placeholder 2">
            <a:extLst>
              <a:ext uri="{FF2B5EF4-FFF2-40B4-BE49-F238E27FC236}">
                <a16:creationId xmlns:a16="http://schemas.microsoft.com/office/drawing/2014/main" id="{13130A97-AF94-49FA-89CC-DE8A3F32240A}"/>
              </a:ext>
            </a:extLst>
          </p:cNvPr>
          <p:cNvSpPr txBox="1">
            <a:spLocks/>
          </p:cNvSpPr>
          <p:nvPr/>
        </p:nvSpPr>
        <p:spPr>
          <a:xfrm>
            <a:off x="6457629" y="2121548"/>
            <a:ext cx="4637093" cy="3760891"/>
          </a:xfrm>
          <a:prstGeom prst="rect">
            <a:avLst/>
          </a:prstGeom>
        </p:spPr>
        <p:txBody>
          <a:bodyPr vert="horz" lIns="0" tIns="45720" rIns="0" bIns="45720" rtlCol="0">
            <a:normAutofit lnSpcReduction="1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US" b="1" dirty="0"/>
              <a:t>Technological  factors</a:t>
            </a:r>
          </a:p>
          <a:p>
            <a:pPr algn="just">
              <a:buFont typeface="Wingdings" panose="05000000000000000000" pitchFamily="2" charset="2"/>
              <a:buChar char="q"/>
            </a:pPr>
            <a:r>
              <a:rPr lang="en-GB" dirty="0"/>
              <a:t> Global e-commerce has evolved, and businesses, in order to survive in the challenging situation, have shifted to online platforms.</a:t>
            </a:r>
          </a:p>
          <a:p>
            <a:pPr algn="just">
              <a:buFont typeface="Wingdings" panose="05000000000000000000" pitchFamily="2" charset="2"/>
              <a:buChar char="q"/>
            </a:pPr>
            <a:r>
              <a:rPr lang="en-GB" dirty="0"/>
              <a:t> Digitalisation is found to be effective for businesses in order to ensure profitability and high performance.</a:t>
            </a:r>
          </a:p>
          <a:p>
            <a:pPr algn="just">
              <a:buFont typeface="Wingdings" panose="05000000000000000000" pitchFamily="2" charset="2"/>
              <a:buChar char="q"/>
            </a:pPr>
            <a:r>
              <a:rPr lang="en-GB" dirty="0"/>
              <a:t>Adoption of advanced technology was beneficial for the business </a:t>
            </a:r>
            <a:endParaRPr lang="en-PK" dirty="0"/>
          </a:p>
        </p:txBody>
      </p:sp>
    </p:spTree>
    <p:extLst>
      <p:ext uri="{BB962C8B-B14F-4D97-AF65-F5344CB8AC3E}">
        <p14:creationId xmlns:p14="http://schemas.microsoft.com/office/powerpoint/2010/main" val="3130846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48130-46C5-47FA-B06E-3701635968E9}"/>
              </a:ext>
            </a:extLst>
          </p:cNvPr>
          <p:cNvSpPr>
            <a:spLocks noGrp="1"/>
          </p:cNvSpPr>
          <p:nvPr>
            <p:ph type="title"/>
          </p:nvPr>
        </p:nvSpPr>
        <p:spPr/>
        <p:txBody>
          <a:bodyPr/>
          <a:lstStyle/>
          <a:p>
            <a:r>
              <a:rPr lang="en-US" dirty="0"/>
              <a:t>PESTLE analysis</a:t>
            </a:r>
            <a:endParaRPr lang="en-PK" dirty="0"/>
          </a:p>
        </p:txBody>
      </p:sp>
      <p:sp>
        <p:nvSpPr>
          <p:cNvPr id="3" name="Content Placeholder 2">
            <a:extLst>
              <a:ext uri="{FF2B5EF4-FFF2-40B4-BE49-F238E27FC236}">
                <a16:creationId xmlns:a16="http://schemas.microsoft.com/office/drawing/2014/main" id="{F61C8DFF-5AC0-43F9-8AC7-54A1A2D15CCC}"/>
              </a:ext>
            </a:extLst>
          </p:cNvPr>
          <p:cNvSpPr>
            <a:spLocks noGrp="1"/>
          </p:cNvSpPr>
          <p:nvPr>
            <p:ph idx="1"/>
          </p:nvPr>
        </p:nvSpPr>
        <p:spPr>
          <a:xfrm>
            <a:off x="1097280" y="2108201"/>
            <a:ext cx="4637093" cy="3760891"/>
          </a:xfrm>
        </p:spPr>
        <p:txBody>
          <a:bodyPr/>
          <a:lstStyle/>
          <a:p>
            <a:r>
              <a:rPr lang="en-US" b="1" dirty="0"/>
              <a:t>Legal factors</a:t>
            </a:r>
          </a:p>
          <a:p>
            <a:pPr algn="just">
              <a:buFont typeface="Wingdings" panose="05000000000000000000" pitchFamily="2" charset="2"/>
              <a:buChar char="q"/>
            </a:pPr>
            <a:r>
              <a:rPr lang="en-GB" dirty="0"/>
              <a:t>Some of the legal acts which the companies need to follow include employment law, common law, local labour law and health and safety law. </a:t>
            </a:r>
          </a:p>
          <a:p>
            <a:pPr algn="just">
              <a:buFont typeface="Wingdings" panose="05000000000000000000" pitchFamily="2" charset="2"/>
              <a:buChar char="q"/>
            </a:pPr>
            <a:r>
              <a:rPr lang="en-GB" dirty="0"/>
              <a:t>For organisations within the retail industry, it is necessary to comply with the modern slavery act. </a:t>
            </a:r>
            <a:endParaRPr lang="en-PK" dirty="0"/>
          </a:p>
          <a:p>
            <a:pPr algn="just">
              <a:buFont typeface="Wingdings" panose="05000000000000000000" pitchFamily="2" charset="2"/>
              <a:buChar char="q"/>
            </a:pPr>
            <a:endParaRPr lang="en-PK" dirty="0"/>
          </a:p>
        </p:txBody>
      </p:sp>
      <p:sp>
        <p:nvSpPr>
          <p:cNvPr id="4" name="Content Placeholder 2">
            <a:extLst>
              <a:ext uri="{FF2B5EF4-FFF2-40B4-BE49-F238E27FC236}">
                <a16:creationId xmlns:a16="http://schemas.microsoft.com/office/drawing/2014/main" id="{13130A97-AF94-49FA-89CC-DE8A3F32240A}"/>
              </a:ext>
            </a:extLst>
          </p:cNvPr>
          <p:cNvSpPr txBox="1">
            <a:spLocks/>
          </p:cNvSpPr>
          <p:nvPr/>
        </p:nvSpPr>
        <p:spPr>
          <a:xfrm>
            <a:off x="6457629" y="2121548"/>
            <a:ext cx="4637093" cy="3760891"/>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US" b="1" dirty="0"/>
              <a:t>Environmental  factors</a:t>
            </a:r>
          </a:p>
          <a:p>
            <a:pPr algn="just">
              <a:buFont typeface="Wingdings" panose="05000000000000000000" pitchFamily="2" charset="2"/>
              <a:buChar char="q"/>
            </a:pPr>
            <a:r>
              <a:rPr lang="en-GB" dirty="0"/>
              <a:t> There is a steady increase in the ethically and environmentally conscious shoppers.</a:t>
            </a:r>
          </a:p>
          <a:p>
            <a:pPr algn="just">
              <a:buFont typeface="Wingdings" panose="05000000000000000000" pitchFamily="2" charset="2"/>
              <a:buChar char="q"/>
            </a:pPr>
            <a:r>
              <a:rPr lang="en-GB" dirty="0"/>
              <a:t> Furthermore requires that organisations should focus on implementing ethical sourcing policies in order to ensure that environmental concerns should be focused on. </a:t>
            </a:r>
            <a:endParaRPr lang="en-PK" dirty="0"/>
          </a:p>
        </p:txBody>
      </p:sp>
    </p:spTree>
    <p:extLst>
      <p:ext uri="{BB962C8B-B14F-4D97-AF65-F5344CB8AC3E}">
        <p14:creationId xmlns:p14="http://schemas.microsoft.com/office/powerpoint/2010/main" val="2292413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E809A-CA0E-482F-B8C2-ED05E47DF472}"/>
              </a:ext>
            </a:extLst>
          </p:cNvPr>
          <p:cNvSpPr>
            <a:spLocks noGrp="1"/>
          </p:cNvSpPr>
          <p:nvPr>
            <p:ph type="title"/>
          </p:nvPr>
        </p:nvSpPr>
        <p:spPr/>
        <p:txBody>
          <a:bodyPr/>
          <a:lstStyle/>
          <a:p>
            <a:r>
              <a:rPr lang="en-US" dirty="0"/>
              <a:t>Cause and effect analysis </a:t>
            </a:r>
            <a:endParaRPr lang="en-PK" dirty="0"/>
          </a:p>
        </p:txBody>
      </p:sp>
      <p:sp>
        <p:nvSpPr>
          <p:cNvPr id="3" name="Content Placeholder 2">
            <a:extLst>
              <a:ext uri="{FF2B5EF4-FFF2-40B4-BE49-F238E27FC236}">
                <a16:creationId xmlns:a16="http://schemas.microsoft.com/office/drawing/2014/main" id="{2FDB3147-1C5D-421B-8676-36D5C7927D8C}"/>
              </a:ext>
            </a:extLst>
          </p:cNvPr>
          <p:cNvSpPr>
            <a:spLocks noGrp="1"/>
          </p:cNvSpPr>
          <p:nvPr>
            <p:ph idx="1"/>
          </p:nvPr>
        </p:nvSpPr>
        <p:spPr/>
        <p:txBody>
          <a:bodyPr>
            <a:normAutofit/>
          </a:bodyPr>
          <a:lstStyle/>
          <a:p>
            <a:pPr algn="just">
              <a:buFont typeface="Wingdings" panose="05000000000000000000" pitchFamily="2" charset="2"/>
              <a:buChar char="q"/>
            </a:pPr>
            <a:r>
              <a:rPr lang="en-GB" sz="2400" dirty="0"/>
              <a:t>Root cause analysis to as an effective process which is helpful in identifying the root causes of the specific problems for identifying adequate solutions. </a:t>
            </a:r>
          </a:p>
          <a:p>
            <a:pPr algn="just">
              <a:buFont typeface="Wingdings" panose="05000000000000000000" pitchFamily="2" charset="2"/>
              <a:buChar char="q"/>
            </a:pPr>
            <a:r>
              <a:rPr lang="en-GB" sz="2400" dirty="0"/>
              <a:t> The implementation of fish bone analysis is considered effective in identifying the potential causes of the specific issue </a:t>
            </a:r>
          </a:p>
          <a:p>
            <a:pPr algn="just">
              <a:buFont typeface="Wingdings" panose="05000000000000000000" pitchFamily="2" charset="2"/>
              <a:buChar char="q"/>
            </a:pPr>
            <a:endParaRPr lang="en-PK" sz="2400" dirty="0"/>
          </a:p>
        </p:txBody>
      </p:sp>
    </p:spTree>
    <p:extLst>
      <p:ext uri="{BB962C8B-B14F-4D97-AF65-F5344CB8AC3E}">
        <p14:creationId xmlns:p14="http://schemas.microsoft.com/office/powerpoint/2010/main" val="1681008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E809A-CA0E-482F-B8C2-ED05E47DF472}"/>
              </a:ext>
            </a:extLst>
          </p:cNvPr>
          <p:cNvSpPr>
            <a:spLocks noGrp="1"/>
          </p:cNvSpPr>
          <p:nvPr>
            <p:ph type="title"/>
          </p:nvPr>
        </p:nvSpPr>
        <p:spPr/>
        <p:txBody>
          <a:bodyPr/>
          <a:lstStyle/>
          <a:p>
            <a:r>
              <a:rPr lang="en-US" dirty="0"/>
              <a:t>Cause and effect analysis </a:t>
            </a:r>
            <a:endParaRPr lang="en-PK" dirty="0"/>
          </a:p>
        </p:txBody>
      </p:sp>
      <p:grpSp>
        <p:nvGrpSpPr>
          <p:cNvPr id="4" name="Group 3">
            <a:extLst>
              <a:ext uri="{FF2B5EF4-FFF2-40B4-BE49-F238E27FC236}">
                <a16:creationId xmlns:a16="http://schemas.microsoft.com/office/drawing/2014/main" id="{CFE14426-02DB-481C-A8D4-7DD161831541}"/>
              </a:ext>
            </a:extLst>
          </p:cNvPr>
          <p:cNvGrpSpPr/>
          <p:nvPr/>
        </p:nvGrpSpPr>
        <p:grpSpPr>
          <a:xfrm>
            <a:off x="2962275" y="2337087"/>
            <a:ext cx="6267450" cy="3857772"/>
            <a:chOff x="0" y="-10"/>
            <a:chExt cx="6267450" cy="3857956"/>
          </a:xfrm>
        </p:grpSpPr>
        <p:grpSp>
          <p:nvGrpSpPr>
            <p:cNvPr id="5" name="Group 4">
              <a:extLst>
                <a:ext uri="{FF2B5EF4-FFF2-40B4-BE49-F238E27FC236}">
                  <a16:creationId xmlns:a16="http://schemas.microsoft.com/office/drawing/2014/main" id="{E8151850-A107-4F72-8D52-82920A1F7A54}"/>
                </a:ext>
              </a:extLst>
            </p:cNvPr>
            <p:cNvGrpSpPr/>
            <p:nvPr/>
          </p:nvGrpSpPr>
          <p:grpSpPr>
            <a:xfrm>
              <a:off x="0" y="-10"/>
              <a:ext cx="6267450" cy="3857956"/>
              <a:chOff x="-455335" y="-314176"/>
              <a:chExt cx="9362991" cy="5764024"/>
            </a:xfrm>
          </p:grpSpPr>
          <p:cxnSp>
            <p:nvCxnSpPr>
              <p:cNvPr id="7" name="Straight Arrow Connector 6">
                <a:extLst>
                  <a:ext uri="{FF2B5EF4-FFF2-40B4-BE49-F238E27FC236}">
                    <a16:creationId xmlns:a16="http://schemas.microsoft.com/office/drawing/2014/main" id="{4864A643-52A7-4D76-A419-B6F74C1F84B8}"/>
                  </a:ext>
                </a:extLst>
              </p:cNvPr>
              <p:cNvCxnSpPr/>
              <p:nvPr/>
            </p:nvCxnSpPr>
            <p:spPr>
              <a:xfrm flipV="1">
                <a:off x="1055742" y="2077278"/>
                <a:ext cx="6082748" cy="99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Flowchart: Stored Data 7">
                <a:extLst>
                  <a:ext uri="{FF2B5EF4-FFF2-40B4-BE49-F238E27FC236}">
                    <a16:creationId xmlns:a16="http://schemas.microsoft.com/office/drawing/2014/main" id="{AFBFD109-A2D3-40EF-8EB7-7395E8CB82F2}"/>
                  </a:ext>
                </a:extLst>
              </p:cNvPr>
              <p:cNvSpPr/>
              <p:nvPr/>
            </p:nvSpPr>
            <p:spPr>
              <a:xfrm rot="10800000">
                <a:off x="7327334" y="1321904"/>
                <a:ext cx="1580322" cy="1441174"/>
              </a:xfrm>
              <a:prstGeom prst="flowChartOnlineStorag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PK"/>
              </a:p>
            </p:txBody>
          </p:sp>
          <p:cxnSp>
            <p:nvCxnSpPr>
              <p:cNvPr id="9" name="Straight Arrow Connector 8">
                <a:extLst>
                  <a:ext uri="{FF2B5EF4-FFF2-40B4-BE49-F238E27FC236}">
                    <a16:creationId xmlns:a16="http://schemas.microsoft.com/office/drawing/2014/main" id="{FFC9A218-8C46-4D6D-8C41-654648175B6F}"/>
                  </a:ext>
                </a:extLst>
              </p:cNvPr>
              <p:cNvCxnSpPr/>
              <p:nvPr/>
            </p:nvCxnSpPr>
            <p:spPr>
              <a:xfrm>
                <a:off x="1055742" y="447261"/>
                <a:ext cx="1639957" cy="15952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1703D92-627D-4F0E-9986-04907C3455E2}"/>
                  </a:ext>
                </a:extLst>
              </p:cNvPr>
              <p:cNvCxnSpPr/>
              <p:nvPr/>
            </p:nvCxnSpPr>
            <p:spPr>
              <a:xfrm>
                <a:off x="2809999" y="446925"/>
                <a:ext cx="1595230" cy="1595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DF32D57-0ABF-41E8-8560-725110D08508}"/>
                  </a:ext>
                </a:extLst>
              </p:cNvPr>
              <p:cNvCxnSpPr/>
              <p:nvPr/>
            </p:nvCxnSpPr>
            <p:spPr>
              <a:xfrm>
                <a:off x="4792856" y="447261"/>
                <a:ext cx="1331843" cy="15952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DB28DA1-71E8-4522-852B-70B76804A6F8}"/>
                  </a:ext>
                </a:extLst>
              </p:cNvPr>
              <p:cNvCxnSpPr/>
              <p:nvPr/>
            </p:nvCxnSpPr>
            <p:spPr>
              <a:xfrm flipV="1">
                <a:off x="1224708" y="2108865"/>
                <a:ext cx="1470991" cy="17592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B22CE0E3-DD2A-4CA7-8E0B-3928769E2998}"/>
                  </a:ext>
                </a:extLst>
              </p:cNvPr>
              <p:cNvPicPr>
                <a:picLocks noChangeAspect="1"/>
              </p:cNvPicPr>
              <p:nvPr/>
            </p:nvPicPr>
            <p:blipFill>
              <a:blip r:embed="rId3"/>
              <a:stretch>
                <a:fillRect/>
              </a:stretch>
            </p:blipFill>
            <p:spPr>
              <a:xfrm>
                <a:off x="2876158" y="2059365"/>
                <a:ext cx="1615108" cy="1919128"/>
              </a:xfrm>
              <a:prstGeom prst="rect">
                <a:avLst/>
              </a:prstGeom>
            </p:spPr>
          </p:pic>
          <p:cxnSp>
            <p:nvCxnSpPr>
              <p:cNvPr id="14" name="Straight Arrow Connector 13">
                <a:extLst>
                  <a:ext uri="{FF2B5EF4-FFF2-40B4-BE49-F238E27FC236}">
                    <a16:creationId xmlns:a16="http://schemas.microsoft.com/office/drawing/2014/main" id="{5D71990C-C6EC-4F5E-9B95-BA9006F3ACC9}"/>
                  </a:ext>
                </a:extLst>
              </p:cNvPr>
              <p:cNvCxnSpPr/>
              <p:nvPr/>
            </p:nvCxnSpPr>
            <p:spPr>
              <a:xfrm flipV="1">
                <a:off x="4554318" y="2144805"/>
                <a:ext cx="1570381" cy="18168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BBA69DBD-AF7B-4F9C-8F81-B8017D0CE8F3}"/>
                  </a:ext>
                </a:extLst>
              </p:cNvPr>
              <p:cNvSpPr/>
              <p:nvPr/>
            </p:nvSpPr>
            <p:spPr>
              <a:xfrm>
                <a:off x="2420699" y="4866053"/>
                <a:ext cx="1350119" cy="583795"/>
              </a:xfrm>
              <a:prstGeom prst="rect">
                <a:avLst/>
              </a:prstGeom>
              <a:noFill/>
            </p:spPr>
            <p:txBody>
              <a:bodyPr wrap="square" lIns="91440" tIns="45720" rIns="91440" bIns="45720"/>
              <a:lstStyle/>
              <a:p>
                <a:pPr algn="ctr">
                  <a:spcAft>
                    <a:spcPts val="0"/>
                  </a:spcAft>
                </a:pPr>
                <a:r>
                  <a:rPr lang="en-US" sz="1100" b="1">
                    <a:ln w="22225" cap="flat" cmpd="sng" algn="ctr">
                      <a:solidFill>
                        <a:srgbClr val="ED7D31"/>
                      </a:solidFill>
                      <a:prstDash val="solid"/>
                      <a:round/>
                    </a:ln>
                    <a:solidFill>
                      <a:srgbClr val="F7CAAC"/>
                    </a:solidFill>
                    <a:effectLst/>
                    <a:latin typeface="Times New Roman" panose="02020603050405020304" pitchFamily="18" charset="0"/>
                    <a:ea typeface="Arial" panose="020B0604020202020204" pitchFamily="34" charset="0"/>
                  </a:rPr>
                  <a:t>Causes</a:t>
                </a:r>
                <a:endParaRPr lang="en-PK" sz="1200">
                  <a:effectLst/>
                  <a:latin typeface="Times New Roman" panose="02020603050405020304" pitchFamily="18" charset="0"/>
                  <a:ea typeface="Times New Roman" panose="02020603050405020304" pitchFamily="18" charset="0"/>
                </a:endParaRPr>
              </a:p>
            </p:txBody>
          </p:sp>
          <p:sp>
            <p:nvSpPr>
              <p:cNvPr id="16" name="Rectangle 15">
                <a:extLst>
                  <a:ext uri="{FF2B5EF4-FFF2-40B4-BE49-F238E27FC236}">
                    <a16:creationId xmlns:a16="http://schemas.microsoft.com/office/drawing/2014/main" id="{59B07707-A508-4CF8-AEC2-4E10AE283B53}"/>
                  </a:ext>
                </a:extLst>
              </p:cNvPr>
              <p:cNvSpPr/>
              <p:nvPr/>
            </p:nvSpPr>
            <p:spPr>
              <a:xfrm>
                <a:off x="7228579" y="4694751"/>
                <a:ext cx="1328481" cy="512883"/>
              </a:xfrm>
              <a:prstGeom prst="rect">
                <a:avLst/>
              </a:prstGeom>
              <a:noFill/>
            </p:spPr>
            <p:txBody>
              <a:bodyPr wrap="square" lIns="91440" tIns="45720" rIns="91440" bIns="45720"/>
              <a:lstStyle/>
              <a:p>
                <a:pPr algn="ctr">
                  <a:spcAft>
                    <a:spcPts val="0"/>
                  </a:spcAft>
                </a:pPr>
                <a:r>
                  <a:rPr lang="en-US" sz="1100" b="1">
                    <a:ln w="22225" cap="flat" cmpd="sng" algn="ctr">
                      <a:solidFill>
                        <a:srgbClr val="ED7D31"/>
                      </a:solidFill>
                      <a:prstDash val="solid"/>
                      <a:round/>
                    </a:ln>
                    <a:solidFill>
                      <a:srgbClr val="F7CAAC"/>
                    </a:solidFill>
                    <a:effectLst/>
                    <a:latin typeface="Times New Roman" panose="02020603050405020304" pitchFamily="18" charset="0"/>
                    <a:ea typeface="Arial" panose="020B0604020202020204" pitchFamily="34" charset="0"/>
                  </a:rPr>
                  <a:t>Effects</a:t>
                </a:r>
                <a:endParaRPr lang="en-PK" sz="1200">
                  <a:effectLst/>
                  <a:latin typeface="Times New Roman" panose="02020603050405020304" pitchFamily="18" charset="0"/>
                  <a:ea typeface="Times New Roman" panose="02020603050405020304" pitchFamily="18" charset="0"/>
                </a:endParaRPr>
              </a:p>
            </p:txBody>
          </p:sp>
          <p:sp>
            <p:nvSpPr>
              <p:cNvPr id="17" name="TextBox 18">
                <a:extLst>
                  <a:ext uri="{FF2B5EF4-FFF2-40B4-BE49-F238E27FC236}">
                    <a16:creationId xmlns:a16="http://schemas.microsoft.com/office/drawing/2014/main" id="{0BD5BF9F-B362-4A13-9CED-197983FA982C}"/>
                  </a:ext>
                </a:extLst>
              </p:cNvPr>
              <p:cNvSpPr txBox="1"/>
              <p:nvPr/>
            </p:nvSpPr>
            <p:spPr>
              <a:xfrm>
                <a:off x="5421436" y="2447812"/>
                <a:ext cx="1879251" cy="640416"/>
              </a:xfrm>
              <a:prstGeom prst="rect">
                <a:avLst/>
              </a:prstGeom>
              <a:noFill/>
            </p:spPr>
            <p:txBody>
              <a:bodyPr wrap="square" rtlCol="0"/>
              <a:lstStyle/>
              <a:p>
                <a:pPr algn="ctr">
                  <a:spcAft>
                    <a:spcPts val="0"/>
                  </a:spcAft>
                </a:pPr>
                <a:r>
                  <a:rPr lang="en-US" sz="1100">
                    <a:solidFill>
                      <a:srgbClr val="000000"/>
                    </a:solidFill>
                    <a:effectLst/>
                    <a:latin typeface="Times New Roman" panose="02020603050405020304" pitchFamily="18" charset="0"/>
                    <a:ea typeface="Arial" panose="020B0604020202020204" pitchFamily="34" charset="0"/>
                  </a:rPr>
                  <a:t>Change in consumer habits</a:t>
                </a:r>
                <a:endParaRPr lang="en-PK" sz="1200">
                  <a:effectLst/>
                  <a:latin typeface="Times New Roman" panose="02020603050405020304" pitchFamily="18" charset="0"/>
                  <a:ea typeface="Times New Roman" panose="02020603050405020304" pitchFamily="18" charset="0"/>
                </a:endParaRPr>
              </a:p>
            </p:txBody>
          </p:sp>
          <p:sp>
            <p:nvSpPr>
              <p:cNvPr id="18" name="TextBox 19">
                <a:extLst>
                  <a:ext uri="{FF2B5EF4-FFF2-40B4-BE49-F238E27FC236}">
                    <a16:creationId xmlns:a16="http://schemas.microsoft.com/office/drawing/2014/main" id="{CC4D485E-2727-4D2B-9545-31F2ECA2F9CC}"/>
                  </a:ext>
                </a:extLst>
              </p:cNvPr>
              <p:cNvSpPr txBox="1"/>
              <p:nvPr/>
            </p:nvSpPr>
            <p:spPr>
              <a:xfrm>
                <a:off x="-199205" y="3888114"/>
                <a:ext cx="1910304" cy="650640"/>
              </a:xfrm>
              <a:prstGeom prst="rect">
                <a:avLst/>
              </a:prstGeom>
              <a:noFill/>
            </p:spPr>
            <p:txBody>
              <a:bodyPr wrap="square" rtlCol="0"/>
              <a:lstStyle/>
              <a:p>
                <a:pPr algn="ctr">
                  <a:spcAft>
                    <a:spcPts val="0"/>
                  </a:spcAft>
                </a:pPr>
                <a:r>
                  <a:rPr lang="en-US" sz="1100">
                    <a:solidFill>
                      <a:srgbClr val="000000"/>
                    </a:solidFill>
                    <a:effectLst/>
                    <a:latin typeface="Times New Roman" panose="02020603050405020304" pitchFamily="18" charset="0"/>
                    <a:ea typeface="Arial" panose="020B0604020202020204" pitchFamily="34" charset="0"/>
                  </a:rPr>
                  <a:t>Work from home </a:t>
                </a:r>
                <a:endParaRPr lang="en-PK" sz="1200">
                  <a:effectLst/>
                  <a:latin typeface="Times New Roman" panose="02020603050405020304" pitchFamily="18" charset="0"/>
                  <a:ea typeface="Times New Roman" panose="02020603050405020304" pitchFamily="18" charset="0"/>
                </a:endParaRPr>
              </a:p>
            </p:txBody>
          </p:sp>
          <p:sp>
            <p:nvSpPr>
              <p:cNvPr id="19" name="TextBox 20">
                <a:extLst>
                  <a:ext uri="{FF2B5EF4-FFF2-40B4-BE49-F238E27FC236}">
                    <a16:creationId xmlns:a16="http://schemas.microsoft.com/office/drawing/2014/main" id="{B3ABF711-1ACA-4287-B1C5-281AAE6ACD28}"/>
                  </a:ext>
                </a:extLst>
              </p:cNvPr>
              <p:cNvSpPr txBox="1"/>
              <p:nvPr/>
            </p:nvSpPr>
            <p:spPr>
              <a:xfrm>
                <a:off x="2136625" y="-243019"/>
                <a:ext cx="1438372" cy="690260"/>
              </a:xfrm>
              <a:prstGeom prst="rect">
                <a:avLst/>
              </a:prstGeom>
              <a:noFill/>
            </p:spPr>
            <p:txBody>
              <a:bodyPr wrap="square" rtlCol="0"/>
              <a:lstStyle/>
              <a:p>
                <a:pPr algn="ctr">
                  <a:spcAft>
                    <a:spcPts val="0"/>
                  </a:spcAft>
                </a:pPr>
                <a:r>
                  <a:rPr lang="en-US" sz="1100">
                    <a:solidFill>
                      <a:srgbClr val="000000"/>
                    </a:solidFill>
                    <a:effectLst/>
                    <a:latin typeface="Times New Roman" panose="02020603050405020304" pitchFamily="18" charset="0"/>
                    <a:ea typeface="Arial" panose="020B0604020202020204" pitchFamily="34" charset="0"/>
                  </a:rPr>
                  <a:t>Poor process</a:t>
                </a:r>
                <a:endParaRPr lang="en-PK" sz="1200">
                  <a:effectLst/>
                  <a:latin typeface="Times New Roman" panose="02020603050405020304" pitchFamily="18" charset="0"/>
                  <a:ea typeface="Times New Roman" panose="02020603050405020304" pitchFamily="18" charset="0"/>
                </a:endParaRPr>
              </a:p>
            </p:txBody>
          </p:sp>
          <p:sp>
            <p:nvSpPr>
              <p:cNvPr id="20" name="TextBox 21">
                <a:extLst>
                  <a:ext uri="{FF2B5EF4-FFF2-40B4-BE49-F238E27FC236}">
                    <a16:creationId xmlns:a16="http://schemas.microsoft.com/office/drawing/2014/main" id="{2DA0A9BF-4C6C-4145-9F44-CA6338F65188}"/>
                  </a:ext>
                </a:extLst>
              </p:cNvPr>
              <p:cNvSpPr txBox="1"/>
              <p:nvPr/>
            </p:nvSpPr>
            <p:spPr>
              <a:xfrm>
                <a:off x="4305590" y="-314176"/>
                <a:ext cx="2239972" cy="668754"/>
              </a:xfrm>
              <a:prstGeom prst="rect">
                <a:avLst/>
              </a:prstGeom>
              <a:noFill/>
            </p:spPr>
            <p:txBody>
              <a:bodyPr wrap="square" rtlCol="0"/>
              <a:lstStyle/>
              <a:p>
                <a:pPr>
                  <a:spcAft>
                    <a:spcPts val="0"/>
                  </a:spcAft>
                </a:pPr>
                <a:r>
                  <a:rPr lang="en-US" sz="1100">
                    <a:solidFill>
                      <a:srgbClr val="000000"/>
                    </a:solidFill>
                    <a:effectLst/>
                    <a:latin typeface="Times New Roman" panose="02020603050405020304" pitchFamily="18" charset="0"/>
                    <a:ea typeface="Arial" panose="020B0604020202020204" pitchFamily="34" charset="0"/>
                  </a:rPr>
                  <a:t>Inadequate Management</a:t>
                </a:r>
                <a:endParaRPr lang="en-PK" sz="1200">
                  <a:effectLst/>
                  <a:latin typeface="Times New Roman" panose="02020603050405020304" pitchFamily="18" charset="0"/>
                  <a:ea typeface="Times New Roman" panose="02020603050405020304" pitchFamily="18" charset="0"/>
                </a:endParaRPr>
              </a:p>
            </p:txBody>
          </p:sp>
          <p:cxnSp>
            <p:nvCxnSpPr>
              <p:cNvPr id="21" name="Straight Arrow Connector 20">
                <a:extLst>
                  <a:ext uri="{FF2B5EF4-FFF2-40B4-BE49-F238E27FC236}">
                    <a16:creationId xmlns:a16="http://schemas.microsoft.com/office/drawing/2014/main" id="{F8E7F213-72D1-4CFD-A4F7-F396C507BCF3}"/>
                  </a:ext>
                </a:extLst>
              </p:cNvPr>
              <p:cNvCxnSpPr/>
              <p:nvPr/>
            </p:nvCxnSpPr>
            <p:spPr>
              <a:xfrm flipH="1">
                <a:off x="5339508" y="675861"/>
                <a:ext cx="616226" cy="2882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1">
                <a:extLst>
                  <a:ext uri="{FF2B5EF4-FFF2-40B4-BE49-F238E27FC236}">
                    <a16:creationId xmlns:a16="http://schemas.microsoft.com/office/drawing/2014/main" id="{E9DF98EF-9AF1-481C-9AC3-ECE2576DA592}"/>
                  </a:ext>
                </a:extLst>
              </p:cNvPr>
              <p:cNvSpPr txBox="1"/>
              <p:nvPr/>
            </p:nvSpPr>
            <p:spPr>
              <a:xfrm>
                <a:off x="1764462" y="3978701"/>
                <a:ext cx="1878290" cy="887377"/>
              </a:xfrm>
              <a:prstGeom prst="rect">
                <a:avLst/>
              </a:prstGeom>
              <a:noFill/>
            </p:spPr>
            <p:txBody>
              <a:bodyPr wrap="square" rtlCol="0"/>
              <a:lstStyle/>
              <a:p>
                <a:pPr algn="ctr">
                  <a:spcAft>
                    <a:spcPts val="0"/>
                  </a:spcAft>
                </a:pPr>
                <a:r>
                  <a:rPr lang="en-US" sz="1100">
                    <a:solidFill>
                      <a:srgbClr val="000000"/>
                    </a:solidFill>
                    <a:effectLst/>
                    <a:latin typeface="Times New Roman" panose="02020603050405020304" pitchFamily="18" charset="0"/>
                    <a:ea typeface="Arial" panose="020B0604020202020204" pitchFamily="34" charset="0"/>
                  </a:rPr>
                  <a:t>Decrease in consumer spending </a:t>
                </a:r>
                <a:endParaRPr lang="en-PK" sz="1200">
                  <a:effectLst/>
                  <a:latin typeface="Times New Roman" panose="02020603050405020304" pitchFamily="18" charset="0"/>
                  <a:ea typeface="Times New Roman" panose="02020603050405020304" pitchFamily="18" charset="0"/>
                </a:endParaRPr>
              </a:p>
            </p:txBody>
          </p:sp>
          <p:sp>
            <p:nvSpPr>
              <p:cNvPr id="23" name="TextBox 4">
                <a:extLst>
                  <a:ext uri="{FF2B5EF4-FFF2-40B4-BE49-F238E27FC236}">
                    <a16:creationId xmlns:a16="http://schemas.microsoft.com/office/drawing/2014/main" id="{40B7B664-FF9C-435D-9673-62661156F8D9}"/>
                  </a:ext>
                </a:extLst>
              </p:cNvPr>
              <p:cNvSpPr txBox="1"/>
              <p:nvPr/>
            </p:nvSpPr>
            <p:spPr>
              <a:xfrm>
                <a:off x="3602206" y="3967059"/>
                <a:ext cx="1586879" cy="628622"/>
              </a:xfrm>
              <a:prstGeom prst="rect">
                <a:avLst/>
              </a:prstGeom>
              <a:noFill/>
            </p:spPr>
            <p:txBody>
              <a:bodyPr wrap="square" rtlCol="0"/>
              <a:lstStyle/>
              <a:p>
                <a:pPr algn="ctr">
                  <a:spcAft>
                    <a:spcPts val="0"/>
                  </a:spcAft>
                </a:pPr>
                <a:r>
                  <a:rPr lang="en-US" sz="1100">
                    <a:solidFill>
                      <a:srgbClr val="000000"/>
                    </a:solidFill>
                    <a:effectLst/>
                    <a:latin typeface="Times New Roman" panose="02020603050405020304" pitchFamily="18" charset="0"/>
                    <a:ea typeface="Arial" panose="020B0604020202020204" pitchFamily="34" charset="0"/>
                  </a:rPr>
                  <a:t>Limited resources</a:t>
                </a:r>
                <a:endParaRPr lang="en-PK" sz="1200">
                  <a:effectLst/>
                  <a:latin typeface="Times New Roman" panose="02020603050405020304" pitchFamily="18" charset="0"/>
                  <a:ea typeface="Times New Roman" panose="02020603050405020304" pitchFamily="18" charset="0"/>
                </a:endParaRPr>
              </a:p>
            </p:txBody>
          </p:sp>
          <p:cxnSp>
            <p:nvCxnSpPr>
              <p:cNvPr id="24" name="Straight Arrow Connector 23">
                <a:extLst>
                  <a:ext uri="{FF2B5EF4-FFF2-40B4-BE49-F238E27FC236}">
                    <a16:creationId xmlns:a16="http://schemas.microsoft.com/office/drawing/2014/main" id="{DCE3F30A-F8AE-4D7D-823B-69C234DE9308}"/>
                  </a:ext>
                </a:extLst>
              </p:cNvPr>
              <p:cNvCxnSpPr/>
              <p:nvPr/>
            </p:nvCxnSpPr>
            <p:spPr>
              <a:xfrm flipH="1" flipV="1">
                <a:off x="3868517" y="2877774"/>
                <a:ext cx="327529" cy="350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10">
                <a:extLst>
                  <a:ext uri="{FF2B5EF4-FFF2-40B4-BE49-F238E27FC236}">
                    <a16:creationId xmlns:a16="http://schemas.microsoft.com/office/drawing/2014/main" id="{FECE8BE9-48E2-4B40-B110-99E674839903}"/>
                  </a:ext>
                </a:extLst>
              </p:cNvPr>
              <p:cNvSpPr txBox="1"/>
              <p:nvPr/>
            </p:nvSpPr>
            <p:spPr>
              <a:xfrm>
                <a:off x="3471999" y="3172883"/>
                <a:ext cx="1545586" cy="500380"/>
              </a:xfrm>
              <a:prstGeom prst="rect">
                <a:avLst/>
              </a:prstGeom>
              <a:noFill/>
            </p:spPr>
            <p:txBody>
              <a:bodyPr wrap="square" rtlCol="0"/>
              <a:lstStyle/>
              <a:p>
                <a:pPr>
                  <a:spcAft>
                    <a:spcPts val="0"/>
                  </a:spcAft>
                </a:pPr>
                <a:r>
                  <a:rPr lang="en-US" sz="1100">
                    <a:solidFill>
                      <a:srgbClr val="000000"/>
                    </a:solidFill>
                    <a:effectLst/>
                    <a:latin typeface="Times New Roman" panose="02020603050405020304" pitchFamily="18" charset="0"/>
                    <a:ea typeface="Arial" panose="020B0604020202020204" pitchFamily="34" charset="0"/>
                  </a:rPr>
                  <a:t>Lack of funds</a:t>
                </a:r>
                <a:endParaRPr lang="en-PK" sz="1200">
                  <a:effectLst/>
                  <a:latin typeface="Times New Roman" panose="02020603050405020304" pitchFamily="18" charset="0"/>
                  <a:ea typeface="Times New Roman" panose="02020603050405020304" pitchFamily="18" charset="0"/>
                </a:endParaRPr>
              </a:p>
            </p:txBody>
          </p:sp>
          <p:cxnSp>
            <p:nvCxnSpPr>
              <p:cNvPr id="26" name="Straight Arrow Connector 25">
                <a:extLst>
                  <a:ext uri="{FF2B5EF4-FFF2-40B4-BE49-F238E27FC236}">
                    <a16:creationId xmlns:a16="http://schemas.microsoft.com/office/drawing/2014/main" id="{3272BF3C-DC7D-4ABD-BEF3-F3EBA66130D6}"/>
                  </a:ext>
                </a:extLst>
              </p:cNvPr>
              <p:cNvCxnSpPr/>
              <p:nvPr/>
            </p:nvCxnSpPr>
            <p:spPr>
              <a:xfrm flipV="1">
                <a:off x="881511" y="754702"/>
                <a:ext cx="445528" cy="2422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4">
                <a:extLst>
                  <a:ext uri="{FF2B5EF4-FFF2-40B4-BE49-F238E27FC236}">
                    <a16:creationId xmlns:a16="http://schemas.microsoft.com/office/drawing/2014/main" id="{500FE4FE-FF83-4CFB-ADE4-E5216F3D49F1}"/>
                  </a:ext>
                </a:extLst>
              </p:cNvPr>
              <p:cNvSpPr txBox="1"/>
              <p:nvPr/>
            </p:nvSpPr>
            <p:spPr>
              <a:xfrm>
                <a:off x="-455335" y="683410"/>
                <a:ext cx="1558329" cy="638493"/>
              </a:xfrm>
              <a:prstGeom prst="rect">
                <a:avLst/>
              </a:prstGeom>
              <a:noFill/>
            </p:spPr>
            <p:txBody>
              <a:bodyPr wrap="square" rtlCol="0"/>
              <a:lstStyle/>
              <a:p>
                <a:pPr algn="ctr">
                  <a:spcAft>
                    <a:spcPts val="0"/>
                  </a:spcAft>
                </a:pPr>
                <a:r>
                  <a:rPr lang="en-US" sz="1100">
                    <a:solidFill>
                      <a:srgbClr val="000000"/>
                    </a:solidFill>
                    <a:effectLst/>
                    <a:latin typeface="Times New Roman" panose="02020603050405020304" pitchFamily="18" charset="0"/>
                    <a:ea typeface="Arial" panose="020B0604020202020204" pitchFamily="34" charset="0"/>
                  </a:rPr>
                  <a:t>Lockdown</a:t>
                </a:r>
                <a:endParaRPr lang="en-PK" sz="1200">
                  <a:effectLst/>
                  <a:latin typeface="Times New Roman" panose="02020603050405020304" pitchFamily="18" charset="0"/>
                  <a:ea typeface="Times New Roman" panose="02020603050405020304" pitchFamily="18" charset="0"/>
                </a:endParaRPr>
              </a:p>
            </p:txBody>
          </p:sp>
          <p:cxnSp>
            <p:nvCxnSpPr>
              <p:cNvPr id="28" name="Straight Arrow Connector 27">
                <a:extLst>
                  <a:ext uri="{FF2B5EF4-FFF2-40B4-BE49-F238E27FC236}">
                    <a16:creationId xmlns:a16="http://schemas.microsoft.com/office/drawing/2014/main" id="{FAC938CA-80B4-45AE-8921-3F82B811EBB5}"/>
                  </a:ext>
                </a:extLst>
              </p:cNvPr>
              <p:cNvCxnSpPr/>
              <p:nvPr/>
            </p:nvCxnSpPr>
            <p:spPr>
              <a:xfrm>
                <a:off x="1224708" y="2877774"/>
                <a:ext cx="487018" cy="2583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TextBox 27">
                <a:extLst>
                  <a:ext uri="{FF2B5EF4-FFF2-40B4-BE49-F238E27FC236}">
                    <a16:creationId xmlns:a16="http://schemas.microsoft.com/office/drawing/2014/main" id="{90772F99-DD87-4836-BA17-86F7A93D0B3D}"/>
                  </a:ext>
                </a:extLst>
              </p:cNvPr>
              <p:cNvSpPr txBox="1"/>
              <p:nvPr/>
            </p:nvSpPr>
            <p:spPr>
              <a:xfrm>
                <a:off x="-227663" y="2285630"/>
                <a:ext cx="2115831" cy="704850"/>
              </a:xfrm>
              <a:prstGeom prst="rect">
                <a:avLst/>
              </a:prstGeom>
              <a:noFill/>
            </p:spPr>
            <p:txBody>
              <a:bodyPr wrap="square" rtlCol="0"/>
              <a:lstStyle/>
              <a:p>
                <a:pPr>
                  <a:spcAft>
                    <a:spcPts val="0"/>
                  </a:spcAft>
                </a:pPr>
                <a:r>
                  <a:rPr lang="en-US" sz="1100">
                    <a:solidFill>
                      <a:srgbClr val="000000"/>
                    </a:solidFill>
                    <a:effectLst/>
                    <a:latin typeface="Times New Roman" panose="02020603050405020304" pitchFamily="18" charset="0"/>
                    <a:ea typeface="Arial" panose="020B0604020202020204" pitchFamily="34" charset="0"/>
                  </a:rPr>
                  <a:t>Social distancing </a:t>
                </a:r>
                <a:endParaRPr lang="en-PK" sz="1200">
                  <a:effectLst/>
                  <a:latin typeface="Times New Roman" panose="02020603050405020304" pitchFamily="18" charset="0"/>
                  <a:ea typeface="Times New Roman" panose="02020603050405020304" pitchFamily="18" charset="0"/>
                </a:endParaRPr>
              </a:p>
            </p:txBody>
          </p:sp>
          <p:sp>
            <p:nvSpPr>
              <p:cNvPr id="30" name="TextBox 28">
                <a:extLst>
                  <a:ext uri="{FF2B5EF4-FFF2-40B4-BE49-F238E27FC236}">
                    <a16:creationId xmlns:a16="http://schemas.microsoft.com/office/drawing/2014/main" id="{2027241A-726D-4013-AFE5-73A823AE47F2}"/>
                  </a:ext>
                </a:extLst>
              </p:cNvPr>
              <p:cNvSpPr txBox="1"/>
              <p:nvPr/>
            </p:nvSpPr>
            <p:spPr>
              <a:xfrm>
                <a:off x="5955391" y="446625"/>
                <a:ext cx="2425774" cy="719271"/>
              </a:xfrm>
              <a:prstGeom prst="rect">
                <a:avLst/>
              </a:prstGeom>
              <a:noFill/>
            </p:spPr>
            <p:txBody>
              <a:bodyPr wrap="square" rtlCol="0"/>
              <a:lstStyle/>
              <a:p>
                <a:pPr>
                  <a:spcAft>
                    <a:spcPts val="0"/>
                  </a:spcAft>
                </a:pPr>
                <a:r>
                  <a:rPr lang="en-US" sz="1100">
                    <a:solidFill>
                      <a:srgbClr val="000000"/>
                    </a:solidFill>
                    <a:effectLst/>
                    <a:latin typeface="Times New Roman" panose="02020603050405020304" pitchFamily="18" charset="0"/>
                    <a:ea typeface="Arial" panose="020B0604020202020204" pitchFamily="34" charset="0"/>
                  </a:rPr>
                  <a:t>Decrease in demand for specific products </a:t>
                </a:r>
                <a:endParaRPr lang="en-PK" sz="1200">
                  <a:effectLst/>
                  <a:latin typeface="Times New Roman" panose="02020603050405020304" pitchFamily="18" charset="0"/>
                  <a:ea typeface="Times New Roman" panose="02020603050405020304" pitchFamily="18" charset="0"/>
                </a:endParaRPr>
              </a:p>
            </p:txBody>
          </p:sp>
          <p:cxnSp>
            <p:nvCxnSpPr>
              <p:cNvPr id="31" name="Straight Arrow Connector 30">
                <a:extLst>
                  <a:ext uri="{FF2B5EF4-FFF2-40B4-BE49-F238E27FC236}">
                    <a16:creationId xmlns:a16="http://schemas.microsoft.com/office/drawing/2014/main" id="{04DC9C9D-9F9B-4B4A-B1E9-7FF1E58EF0D8}"/>
                  </a:ext>
                </a:extLst>
              </p:cNvPr>
              <p:cNvCxnSpPr/>
              <p:nvPr/>
            </p:nvCxnSpPr>
            <p:spPr>
              <a:xfrm flipH="1">
                <a:off x="3546304" y="888281"/>
                <a:ext cx="322213" cy="1913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25464E7F-5126-4BAC-BABF-39DC97B55780}"/>
                  </a:ext>
                </a:extLst>
              </p:cNvPr>
              <p:cNvSpPr txBox="1"/>
              <p:nvPr/>
            </p:nvSpPr>
            <p:spPr>
              <a:xfrm>
                <a:off x="3358164" y="256154"/>
                <a:ext cx="1659421" cy="598437"/>
              </a:xfrm>
              <a:prstGeom prst="rect">
                <a:avLst/>
              </a:prstGeom>
              <a:noFill/>
            </p:spPr>
            <p:txBody>
              <a:bodyPr wrap="square" rtlCol="0"/>
              <a:lstStyle/>
              <a:p>
                <a:pPr>
                  <a:spcAft>
                    <a:spcPts val="0"/>
                  </a:spcAft>
                </a:pPr>
                <a:r>
                  <a:rPr lang="en-US" sz="1100">
                    <a:solidFill>
                      <a:srgbClr val="000000"/>
                    </a:solidFill>
                    <a:effectLst/>
                    <a:latin typeface="Times New Roman" panose="02020603050405020304" pitchFamily="18" charset="0"/>
                    <a:ea typeface="Arial" panose="020B0604020202020204" pitchFamily="34" charset="0"/>
                  </a:rPr>
                  <a:t>Increase in inflation </a:t>
                </a:r>
                <a:endParaRPr lang="en-PK" sz="1200">
                  <a:effectLst/>
                  <a:latin typeface="Times New Roman" panose="02020603050405020304" pitchFamily="18" charset="0"/>
                  <a:ea typeface="Times New Roman" panose="02020603050405020304" pitchFamily="18" charset="0"/>
                </a:endParaRPr>
              </a:p>
            </p:txBody>
          </p:sp>
          <p:cxnSp>
            <p:nvCxnSpPr>
              <p:cNvPr id="33" name="Straight Arrow Connector 32">
                <a:extLst>
                  <a:ext uri="{FF2B5EF4-FFF2-40B4-BE49-F238E27FC236}">
                    <a16:creationId xmlns:a16="http://schemas.microsoft.com/office/drawing/2014/main" id="{0022D54E-696A-4949-B115-65A53ED4563F}"/>
                  </a:ext>
                </a:extLst>
              </p:cNvPr>
              <p:cNvCxnSpPr/>
              <p:nvPr/>
            </p:nvCxnSpPr>
            <p:spPr>
              <a:xfrm flipV="1">
                <a:off x="3277603" y="1283198"/>
                <a:ext cx="386696" cy="2410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29">
                <a:extLst>
                  <a:ext uri="{FF2B5EF4-FFF2-40B4-BE49-F238E27FC236}">
                    <a16:creationId xmlns:a16="http://schemas.microsoft.com/office/drawing/2014/main" id="{C66B010F-E411-47B1-B11A-79CE1EA9F461}"/>
                  </a:ext>
                </a:extLst>
              </p:cNvPr>
              <p:cNvSpPr txBox="1"/>
              <p:nvPr/>
            </p:nvSpPr>
            <p:spPr>
              <a:xfrm>
                <a:off x="2296788" y="1497646"/>
                <a:ext cx="2219797" cy="544843"/>
              </a:xfrm>
              <a:prstGeom prst="rect">
                <a:avLst/>
              </a:prstGeom>
              <a:noFill/>
            </p:spPr>
            <p:txBody>
              <a:bodyPr wrap="square" rtlCol="0"/>
              <a:lstStyle/>
              <a:p>
                <a:pPr>
                  <a:spcAft>
                    <a:spcPts val="0"/>
                  </a:spcAft>
                </a:pPr>
                <a:r>
                  <a:rPr lang="en-US" sz="1100">
                    <a:solidFill>
                      <a:srgbClr val="000000"/>
                    </a:solidFill>
                    <a:effectLst/>
                    <a:latin typeface="Times New Roman" panose="02020603050405020304" pitchFamily="18" charset="0"/>
                    <a:ea typeface="Arial" panose="020B0604020202020204" pitchFamily="34" charset="0"/>
                  </a:rPr>
                  <a:t>Loss of job </a:t>
                </a:r>
                <a:endParaRPr lang="en-PK" sz="1200">
                  <a:effectLst/>
                  <a:latin typeface="Times New Roman" panose="02020603050405020304" pitchFamily="18" charset="0"/>
                  <a:ea typeface="Times New Roman" panose="02020603050405020304" pitchFamily="18" charset="0"/>
                </a:endParaRPr>
              </a:p>
            </p:txBody>
          </p:sp>
          <p:cxnSp>
            <p:nvCxnSpPr>
              <p:cNvPr id="35" name="Straight Arrow Connector 34">
                <a:extLst>
                  <a:ext uri="{FF2B5EF4-FFF2-40B4-BE49-F238E27FC236}">
                    <a16:creationId xmlns:a16="http://schemas.microsoft.com/office/drawing/2014/main" id="{501B0D32-8457-4475-89B4-A899B3D1E121}"/>
                  </a:ext>
                </a:extLst>
              </p:cNvPr>
              <p:cNvCxnSpPr/>
              <p:nvPr/>
            </p:nvCxnSpPr>
            <p:spPr>
              <a:xfrm flipV="1">
                <a:off x="3177837" y="2877774"/>
                <a:ext cx="486462" cy="1754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TextBox 34">
                <a:extLst>
                  <a:ext uri="{FF2B5EF4-FFF2-40B4-BE49-F238E27FC236}">
                    <a16:creationId xmlns:a16="http://schemas.microsoft.com/office/drawing/2014/main" id="{574CA55E-19FE-4C5B-9698-5EAA9B9AFAD8}"/>
                  </a:ext>
                </a:extLst>
              </p:cNvPr>
              <p:cNvSpPr txBox="1"/>
              <p:nvPr/>
            </p:nvSpPr>
            <p:spPr>
              <a:xfrm>
                <a:off x="1866265" y="2987145"/>
                <a:ext cx="1465580" cy="657428"/>
              </a:xfrm>
              <a:prstGeom prst="rect">
                <a:avLst/>
              </a:prstGeom>
              <a:noFill/>
            </p:spPr>
            <p:txBody>
              <a:bodyPr wrap="square" rtlCol="0"/>
              <a:lstStyle/>
              <a:p>
                <a:pPr algn="ctr">
                  <a:spcAft>
                    <a:spcPts val="0"/>
                  </a:spcAft>
                </a:pPr>
                <a:r>
                  <a:rPr lang="en-US" sz="1100">
                    <a:solidFill>
                      <a:srgbClr val="000000"/>
                    </a:solidFill>
                    <a:effectLst/>
                    <a:latin typeface="Times New Roman" panose="02020603050405020304" pitchFamily="18" charset="0"/>
                    <a:ea typeface="Arial" panose="020B0604020202020204" pitchFamily="34" charset="0"/>
                  </a:rPr>
                  <a:t>Poor cost management</a:t>
                </a:r>
                <a:endParaRPr lang="en-PK" sz="1200">
                  <a:effectLst/>
                  <a:latin typeface="Times New Roman" panose="02020603050405020304" pitchFamily="18" charset="0"/>
                  <a:ea typeface="Times New Roman" panose="02020603050405020304" pitchFamily="18" charset="0"/>
                </a:endParaRPr>
              </a:p>
            </p:txBody>
          </p:sp>
          <p:cxnSp>
            <p:nvCxnSpPr>
              <p:cNvPr id="37" name="Straight Arrow Connector 36">
                <a:extLst>
                  <a:ext uri="{FF2B5EF4-FFF2-40B4-BE49-F238E27FC236}">
                    <a16:creationId xmlns:a16="http://schemas.microsoft.com/office/drawing/2014/main" id="{15BE91E6-5BAA-4695-BBD4-612CDF0D9556}"/>
                  </a:ext>
                </a:extLst>
              </p:cNvPr>
              <p:cNvCxnSpPr>
                <a:stCxn id="38" idx="1"/>
              </p:cNvCxnSpPr>
              <p:nvPr/>
            </p:nvCxnSpPr>
            <p:spPr>
              <a:xfrm flipH="1" flipV="1">
                <a:off x="4818590" y="3762362"/>
                <a:ext cx="500632" cy="546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4B710B6B-2E94-4FC9-A8B5-C07E8CD61BA7}"/>
                  </a:ext>
                </a:extLst>
              </p:cNvPr>
              <p:cNvSpPr txBox="1"/>
              <p:nvPr/>
            </p:nvSpPr>
            <p:spPr>
              <a:xfrm>
                <a:off x="5319223" y="3566849"/>
                <a:ext cx="1382865" cy="500380"/>
              </a:xfrm>
              <a:prstGeom prst="rect">
                <a:avLst/>
              </a:prstGeom>
              <a:noFill/>
            </p:spPr>
            <p:txBody>
              <a:bodyPr wrap="square" rtlCol="0"/>
              <a:lstStyle/>
              <a:p>
                <a:pPr algn="ctr">
                  <a:spcAft>
                    <a:spcPts val="0"/>
                  </a:spcAft>
                </a:pPr>
                <a:r>
                  <a:rPr lang="en-US" sz="1100">
                    <a:solidFill>
                      <a:srgbClr val="000000"/>
                    </a:solidFill>
                    <a:effectLst/>
                    <a:latin typeface="Times New Roman" panose="02020603050405020304" pitchFamily="18" charset="0"/>
                    <a:ea typeface="Arial" panose="020B0604020202020204" pitchFamily="34" charset="0"/>
                  </a:rPr>
                  <a:t>Higher cost</a:t>
                </a:r>
                <a:endParaRPr lang="en-PK" sz="1200">
                  <a:effectLst/>
                  <a:latin typeface="Times New Roman" panose="02020603050405020304" pitchFamily="18" charset="0"/>
                  <a:ea typeface="Times New Roman" panose="02020603050405020304" pitchFamily="18" charset="0"/>
                </a:endParaRPr>
              </a:p>
            </p:txBody>
          </p:sp>
          <p:cxnSp>
            <p:nvCxnSpPr>
              <p:cNvPr id="39" name="Straight Arrow Connector 38">
                <a:extLst>
                  <a:ext uri="{FF2B5EF4-FFF2-40B4-BE49-F238E27FC236}">
                    <a16:creationId xmlns:a16="http://schemas.microsoft.com/office/drawing/2014/main" id="{DBBC8ABF-5BA2-45EB-B833-E65BFFC6541F}"/>
                  </a:ext>
                </a:extLst>
              </p:cNvPr>
              <p:cNvCxnSpPr/>
              <p:nvPr/>
            </p:nvCxnSpPr>
            <p:spPr>
              <a:xfrm flipH="1">
                <a:off x="2312928" y="2569681"/>
                <a:ext cx="354688" cy="854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41">
                <a:extLst>
                  <a:ext uri="{FF2B5EF4-FFF2-40B4-BE49-F238E27FC236}">
                    <a16:creationId xmlns:a16="http://schemas.microsoft.com/office/drawing/2014/main" id="{CFA488B7-6F01-4957-9C2C-32371CDCAF4B}"/>
                  </a:ext>
                </a:extLst>
              </p:cNvPr>
              <p:cNvSpPr txBox="1"/>
              <p:nvPr/>
            </p:nvSpPr>
            <p:spPr>
              <a:xfrm>
                <a:off x="2615429" y="2148065"/>
                <a:ext cx="1482666" cy="654041"/>
              </a:xfrm>
              <a:prstGeom prst="rect">
                <a:avLst/>
              </a:prstGeom>
              <a:noFill/>
            </p:spPr>
            <p:txBody>
              <a:bodyPr wrap="square" rtlCol="0"/>
              <a:lstStyle/>
              <a:p>
                <a:pPr>
                  <a:spcAft>
                    <a:spcPts val="0"/>
                  </a:spcAft>
                </a:pPr>
                <a:r>
                  <a:rPr lang="en-US" sz="1100">
                    <a:solidFill>
                      <a:srgbClr val="000000"/>
                    </a:solidFill>
                    <a:effectLst/>
                    <a:latin typeface="Times New Roman" panose="02020603050405020304" pitchFamily="18" charset="0"/>
                    <a:ea typeface="Arial" panose="020B0604020202020204" pitchFamily="34" charset="0"/>
                  </a:rPr>
                  <a:t>Economic disruption</a:t>
                </a:r>
                <a:endParaRPr lang="en-PK" sz="1200">
                  <a:effectLst/>
                  <a:latin typeface="Times New Roman" panose="02020603050405020304" pitchFamily="18" charset="0"/>
                  <a:ea typeface="Times New Roman" panose="02020603050405020304" pitchFamily="18" charset="0"/>
                </a:endParaRPr>
              </a:p>
            </p:txBody>
          </p:sp>
          <p:sp>
            <p:nvSpPr>
              <p:cNvPr id="41" name="TextBox 46">
                <a:extLst>
                  <a:ext uri="{FF2B5EF4-FFF2-40B4-BE49-F238E27FC236}">
                    <a16:creationId xmlns:a16="http://schemas.microsoft.com/office/drawing/2014/main" id="{600BAF2C-B9C5-4939-8AE5-0D9B028376CA}"/>
                  </a:ext>
                </a:extLst>
              </p:cNvPr>
              <p:cNvSpPr txBox="1"/>
              <p:nvPr/>
            </p:nvSpPr>
            <p:spPr>
              <a:xfrm>
                <a:off x="-270352" y="-178767"/>
                <a:ext cx="1859915" cy="862239"/>
              </a:xfrm>
              <a:prstGeom prst="rect">
                <a:avLst/>
              </a:prstGeom>
              <a:noFill/>
            </p:spPr>
            <p:txBody>
              <a:bodyPr wrap="square" rtlCol="0"/>
              <a:lstStyle/>
              <a:p>
                <a:pPr algn="ctr">
                  <a:spcAft>
                    <a:spcPts val="0"/>
                  </a:spcAft>
                </a:pPr>
                <a:r>
                  <a:rPr lang="en-US" sz="1100">
                    <a:solidFill>
                      <a:srgbClr val="000000"/>
                    </a:solidFill>
                    <a:effectLst/>
                    <a:latin typeface="Times New Roman" panose="02020603050405020304" pitchFamily="18" charset="0"/>
                    <a:ea typeface="Arial" panose="020B0604020202020204" pitchFamily="34" charset="0"/>
                  </a:rPr>
                  <a:t>Supply chain disruption</a:t>
                </a:r>
                <a:endParaRPr lang="en-PK" sz="1200">
                  <a:effectLst/>
                  <a:latin typeface="Times New Roman" panose="02020603050405020304" pitchFamily="18" charset="0"/>
                  <a:ea typeface="Times New Roman" panose="02020603050405020304" pitchFamily="18" charset="0"/>
                </a:endParaRPr>
              </a:p>
            </p:txBody>
          </p:sp>
        </p:grpSp>
        <p:sp>
          <p:nvSpPr>
            <p:cNvPr id="6" name="TextBox 28">
              <a:extLst>
                <a:ext uri="{FF2B5EF4-FFF2-40B4-BE49-F238E27FC236}">
                  <a16:creationId xmlns:a16="http://schemas.microsoft.com/office/drawing/2014/main" id="{2027241A-726D-4013-AFE5-73A823AE47F2}"/>
                </a:ext>
              </a:extLst>
            </p:cNvPr>
            <p:cNvSpPr txBox="1"/>
            <p:nvPr/>
          </p:nvSpPr>
          <p:spPr>
            <a:xfrm>
              <a:off x="5334000" y="1304925"/>
              <a:ext cx="914400" cy="647700"/>
            </a:xfrm>
            <a:prstGeom prst="rect">
              <a:avLst/>
            </a:prstGeom>
            <a:noFill/>
          </p:spPr>
          <p:txBody>
            <a:bodyPr wrap="square" rtlCol="0"/>
            <a:lstStyle/>
            <a:p>
              <a:pPr algn="ctr">
                <a:spcAft>
                  <a:spcPts val="0"/>
                </a:spcAft>
              </a:pPr>
              <a:r>
                <a:rPr lang="en-US" sz="1100">
                  <a:solidFill>
                    <a:srgbClr val="FFFFFF"/>
                  </a:solidFill>
                  <a:effectLst/>
                  <a:latin typeface="Times New Roman" panose="02020603050405020304" pitchFamily="18" charset="0"/>
                  <a:ea typeface="Arial" panose="020B0604020202020204" pitchFamily="34" charset="0"/>
                </a:rPr>
                <a:t>Decrease in profitability</a:t>
              </a:r>
              <a:endParaRPr lang="en-PK" sz="1200">
                <a:effectLst/>
                <a:latin typeface="Times New Roman" panose="02020603050405020304" pitchFamily="18" charset="0"/>
                <a:ea typeface="Times New Roman" panose="02020603050405020304" pitchFamily="18" charset="0"/>
              </a:endParaRPr>
            </a:p>
          </p:txBody>
        </p:sp>
      </p:grpSp>
    </p:spTree>
    <p:extLst>
      <p:ext uri="{BB962C8B-B14F-4D97-AF65-F5344CB8AC3E}">
        <p14:creationId xmlns:p14="http://schemas.microsoft.com/office/powerpoint/2010/main" val="1291565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79AC9-425E-4A54-81A2-036532947E86}"/>
              </a:ext>
            </a:extLst>
          </p:cNvPr>
          <p:cNvSpPr>
            <a:spLocks noGrp="1"/>
          </p:cNvSpPr>
          <p:nvPr>
            <p:ph type="title"/>
          </p:nvPr>
        </p:nvSpPr>
        <p:spPr/>
        <p:txBody>
          <a:bodyPr>
            <a:normAutofit/>
          </a:bodyPr>
          <a:lstStyle/>
          <a:p>
            <a:r>
              <a:rPr lang="en-US" sz="4000" dirty="0"/>
              <a:t>Evaluation of the alternative solutions</a:t>
            </a:r>
            <a:endParaRPr lang="en-PK" sz="4000" dirty="0"/>
          </a:p>
        </p:txBody>
      </p:sp>
      <p:sp>
        <p:nvSpPr>
          <p:cNvPr id="3" name="Content Placeholder 2">
            <a:extLst>
              <a:ext uri="{FF2B5EF4-FFF2-40B4-BE49-F238E27FC236}">
                <a16:creationId xmlns:a16="http://schemas.microsoft.com/office/drawing/2014/main" id="{2EF3B64C-EA42-4D8F-8D8D-A92AC47AA779}"/>
              </a:ext>
            </a:extLst>
          </p:cNvPr>
          <p:cNvSpPr>
            <a:spLocks noGrp="1"/>
          </p:cNvSpPr>
          <p:nvPr>
            <p:ph idx="1"/>
          </p:nvPr>
        </p:nvSpPr>
        <p:spPr/>
        <p:txBody>
          <a:bodyPr>
            <a:normAutofit/>
          </a:bodyPr>
          <a:lstStyle/>
          <a:p>
            <a:r>
              <a:rPr lang="en-GB" sz="2400" dirty="0"/>
              <a:t>Following are some of the solutions that can be adopted by the brand, which shall be helpful in increasing profitability and improving the overall performance of the business. </a:t>
            </a:r>
            <a:endParaRPr lang="en-PK" sz="2400" dirty="0"/>
          </a:p>
          <a:p>
            <a:pPr>
              <a:buFont typeface="Wingdings" panose="05000000000000000000" pitchFamily="2" charset="2"/>
              <a:buChar char="Ø"/>
            </a:pPr>
            <a:r>
              <a:rPr lang="en-GB" sz="2400" b="1" dirty="0"/>
              <a:t>Redesign the marketing strategies</a:t>
            </a:r>
            <a:endParaRPr lang="en-PK" sz="2400" dirty="0"/>
          </a:p>
          <a:p>
            <a:pPr>
              <a:buFont typeface="Wingdings" panose="05000000000000000000" pitchFamily="2" charset="2"/>
              <a:buChar char="Ø"/>
            </a:pPr>
            <a:r>
              <a:rPr lang="en-GB" sz="2400" b="1" dirty="0"/>
              <a:t>Focus on product diversification</a:t>
            </a:r>
            <a:endParaRPr lang="en-PK" sz="2400" dirty="0"/>
          </a:p>
          <a:p>
            <a:pPr>
              <a:buFont typeface="Wingdings" panose="05000000000000000000" pitchFamily="2" charset="2"/>
              <a:buChar char="Ø"/>
            </a:pPr>
            <a:r>
              <a:rPr lang="en-GB" sz="2400" b="1" dirty="0"/>
              <a:t>Incorporate innovation within the current product range</a:t>
            </a:r>
            <a:endParaRPr lang="en-PK" sz="2400" dirty="0"/>
          </a:p>
          <a:p>
            <a:endParaRPr lang="en-PK" sz="2400" dirty="0"/>
          </a:p>
        </p:txBody>
      </p:sp>
    </p:spTree>
    <p:extLst>
      <p:ext uri="{BB962C8B-B14F-4D97-AF65-F5344CB8AC3E}">
        <p14:creationId xmlns:p14="http://schemas.microsoft.com/office/powerpoint/2010/main" val="1063264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24E21-321F-4484-9183-D2863D28A6EB}"/>
              </a:ext>
            </a:extLst>
          </p:cNvPr>
          <p:cNvSpPr>
            <a:spLocks noGrp="1"/>
          </p:cNvSpPr>
          <p:nvPr>
            <p:ph type="title"/>
          </p:nvPr>
        </p:nvSpPr>
        <p:spPr/>
        <p:txBody>
          <a:bodyPr/>
          <a:lstStyle/>
          <a:p>
            <a:r>
              <a:rPr lang="en-US" dirty="0"/>
              <a:t>Selection of the adequate solution</a:t>
            </a:r>
            <a:endParaRPr lang="en-PK" dirty="0"/>
          </a:p>
        </p:txBody>
      </p:sp>
      <p:sp>
        <p:nvSpPr>
          <p:cNvPr id="3" name="Content Placeholder 2">
            <a:extLst>
              <a:ext uri="{FF2B5EF4-FFF2-40B4-BE49-F238E27FC236}">
                <a16:creationId xmlns:a16="http://schemas.microsoft.com/office/drawing/2014/main" id="{B892F134-B038-4F89-AE24-45BE89F3E9A2}"/>
              </a:ext>
            </a:extLst>
          </p:cNvPr>
          <p:cNvSpPr>
            <a:spLocks noGrp="1"/>
          </p:cNvSpPr>
          <p:nvPr>
            <p:ph idx="1"/>
          </p:nvPr>
        </p:nvSpPr>
        <p:spPr/>
        <p:txBody>
          <a:bodyPr>
            <a:normAutofit/>
          </a:bodyPr>
          <a:lstStyle/>
          <a:p>
            <a:pPr algn="just">
              <a:buFont typeface="Wingdings" panose="05000000000000000000" pitchFamily="2" charset="2"/>
              <a:buChar char="q"/>
            </a:pPr>
            <a:r>
              <a:rPr lang="en-GB" sz="2400" dirty="0"/>
              <a:t>It is identified that focusing on product diversification would be most adequate in the current scenario. </a:t>
            </a:r>
          </a:p>
          <a:p>
            <a:pPr algn="just">
              <a:buFont typeface="Wingdings" panose="05000000000000000000" pitchFamily="2" charset="2"/>
              <a:buChar char="q"/>
            </a:pPr>
            <a:r>
              <a:rPr lang="en-GB" sz="2400" dirty="0"/>
              <a:t> Working on introducing new product ranges would be effective in increasing the existing customer base and enhancing the current market share</a:t>
            </a:r>
          </a:p>
          <a:p>
            <a:pPr algn="just">
              <a:buFont typeface="Wingdings" panose="05000000000000000000" pitchFamily="2" charset="2"/>
              <a:buChar char="q"/>
            </a:pPr>
            <a:r>
              <a:rPr lang="en-GB" sz="2400" dirty="0"/>
              <a:t>Incorporating the suggested strategy would not only be helpful in dealing with the present challenges </a:t>
            </a:r>
            <a:endParaRPr lang="en-PK" sz="2400" dirty="0"/>
          </a:p>
        </p:txBody>
      </p:sp>
    </p:spTree>
    <p:extLst>
      <p:ext uri="{BB962C8B-B14F-4D97-AF65-F5344CB8AC3E}">
        <p14:creationId xmlns:p14="http://schemas.microsoft.com/office/powerpoint/2010/main" val="1679497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F0D1A-981A-44D9-AC18-D3DF463EF4E6}"/>
              </a:ext>
            </a:extLst>
          </p:cNvPr>
          <p:cNvSpPr>
            <a:spLocks noGrp="1"/>
          </p:cNvSpPr>
          <p:nvPr>
            <p:ph type="title"/>
          </p:nvPr>
        </p:nvSpPr>
        <p:spPr/>
        <p:txBody>
          <a:bodyPr/>
          <a:lstStyle/>
          <a:p>
            <a:r>
              <a:rPr lang="en-US" dirty="0"/>
              <a:t>Conclusion </a:t>
            </a:r>
            <a:endParaRPr lang="en-PK" dirty="0"/>
          </a:p>
        </p:txBody>
      </p:sp>
      <p:sp>
        <p:nvSpPr>
          <p:cNvPr id="3" name="Content Placeholder 2">
            <a:extLst>
              <a:ext uri="{FF2B5EF4-FFF2-40B4-BE49-F238E27FC236}">
                <a16:creationId xmlns:a16="http://schemas.microsoft.com/office/drawing/2014/main" id="{853675CD-D3BA-41F3-911C-4A656CE97E8A}"/>
              </a:ext>
            </a:extLst>
          </p:cNvPr>
          <p:cNvSpPr>
            <a:spLocks noGrp="1"/>
          </p:cNvSpPr>
          <p:nvPr>
            <p:ph idx="1"/>
          </p:nvPr>
        </p:nvSpPr>
        <p:spPr/>
        <p:txBody>
          <a:bodyPr>
            <a:normAutofit/>
          </a:bodyPr>
          <a:lstStyle/>
          <a:p>
            <a:pPr>
              <a:buFont typeface="Wingdings" panose="05000000000000000000" pitchFamily="2" charset="2"/>
              <a:buChar char="q"/>
            </a:pPr>
            <a:r>
              <a:rPr lang="en-US" sz="2400" dirty="0"/>
              <a:t> </a:t>
            </a:r>
            <a:r>
              <a:rPr lang="en-GB" sz="2400" dirty="0"/>
              <a:t>In a nutshell, it is concluded that the recent outbreak of the pandemic has affected almost every industry </a:t>
            </a:r>
          </a:p>
          <a:p>
            <a:pPr>
              <a:buFont typeface="Wingdings" panose="05000000000000000000" pitchFamily="2" charset="2"/>
              <a:buChar char="q"/>
            </a:pPr>
            <a:r>
              <a:rPr lang="en-GB" sz="2400" dirty="0"/>
              <a:t>In the case of TM Lewin, it has been identified that lockdown, decrease in sales, inadequate management, decrease in demand for a particular product, inflation and loss of jobs.</a:t>
            </a:r>
          </a:p>
          <a:p>
            <a:pPr>
              <a:buFont typeface="Wingdings" panose="05000000000000000000" pitchFamily="2" charset="2"/>
              <a:buChar char="q"/>
            </a:pPr>
            <a:r>
              <a:rPr lang="en-GB" sz="2400" dirty="0"/>
              <a:t>In order to deal with the identified challenges, it is suggested that the company should focus on product diversification </a:t>
            </a:r>
            <a:endParaRPr lang="en-PK" sz="2400" dirty="0"/>
          </a:p>
        </p:txBody>
      </p:sp>
    </p:spTree>
    <p:extLst>
      <p:ext uri="{BB962C8B-B14F-4D97-AF65-F5344CB8AC3E}">
        <p14:creationId xmlns:p14="http://schemas.microsoft.com/office/powerpoint/2010/main" val="1336181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09BD4-88EA-4563-9C23-21AA43D61813}"/>
              </a:ext>
            </a:extLst>
          </p:cNvPr>
          <p:cNvSpPr>
            <a:spLocks noGrp="1"/>
          </p:cNvSpPr>
          <p:nvPr>
            <p:ph type="title"/>
          </p:nvPr>
        </p:nvSpPr>
        <p:spPr>
          <a:xfrm>
            <a:off x="911301" y="2874820"/>
            <a:ext cx="10058400" cy="1450757"/>
          </a:xfrm>
        </p:spPr>
        <p:txBody>
          <a:bodyPr>
            <a:normAutofit/>
          </a:bodyPr>
          <a:lstStyle/>
          <a:p>
            <a:pPr algn="ctr"/>
            <a:r>
              <a:rPr lang="en-US" sz="6600" dirty="0"/>
              <a:t>Thank You </a:t>
            </a:r>
            <a:endParaRPr lang="en-PK" sz="6600" dirty="0"/>
          </a:p>
        </p:txBody>
      </p:sp>
    </p:spTree>
    <p:extLst>
      <p:ext uri="{BB962C8B-B14F-4D97-AF65-F5344CB8AC3E}">
        <p14:creationId xmlns:p14="http://schemas.microsoft.com/office/powerpoint/2010/main" val="1844208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75FF8-F140-464B-9D30-01DFF65FB762}"/>
              </a:ext>
            </a:extLst>
          </p:cNvPr>
          <p:cNvSpPr>
            <a:spLocks noGrp="1"/>
          </p:cNvSpPr>
          <p:nvPr>
            <p:ph type="title"/>
          </p:nvPr>
        </p:nvSpPr>
        <p:spPr/>
        <p:txBody>
          <a:bodyPr/>
          <a:lstStyle/>
          <a:p>
            <a:r>
              <a:rPr lang="en-US" dirty="0"/>
              <a:t>References</a:t>
            </a:r>
            <a:endParaRPr lang="en-PK" dirty="0"/>
          </a:p>
        </p:txBody>
      </p:sp>
      <p:sp>
        <p:nvSpPr>
          <p:cNvPr id="3" name="Content Placeholder 2">
            <a:extLst>
              <a:ext uri="{FF2B5EF4-FFF2-40B4-BE49-F238E27FC236}">
                <a16:creationId xmlns:a16="http://schemas.microsoft.com/office/drawing/2014/main" id="{EDD83259-6066-4488-9F8C-B1BA16B67233}"/>
              </a:ext>
            </a:extLst>
          </p:cNvPr>
          <p:cNvSpPr>
            <a:spLocks noGrp="1"/>
          </p:cNvSpPr>
          <p:nvPr>
            <p:ph idx="1"/>
          </p:nvPr>
        </p:nvSpPr>
        <p:spPr/>
        <p:txBody>
          <a:bodyPr>
            <a:normAutofit fontScale="77500" lnSpcReduction="20000"/>
          </a:bodyPr>
          <a:lstStyle/>
          <a:p>
            <a:pPr algn="just"/>
            <a:r>
              <a:rPr lang="en-GB" dirty="0" err="1"/>
              <a:t>Akram</a:t>
            </a:r>
            <a:r>
              <a:rPr lang="en-GB" dirty="0"/>
              <a:t>, U., </a:t>
            </a:r>
            <a:r>
              <a:rPr lang="en-GB" dirty="0" err="1"/>
              <a:t>Fülöp</a:t>
            </a:r>
            <a:r>
              <a:rPr lang="en-GB" dirty="0"/>
              <a:t>, M.T., </a:t>
            </a:r>
            <a:r>
              <a:rPr lang="en-GB" dirty="0" err="1"/>
              <a:t>Tiron</a:t>
            </a:r>
            <a:r>
              <a:rPr lang="en-GB" dirty="0"/>
              <a:t>-Tudor, A., </a:t>
            </a:r>
            <a:r>
              <a:rPr lang="en-GB" dirty="0" err="1"/>
              <a:t>Topor</a:t>
            </a:r>
            <a:r>
              <a:rPr lang="en-GB" dirty="0"/>
              <a:t>, D.I. and </a:t>
            </a:r>
            <a:r>
              <a:rPr lang="en-GB" dirty="0" err="1"/>
              <a:t>Căpușneanu</a:t>
            </a:r>
            <a:r>
              <a:rPr lang="en-GB" dirty="0"/>
              <a:t>, S., 2021. Impact of digitalisation on customers' well-being in the pandemic period: challenges and opportunities for the retail industry. </a:t>
            </a:r>
            <a:r>
              <a:rPr lang="en-GB" i="1" dirty="0"/>
              <a:t>International Journal of Environmental Research and Public Health</a:t>
            </a:r>
            <a:r>
              <a:rPr lang="en-GB" dirty="0"/>
              <a:t>, </a:t>
            </a:r>
            <a:r>
              <a:rPr lang="en-GB" i="1" dirty="0"/>
              <a:t>18</a:t>
            </a:r>
            <a:r>
              <a:rPr lang="en-GB" dirty="0"/>
              <a:t>(14), p.7533.</a:t>
            </a:r>
            <a:endParaRPr lang="en-PK" dirty="0"/>
          </a:p>
          <a:p>
            <a:pPr algn="just"/>
            <a:r>
              <a:rPr lang="en-GB" dirty="0" err="1"/>
              <a:t>Cini</a:t>
            </a:r>
            <a:r>
              <a:rPr lang="en-GB" dirty="0"/>
              <a:t>, L., </a:t>
            </a:r>
            <a:r>
              <a:rPr lang="en-GB" dirty="0" err="1"/>
              <a:t>Maccarrone</a:t>
            </a:r>
            <a:r>
              <a:rPr lang="en-GB" dirty="0"/>
              <a:t>, V. and </a:t>
            </a:r>
            <a:r>
              <a:rPr lang="en-GB" dirty="0" err="1"/>
              <a:t>Tassinari</a:t>
            </a:r>
            <a:r>
              <a:rPr lang="en-GB" dirty="0"/>
              <a:t>, A., 2022. With or without U (</a:t>
            </a:r>
            <a:r>
              <a:rPr lang="en-GB" dirty="0" err="1"/>
              <a:t>nions</a:t>
            </a:r>
            <a:r>
              <a:rPr lang="en-GB" dirty="0"/>
              <a:t>)? Understanding the diversity of gig workers' organising practices in Italy and the UK. </a:t>
            </a:r>
            <a:r>
              <a:rPr lang="en-GB" i="1" dirty="0"/>
              <a:t>European Journal of Industrial Relations</a:t>
            </a:r>
            <a:r>
              <a:rPr lang="en-GB" dirty="0"/>
              <a:t>, </a:t>
            </a:r>
            <a:r>
              <a:rPr lang="en-GB" i="1" dirty="0"/>
              <a:t>28</a:t>
            </a:r>
            <a:r>
              <a:rPr lang="en-GB" dirty="0"/>
              <a:t>(3), pp.341-362.</a:t>
            </a:r>
            <a:endParaRPr lang="en-PK" dirty="0"/>
          </a:p>
          <a:p>
            <a:pPr algn="just"/>
            <a:r>
              <a:rPr lang="en-GB" dirty="0"/>
              <a:t>CIPD. 2022. PESTLE example for the retail industry as of November 2021. [Online]. Available at &lt; https://www.cipd.co.uk/Images/PESTLE-example-for-retail-industry-2021_tcm18-27108.pdf&gt;. [Accessed on 25 Sep. 2022].</a:t>
            </a:r>
            <a:endParaRPr lang="en-PK" dirty="0"/>
          </a:p>
          <a:p>
            <a:pPr algn="just"/>
            <a:r>
              <a:rPr lang="en-GB" dirty="0"/>
              <a:t>Economic daily. 2022. Changes to consumer expenditure during </a:t>
            </a:r>
            <a:r>
              <a:rPr lang="en-GB" dirty="0" err="1"/>
              <a:t>Covid</a:t>
            </a:r>
            <a:r>
              <a:rPr lang="en-GB" dirty="0"/>
              <a:t> 19. [Online]. Available at &lt; https://www.bls.gov/opub/ted/2022/changes-to-consumer-expenditures-during-the-covid-19-pandemic.htm#:~:text=After%20the%20COVID%2D19%20pandemic,consumers%20had%20begun%20to%20adapt&gt;. [Accessed on 25 Sep. 2022].</a:t>
            </a:r>
            <a:endParaRPr lang="en-PK" dirty="0"/>
          </a:p>
          <a:p>
            <a:pPr algn="just"/>
            <a:r>
              <a:rPr lang="en-GB" dirty="0"/>
              <a:t>Nicola, M., </a:t>
            </a:r>
            <a:r>
              <a:rPr lang="en-GB" dirty="0" err="1"/>
              <a:t>Alsafi</a:t>
            </a:r>
            <a:r>
              <a:rPr lang="en-GB" dirty="0"/>
              <a:t>, Z., </a:t>
            </a:r>
            <a:r>
              <a:rPr lang="en-GB" dirty="0" err="1"/>
              <a:t>Sohrabi</a:t>
            </a:r>
            <a:r>
              <a:rPr lang="en-GB" dirty="0"/>
              <a:t>, C., </a:t>
            </a:r>
            <a:r>
              <a:rPr lang="en-GB" dirty="0" err="1"/>
              <a:t>Kerwan</a:t>
            </a:r>
            <a:r>
              <a:rPr lang="en-GB" dirty="0"/>
              <a:t>, A., Al-Jabir, A., </a:t>
            </a:r>
            <a:r>
              <a:rPr lang="en-GB" dirty="0" err="1"/>
              <a:t>Iosifidis</a:t>
            </a:r>
            <a:r>
              <a:rPr lang="en-GB" dirty="0"/>
              <a:t>, C., Agha, M. and Agha, R., 2020. The socio-economic implications of the coronavirus pandemic (COVID-19): A review. </a:t>
            </a:r>
            <a:r>
              <a:rPr lang="en-GB" i="1" dirty="0"/>
              <a:t>International journal of surgery</a:t>
            </a:r>
            <a:r>
              <a:rPr lang="en-GB" dirty="0"/>
              <a:t>, </a:t>
            </a:r>
            <a:r>
              <a:rPr lang="en-GB" i="1" dirty="0"/>
              <a:t>78</a:t>
            </a:r>
            <a:r>
              <a:rPr lang="en-GB" dirty="0"/>
              <a:t>, pp.185-193.</a:t>
            </a:r>
            <a:endParaRPr lang="en-PK" dirty="0"/>
          </a:p>
          <a:p>
            <a:pPr algn="just"/>
            <a:endParaRPr lang="en-PK" dirty="0"/>
          </a:p>
        </p:txBody>
      </p:sp>
    </p:spTree>
    <p:extLst>
      <p:ext uri="{BB962C8B-B14F-4D97-AF65-F5344CB8AC3E}">
        <p14:creationId xmlns:p14="http://schemas.microsoft.com/office/powerpoint/2010/main" val="3103457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75FF8-F140-464B-9D30-01DFF65FB762}"/>
              </a:ext>
            </a:extLst>
          </p:cNvPr>
          <p:cNvSpPr>
            <a:spLocks noGrp="1"/>
          </p:cNvSpPr>
          <p:nvPr>
            <p:ph type="title"/>
          </p:nvPr>
        </p:nvSpPr>
        <p:spPr/>
        <p:txBody>
          <a:bodyPr/>
          <a:lstStyle/>
          <a:p>
            <a:r>
              <a:rPr lang="en-US" dirty="0"/>
              <a:t>References</a:t>
            </a:r>
            <a:endParaRPr lang="en-PK" dirty="0"/>
          </a:p>
        </p:txBody>
      </p:sp>
      <p:sp>
        <p:nvSpPr>
          <p:cNvPr id="3" name="Content Placeholder 2">
            <a:extLst>
              <a:ext uri="{FF2B5EF4-FFF2-40B4-BE49-F238E27FC236}">
                <a16:creationId xmlns:a16="http://schemas.microsoft.com/office/drawing/2014/main" id="{EDD83259-6066-4488-9F8C-B1BA16B67233}"/>
              </a:ext>
            </a:extLst>
          </p:cNvPr>
          <p:cNvSpPr>
            <a:spLocks noGrp="1"/>
          </p:cNvSpPr>
          <p:nvPr>
            <p:ph idx="1"/>
          </p:nvPr>
        </p:nvSpPr>
        <p:spPr/>
        <p:txBody>
          <a:bodyPr>
            <a:normAutofit fontScale="85000" lnSpcReduction="10000"/>
          </a:bodyPr>
          <a:lstStyle/>
          <a:p>
            <a:r>
              <a:rPr lang="en-GB" dirty="0" err="1"/>
              <a:t>Rosário</a:t>
            </a:r>
            <a:r>
              <a:rPr lang="en-GB" dirty="0"/>
              <a:t>, A. and Raimundo, R., 2021. Consumer Marketing Strategy and E-Commerce in the Last Decade: A Literature Review. </a:t>
            </a:r>
            <a:r>
              <a:rPr lang="en-GB" i="1" dirty="0"/>
              <a:t>Journal of Theoretical and Applied Electronic Commerce Research</a:t>
            </a:r>
            <a:r>
              <a:rPr lang="en-GB" dirty="0"/>
              <a:t>, </a:t>
            </a:r>
            <a:r>
              <a:rPr lang="en-GB" i="1" dirty="0"/>
              <a:t>16</a:t>
            </a:r>
            <a:r>
              <a:rPr lang="en-GB" dirty="0"/>
              <a:t>(7), pp.3003-3024.</a:t>
            </a:r>
            <a:endParaRPr lang="en-PK" dirty="0"/>
          </a:p>
          <a:p>
            <a:r>
              <a:rPr lang="en-GB" dirty="0"/>
              <a:t>Shahzad, U., </a:t>
            </a:r>
            <a:r>
              <a:rPr lang="en-GB" dirty="0" err="1"/>
              <a:t>Doğan</a:t>
            </a:r>
            <a:r>
              <a:rPr lang="en-GB" dirty="0"/>
              <a:t>, B., Sinha, A. and Fareed, Z., 2021. Does Export product diversification help to reduce energy demand: Exploring the contextual evidences from the newly industrialised countries. </a:t>
            </a:r>
            <a:r>
              <a:rPr lang="en-GB" i="1" dirty="0"/>
              <a:t>Energy</a:t>
            </a:r>
            <a:r>
              <a:rPr lang="en-GB" dirty="0"/>
              <a:t>, </a:t>
            </a:r>
            <a:r>
              <a:rPr lang="en-GB" i="1" dirty="0"/>
              <a:t>214</a:t>
            </a:r>
            <a:r>
              <a:rPr lang="en-GB" dirty="0"/>
              <a:t>, p.118881.</a:t>
            </a:r>
            <a:endParaRPr lang="en-PK" dirty="0"/>
          </a:p>
          <a:p>
            <a:r>
              <a:rPr lang="en-GB" dirty="0" err="1"/>
              <a:t>Soldani</a:t>
            </a:r>
            <a:r>
              <a:rPr lang="en-GB" dirty="0"/>
              <a:t>, J. and </a:t>
            </a:r>
            <a:r>
              <a:rPr lang="en-GB" dirty="0" err="1"/>
              <a:t>Brogi</a:t>
            </a:r>
            <a:r>
              <a:rPr lang="en-GB" dirty="0"/>
              <a:t>, A., 2022. Anomaly detection and failure root cause analysis in (micro) service-based cloud applications: A survey. </a:t>
            </a:r>
            <a:r>
              <a:rPr lang="en-GB" i="1" dirty="0"/>
              <a:t>ACM Computing Surveys (CSUR)</a:t>
            </a:r>
            <a:r>
              <a:rPr lang="en-GB" dirty="0"/>
              <a:t>, </a:t>
            </a:r>
            <a:r>
              <a:rPr lang="en-GB" i="1" dirty="0"/>
              <a:t>55</a:t>
            </a:r>
            <a:r>
              <a:rPr lang="en-GB" dirty="0"/>
              <a:t>(3), pp.1-39.</a:t>
            </a:r>
            <a:endParaRPr lang="en-PK" dirty="0"/>
          </a:p>
          <a:p>
            <a:r>
              <a:rPr lang="en-GB" dirty="0"/>
              <a:t>Wang, Y., Xu, R., Schwartz, M., Ghosh, D. and Chen, X., 2020. COVID-19 and retail grocery management: insights from a broad-based consumer survey. </a:t>
            </a:r>
            <a:r>
              <a:rPr lang="en-GB" i="1" dirty="0"/>
              <a:t>IEEE Engineering Management Review</a:t>
            </a:r>
            <a:r>
              <a:rPr lang="en-GB" dirty="0"/>
              <a:t>, </a:t>
            </a:r>
            <a:r>
              <a:rPr lang="en-GB" i="1" dirty="0"/>
              <a:t>48</a:t>
            </a:r>
            <a:r>
              <a:rPr lang="en-GB" dirty="0"/>
              <a:t>(3), pp.202-211.</a:t>
            </a:r>
            <a:endParaRPr lang="en-PK" dirty="0"/>
          </a:p>
          <a:p>
            <a:r>
              <a:rPr lang="en-GB" dirty="0"/>
              <a:t> </a:t>
            </a:r>
            <a:endParaRPr lang="en-PK" dirty="0"/>
          </a:p>
          <a:p>
            <a:pPr algn="just"/>
            <a:endParaRPr lang="en-PK" dirty="0"/>
          </a:p>
        </p:txBody>
      </p:sp>
    </p:spTree>
    <p:extLst>
      <p:ext uri="{BB962C8B-B14F-4D97-AF65-F5344CB8AC3E}">
        <p14:creationId xmlns:p14="http://schemas.microsoft.com/office/powerpoint/2010/main" val="3693648007"/>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E5ECA37-C458-4BA2-A090-D7A19E07B434}">
  <ds:schemaRefs>
    <ds:schemaRef ds:uri="http://schemas.microsoft.com/sharepoint/v3/contenttype/forms"/>
  </ds:schemaRefs>
</ds:datastoreItem>
</file>

<file path=customXml/itemProps2.xml><?xml version="1.0" encoding="utf-8"?>
<ds:datastoreItem xmlns:ds="http://schemas.openxmlformats.org/officeDocument/2006/customXml" ds:itemID="{7A26AAF5-6CFC-4C52-B7DF-08410EDE67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4F503EC-3FFF-4193-A86F-39150E2BAC7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{CBAC4232-8BDD-458A-B8B3-B1821CB9B461}tf11429527_win32</Template>
  <TotalTime>0</TotalTime>
  <Words>3167</Words>
  <Application>Microsoft Office PowerPoint</Application>
  <PresentationFormat>Widescreen</PresentationFormat>
  <Paragraphs>126</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Bookman Old Style</vt:lpstr>
      <vt:lpstr>Calibri</vt:lpstr>
      <vt:lpstr>Franklin Gothic Book</vt:lpstr>
      <vt:lpstr>Times New Roman</vt:lpstr>
      <vt:lpstr>Wingdings</vt:lpstr>
      <vt:lpstr>1_RetrospectVTI</vt:lpstr>
      <vt:lpstr>Problem-solving and decision making BMSW 4004</vt:lpstr>
      <vt:lpstr>Introduction</vt:lpstr>
      <vt:lpstr>Nature and impact of the complex problem</vt:lpstr>
      <vt:lpstr>Nature and impact of the complex problem</vt:lpstr>
      <vt:lpstr>PESTLE analysis</vt:lpstr>
      <vt:lpstr>PESTLE analysis</vt:lpstr>
      <vt:lpstr>PESTLE analysis</vt:lpstr>
      <vt:lpstr>Cause and effect analysis </vt:lpstr>
      <vt:lpstr>Cause and effect analysis </vt:lpstr>
      <vt:lpstr>Evaluation of the alternative solutions</vt:lpstr>
      <vt:lpstr>Selection of the adequate solution</vt:lpstr>
      <vt:lpstr>Conclusion </vt:lpstr>
      <vt:lpstr>Thank You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2022-09-27T17:14:16Z</dcterms:created>
  <dcterms:modified xsi:type="dcterms:W3CDTF">2022-09-27T17:55:29Z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