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15"/>
  </p:notesMasterIdLst>
  <p:handoutMasterIdLst>
    <p:handoutMasterId r:id="rId16"/>
  </p:handoutMasterIdLst>
  <p:sldIdLst>
    <p:sldId id="277" r:id="rId3"/>
    <p:sldId id="331" r:id="rId4"/>
    <p:sldId id="257" r:id="rId5"/>
    <p:sldId id="332" r:id="rId6"/>
    <p:sldId id="258" r:id="rId7"/>
    <p:sldId id="265" r:id="rId8"/>
    <p:sldId id="266" r:id="rId9"/>
    <p:sldId id="268" r:id="rId10"/>
    <p:sldId id="269" r:id="rId11"/>
    <p:sldId id="270" r:id="rId12"/>
    <p:sldId id="271" r:id="rId13"/>
    <p:sldId id="272" r:id="rId1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78" d="100"/>
          <a:sy n="78" d="100"/>
        </p:scale>
        <p:origin x="1476"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816"/>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15/02/2023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15/02/2023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15/02/2023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15/02/2023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15/02/2023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15/02/2023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15/02/2023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15/02/2023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375703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15/02/2023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8016551"/>
      </p:ext>
    </p:extLst>
  </p:cSld>
  <p:clrMap bg1="lt1" tx1="dk1" bg2="lt2" tx2="dk2" accent1="accent1" accent2="accent2" accent3="accent3" accent4="accent4" accent5="accent5" accent6="accent6" hlink="hlink" folHlink="folHlink"/>
  <p:sldLayoutIdLst>
    <p:sldLayoutId id="214748378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ACCA6019 </a:t>
            </a:r>
          </a:p>
        </p:txBody>
      </p:sp>
      <p:sp>
        <p:nvSpPr>
          <p:cNvPr id="6147" name="Subtitle 4"/>
          <p:cNvSpPr>
            <a:spLocks noGrp="1"/>
          </p:cNvSpPr>
          <p:nvPr>
            <p:ph type="subTitle" idx="1"/>
          </p:nvPr>
        </p:nvSpPr>
        <p:spPr>
          <a:xfrm>
            <a:off x="1370013" y="2133600"/>
            <a:ext cx="6400800" cy="3363913"/>
          </a:xfrm>
        </p:spPr>
        <p:txBody>
          <a:bodyPr/>
          <a:lstStyle/>
          <a:p>
            <a:pPr eaLnBrk="1" hangingPunct="1"/>
            <a:r>
              <a:rPr lang="en-GB" altLang="en-US" dirty="0">
                <a:solidFill>
                  <a:schemeClr val="tx1"/>
                </a:solidFill>
              </a:rPr>
              <a:t>Emerging Trends</a:t>
            </a:r>
          </a:p>
          <a:p>
            <a:pPr eaLnBrk="1" hangingPunct="1"/>
            <a:r>
              <a:rPr lang="en-GB" altLang="en-US" dirty="0">
                <a:solidFill>
                  <a:schemeClr val="tx1"/>
                </a:solidFill>
              </a:rPr>
              <a:t>Week 1</a:t>
            </a:r>
          </a:p>
          <a:p>
            <a:pPr eaLnBrk="1" hangingPunct="1"/>
            <a:endParaRPr lang="en-GB" altLang="en-US" dirty="0">
              <a:solidFill>
                <a:schemeClr val="tx1"/>
              </a:solidFill>
            </a:endParaRPr>
          </a:p>
          <a:p>
            <a:pPr eaLnBrk="1" hangingPunct="1"/>
            <a:r>
              <a:rPr lang="en-GB" altLang="en-US" dirty="0">
                <a:solidFill>
                  <a:schemeClr val="tx1"/>
                </a:solidFill>
              </a:rPr>
              <a:t>Introduction</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dirty="0"/>
              <a:t>Module Learning Outcomes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endParaRPr lang="en-GB" altLang="en-US" sz="2400" dirty="0"/>
          </a:p>
          <a:p>
            <a:pPr eaLnBrk="1" hangingPunct="1">
              <a:defRPr/>
            </a:pPr>
            <a:endParaRPr lang="en-GB" altLang="en-US" sz="2400" dirty="0"/>
          </a:p>
          <a:p>
            <a:pPr lvl="0" fontAlgn="auto" hangingPunct="1"/>
            <a:r>
              <a:rPr lang="en-GB" sz="2400" dirty="0"/>
              <a:t>Analyse the principles and concepts associated with an emerging field of computing such as the professional practices being adopted in industry, a novel technology or a new application of an existing technology. </a:t>
            </a:r>
          </a:p>
          <a:p>
            <a:pPr marL="0" lvl="0" indent="0" fontAlgn="auto" hangingPunct="1">
              <a:buNone/>
            </a:pPr>
            <a:endParaRPr lang="en-GB" sz="2400" dirty="0"/>
          </a:p>
          <a:p>
            <a:pPr lvl="0" fontAlgn="auto" hangingPunct="1"/>
            <a:r>
              <a:rPr lang="en-GB" sz="2400" dirty="0"/>
              <a:t>Evaluate the effectiveness, benefits, drawbacks or suitability of deploying appropriate technologies or approaches to the solution of a problem as part of a team and/or as an individual.</a:t>
            </a:r>
          </a:p>
          <a:p>
            <a:endParaRPr lang="en-GB"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AAB94-5360-49DA-B739-22143F646FAE}"/>
              </a:ext>
            </a:extLst>
          </p:cNvPr>
          <p:cNvSpPr>
            <a:spLocks noGrp="1"/>
          </p:cNvSpPr>
          <p:nvPr>
            <p:ph type="title"/>
          </p:nvPr>
        </p:nvSpPr>
        <p:spPr/>
        <p:txBody>
          <a:bodyPr/>
          <a:lstStyle/>
          <a:p>
            <a:r>
              <a:rPr lang="en-GB" dirty="0"/>
              <a:t>Padlet</a:t>
            </a:r>
          </a:p>
        </p:txBody>
      </p:sp>
      <p:sp>
        <p:nvSpPr>
          <p:cNvPr id="3" name="Content Placeholder 2">
            <a:extLst>
              <a:ext uri="{FF2B5EF4-FFF2-40B4-BE49-F238E27FC236}">
                <a16:creationId xmlns:a16="http://schemas.microsoft.com/office/drawing/2014/main" id="{C5D630C5-4EAC-4584-9164-9E75C331202F}"/>
              </a:ext>
            </a:extLst>
          </p:cNvPr>
          <p:cNvSpPr>
            <a:spLocks noGrp="1"/>
          </p:cNvSpPr>
          <p:nvPr>
            <p:ph idx="1"/>
          </p:nvPr>
        </p:nvSpPr>
        <p:spPr/>
        <p:txBody>
          <a:bodyPr/>
          <a:lstStyle/>
          <a:p>
            <a:r>
              <a:rPr lang="en-GB" dirty="0"/>
              <a:t>What are your thoughts on Emerging Trends?</a:t>
            </a:r>
          </a:p>
          <a:p>
            <a:endParaRPr lang="en-GB" dirty="0"/>
          </a:p>
          <a:p>
            <a:r>
              <a:rPr lang="en-GB" dirty="0"/>
              <a:t>Post your ideas on Padlet following the link below.</a:t>
            </a:r>
          </a:p>
          <a:p>
            <a:pPr marL="0" indent="0">
              <a:buNone/>
            </a:pPr>
            <a:r>
              <a:rPr lang="en-GB" dirty="0"/>
              <a:t>https://padlet.com/rjayakumar/xcsyg7qyyc3d5jb</a:t>
            </a:r>
          </a:p>
        </p:txBody>
      </p:sp>
    </p:spTree>
    <p:extLst>
      <p:ext uri="{BB962C8B-B14F-4D97-AF65-F5344CB8AC3E}">
        <p14:creationId xmlns:p14="http://schemas.microsoft.com/office/powerpoint/2010/main" val="3587172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F43C3-5282-4B8D-8E68-59CC4796C516}"/>
              </a:ext>
            </a:extLst>
          </p:cNvPr>
          <p:cNvSpPr>
            <a:spLocks noGrp="1"/>
          </p:cNvSpPr>
          <p:nvPr>
            <p:ph type="title"/>
          </p:nvPr>
        </p:nvSpPr>
        <p:spPr/>
        <p:txBody>
          <a:bodyPr/>
          <a:lstStyle/>
          <a:p>
            <a:r>
              <a:rPr lang="en-GB" dirty="0"/>
              <a:t>Assignment</a:t>
            </a:r>
          </a:p>
        </p:txBody>
      </p:sp>
      <p:sp>
        <p:nvSpPr>
          <p:cNvPr id="3" name="Content Placeholder 2">
            <a:extLst>
              <a:ext uri="{FF2B5EF4-FFF2-40B4-BE49-F238E27FC236}">
                <a16:creationId xmlns:a16="http://schemas.microsoft.com/office/drawing/2014/main" id="{76C27EF5-60F5-4523-9BA3-4E307B34DD23}"/>
              </a:ext>
            </a:extLst>
          </p:cNvPr>
          <p:cNvSpPr>
            <a:spLocks noGrp="1"/>
          </p:cNvSpPr>
          <p:nvPr>
            <p:ph idx="1"/>
          </p:nvPr>
        </p:nvSpPr>
        <p:spPr/>
        <p:txBody>
          <a:bodyPr/>
          <a:lstStyle/>
          <a:p>
            <a:r>
              <a:rPr lang="en-GB" dirty="0"/>
              <a:t>Group Project</a:t>
            </a:r>
          </a:p>
          <a:p>
            <a:r>
              <a:rPr lang="en-GB" dirty="0"/>
              <a:t>Individual Report</a:t>
            </a:r>
          </a:p>
        </p:txBody>
      </p:sp>
      <p:sp>
        <p:nvSpPr>
          <p:cNvPr id="4" name="Date Placeholder 3">
            <a:extLst>
              <a:ext uri="{FF2B5EF4-FFF2-40B4-BE49-F238E27FC236}">
                <a16:creationId xmlns:a16="http://schemas.microsoft.com/office/drawing/2014/main" id="{9B5A634D-924D-483D-8EF9-FA90DFA14C64}"/>
              </a:ext>
            </a:extLst>
          </p:cNvPr>
          <p:cNvSpPr>
            <a:spLocks noGrp="1"/>
          </p:cNvSpPr>
          <p:nvPr>
            <p:ph type="dt" sz="half" idx="10"/>
          </p:nvPr>
        </p:nvSpPr>
        <p:spPr/>
        <p:txBody>
          <a:bodyPr/>
          <a:lstStyle/>
          <a:p>
            <a:pPr>
              <a:defRPr/>
            </a:pPr>
            <a:fld id="{2303D31F-598B-47EE-BA37-93F097A3D676}" type="datetime1">
              <a:rPr lang="en-GB" altLang="en-US" smtClean="0"/>
              <a:pPr>
                <a:defRPr/>
              </a:pPr>
              <a:t>15/02/2023</a:t>
            </a:fld>
            <a:endParaRPr lang="en-GB" altLang="en-US"/>
          </a:p>
        </p:txBody>
      </p:sp>
      <p:sp>
        <p:nvSpPr>
          <p:cNvPr id="5" name="Slide Number Placeholder 4">
            <a:extLst>
              <a:ext uri="{FF2B5EF4-FFF2-40B4-BE49-F238E27FC236}">
                <a16:creationId xmlns:a16="http://schemas.microsoft.com/office/drawing/2014/main" id="{18E0BEC8-7459-4648-AFB6-0BBCCDD6BC43}"/>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33357487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16687-85EE-42F0-BAFD-51CC143DB75F}"/>
              </a:ext>
            </a:extLst>
          </p:cNvPr>
          <p:cNvSpPr>
            <a:spLocks noGrp="1"/>
          </p:cNvSpPr>
          <p:nvPr>
            <p:ph type="title"/>
          </p:nvPr>
        </p:nvSpPr>
        <p:spPr/>
        <p:txBody>
          <a:bodyPr/>
          <a:lstStyle/>
          <a:p>
            <a:r>
              <a:rPr lang="en-GB" dirty="0"/>
              <a:t>Group Project</a:t>
            </a:r>
          </a:p>
        </p:txBody>
      </p:sp>
      <p:sp>
        <p:nvSpPr>
          <p:cNvPr id="3" name="Content Placeholder 2">
            <a:extLst>
              <a:ext uri="{FF2B5EF4-FFF2-40B4-BE49-F238E27FC236}">
                <a16:creationId xmlns:a16="http://schemas.microsoft.com/office/drawing/2014/main" id="{396DD3A4-0CF8-457B-8814-4C7A58672016}"/>
              </a:ext>
            </a:extLst>
          </p:cNvPr>
          <p:cNvSpPr>
            <a:spLocks noGrp="1"/>
          </p:cNvSpPr>
          <p:nvPr>
            <p:ph idx="1"/>
          </p:nvPr>
        </p:nvSpPr>
        <p:spPr/>
        <p:txBody>
          <a:bodyPr>
            <a:noAutofit/>
          </a:bodyPr>
          <a:lstStyle/>
          <a:p>
            <a:pPr marL="0" indent="0">
              <a:buNone/>
            </a:pPr>
            <a:r>
              <a:rPr lang="en-GB" sz="2000" b="1" dirty="0">
                <a:ea typeface="Times New Roman" panose="02020603050405020304" pitchFamily="18" charset="0"/>
              </a:rPr>
              <a:t>Group criteria</a:t>
            </a:r>
            <a:r>
              <a:rPr lang="en-GB" sz="2000" dirty="0">
                <a:ea typeface="Times New Roman" panose="02020603050405020304" pitchFamily="18" charset="0"/>
              </a:rPr>
              <a:t>:</a:t>
            </a:r>
          </a:p>
          <a:p>
            <a:r>
              <a:rPr lang="en-GB" sz="2000" dirty="0">
                <a:ea typeface="Times New Roman" panose="02020603050405020304" pitchFamily="18" charset="0"/>
              </a:rPr>
              <a:t>Four to six students in a group</a:t>
            </a:r>
          </a:p>
          <a:p>
            <a:r>
              <a:rPr lang="en-GB" sz="2000" dirty="0">
                <a:ea typeface="Times New Roman" panose="02020603050405020304" pitchFamily="18" charset="0"/>
              </a:rPr>
              <a:t>Good mix of different skillset.  </a:t>
            </a:r>
          </a:p>
          <a:p>
            <a:pPr marL="0" indent="0">
              <a:buNone/>
            </a:pPr>
            <a:r>
              <a:rPr lang="en-GB" sz="2000" dirty="0">
                <a:ea typeface="Times New Roman" panose="02020603050405020304" pitchFamily="18" charset="0"/>
              </a:rPr>
              <a:t> </a:t>
            </a:r>
          </a:p>
          <a:p>
            <a:r>
              <a:rPr lang="en-GB" sz="2000" dirty="0">
                <a:ea typeface="Times New Roman" panose="02020603050405020304" pitchFamily="18" charset="0"/>
              </a:rPr>
              <a:t>Your team may utilise MS Teams or other agreed platform for discussions, communication, collaboration, file sharing, etc</a:t>
            </a:r>
          </a:p>
          <a:p>
            <a:pPr indent="0">
              <a:buNone/>
            </a:pPr>
            <a:endParaRPr lang="en-GB" sz="2000" dirty="0">
              <a:ea typeface="Times New Roman" panose="02020603050405020304" pitchFamily="18" charset="0"/>
            </a:endParaRPr>
          </a:p>
        </p:txBody>
      </p:sp>
    </p:spTree>
    <p:extLst>
      <p:ext uri="{BB962C8B-B14F-4D97-AF65-F5344CB8AC3E}">
        <p14:creationId xmlns:p14="http://schemas.microsoft.com/office/powerpoint/2010/main" val="3362025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20537" y="1717770"/>
            <a:ext cx="8102927" cy="1776555"/>
          </a:xfrm>
        </p:spPr>
        <p:txBody>
          <a:bodyPr wrap="square"/>
          <a:lstStyle/>
          <a:p>
            <a:pPr algn="just" fontAlgn="base">
              <a:spcAft>
                <a:spcPct val="0"/>
              </a:spcAft>
            </a:pPr>
            <a:r>
              <a:rPr lang="en-GB" altLang="en-US" dirty="0"/>
              <a:t>Task: </a:t>
            </a:r>
            <a:r>
              <a:rPr lang="en-GB" altLang="en-US" b="1" dirty="0"/>
              <a:t>Emerging Trends</a:t>
            </a:r>
          </a:p>
          <a:p>
            <a:pPr algn="just" fontAlgn="base">
              <a:spcAft>
                <a:spcPct val="0"/>
              </a:spcAft>
            </a:pPr>
            <a:r>
              <a:rPr lang="en-GB" altLang="en-US" b="1" dirty="0">
                <a:solidFill>
                  <a:srgbClr val="E0BC4C"/>
                </a:solidFill>
              </a:rPr>
              <a:t>Challenge: Using emerging Technologies to palliate Cost of Living crisis</a:t>
            </a:r>
            <a:r>
              <a:rPr lang="en-GB" altLang="en-US" dirty="0"/>
              <a:t> </a:t>
            </a:r>
          </a:p>
          <a:p>
            <a:pPr algn="just" fontAlgn="base">
              <a:spcAft>
                <a:spcPct val="0"/>
              </a:spcAft>
            </a:pPr>
            <a:endParaRPr lang="en-GB" altLang="en-US" dirty="0"/>
          </a:p>
          <a:p>
            <a:pPr algn="just" fontAlgn="base">
              <a:spcAft>
                <a:spcPct val="0"/>
              </a:spcAft>
            </a:pPr>
            <a:r>
              <a:rPr lang="en-GB" altLang="en-US" dirty="0"/>
              <a:t>Team Size: 5-6 Members (Strictly Not exceeding 6 Members)</a:t>
            </a:r>
          </a:p>
          <a:p>
            <a:pPr algn="just" fontAlgn="base">
              <a:spcAft>
                <a:spcPct val="0"/>
              </a:spcAft>
            </a:pPr>
            <a:r>
              <a:rPr lang="en-GB" altLang="en-US" dirty="0"/>
              <a:t>As a team, design and propose an innovative idea and solution to the stated challenge </a:t>
            </a:r>
          </a:p>
          <a:p>
            <a:pPr algn="just" fontAlgn="base">
              <a:spcAft>
                <a:spcPct val="0"/>
              </a:spcAft>
            </a:pPr>
            <a:endParaRPr lang="en-GB" altLang="en-US" dirty="0"/>
          </a:p>
          <a:p>
            <a:pPr algn="just" fontAlgn="base">
              <a:spcAft>
                <a:spcPct val="0"/>
              </a:spcAft>
            </a:pPr>
            <a:r>
              <a:rPr lang="en-GB" altLang="en-US" dirty="0"/>
              <a:t>Each team will design and present their solution to your assessment panel(30 Minutes team presentation). </a:t>
            </a:r>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857999" y="1089525"/>
            <a:ext cx="1729331" cy="66256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85800" fontAlgn="auto">
              <a:spcBef>
                <a:spcPts val="750"/>
              </a:spcBef>
              <a:spcAft>
                <a:spcPts val="0"/>
              </a:spcAft>
            </a:pPr>
            <a:r>
              <a:rPr lang="en-GB" sz="3300" dirty="0">
                <a:solidFill>
                  <a:prstClr val="white"/>
                </a:solidFill>
                <a:latin typeface="Calibri" panose="020F0502020204030204"/>
              </a:rPr>
              <a:t>Assessment</a:t>
            </a:r>
          </a:p>
        </p:txBody>
      </p:sp>
    </p:spTree>
    <p:extLst>
      <p:ext uri="{BB962C8B-B14F-4D97-AF65-F5344CB8AC3E}">
        <p14:creationId xmlns:p14="http://schemas.microsoft.com/office/powerpoint/2010/main" val="1037334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520537" y="2329483"/>
            <a:ext cx="8102927" cy="2436161"/>
          </a:xfrm>
        </p:spPr>
        <p:txBody>
          <a:bodyPr wrap="square"/>
          <a:lstStyle/>
          <a:p>
            <a:r>
              <a:rPr lang="en-GB" dirty="0"/>
              <a:t>Team must have members from different streams </a:t>
            </a:r>
          </a:p>
          <a:p>
            <a:r>
              <a:rPr lang="en-GB" dirty="0"/>
              <a:t>Team Formation 25/02/2023</a:t>
            </a:r>
          </a:p>
          <a:p>
            <a:r>
              <a:rPr lang="en-GB" dirty="0"/>
              <a:t>Team Registration 03/03/2023</a:t>
            </a:r>
          </a:p>
          <a:p>
            <a:r>
              <a:rPr lang="en-GB" dirty="0"/>
              <a:t>Creativity, innovation, interoperability, technological enhancement, user experience, sustainability, environmental impact, etc  </a:t>
            </a:r>
          </a:p>
          <a:p>
            <a:endParaRPr lang="en-GB" dirty="0"/>
          </a:p>
          <a:p>
            <a:endParaRPr lang="en-GB" dirty="0"/>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6133034" y="1011934"/>
            <a:ext cx="3328367" cy="66256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85800" fontAlgn="auto">
              <a:spcBef>
                <a:spcPts val="750"/>
              </a:spcBef>
              <a:spcAft>
                <a:spcPts val="0"/>
              </a:spcAft>
            </a:pPr>
            <a:r>
              <a:rPr lang="en-GB" sz="3300" dirty="0">
                <a:solidFill>
                  <a:prstClr val="white"/>
                </a:solidFill>
                <a:latin typeface="Calibri" panose="020F0502020204030204"/>
              </a:rPr>
              <a:t>Next step</a:t>
            </a:r>
          </a:p>
        </p:txBody>
      </p:sp>
    </p:spTree>
    <p:extLst>
      <p:ext uri="{BB962C8B-B14F-4D97-AF65-F5344CB8AC3E}">
        <p14:creationId xmlns:p14="http://schemas.microsoft.com/office/powerpoint/2010/main" val="39497978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298864" y="2100883"/>
            <a:ext cx="8102927" cy="2436161"/>
          </a:xfrm>
        </p:spPr>
        <p:txBody>
          <a:bodyPr wrap="square"/>
          <a:lstStyle/>
          <a:p>
            <a:pPr marL="0" lvl="1" indent="0" algn="just">
              <a:spcBef>
                <a:spcPts val="750"/>
              </a:spcBef>
              <a:buNone/>
            </a:pPr>
            <a:r>
              <a:rPr lang="en-GB" sz="2100" dirty="0">
                <a:solidFill>
                  <a:schemeClr val="bg1"/>
                </a:solidFill>
              </a:rPr>
              <a:t>Part 1: </a:t>
            </a:r>
          </a:p>
          <a:p>
            <a:pPr marL="342900" lvl="1" indent="-342900" algn="just">
              <a:spcBef>
                <a:spcPts val="750"/>
              </a:spcBef>
              <a:buFont typeface="Courier New" panose="02070309020205020404" pitchFamily="49" charset="0"/>
              <a:buChar char="o"/>
            </a:pPr>
            <a:r>
              <a:rPr lang="en-GB" sz="2100" dirty="0">
                <a:solidFill>
                  <a:schemeClr val="bg1"/>
                </a:solidFill>
              </a:rPr>
              <a:t>Present your solution to a panel at the UWTSD Emerging Trends Hackathon 2023. (Dates will be confirmed soon) </a:t>
            </a:r>
          </a:p>
          <a:p>
            <a:pPr marL="685800" lvl="2" indent="-342900" algn="just">
              <a:spcBef>
                <a:spcPts val="750"/>
              </a:spcBef>
              <a:buFont typeface="Wingdings" panose="05000000000000000000" pitchFamily="2" charset="2"/>
              <a:buChar char="ü"/>
            </a:pPr>
            <a:r>
              <a:rPr lang="en-GB" sz="1800" dirty="0">
                <a:solidFill>
                  <a:schemeClr val="bg1"/>
                </a:solidFill>
              </a:rPr>
              <a:t>PowerPoint or other suitable presentation tools can be used. </a:t>
            </a:r>
          </a:p>
          <a:p>
            <a:pPr marL="685800" lvl="2" indent="-342900" algn="just">
              <a:spcBef>
                <a:spcPts val="750"/>
              </a:spcBef>
              <a:buFont typeface="Wingdings" panose="05000000000000000000" pitchFamily="2" charset="2"/>
              <a:buChar char="ü"/>
            </a:pPr>
            <a:r>
              <a:rPr lang="en-GB" sz="1800" dirty="0">
                <a:solidFill>
                  <a:schemeClr val="bg1"/>
                </a:solidFill>
              </a:rPr>
              <a:t>Each team member should present for 7-8 minutes. </a:t>
            </a:r>
          </a:p>
          <a:p>
            <a:pPr marL="685800" lvl="2" indent="-342900" algn="just">
              <a:spcBef>
                <a:spcPts val="750"/>
              </a:spcBef>
              <a:buFont typeface="Wingdings" panose="05000000000000000000" pitchFamily="2" charset="2"/>
              <a:buChar char="ü"/>
            </a:pPr>
            <a:r>
              <a:rPr lang="en-GB" sz="1800" dirty="0">
                <a:solidFill>
                  <a:schemeClr val="bg1"/>
                </a:solidFill>
              </a:rPr>
              <a:t>Practice and refine your presentation as a team to ensure you create and deliver a unified presentation that is clear, concise, and coherent.</a:t>
            </a:r>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572000" y="1191472"/>
            <a:ext cx="1663046" cy="400070"/>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85800" fontAlgn="auto">
              <a:spcBef>
                <a:spcPts val="750"/>
              </a:spcBef>
              <a:spcAft>
                <a:spcPts val="0"/>
              </a:spcAft>
            </a:pPr>
            <a:r>
              <a:rPr lang="en-GB" sz="2400" dirty="0">
                <a:solidFill>
                  <a:prstClr val="white"/>
                </a:solidFill>
                <a:latin typeface="Calibri" panose="020F0502020204030204"/>
              </a:rPr>
              <a:t>Submission &amp; Team Presentation  </a:t>
            </a:r>
          </a:p>
        </p:txBody>
      </p:sp>
    </p:spTree>
    <p:extLst>
      <p:ext uri="{BB962C8B-B14F-4D97-AF65-F5344CB8AC3E}">
        <p14:creationId xmlns:p14="http://schemas.microsoft.com/office/powerpoint/2010/main" val="29040496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326573" y="1893065"/>
            <a:ext cx="8102927" cy="2436161"/>
          </a:xfrm>
        </p:spPr>
        <p:txBody>
          <a:bodyPr wrap="square"/>
          <a:lstStyle/>
          <a:p>
            <a:pPr marL="0" lvl="1" indent="0" algn="just">
              <a:spcBef>
                <a:spcPts val="750"/>
              </a:spcBef>
              <a:buNone/>
            </a:pPr>
            <a:r>
              <a:rPr lang="en-GB" sz="2100" dirty="0">
                <a:solidFill>
                  <a:schemeClr val="bg1"/>
                </a:solidFill>
              </a:rPr>
              <a:t>Part 2: </a:t>
            </a:r>
          </a:p>
          <a:p>
            <a:pPr marL="342900" lvl="1" indent="-342900" algn="just">
              <a:spcBef>
                <a:spcPts val="750"/>
              </a:spcBef>
              <a:buFont typeface="Courier New" panose="02070309020205020404" pitchFamily="49" charset="0"/>
              <a:buChar char="o"/>
            </a:pPr>
            <a:r>
              <a:rPr lang="en-GB" sz="2100" dirty="0">
                <a:solidFill>
                  <a:schemeClr val="bg1"/>
                </a:solidFill>
              </a:rPr>
              <a:t>Individual reflective journal (not more than 1500 words). </a:t>
            </a:r>
          </a:p>
          <a:p>
            <a:pPr marL="685800" lvl="2" indent="-342900" algn="just">
              <a:spcBef>
                <a:spcPts val="750"/>
              </a:spcBef>
              <a:buFont typeface="Courier New" panose="02070309020205020404" pitchFamily="49" charset="0"/>
              <a:buChar char="o"/>
            </a:pPr>
            <a:r>
              <a:rPr lang="en-GB" sz="1800" dirty="0">
                <a:solidFill>
                  <a:schemeClr val="bg1"/>
                </a:solidFill>
              </a:rPr>
              <a:t>This may include your experience of working within a team, </a:t>
            </a:r>
          </a:p>
          <a:p>
            <a:pPr marL="685800" lvl="2" indent="-342900" algn="just">
              <a:spcBef>
                <a:spcPts val="750"/>
              </a:spcBef>
              <a:buFont typeface="Courier New" panose="02070309020205020404" pitchFamily="49" charset="0"/>
              <a:buChar char="o"/>
            </a:pPr>
            <a:r>
              <a:rPr lang="en-GB" sz="1800" dirty="0">
                <a:solidFill>
                  <a:schemeClr val="bg1"/>
                </a:solidFill>
              </a:rPr>
              <a:t>How well everyone in your team performed (include a rating out of 5), </a:t>
            </a:r>
          </a:p>
          <a:p>
            <a:pPr marL="685800" lvl="2" indent="-342900" algn="just">
              <a:spcBef>
                <a:spcPts val="750"/>
              </a:spcBef>
              <a:buFont typeface="Courier New" panose="02070309020205020404" pitchFamily="49" charset="0"/>
              <a:buChar char="o"/>
            </a:pPr>
            <a:r>
              <a:rPr lang="en-GB" sz="1800" dirty="0">
                <a:solidFill>
                  <a:schemeClr val="bg1"/>
                </a:solidFill>
              </a:rPr>
              <a:t>An evaluation of your design’s/solution’s limitations and any risk factors encountered.</a:t>
            </a:r>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572000" y="1191472"/>
            <a:ext cx="1663046" cy="400070"/>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85800" fontAlgn="auto">
              <a:spcBef>
                <a:spcPts val="750"/>
              </a:spcBef>
              <a:spcAft>
                <a:spcPts val="0"/>
              </a:spcAft>
            </a:pPr>
            <a:r>
              <a:rPr lang="en-GB" sz="2400" dirty="0">
                <a:solidFill>
                  <a:prstClr val="white"/>
                </a:solidFill>
                <a:latin typeface="Calibri" panose="020F0502020204030204"/>
              </a:rPr>
              <a:t>Submission &amp; Team Presentation  </a:t>
            </a:r>
          </a:p>
        </p:txBody>
      </p:sp>
    </p:spTree>
    <p:extLst>
      <p:ext uri="{BB962C8B-B14F-4D97-AF65-F5344CB8AC3E}">
        <p14:creationId xmlns:p14="http://schemas.microsoft.com/office/powerpoint/2010/main" val="31597891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458191" y="2786683"/>
            <a:ext cx="8102927" cy="959240"/>
          </a:xfrm>
        </p:spPr>
        <p:txBody>
          <a:bodyPr wrap="square"/>
          <a:lstStyle/>
          <a:p>
            <a:pPr marL="0" lvl="1" indent="0" algn="just">
              <a:spcBef>
                <a:spcPts val="750"/>
              </a:spcBef>
              <a:buNone/>
            </a:pPr>
            <a:r>
              <a:rPr lang="en-GB" sz="2100" dirty="0">
                <a:solidFill>
                  <a:schemeClr val="bg1"/>
                </a:solidFill>
              </a:rPr>
              <a:t>Each team member will need present with the Team at the Hackathon. Each student will receive an individual mark at the Hackathon which is an aggregate of the individual’s contribution and overall team performance.</a:t>
            </a:r>
          </a:p>
        </p:txBody>
      </p:sp>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4572000" y="1191472"/>
            <a:ext cx="1663046" cy="400070"/>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85800" fontAlgn="auto">
              <a:spcBef>
                <a:spcPts val="750"/>
              </a:spcBef>
              <a:spcAft>
                <a:spcPts val="0"/>
              </a:spcAft>
            </a:pPr>
            <a:r>
              <a:rPr lang="en-GB" sz="2400" dirty="0">
                <a:solidFill>
                  <a:prstClr val="white"/>
                </a:solidFill>
                <a:latin typeface="Calibri" panose="020F0502020204030204"/>
              </a:rPr>
              <a:t>Submission &amp; Team Presentation  </a:t>
            </a:r>
          </a:p>
        </p:txBody>
      </p:sp>
    </p:spTree>
    <p:extLst>
      <p:ext uri="{BB962C8B-B14F-4D97-AF65-F5344CB8AC3E}">
        <p14:creationId xmlns:p14="http://schemas.microsoft.com/office/powerpoint/2010/main" val="7043417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3D numbers in white and orange">
            <a:extLst>
              <a:ext uri="{FF2B5EF4-FFF2-40B4-BE49-F238E27FC236}">
                <a16:creationId xmlns:a16="http://schemas.microsoft.com/office/drawing/2014/main" id="{A6B2AE2F-6F62-525A-CA0C-2547BC65A1D5}"/>
              </a:ext>
            </a:extLst>
          </p:cNvPr>
          <p:cNvPicPr>
            <a:picLocks noChangeAspect="1"/>
          </p:cNvPicPr>
          <p:nvPr/>
        </p:nvPicPr>
        <p:blipFill rotWithShape="1">
          <a:blip r:embed="rId2">
            <a:alphaModFix amt="40000"/>
          </a:blip>
          <a:srcRect/>
          <a:stretch/>
        </p:blipFill>
        <p:spPr>
          <a:xfrm>
            <a:off x="15" y="1577686"/>
            <a:ext cx="9143986" cy="4423064"/>
          </a:xfrm>
          <a:prstGeom prst="rect">
            <a:avLst/>
          </a:prstGeom>
        </p:spPr>
      </p:pic>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129995" y="5396986"/>
            <a:ext cx="7886700" cy="603764"/>
          </a:xfrm>
          <a:prstGeom prst="rect">
            <a:avLst/>
          </a:prstGeom>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450"/>
              </a:spcAft>
            </a:pPr>
            <a:r>
              <a:rPr lang="en-US" sz="3300" dirty="0">
                <a:solidFill>
                  <a:srgbClr val="FFFFFF"/>
                </a:solidFill>
                <a:latin typeface="+mj-lt"/>
                <a:ea typeface="+mj-ea"/>
                <a:cs typeface="+mj-cs"/>
              </a:rPr>
              <a:t>Add on</a:t>
            </a:r>
          </a:p>
        </p:txBody>
      </p:sp>
      <p:sp>
        <p:nvSpPr>
          <p:cNvPr id="11" name="TextBox 10">
            <a:extLst>
              <a:ext uri="{FF2B5EF4-FFF2-40B4-BE49-F238E27FC236}">
                <a16:creationId xmlns:a16="http://schemas.microsoft.com/office/drawing/2014/main" id="{3509314A-A119-4D73-855A-7273481A5B64}"/>
              </a:ext>
            </a:extLst>
          </p:cNvPr>
          <p:cNvSpPr txBox="1"/>
          <p:nvPr/>
        </p:nvSpPr>
        <p:spPr>
          <a:xfrm>
            <a:off x="-2287" y="1736065"/>
            <a:ext cx="4955287" cy="1938992"/>
          </a:xfrm>
          <a:prstGeom prst="rect">
            <a:avLst/>
          </a:prstGeom>
          <a:noFill/>
        </p:spPr>
        <p:txBody>
          <a:bodyPr wrap="square">
            <a:spAutoFit/>
          </a:bodyPr>
          <a:lstStyle/>
          <a:p>
            <a:pPr marL="171450" algn="just"/>
            <a:r>
              <a:rPr lang="en-US" sz="1500" b="1" dirty="0">
                <a:solidFill>
                  <a:schemeClr val="bg1"/>
                </a:solidFill>
                <a:effectLst>
                  <a:outerShdw blurRad="38100" dist="38100" dir="2700000" algn="tl">
                    <a:srgbClr val="000000">
                      <a:alpha val="43137"/>
                    </a:srgbClr>
                  </a:outerShdw>
                </a:effectLst>
              </a:rPr>
              <a:t>Advantages in participating in Campus wide Hackathon!!! (Kind on unique Hackathons organized by </a:t>
            </a:r>
          </a:p>
          <a:p>
            <a:pPr marL="171450" algn="just"/>
            <a:endParaRPr lang="en-US" sz="1500" b="1" dirty="0">
              <a:solidFill>
                <a:schemeClr val="bg1"/>
              </a:solidFill>
              <a:effectLst>
                <a:outerShdw blurRad="38100" dist="38100" dir="2700000" algn="tl">
                  <a:srgbClr val="000000">
                    <a:alpha val="43137"/>
                  </a:srgbClr>
                </a:outerShdw>
              </a:effectLst>
            </a:endParaRPr>
          </a:p>
          <a:p>
            <a:pPr marL="428625" indent="-257175" algn="just">
              <a:buFont typeface="Wingdings" panose="05000000000000000000" pitchFamily="2" charset="2"/>
              <a:buChar char="ü"/>
            </a:pPr>
            <a:r>
              <a:rPr lang="en-US" sz="1500" b="1" dirty="0">
                <a:solidFill>
                  <a:schemeClr val="bg1"/>
                </a:solidFill>
                <a:effectLst>
                  <a:outerShdw blurRad="38100" dist="38100" dir="2700000" algn="tl">
                    <a:srgbClr val="000000">
                      <a:alpha val="43137"/>
                    </a:srgbClr>
                  </a:outerShdw>
                </a:effectLst>
              </a:rPr>
              <a:t>Employers/ Recruiters Meet (direct interaction)</a:t>
            </a:r>
          </a:p>
          <a:p>
            <a:pPr marL="428625" indent="-257175" algn="just">
              <a:buFont typeface="Wingdings" panose="05000000000000000000" pitchFamily="2" charset="2"/>
              <a:buChar char="ü"/>
            </a:pPr>
            <a:r>
              <a:rPr lang="en-US" sz="1500" b="1" dirty="0">
                <a:solidFill>
                  <a:schemeClr val="bg1"/>
                </a:solidFill>
                <a:effectLst>
                  <a:outerShdw blurRad="38100" dist="38100" dir="2700000" algn="tl">
                    <a:srgbClr val="000000">
                      <a:alpha val="43137"/>
                    </a:srgbClr>
                  </a:outerShdw>
                </a:effectLst>
              </a:rPr>
              <a:t>Know what happens in the industry via sessions/ talks on Emerging Trends </a:t>
            </a:r>
          </a:p>
          <a:p>
            <a:pPr marL="428625" indent="-257175" algn="just">
              <a:buFont typeface="Wingdings" panose="05000000000000000000" pitchFamily="2" charset="2"/>
              <a:buChar char="ü"/>
            </a:pPr>
            <a:r>
              <a:rPr lang="en-US" sz="1500" b="1" dirty="0">
                <a:solidFill>
                  <a:schemeClr val="bg1"/>
                </a:solidFill>
                <a:effectLst>
                  <a:outerShdw blurRad="38100" dist="38100" dir="2700000" algn="tl">
                    <a:srgbClr val="000000">
                      <a:alpha val="43137"/>
                    </a:srgbClr>
                  </a:outerShdw>
                </a:effectLst>
              </a:rPr>
              <a:t>Developing interpersonal skills </a:t>
            </a:r>
          </a:p>
        </p:txBody>
      </p:sp>
      <p:sp>
        <p:nvSpPr>
          <p:cNvPr id="5" name="Content Placeholder 4">
            <a:extLst>
              <a:ext uri="{FF2B5EF4-FFF2-40B4-BE49-F238E27FC236}">
                <a16:creationId xmlns:a16="http://schemas.microsoft.com/office/drawing/2014/main" id="{E2C767BA-7855-CCC6-8A6E-1A18BAEA51A1}"/>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8352932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group of people posing for a photo in front of a brick building&#10;&#10;Description automatically generated">
            <a:extLst>
              <a:ext uri="{FF2B5EF4-FFF2-40B4-BE49-F238E27FC236}">
                <a16:creationId xmlns:a16="http://schemas.microsoft.com/office/drawing/2014/main" id="{7F1DA8E3-CB1B-195F-9952-51B4353AEE7F}"/>
              </a:ext>
            </a:extLst>
          </p:cNvPr>
          <p:cNvPicPr>
            <a:picLocks noChangeAspect="1"/>
          </p:cNvPicPr>
          <p:nvPr/>
        </p:nvPicPr>
        <p:blipFill>
          <a:blip r:embed="rId2"/>
          <a:stretch>
            <a:fillRect/>
          </a:stretch>
        </p:blipFill>
        <p:spPr>
          <a:xfrm>
            <a:off x="3408218" y="857250"/>
            <a:ext cx="5735782" cy="4337350"/>
          </a:xfrm>
          <a:prstGeom prst="rect">
            <a:avLst/>
          </a:prstGeom>
        </p:spPr>
      </p:pic>
      <p:pic>
        <p:nvPicPr>
          <p:cNvPr id="4" name="Content Placeholder 3" descr="A group of people posing for a photo&#10;&#10;Description automatically generated">
            <a:extLst>
              <a:ext uri="{FF2B5EF4-FFF2-40B4-BE49-F238E27FC236}">
                <a16:creationId xmlns:a16="http://schemas.microsoft.com/office/drawing/2014/main" id="{F4C5140F-B294-5A6B-C556-C3AACCDAB83E}"/>
              </a:ext>
            </a:extLst>
          </p:cNvPr>
          <p:cNvPicPr>
            <a:picLocks noGrp="1" noChangeAspect="1"/>
          </p:cNvPicPr>
          <p:nvPr>
            <p:ph idx="1"/>
          </p:nvPr>
        </p:nvPicPr>
        <p:blipFill>
          <a:blip r:embed="rId3"/>
          <a:stretch>
            <a:fillRect/>
          </a:stretch>
        </p:blipFill>
        <p:spPr>
          <a:xfrm>
            <a:off x="0" y="2076450"/>
            <a:ext cx="3682963" cy="2455309"/>
          </a:xfrm>
        </p:spPr>
      </p:pic>
    </p:spTree>
    <p:extLst>
      <p:ext uri="{BB962C8B-B14F-4D97-AF65-F5344CB8AC3E}">
        <p14:creationId xmlns:p14="http://schemas.microsoft.com/office/powerpoint/2010/main" val="242485017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461</Words>
  <Application>Microsoft Office PowerPoint</Application>
  <PresentationFormat>On-screen Show (4:3)</PresentationFormat>
  <Paragraphs>65</Paragraphs>
  <Slides>12</Slides>
  <Notes>1</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12</vt:i4>
      </vt:variant>
    </vt:vector>
  </HeadingPairs>
  <TitlesOfParts>
    <vt:vector size="21" baseType="lpstr">
      <vt:lpstr>Arial</vt:lpstr>
      <vt:lpstr>Calibri</vt:lpstr>
      <vt:lpstr>Calibri Light</vt:lpstr>
      <vt:lpstr>Courier New</vt:lpstr>
      <vt:lpstr>Myriad Pro</vt:lpstr>
      <vt:lpstr>Verdana</vt:lpstr>
      <vt:lpstr>Wingdings</vt:lpstr>
      <vt:lpstr>20140311PresentationUWTSDTemplate</vt:lpstr>
      <vt:lpstr>UWTSD 200_Subtitle 2</vt:lpstr>
      <vt:lpstr>ACCA6019 </vt:lpstr>
      <vt:lpstr>Module Learning Outcomes</vt:lpstr>
      <vt:lpstr>Padlet</vt:lpstr>
      <vt:lpstr>Assignment</vt:lpstr>
      <vt:lpstr>Group Project</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Renuga Jayakumar</cp:lastModifiedBy>
  <cp:revision>48</cp:revision>
  <cp:lastPrinted>2018-07-09T15:27:01Z</cp:lastPrinted>
  <dcterms:created xsi:type="dcterms:W3CDTF">2002-10-07T19:43:58Z</dcterms:created>
  <dcterms:modified xsi:type="dcterms:W3CDTF">2023-02-15T21:29:55Z</dcterms:modified>
</cp:coreProperties>
</file>