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3"/>
  </p:notesMasterIdLst>
  <p:sldIdLst>
    <p:sldId id="256" r:id="rId2"/>
    <p:sldId id="257" r:id="rId3"/>
    <p:sldId id="258" r:id="rId4"/>
    <p:sldId id="259" r:id="rId5"/>
    <p:sldId id="263" r:id="rId6"/>
    <p:sldId id="261" r:id="rId7"/>
    <p:sldId id="262" r:id="rId8"/>
    <p:sldId id="260"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12" autoAdjust="0"/>
    <p:restoredTop sz="94660"/>
  </p:normalViewPr>
  <p:slideViewPr>
    <p:cSldViewPr snapToGrid="0">
      <p:cViewPr varScale="1">
        <p:scale>
          <a:sx n="72" d="100"/>
          <a:sy n="72" d="100"/>
        </p:scale>
        <p:origin x="58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522B3F-CAC2-4B70-ABE1-12591604B409}" type="datetimeFigureOut">
              <a:rPr lang="en-GB" smtClean="0"/>
              <a:t>06/06/2019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68ABE5-B070-42D2-BA9B-345DF7D557EE}" type="slidenum">
              <a:rPr lang="en-GB" smtClean="0"/>
              <a:t>‹#›</a:t>
            </a:fld>
            <a:endParaRPr lang="en-GB"/>
          </a:p>
        </p:txBody>
      </p:sp>
    </p:spTree>
    <p:extLst>
      <p:ext uri="{BB962C8B-B14F-4D97-AF65-F5344CB8AC3E}">
        <p14:creationId xmlns:p14="http://schemas.microsoft.com/office/powerpoint/2010/main" val="1932890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04833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56109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02916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7885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90977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83768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6/6/2019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01031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24870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68745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86210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394812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8932754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602488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6/6/2019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65516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6/6/2019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157052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556092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17943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48A87A34-81AB-432B-8DAE-1953F412C126}" type="datetimeFigureOut">
              <a:rPr lang="en-US" smtClean="0"/>
              <a:pPr/>
              <a:t>6/6/2019</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64030320"/>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cx0tQojZNIU" TargetMode="External"/><Relationship Id="rId4" Type="http://schemas.openxmlformats.org/officeDocument/2006/relationships/hyperlink" Target="https://www.youtube.com/watch?v=cx0tQojZNIU"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brewminate.com/vergils-aeneid-the-roman-hero-remade/" TargetMode="Externa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hyperlink" Target="http://brewminate.com/rebuilding-ancient-greece-dark-ages-to-olympics/" TargetMode="External"/><Relationship Id="rId5" Type="http://schemas.openxmlformats.org/officeDocument/2006/relationships/image" Target="../media/image11.jpg"/><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124007E-BA57-41B2-8C6B-5E99927F2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37797-A8E2-406F-9F0B-938B3ADD0D41}"/>
              </a:ext>
            </a:extLst>
          </p:cNvPr>
          <p:cNvSpPr>
            <a:spLocks noGrp="1"/>
          </p:cNvSpPr>
          <p:nvPr>
            <p:ph type="ctrTitle"/>
          </p:nvPr>
        </p:nvSpPr>
        <p:spPr>
          <a:xfrm>
            <a:off x="799164" y="1197428"/>
            <a:ext cx="5955127" cy="4463144"/>
          </a:xfrm>
        </p:spPr>
        <p:txBody>
          <a:bodyPr anchor="ctr">
            <a:normAutofit/>
          </a:bodyPr>
          <a:lstStyle/>
          <a:p>
            <a:r>
              <a:rPr lang="en-GB" sz="4400" u="sng"/>
              <a:t>How are the gods represented in modern media in comparison to the Iliad? What has this representation achieved?</a:t>
            </a:r>
          </a:p>
        </p:txBody>
      </p:sp>
      <p:sp>
        <p:nvSpPr>
          <p:cNvPr id="10" name="Rectangle 9">
            <a:extLst>
              <a:ext uri="{FF2B5EF4-FFF2-40B4-BE49-F238E27FC236}">
                <a16:creationId xmlns:a16="http://schemas.microsoft.com/office/drawing/2014/main" id="{255D0BF7-94F4-4437-A2B2-87BAFF86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3215640"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4238809-DB67-4170-AC0B-F278CB5CDA47}"/>
              </a:ext>
            </a:extLst>
          </p:cNvPr>
          <p:cNvSpPr>
            <a:spLocks noGrp="1"/>
          </p:cNvSpPr>
          <p:nvPr>
            <p:ph type="subTitle" idx="1"/>
          </p:nvPr>
        </p:nvSpPr>
        <p:spPr>
          <a:xfrm>
            <a:off x="7875189" y="1197428"/>
            <a:ext cx="2546747" cy="4463143"/>
          </a:xfrm>
        </p:spPr>
        <p:txBody>
          <a:bodyPr anchor="ctr">
            <a:normAutofit/>
          </a:bodyPr>
          <a:lstStyle/>
          <a:p>
            <a:pPr algn="l"/>
            <a:r>
              <a:rPr lang="en-GB" dirty="0">
                <a:latin typeface="Baskerville Old Face" panose="02020602080505020303" pitchFamily="18" charset="0"/>
              </a:rPr>
              <a:t>By Sara Vaughan </a:t>
            </a:r>
            <a:endParaRPr lang="en-GB">
              <a:latin typeface="Baskerville Old Face" panose="02020602080505020303" pitchFamily="18" charset="0"/>
            </a:endParaRPr>
          </a:p>
          <a:p>
            <a:pPr algn="l"/>
            <a:r>
              <a:rPr lang="en-GB" dirty="0">
                <a:latin typeface="Baskerville Old Face" panose="02020602080505020303" pitchFamily="18" charset="0"/>
              </a:rPr>
              <a:t>1803069</a:t>
            </a:r>
            <a:endParaRPr lang="en-GB">
              <a:latin typeface="Baskerville Old Face" panose="02020602080505020303" pitchFamily="18" charset="0"/>
            </a:endParaRPr>
          </a:p>
        </p:txBody>
      </p:sp>
      <p:sp>
        <p:nvSpPr>
          <p:cNvPr id="12" name="Rectangle 11">
            <a:extLst>
              <a:ext uri="{FF2B5EF4-FFF2-40B4-BE49-F238E27FC236}">
                <a16:creationId xmlns:a16="http://schemas.microsoft.com/office/drawing/2014/main" id="{DE118816-C01D-462E-B0B0-777C21EF6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3344" y="0"/>
            <a:ext cx="1438656" cy="6858000"/>
          </a:xfrm>
          <a:prstGeom prst="rect">
            <a:avLst/>
          </a:prstGeom>
          <a:solidFill>
            <a:schemeClr val="accent1">
              <a:alpha val="9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3277167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1D3A9-A79F-4D04-8EAB-15DEE91F673E}"/>
              </a:ext>
            </a:extLst>
          </p:cNvPr>
          <p:cNvSpPr>
            <a:spLocks noGrp="1"/>
          </p:cNvSpPr>
          <p:nvPr>
            <p:ph type="title"/>
          </p:nvPr>
        </p:nvSpPr>
        <p:spPr>
          <a:xfrm>
            <a:off x="942207" y="914400"/>
            <a:ext cx="3078749" cy="970450"/>
          </a:xfrm>
        </p:spPr>
        <p:txBody>
          <a:bodyPr anchor="b">
            <a:normAutofit/>
          </a:bodyPr>
          <a:lstStyle/>
          <a:p>
            <a:r>
              <a:rPr lang="en-GB" sz="2800" u="sng" dirty="0"/>
              <a:t>Popular Gods</a:t>
            </a:r>
          </a:p>
        </p:txBody>
      </p:sp>
      <p:sp>
        <p:nvSpPr>
          <p:cNvPr id="1031" name="Content Placeholder 1030">
            <a:extLst>
              <a:ext uri="{FF2B5EF4-FFF2-40B4-BE49-F238E27FC236}">
                <a16:creationId xmlns:a16="http://schemas.microsoft.com/office/drawing/2014/main" id="{88EB3DA3-4D31-4E24-9E13-37D0DD16B0F8}"/>
              </a:ext>
            </a:extLst>
          </p:cNvPr>
          <p:cNvSpPr>
            <a:spLocks noGrp="1"/>
          </p:cNvSpPr>
          <p:nvPr>
            <p:ph idx="1"/>
          </p:nvPr>
        </p:nvSpPr>
        <p:spPr>
          <a:xfrm>
            <a:off x="942206" y="2626972"/>
            <a:ext cx="3078749" cy="2783502"/>
          </a:xfrm>
        </p:spPr>
        <p:txBody>
          <a:bodyPr anchor="t">
            <a:normAutofit fontScale="92500" lnSpcReduction="10000"/>
          </a:bodyPr>
          <a:lstStyle/>
          <a:p>
            <a:pPr algn="ctr">
              <a:lnSpc>
                <a:spcPct val="90000"/>
              </a:lnSpc>
            </a:pPr>
            <a:r>
              <a:rPr lang="en-US" dirty="0">
                <a:latin typeface="+mj-lt"/>
              </a:rPr>
              <a:t>The gods we hear most about are…</a:t>
            </a:r>
          </a:p>
          <a:p>
            <a:pPr marL="36900" indent="0" algn="ctr">
              <a:lnSpc>
                <a:spcPct val="90000"/>
              </a:lnSpc>
              <a:buNone/>
            </a:pPr>
            <a:endParaRPr lang="en-US" dirty="0">
              <a:latin typeface="+mj-lt"/>
            </a:endParaRPr>
          </a:p>
          <a:p>
            <a:pPr algn="ctr">
              <a:lnSpc>
                <a:spcPct val="90000"/>
              </a:lnSpc>
            </a:pPr>
            <a:r>
              <a:rPr lang="en-US" dirty="0">
                <a:latin typeface="+mj-lt"/>
              </a:rPr>
              <a:t>The Big Three…</a:t>
            </a:r>
          </a:p>
          <a:p>
            <a:pPr marL="36900" indent="0" algn="ctr">
              <a:lnSpc>
                <a:spcPct val="90000"/>
              </a:lnSpc>
              <a:buNone/>
            </a:pPr>
            <a:endParaRPr lang="en-US" dirty="0">
              <a:latin typeface="+mj-lt"/>
            </a:endParaRPr>
          </a:p>
          <a:p>
            <a:pPr algn="ctr">
              <a:lnSpc>
                <a:spcPct val="90000"/>
              </a:lnSpc>
            </a:pPr>
            <a:r>
              <a:rPr lang="en-US" dirty="0">
                <a:latin typeface="+mj-lt"/>
              </a:rPr>
              <a:t>The goddess of love…</a:t>
            </a:r>
          </a:p>
          <a:p>
            <a:pPr algn="ctr">
              <a:lnSpc>
                <a:spcPct val="90000"/>
              </a:lnSpc>
            </a:pPr>
            <a:endParaRPr lang="en-US" dirty="0">
              <a:latin typeface="+mj-lt"/>
            </a:endParaRPr>
          </a:p>
          <a:p>
            <a:pPr algn="ctr">
              <a:lnSpc>
                <a:spcPct val="90000"/>
              </a:lnSpc>
            </a:pPr>
            <a:r>
              <a:rPr lang="en-US" dirty="0">
                <a:latin typeface="+mj-lt"/>
              </a:rPr>
              <a:t>Hermes on occasion…</a:t>
            </a:r>
          </a:p>
        </p:txBody>
      </p:sp>
      <p:pic>
        <p:nvPicPr>
          <p:cNvPr id="76" name="Picture 75">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1029" name="Picture 2" descr="Disney Hercules Olympian Gods by s0nofapollo">
            <a:extLst>
              <a:ext uri="{FF2B5EF4-FFF2-40B4-BE49-F238E27FC236}">
                <a16:creationId xmlns:a16="http://schemas.microsoft.com/office/drawing/2014/main" id="{19D06DB5-5A92-423D-8C8B-0BB025143AA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804" r="21263" b="1"/>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10B61579-936C-4AEB-B9E7-75543621BDD8}"/>
              </a:ext>
            </a:extLst>
          </p:cNvPr>
          <p:cNvSpPr>
            <a:spLocks noGrp="1"/>
          </p:cNvSpPr>
          <p:nvPr>
            <p:ph type="ftr" sz="quarter" idx="11"/>
          </p:nvPr>
        </p:nvSpPr>
        <p:spPr>
          <a:xfrm>
            <a:off x="9978154" y="6492865"/>
            <a:ext cx="3596420" cy="365125"/>
          </a:xfrm>
        </p:spPr>
        <p:txBody>
          <a:bodyPr>
            <a:normAutofit/>
          </a:bodyPr>
          <a:lstStyle/>
          <a:p>
            <a:pPr>
              <a:spcAft>
                <a:spcPts val="600"/>
              </a:spcAft>
            </a:pPr>
            <a:r>
              <a:rPr lang="en-US" sz="1600" b="1" dirty="0">
                <a:solidFill>
                  <a:schemeClr val="bg1"/>
                </a:solidFill>
                <a:latin typeface="Baskerville Old Face" panose="02020602080505020303" pitchFamily="18" charset="0"/>
              </a:rPr>
              <a:t>[1](Deviant Art, 2015)</a:t>
            </a:r>
          </a:p>
        </p:txBody>
      </p:sp>
      <p:sp>
        <p:nvSpPr>
          <p:cNvPr id="4" name="TextBox 3">
            <a:extLst>
              <a:ext uri="{FF2B5EF4-FFF2-40B4-BE49-F238E27FC236}">
                <a16:creationId xmlns:a16="http://schemas.microsoft.com/office/drawing/2014/main" id="{69279B7F-4A38-4BEE-95B6-82F0747958A5}"/>
              </a:ext>
            </a:extLst>
          </p:cNvPr>
          <p:cNvSpPr txBox="1"/>
          <p:nvPr/>
        </p:nvSpPr>
        <p:spPr>
          <a:xfrm>
            <a:off x="4765964" y="277091"/>
            <a:ext cx="1482436" cy="369332"/>
          </a:xfrm>
          <a:prstGeom prst="rect">
            <a:avLst/>
          </a:prstGeom>
          <a:noFill/>
        </p:spPr>
        <p:txBody>
          <a:bodyPr wrap="square" rtlCol="0">
            <a:spAutoFit/>
          </a:bodyPr>
          <a:lstStyle/>
          <a:p>
            <a:r>
              <a:rPr lang="en-GB" b="1" dirty="0">
                <a:solidFill>
                  <a:schemeClr val="bg1"/>
                </a:solidFill>
              </a:rPr>
              <a:t>[1]</a:t>
            </a:r>
          </a:p>
        </p:txBody>
      </p:sp>
    </p:spTree>
    <p:extLst>
      <p:ext uri="{BB962C8B-B14F-4D97-AF65-F5344CB8AC3E}">
        <p14:creationId xmlns:p14="http://schemas.microsoft.com/office/powerpoint/2010/main" val="1132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pic>
        <p:nvPicPr>
          <p:cNvPr id="1028" name="Picture 4" descr="Related image">
            <a:extLst>
              <a:ext uri="{FF2B5EF4-FFF2-40B4-BE49-F238E27FC236}">
                <a16:creationId xmlns:a16="http://schemas.microsoft.com/office/drawing/2014/main" id="{B5123A8B-BB36-43F2-B086-B20B5741C0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9600"/>
            <a:ext cx="12192000" cy="5840413"/>
          </a:xfrm>
          <a:prstGeom prst="rect">
            <a:avLst/>
          </a:prstGeom>
          <a:noFill/>
          <a:extLst>
            <a:ext uri="{909E8E84-426E-40DD-AFC4-6F175D3DCCD1}">
              <a14:hiddenFill xmlns:a14="http://schemas.microsoft.com/office/drawing/2010/main">
                <a:solidFill>
                  <a:srgbClr val="FFFFFF"/>
                </a:solidFill>
              </a14:hiddenFill>
            </a:ext>
          </a:extLst>
        </p:spPr>
      </p:pic>
      <p:sp useBgFill="1">
        <p:nvSpPr>
          <p:cNvPr id="1035"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88DEABE-44D8-48B0-A07C-3C124D9E05BC}"/>
              </a:ext>
            </a:extLst>
          </p:cNvPr>
          <p:cNvSpPr>
            <a:spLocks noGrp="1"/>
          </p:cNvSpPr>
          <p:nvPr>
            <p:ph type="title"/>
          </p:nvPr>
        </p:nvSpPr>
        <p:spPr>
          <a:xfrm>
            <a:off x="913795" y="1344151"/>
            <a:ext cx="3596420" cy="581630"/>
          </a:xfrm>
        </p:spPr>
        <p:txBody>
          <a:bodyPr anchor="b">
            <a:normAutofit fontScale="90000"/>
          </a:bodyPr>
          <a:lstStyle/>
          <a:p>
            <a:pPr>
              <a:lnSpc>
                <a:spcPct val="90000"/>
              </a:lnSpc>
            </a:pPr>
            <a:r>
              <a:rPr lang="en-GB" sz="2000" u="sng" dirty="0"/>
              <a:t>Other examples of gods in modern media</a:t>
            </a:r>
            <a:br>
              <a:rPr lang="en-GB" sz="2000" u="sng" dirty="0">
                <a:latin typeface="Baskerville Old Face" panose="02020602080505020303" pitchFamily="18" charset="0"/>
              </a:rPr>
            </a:br>
            <a:endParaRPr lang="en-GB" sz="2000" u="sng" dirty="0">
              <a:latin typeface="Baskerville Old Face" panose="02020602080505020303" pitchFamily="18" charset="0"/>
            </a:endParaRPr>
          </a:p>
        </p:txBody>
      </p:sp>
      <p:sp>
        <p:nvSpPr>
          <p:cNvPr id="1031" name="Content Placeholder 1030">
            <a:extLst>
              <a:ext uri="{FF2B5EF4-FFF2-40B4-BE49-F238E27FC236}">
                <a16:creationId xmlns:a16="http://schemas.microsoft.com/office/drawing/2014/main" id="{4421CA99-745B-40DC-BF84-10FFB4AE7979}"/>
              </a:ext>
            </a:extLst>
          </p:cNvPr>
          <p:cNvSpPr>
            <a:spLocks noGrp="1"/>
          </p:cNvSpPr>
          <p:nvPr>
            <p:ph idx="1"/>
          </p:nvPr>
        </p:nvSpPr>
        <p:spPr>
          <a:xfrm>
            <a:off x="913795" y="2345688"/>
            <a:ext cx="3531684" cy="3484300"/>
          </a:xfrm>
        </p:spPr>
        <p:txBody>
          <a:bodyPr anchor="t">
            <a:normAutofit/>
          </a:bodyPr>
          <a:lstStyle/>
          <a:p>
            <a:r>
              <a:rPr lang="en-US" sz="1600" dirty="0">
                <a:latin typeface="+mj-lt"/>
              </a:rPr>
              <a:t>Perhaps more accurately, is the Percy Jackson books and movies, but only to a degree…</a:t>
            </a:r>
          </a:p>
          <a:p>
            <a:r>
              <a:rPr lang="en-US" sz="1600" dirty="0">
                <a:latin typeface="+mj-lt"/>
              </a:rPr>
              <a:t>There is still discourse on how the gods are represented and their myths along with this…</a:t>
            </a:r>
          </a:p>
          <a:p>
            <a:r>
              <a:rPr lang="en-US" sz="1600" dirty="0">
                <a:latin typeface="+mj-lt"/>
              </a:rPr>
              <a:t>But the author Ricky Riordan claims that he wanted to make the myths accessible to school children, to begin their initial interest in the subject…[2]</a:t>
            </a:r>
          </a:p>
        </p:txBody>
      </p:sp>
      <p:sp>
        <p:nvSpPr>
          <p:cNvPr id="4" name="Footer Placeholder 3">
            <a:extLst>
              <a:ext uri="{FF2B5EF4-FFF2-40B4-BE49-F238E27FC236}">
                <a16:creationId xmlns:a16="http://schemas.microsoft.com/office/drawing/2014/main" id="{B7000F85-531E-46E9-B0A5-12057F88B11E}"/>
              </a:ext>
            </a:extLst>
          </p:cNvPr>
          <p:cNvSpPr>
            <a:spLocks noGrp="1"/>
          </p:cNvSpPr>
          <p:nvPr>
            <p:ph type="ftr" sz="quarter" idx="11"/>
          </p:nvPr>
        </p:nvSpPr>
        <p:spPr>
          <a:xfrm>
            <a:off x="373468" y="6469468"/>
            <a:ext cx="6672865" cy="365125"/>
          </a:xfrm>
        </p:spPr>
        <p:txBody>
          <a:bodyPr/>
          <a:lstStyle/>
          <a:p>
            <a:r>
              <a:rPr lang="en-US" sz="1400" dirty="0">
                <a:solidFill>
                  <a:schemeClr val="tx1"/>
                </a:solidFill>
                <a:latin typeface="Baskerville Old Face" panose="02020602080505020303" pitchFamily="18" charset="0"/>
              </a:rPr>
              <a:t>[2] (Ferris, 2019)</a:t>
            </a:r>
          </a:p>
        </p:txBody>
      </p:sp>
    </p:spTree>
    <p:extLst>
      <p:ext uri="{BB962C8B-B14F-4D97-AF65-F5344CB8AC3E}">
        <p14:creationId xmlns:p14="http://schemas.microsoft.com/office/powerpoint/2010/main" val="640560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1D376-F005-4EFB-965A-E5302AD5D3A3}"/>
              </a:ext>
            </a:extLst>
          </p:cNvPr>
          <p:cNvSpPr>
            <a:spLocks noGrp="1"/>
          </p:cNvSpPr>
          <p:nvPr>
            <p:ph type="title"/>
          </p:nvPr>
        </p:nvSpPr>
        <p:spPr>
          <a:xfrm>
            <a:off x="913795" y="609600"/>
            <a:ext cx="6003053" cy="970450"/>
          </a:xfrm>
        </p:spPr>
        <p:txBody>
          <a:bodyPr>
            <a:normAutofit/>
          </a:bodyPr>
          <a:lstStyle/>
          <a:p>
            <a:pPr>
              <a:lnSpc>
                <a:spcPct val="90000"/>
              </a:lnSpc>
            </a:pPr>
            <a:r>
              <a:rPr lang="en-GB" sz="3100" u="sng"/>
              <a:t>Interpretations in older movies and other forms of media</a:t>
            </a:r>
          </a:p>
        </p:txBody>
      </p:sp>
      <p:sp>
        <p:nvSpPr>
          <p:cNvPr id="3" name="Content Placeholder 2">
            <a:extLst>
              <a:ext uri="{FF2B5EF4-FFF2-40B4-BE49-F238E27FC236}">
                <a16:creationId xmlns:a16="http://schemas.microsoft.com/office/drawing/2014/main" id="{4B638A1C-9B24-46F6-808D-9139B383DBDE}"/>
              </a:ext>
            </a:extLst>
          </p:cNvPr>
          <p:cNvSpPr>
            <a:spLocks noGrp="1"/>
          </p:cNvSpPr>
          <p:nvPr>
            <p:ph idx="1"/>
          </p:nvPr>
        </p:nvSpPr>
        <p:spPr>
          <a:xfrm>
            <a:off x="913795" y="1732449"/>
            <a:ext cx="6003053" cy="4058751"/>
          </a:xfrm>
        </p:spPr>
        <p:txBody>
          <a:bodyPr anchor="ctr">
            <a:normAutofit/>
          </a:bodyPr>
          <a:lstStyle/>
          <a:p>
            <a:pPr>
              <a:buClr>
                <a:srgbClr val="CCD12F"/>
              </a:buClr>
            </a:pPr>
            <a:r>
              <a:rPr lang="en-GB"/>
              <a:t>Movies like Hercules in New York [3], where we see Hercules being represented as a big, somewhat dopey athlete, adjusting to being a mortal somewhat because Zeus is fed up with him…</a:t>
            </a:r>
          </a:p>
          <a:p>
            <a:pPr>
              <a:buClr>
                <a:srgbClr val="CCD12F"/>
              </a:buClr>
            </a:pPr>
            <a:r>
              <a:rPr lang="en-GB"/>
              <a:t>Or Jason and the Argonauts [4] where we see the gods interacting with each other much more jovially then we might expect from Homers Iliad description, but we still see their petty intervention with mortals…and more inaccurate mythology…</a:t>
            </a:r>
          </a:p>
        </p:txBody>
      </p:sp>
      <p:sp>
        <p:nvSpPr>
          <p:cNvPr id="73" name="Rectangle 72">
            <a:extLst>
              <a:ext uri="{FF2B5EF4-FFF2-40B4-BE49-F238E27FC236}">
                <a16:creationId xmlns:a16="http://schemas.microsoft.com/office/drawing/2014/main" id="{61C8C6AF-7E90-4ED7-8B7A-C6E3106E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1978" y="965196"/>
            <a:ext cx="3685394" cy="4781641"/>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ercules In New York">
            <a:extLst>
              <a:ext uri="{FF2B5EF4-FFF2-40B4-BE49-F238E27FC236}">
                <a16:creationId xmlns:a16="http://schemas.microsoft.com/office/drawing/2014/main" id="{4C84B22F-E9A5-4091-8C27-C93DB7CA78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 b="5636"/>
          <a:stretch/>
        </p:blipFill>
        <p:spPr bwMode="auto">
          <a:xfrm>
            <a:off x="7961853" y="1438360"/>
            <a:ext cx="2835022" cy="3835314"/>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B299517F-A716-4639-9F38-4079DE3D31B0}"/>
              </a:ext>
            </a:extLst>
          </p:cNvPr>
          <p:cNvSpPr>
            <a:spLocks noGrp="1"/>
          </p:cNvSpPr>
          <p:nvPr>
            <p:ph type="ftr" sz="quarter" idx="11"/>
          </p:nvPr>
        </p:nvSpPr>
        <p:spPr>
          <a:xfrm>
            <a:off x="913795" y="5883275"/>
            <a:ext cx="6672865" cy="365125"/>
          </a:xfrm>
        </p:spPr>
        <p:txBody>
          <a:bodyPr>
            <a:normAutofit/>
          </a:bodyPr>
          <a:lstStyle/>
          <a:p>
            <a:pPr>
              <a:lnSpc>
                <a:spcPct val="90000"/>
              </a:lnSpc>
              <a:spcAft>
                <a:spcPts val="600"/>
              </a:spcAft>
            </a:pPr>
            <a:r>
              <a:rPr lang="en-US" sz="700">
                <a:latin typeface="Baskerville Old Face" panose="02020602080505020303" pitchFamily="18" charset="0"/>
              </a:rPr>
              <a:t>[3]</a:t>
            </a:r>
            <a:r>
              <a:rPr lang="en-GB" sz="700">
                <a:effectLst/>
              </a:rPr>
              <a:t> (Amazon.com, 2019)</a:t>
            </a:r>
            <a:endParaRPr lang="en-US" sz="700">
              <a:latin typeface="Baskerville Old Face" panose="02020602080505020303" pitchFamily="18" charset="0"/>
            </a:endParaRPr>
          </a:p>
          <a:p>
            <a:pPr>
              <a:lnSpc>
                <a:spcPct val="90000"/>
              </a:lnSpc>
              <a:spcAft>
                <a:spcPts val="600"/>
              </a:spcAft>
            </a:pPr>
            <a:r>
              <a:rPr lang="en-US" sz="700">
                <a:latin typeface="Baskerville Old Face" panose="02020602080505020303" pitchFamily="18" charset="0"/>
              </a:rPr>
              <a:t>[4](</a:t>
            </a:r>
            <a:r>
              <a:rPr lang="en-US" sz="700">
                <a:latin typeface="+mj-lt"/>
              </a:rPr>
              <a:t>Amazon.com, 2019)</a:t>
            </a:r>
          </a:p>
        </p:txBody>
      </p:sp>
    </p:spTree>
    <p:extLst>
      <p:ext uri="{BB962C8B-B14F-4D97-AF65-F5344CB8AC3E}">
        <p14:creationId xmlns:p14="http://schemas.microsoft.com/office/powerpoint/2010/main" val="2649405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D15C-278F-4368-982F-450109776BAA}"/>
              </a:ext>
            </a:extLst>
          </p:cNvPr>
          <p:cNvSpPr>
            <a:spLocks noGrp="1"/>
          </p:cNvSpPr>
          <p:nvPr>
            <p:ph type="title"/>
          </p:nvPr>
        </p:nvSpPr>
        <p:spPr>
          <a:xfrm>
            <a:off x="-516835" y="73303"/>
            <a:ext cx="10353762" cy="970450"/>
          </a:xfrm>
        </p:spPr>
        <p:txBody>
          <a:bodyPr/>
          <a:lstStyle/>
          <a:p>
            <a:r>
              <a:rPr lang="en-GB" u="sng" dirty="0"/>
              <a:t>Brief overview on what the Iliad is about</a:t>
            </a:r>
          </a:p>
        </p:txBody>
      </p:sp>
      <p:pic>
        <p:nvPicPr>
          <p:cNvPr id="4" name="Online Media 3" title="Troy Story: The Iliad (1/2)">
            <a:hlinkClick r:id="" action="ppaction://media"/>
            <a:extLst>
              <a:ext uri="{FF2B5EF4-FFF2-40B4-BE49-F238E27FC236}">
                <a16:creationId xmlns:a16="http://schemas.microsoft.com/office/drawing/2014/main" id="{23FBA243-B834-43E3-9BAE-6BC4F9D908CB}"/>
              </a:ext>
            </a:extLst>
          </p:cNvPr>
          <p:cNvPicPr>
            <a:picLocks noGrp="1" noRot="1" noChangeAspect="1"/>
          </p:cNvPicPr>
          <p:nvPr>
            <p:ph idx="1"/>
            <a:videoFile r:link="rId1"/>
          </p:nvPr>
        </p:nvPicPr>
        <p:blipFill>
          <a:blip r:embed="rId3"/>
          <a:stretch>
            <a:fillRect/>
          </a:stretch>
        </p:blipFill>
        <p:spPr>
          <a:xfrm>
            <a:off x="424714" y="1428318"/>
            <a:ext cx="7113537" cy="4001364"/>
          </a:xfrm>
          <a:prstGeom prst="rect">
            <a:avLst/>
          </a:prstGeom>
        </p:spPr>
      </p:pic>
      <p:sp>
        <p:nvSpPr>
          <p:cNvPr id="6" name="TextBox 5">
            <a:extLst>
              <a:ext uri="{FF2B5EF4-FFF2-40B4-BE49-F238E27FC236}">
                <a16:creationId xmlns:a16="http://schemas.microsoft.com/office/drawing/2014/main" id="{EC3B7E89-4AEC-4544-8321-9AB576BB59E4}"/>
              </a:ext>
            </a:extLst>
          </p:cNvPr>
          <p:cNvSpPr txBox="1"/>
          <p:nvPr/>
        </p:nvSpPr>
        <p:spPr>
          <a:xfrm>
            <a:off x="7854774" y="1243652"/>
            <a:ext cx="2841532" cy="369332"/>
          </a:xfrm>
          <a:prstGeom prst="rect">
            <a:avLst/>
          </a:prstGeom>
          <a:noFill/>
        </p:spPr>
        <p:txBody>
          <a:bodyPr wrap="square" rtlCol="0">
            <a:spAutoFit/>
          </a:bodyPr>
          <a:lstStyle/>
          <a:p>
            <a:r>
              <a:rPr lang="en-GB" dirty="0"/>
              <a:t>A realistic retelling... </a:t>
            </a:r>
          </a:p>
        </p:txBody>
      </p:sp>
      <p:sp>
        <p:nvSpPr>
          <p:cNvPr id="3" name="TextBox 2">
            <a:extLst>
              <a:ext uri="{FF2B5EF4-FFF2-40B4-BE49-F238E27FC236}">
                <a16:creationId xmlns:a16="http://schemas.microsoft.com/office/drawing/2014/main" id="{246922DE-652C-41F5-930D-386D54CBE829}"/>
              </a:ext>
            </a:extLst>
          </p:cNvPr>
          <p:cNvSpPr txBox="1"/>
          <p:nvPr/>
        </p:nvSpPr>
        <p:spPr>
          <a:xfrm>
            <a:off x="7854774" y="1575582"/>
            <a:ext cx="3912512" cy="646331"/>
          </a:xfrm>
          <a:prstGeom prst="rect">
            <a:avLst/>
          </a:prstGeom>
          <a:noFill/>
        </p:spPr>
        <p:txBody>
          <a:bodyPr wrap="square" rtlCol="0">
            <a:spAutoFit/>
          </a:bodyPr>
          <a:lstStyle/>
          <a:p>
            <a:r>
              <a:rPr lang="en-GB" dirty="0">
                <a:hlinkClick r:id="rId4"/>
              </a:rPr>
              <a:t>https://www.youtube.com/watch?v=cx0tQojZNIU</a:t>
            </a:r>
            <a:endParaRPr lang="en-GB" dirty="0"/>
          </a:p>
        </p:txBody>
      </p:sp>
    </p:spTree>
    <p:extLst>
      <p:ext uri="{BB962C8B-B14F-4D97-AF65-F5344CB8AC3E}">
        <p14:creationId xmlns:p14="http://schemas.microsoft.com/office/powerpoint/2010/main" val="654695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D0540-4556-4F61-A461-2AC84164B92D}"/>
              </a:ext>
            </a:extLst>
          </p:cNvPr>
          <p:cNvSpPr>
            <a:spLocks noGrp="1"/>
          </p:cNvSpPr>
          <p:nvPr>
            <p:ph type="title"/>
          </p:nvPr>
        </p:nvSpPr>
        <p:spPr>
          <a:xfrm>
            <a:off x="-1493079" y="481986"/>
            <a:ext cx="10353762" cy="970450"/>
          </a:xfrm>
        </p:spPr>
        <p:txBody>
          <a:bodyPr/>
          <a:lstStyle/>
          <a:p>
            <a:r>
              <a:rPr lang="en-GB" u="sng" dirty="0"/>
              <a:t>The Iliad’s portrayal </a:t>
            </a:r>
          </a:p>
        </p:txBody>
      </p:sp>
      <p:sp>
        <p:nvSpPr>
          <p:cNvPr id="3" name="Content Placeholder 2">
            <a:extLst>
              <a:ext uri="{FF2B5EF4-FFF2-40B4-BE49-F238E27FC236}">
                <a16:creationId xmlns:a16="http://schemas.microsoft.com/office/drawing/2014/main" id="{3726CD5A-7929-40F8-BAE0-6F9C5D208189}"/>
              </a:ext>
            </a:extLst>
          </p:cNvPr>
          <p:cNvSpPr>
            <a:spLocks noGrp="1"/>
          </p:cNvSpPr>
          <p:nvPr>
            <p:ph idx="1"/>
          </p:nvPr>
        </p:nvSpPr>
        <p:spPr>
          <a:xfrm>
            <a:off x="330700" y="1580050"/>
            <a:ext cx="6706205" cy="2693777"/>
          </a:xfrm>
        </p:spPr>
        <p:txBody>
          <a:bodyPr/>
          <a:lstStyle/>
          <a:p>
            <a:r>
              <a:rPr lang="en-GB" dirty="0"/>
              <a:t>We see the gods different personalities through Homers Iliad first hand…So for example, they enjoy intervening, and will sometimes have personal stakes in mortal affairs depending on their moods. Homer is the first time we ever see the immortals represented with mortal whims and desires and emotional turmoil (see Sarpedon being carried away on Zeus’ command), there wasn’t much of a consensus on their personal traits before this…</a:t>
            </a:r>
          </a:p>
        </p:txBody>
      </p:sp>
      <p:sp>
        <p:nvSpPr>
          <p:cNvPr id="4" name="TextBox 3">
            <a:extLst>
              <a:ext uri="{FF2B5EF4-FFF2-40B4-BE49-F238E27FC236}">
                <a16:creationId xmlns:a16="http://schemas.microsoft.com/office/drawing/2014/main" id="{FB081D9C-E9BF-4117-A2DC-D4F745C00B4E}"/>
              </a:ext>
            </a:extLst>
          </p:cNvPr>
          <p:cNvSpPr txBox="1"/>
          <p:nvPr/>
        </p:nvSpPr>
        <p:spPr>
          <a:xfrm>
            <a:off x="6546575" y="3896139"/>
            <a:ext cx="5155096" cy="2246769"/>
          </a:xfrm>
          <a:prstGeom prst="rect">
            <a:avLst/>
          </a:prstGeom>
          <a:noFill/>
        </p:spPr>
        <p:txBody>
          <a:bodyPr wrap="square" rtlCol="0">
            <a:spAutoFit/>
          </a:bodyPr>
          <a:lstStyle/>
          <a:p>
            <a:r>
              <a:rPr lang="en-GB" sz="2000" dirty="0">
                <a:solidFill>
                  <a:schemeClr val="tx1">
                    <a:lumMod val="75000"/>
                  </a:schemeClr>
                </a:solidFill>
              </a:rPr>
              <a:t>The actual myths we know of aren’t appropriate for all ages, which is why they aren’t always recounted word for word in media. The Iliad is full of bloodshed, betrayal, slavery and rape, and is painted in a positive light with these themes in mind because of hedonistic ways…</a:t>
            </a:r>
          </a:p>
        </p:txBody>
      </p:sp>
      <p:pic>
        <p:nvPicPr>
          <p:cNvPr id="6" name="Picture 5">
            <a:extLst>
              <a:ext uri="{FF2B5EF4-FFF2-40B4-BE49-F238E27FC236}">
                <a16:creationId xmlns:a16="http://schemas.microsoft.com/office/drawing/2014/main" id="{9BFD7A28-F0DD-474D-8D61-FFCFDD7B24A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563153" y="4136805"/>
            <a:ext cx="2857500" cy="2143125"/>
          </a:xfrm>
          <a:prstGeom prst="rect">
            <a:avLst/>
          </a:prstGeom>
        </p:spPr>
      </p:pic>
      <p:sp>
        <p:nvSpPr>
          <p:cNvPr id="7" name="TextBox 6">
            <a:extLst>
              <a:ext uri="{FF2B5EF4-FFF2-40B4-BE49-F238E27FC236}">
                <a16:creationId xmlns:a16="http://schemas.microsoft.com/office/drawing/2014/main" id="{40F867EB-E83A-4DF8-9D2B-7B146E026073}"/>
              </a:ext>
            </a:extLst>
          </p:cNvPr>
          <p:cNvSpPr txBox="1"/>
          <p:nvPr/>
        </p:nvSpPr>
        <p:spPr>
          <a:xfrm>
            <a:off x="1563153" y="6279930"/>
            <a:ext cx="2857500" cy="369332"/>
          </a:xfrm>
          <a:prstGeom prst="rect">
            <a:avLst/>
          </a:prstGeom>
          <a:noFill/>
        </p:spPr>
        <p:txBody>
          <a:bodyPr wrap="square" rtlCol="0">
            <a:spAutoFit/>
          </a:bodyPr>
          <a:lstStyle/>
          <a:p>
            <a:r>
              <a:rPr lang="en-GB" sz="900" dirty="0">
                <a:hlinkClick r:id="rId3" tooltip="https://brewminate.com/vergils-aeneid-the-roman-hero-remade/"/>
              </a:rPr>
              <a:t>This Photo</a:t>
            </a:r>
            <a:r>
              <a:rPr lang="en-GB" sz="900" dirty="0"/>
              <a:t> by Unknown Author is licensed under </a:t>
            </a:r>
            <a:r>
              <a:rPr lang="en-GB" sz="900" dirty="0">
                <a:hlinkClick r:id="rId4" tooltip="https://creativecommons.org/licenses/by-nc-sa/3.0/"/>
              </a:rPr>
              <a:t>CC BY-SA-NC</a:t>
            </a:r>
            <a:endParaRPr lang="en-GB" sz="900" dirty="0"/>
          </a:p>
        </p:txBody>
      </p:sp>
      <p:pic>
        <p:nvPicPr>
          <p:cNvPr id="8" name="Picture 7">
            <a:extLst>
              <a:ext uri="{FF2B5EF4-FFF2-40B4-BE49-F238E27FC236}">
                <a16:creationId xmlns:a16="http://schemas.microsoft.com/office/drawing/2014/main" id="{6DA014EE-8120-4A28-B828-33D9DA622E8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624040" y="715092"/>
            <a:ext cx="3000166" cy="2295527"/>
          </a:xfrm>
          <a:prstGeom prst="rect">
            <a:avLst/>
          </a:prstGeom>
        </p:spPr>
      </p:pic>
      <p:sp>
        <p:nvSpPr>
          <p:cNvPr id="9" name="TextBox 8">
            <a:extLst>
              <a:ext uri="{FF2B5EF4-FFF2-40B4-BE49-F238E27FC236}">
                <a16:creationId xmlns:a16="http://schemas.microsoft.com/office/drawing/2014/main" id="{B08BC49D-2B3E-4CDF-BB50-679A280F286D}"/>
              </a:ext>
            </a:extLst>
          </p:cNvPr>
          <p:cNvSpPr txBox="1"/>
          <p:nvPr/>
        </p:nvSpPr>
        <p:spPr>
          <a:xfrm>
            <a:off x="7401032" y="3023680"/>
            <a:ext cx="3936512" cy="230832"/>
          </a:xfrm>
          <a:prstGeom prst="rect">
            <a:avLst/>
          </a:prstGeom>
          <a:noFill/>
        </p:spPr>
        <p:txBody>
          <a:bodyPr wrap="square" rtlCol="0">
            <a:spAutoFit/>
          </a:bodyPr>
          <a:lstStyle/>
          <a:p>
            <a:r>
              <a:rPr lang="en-GB" sz="900" dirty="0">
                <a:hlinkClick r:id="rId6" tooltip="http://brewminate.com/rebuilding-ancient-greece-dark-ages-to-olympics/"/>
              </a:rPr>
              <a:t>This Photo</a:t>
            </a:r>
            <a:r>
              <a:rPr lang="en-GB" sz="900" dirty="0"/>
              <a:t> by Unknown Author is licensed under </a:t>
            </a:r>
            <a:r>
              <a:rPr lang="en-GB" sz="900" dirty="0">
                <a:hlinkClick r:id="rId4" tooltip="https://creativecommons.org/licenses/by-nc-sa/3.0/"/>
              </a:rPr>
              <a:t>CC BY-SA-NC</a:t>
            </a:r>
            <a:endParaRPr lang="en-GB" sz="900" dirty="0"/>
          </a:p>
        </p:txBody>
      </p:sp>
    </p:spTree>
    <p:extLst>
      <p:ext uri="{BB962C8B-B14F-4D97-AF65-F5344CB8AC3E}">
        <p14:creationId xmlns:p14="http://schemas.microsoft.com/office/powerpoint/2010/main" val="2652892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9652D62-ECFB-408E-ABE6-155A644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FEA985-924B-4044-8778-32D1E7164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lumMod val="75000"/>
              <a:lumOff val="25000"/>
            </a:schemeClr>
          </a:solidFill>
          <a:ln>
            <a:noFill/>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EF74AF-F1DA-4ED8-ABB4-B8A02DBB4398}"/>
              </a:ext>
            </a:extLst>
          </p:cNvPr>
          <p:cNvSpPr>
            <a:spLocks noGrp="1"/>
          </p:cNvSpPr>
          <p:nvPr>
            <p:ph type="title"/>
          </p:nvPr>
        </p:nvSpPr>
        <p:spPr>
          <a:xfrm>
            <a:off x="913795" y="963506"/>
            <a:ext cx="3740815" cy="4827693"/>
          </a:xfrm>
        </p:spPr>
        <p:txBody>
          <a:bodyPr>
            <a:normAutofit/>
          </a:bodyPr>
          <a:lstStyle/>
          <a:p>
            <a:pPr algn="r"/>
            <a:r>
              <a:rPr lang="en-GB" dirty="0"/>
              <a:t>What’s the difference?</a:t>
            </a:r>
            <a:endParaRPr lang="en-GB"/>
          </a:p>
        </p:txBody>
      </p:sp>
      <p:cxnSp>
        <p:nvCxnSpPr>
          <p:cNvPr id="12" name="Straight Connector 11">
            <a:extLst>
              <a:ext uri="{FF2B5EF4-FFF2-40B4-BE49-F238E27FC236}">
                <a16:creationId xmlns:a16="http://schemas.microsoft.com/office/drawing/2014/main" id="{96C7F9CB-BCC3-4648-8DEF-07B0887D87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81187"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12B9F5D-02C3-457D-99AF-1A868790FFEB}"/>
              </a:ext>
            </a:extLst>
          </p:cNvPr>
          <p:cNvSpPr>
            <a:spLocks noGrp="1"/>
          </p:cNvSpPr>
          <p:nvPr>
            <p:ph idx="1"/>
          </p:nvPr>
        </p:nvSpPr>
        <p:spPr>
          <a:xfrm>
            <a:off x="5307765" y="963507"/>
            <a:ext cx="5959791" cy="4827694"/>
          </a:xfrm>
          <a:effectLst/>
        </p:spPr>
        <p:txBody>
          <a:bodyPr anchor="ctr">
            <a:normAutofit/>
          </a:bodyPr>
          <a:lstStyle/>
          <a:p>
            <a:r>
              <a:rPr lang="en-GB">
                <a:solidFill>
                  <a:schemeClr val="tx1"/>
                </a:solidFill>
              </a:rPr>
              <a:t>The gods are viewed in a similar unsatisfied light as they have been for centuries it would seem, and we cannot rightly say there are dissimilarities between myths, because what we know about the gods isn't gospel to begin with. Writers, poets and philosophers have their own opinions on the gods and how they should be interpreted…</a:t>
            </a:r>
          </a:p>
        </p:txBody>
      </p:sp>
    </p:spTree>
    <p:extLst>
      <p:ext uri="{BB962C8B-B14F-4D97-AF65-F5344CB8AC3E}">
        <p14:creationId xmlns:p14="http://schemas.microsoft.com/office/powerpoint/2010/main" val="28559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E059A47-2864-4F76-9835-85306838F766}"/>
              </a:ext>
            </a:extLst>
          </p:cNvPr>
          <p:cNvSpPr txBox="1"/>
          <p:nvPr/>
        </p:nvSpPr>
        <p:spPr>
          <a:xfrm>
            <a:off x="6688060" y="229018"/>
            <a:ext cx="3078749" cy="97045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000" u="sng" dirty="0">
                <a:ln>
                  <a:solidFill>
                    <a:srgbClr val="404040">
                      <a:alpha val="10000"/>
                    </a:srgbClr>
                  </a:solidFill>
                </a:ln>
                <a:solidFill>
                  <a:srgbClr val="DADADA"/>
                </a:solidFill>
                <a:effectLst>
                  <a:outerShdw blurRad="9525" dist="25400" dir="14640000" algn="tl" rotWithShape="0">
                    <a:schemeClr val="bg1">
                      <a:alpha val="30000"/>
                    </a:schemeClr>
                  </a:outerShdw>
                </a:effectLst>
                <a:latin typeface="+mj-lt"/>
                <a:ea typeface="+mj-ea"/>
              </a:rPr>
              <a:t>What has the representation of the gods done to society? </a:t>
            </a:r>
          </a:p>
        </p:txBody>
      </p:sp>
      <p:sp>
        <p:nvSpPr>
          <p:cNvPr id="3" name="Content Placeholder 2">
            <a:extLst>
              <a:ext uri="{FF2B5EF4-FFF2-40B4-BE49-F238E27FC236}">
                <a16:creationId xmlns:a16="http://schemas.microsoft.com/office/drawing/2014/main" id="{F6838CB5-497E-4BE3-A4CF-8B23D2BCA403}"/>
              </a:ext>
            </a:extLst>
          </p:cNvPr>
          <p:cNvSpPr>
            <a:spLocks noGrp="1"/>
          </p:cNvSpPr>
          <p:nvPr>
            <p:ph idx="1"/>
          </p:nvPr>
        </p:nvSpPr>
        <p:spPr>
          <a:xfrm>
            <a:off x="781877" y="344558"/>
            <a:ext cx="3922645" cy="5869976"/>
          </a:xfrm>
        </p:spPr>
        <p:txBody>
          <a:bodyPr vert="horz" lIns="91440" tIns="45720" rIns="91440" bIns="45720" rtlCol="0" anchor="t">
            <a:normAutofit/>
          </a:bodyPr>
          <a:lstStyle/>
          <a:p>
            <a:pPr lvl="1">
              <a:lnSpc>
                <a:spcPct val="90000"/>
              </a:lnSpc>
            </a:pPr>
            <a:r>
              <a:rPr lang="en-US" sz="1600" u="sng" dirty="0">
                <a:ln>
                  <a:solidFill>
                    <a:srgbClr val="404040">
                      <a:alpha val="10000"/>
                    </a:srgbClr>
                  </a:solidFill>
                </a:ln>
                <a:solidFill>
                  <a:srgbClr val="DADADA"/>
                </a:solidFill>
              </a:rPr>
              <a:t>In ancient society: </a:t>
            </a:r>
          </a:p>
          <a:p>
            <a:pPr>
              <a:lnSpc>
                <a:spcPct val="90000"/>
              </a:lnSpc>
            </a:pPr>
            <a:r>
              <a:rPr lang="en-US" sz="1600" dirty="0">
                <a:ln>
                  <a:solidFill>
                    <a:srgbClr val="404040">
                      <a:alpha val="10000"/>
                    </a:srgbClr>
                  </a:solidFill>
                </a:ln>
                <a:solidFill>
                  <a:srgbClr val="DADADA"/>
                </a:solidFill>
              </a:rPr>
              <a:t>Through the epic poems from ancient Greece, development in entertainment and art progressed significantly, it also shaped Aristotle and Plato's’ separate philosophies and how they made their arguments in different public sectors, e.g. education, religion etc. [5]...</a:t>
            </a:r>
          </a:p>
          <a:p>
            <a:pPr lvl="1">
              <a:lnSpc>
                <a:spcPct val="90000"/>
              </a:lnSpc>
            </a:pPr>
            <a:r>
              <a:rPr lang="en-US" sz="1600" dirty="0">
                <a:ln>
                  <a:solidFill>
                    <a:srgbClr val="404040">
                      <a:alpha val="10000"/>
                    </a:srgbClr>
                  </a:solidFill>
                </a:ln>
                <a:solidFill>
                  <a:srgbClr val="DADADA"/>
                </a:solidFill>
              </a:rPr>
              <a:t>In modern society:</a:t>
            </a:r>
          </a:p>
          <a:p>
            <a:pPr>
              <a:lnSpc>
                <a:spcPct val="90000"/>
              </a:lnSpc>
            </a:pPr>
            <a:r>
              <a:rPr lang="en-US" sz="1600" dirty="0">
                <a:ln>
                  <a:solidFill>
                    <a:srgbClr val="404040">
                      <a:alpha val="10000"/>
                    </a:srgbClr>
                  </a:solidFill>
                </a:ln>
                <a:solidFill>
                  <a:srgbClr val="DADADA"/>
                </a:solidFill>
              </a:rPr>
              <a:t>The iconic features (pacing, storytelling, humor, tragedy etc.) within epic poems such as the Iliad and the Odyssey have translated well in modern media, and Hollywood, but some of the themes as mentioned before are not audience friendly in this day and age, and they may not be understood  and approached the same way. Modern society try to find the levity within the Greek pantheon, so for example, memes are used to exemplify the humor we find within the “family unit”…</a:t>
            </a:r>
          </a:p>
          <a:p>
            <a:pPr>
              <a:lnSpc>
                <a:spcPct val="90000"/>
              </a:lnSpc>
            </a:pPr>
            <a:endParaRPr lang="en-US" sz="1200" dirty="0">
              <a:ln>
                <a:solidFill>
                  <a:srgbClr val="404040">
                    <a:alpha val="10000"/>
                  </a:srgbClr>
                </a:solidFill>
              </a:ln>
              <a:solidFill>
                <a:srgbClr val="DADADA"/>
              </a:solidFill>
            </a:endParaRPr>
          </a:p>
        </p:txBody>
      </p:sp>
      <p:pic>
        <p:nvPicPr>
          <p:cNvPr id="3074" name="Picture 2" descr="Image result for iliad memes">
            <a:extLst>
              <a:ext uri="{FF2B5EF4-FFF2-40B4-BE49-F238E27FC236}">
                <a16:creationId xmlns:a16="http://schemas.microsoft.com/office/drawing/2014/main" id="{A69068B5-D763-41DE-804C-D23381FD7EE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06339" y="1328406"/>
            <a:ext cx="6642193" cy="4201187"/>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465896DF-7655-4267-ADE7-6BB6056718BC}"/>
              </a:ext>
            </a:extLst>
          </p:cNvPr>
          <p:cNvSpPr>
            <a:spLocks noGrp="1"/>
          </p:cNvSpPr>
          <p:nvPr>
            <p:ph type="ftr" sz="quarter" idx="11"/>
          </p:nvPr>
        </p:nvSpPr>
        <p:spPr>
          <a:xfrm>
            <a:off x="913795" y="6310313"/>
            <a:ext cx="6672865" cy="365125"/>
          </a:xfrm>
        </p:spPr>
        <p:txBody>
          <a:bodyPr vert="horz" lIns="91440" tIns="45720" rIns="91440" bIns="45720" rtlCol="0" anchor="ctr">
            <a:normAutofit/>
          </a:bodyPr>
          <a:lstStyle/>
          <a:p>
            <a:pPr defTabSz="914400">
              <a:spcAft>
                <a:spcPts val="600"/>
              </a:spcAft>
            </a:pPr>
            <a:r>
              <a:rPr lang="en-US" kern="1200">
                <a:solidFill>
                  <a:srgbClr val="F2F2F2"/>
                </a:solidFill>
                <a:effectLst>
                  <a:outerShdw blurRad="50800" dist="38100" dir="2700000" algn="tl" rotWithShape="0">
                    <a:schemeClr val="bg1">
                      <a:alpha val="43000"/>
                    </a:schemeClr>
                  </a:outerShdw>
                </a:effectLst>
                <a:latin typeface="+mn-lt"/>
                <a:ea typeface="+mn-ea"/>
                <a:cs typeface="+mn-cs"/>
              </a:rPr>
              <a:t>[5](Canatella, 2006)</a:t>
            </a:r>
          </a:p>
        </p:txBody>
      </p:sp>
    </p:spTree>
    <p:extLst>
      <p:ext uri="{BB962C8B-B14F-4D97-AF65-F5344CB8AC3E}">
        <p14:creationId xmlns:p14="http://schemas.microsoft.com/office/powerpoint/2010/main" val="62823995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C224410-FF86-4FBB-A05E-61232D4B1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F3BDD110-869E-4A8C-9250-C7AE5C840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2" y="-2"/>
            <a:ext cx="6088698" cy="6858002"/>
          </a:xfrm>
          <a:custGeom>
            <a:avLst/>
            <a:gdLst>
              <a:gd name="connsiteX0" fmla="*/ 0 w 6088698"/>
              <a:gd name="connsiteY0" fmla="*/ 0 h 6858002"/>
              <a:gd name="connsiteX1" fmla="*/ 2610464 w 6088698"/>
              <a:gd name="connsiteY1" fmla="*/ 0 h 6858002"/>
              <a:gd name="connsiteX2" fmla="*/ 2610464 w 6088698"/>
              <a:gd name="connsiteY2" fmla="*/ 3 h 6858002"/>
              <a:gd name="connsiteX3" fmla="*/ 5749313 w 6088698"/>
              <a:gd name="connsiteY3" fmla="*/ 3 h 6858002"/>
              <a:gd name="connsiteX4" fmla="*/ 5749313 w 6088698"/>
              <a:gd name="connsiteY4" fmla="*/ 4 h 6858002"/>
              <a:gd name="connsiteX5" fmla="*/ 5740011 w 6088698"/>
              <a:gd name="connsiteY5" fmla="*/ 4 h 6858002"/>
              <a:gd name="connsiteX6" fmla="*/ 5748114 w 6088698"/>
              <a:gd name="connsiteY6" fmla="*/ 40466 h 6858002"/>
              <a:gd name="connsiteX7" fmla="*/ 5771963 w 6088698"/>
              <a:gd name="connsiteY7" fmla="*/ 159110 h 6858002"/>
              <a:gd name="connsiteX8" fmla="*/ 5788633 w 6088698"/>
              <a:gd name="connsiteY8" fmla="*/ 245521 h 6858002"/>
              <a:gd name="connsiteX9" fmla="*/ 5806229 w 6088698"/>
              <a:gd name="connsiteY9" fmla="*/ 348391 h 6858002"/>
              <a:gd name="connsiteX10" fmla="*/ 5827299 w 6088698"/>
              <a:gd name="connsiteY10" fmla="*/ 470463 h 6858002"/>
              <a:gd name="connsiteX11" fmla="*/ 5849526 w 6088698"/>
              <a:gd name="connsiteY11" fmla="*/ 605566 h 6858002"/>
              <a:gd name="connsiteX12" fmla="*/ 5872911 w 6088698"/>
              <a:gd name="connsiteY12" fmla="*/ 757813 h 6858002"/>
              <a:gd name="connsiteX13" fmla="*/ 5897684 w 6088698"/>
              <a:gd name="connsiteY13" fmla="*/ 923777 h 6858002"/>
              <a:gd name="connsiteX14" fmla="*/ 5922459 w 6088698"/>
              <a:gd name="connsiteY14" fmla="*/ 1104142 h 6858002"/>
              <a:gd name="connsiteX15" fmla="*/ 5947695 w 6088698"/>
              <a:gd name="connsiteY15" fmla="*/ 1296166 h 6858002"/>
              <a:gd name="connsiteX16" fmla="*/ 5971079 w 6088698"/>
              <a:gd name="connsiteY16" fmla="*/ 1503278 h 6858002"/>
              <a:gd name="connsiteX17" fmla="*/ 5993538 w 6088698"/>
              <a:gd name="connsiteY17" fmla="*/ 1719991 h 6858002"/>
              <a:gd name="connsiteX18" fmla="*/ 6013913 w 6088698"/>
              <a:gd name="connsiteY18" fmla="*/ 1949048 h 6858002"/>
              <a:gd name="connsiteX19" fmla="*/ 6033361 w 6088698"/>
              <a:gd name="connsiteY19" fmla="*/ 2187706 h 6858002"/>
              <a:gd name="connsiteX20" fmla="*/ 6051654 w 6088698"/>
              <a:gd name="connsiteY20" fmla="*/ 2436652 h 6858002"/>
              <a:gd name="connsiteX21" fmla="*/ 6058136 w 6088698"/>
              <a:gd name="connsiteY21" fmla="*/ 2564211 h 6858002"/>
              <a:gd name="connsiteX22" fmla="*/ 6065314 w 6088698"/>
              <a:gd name="connsiteY22" fmla="*/ 2694512 h 6858002"/>
              <a:gd name="connsiteX23" fmla="*/ 6072027 w 6088698"/>
              <a:gd name="connsiteY23" fmla="*/ 2826871 h 6858002"/>
              <a:gd name="connsiteX24" fmla="*/ 6076427 w 6088698"/>
              <a:gd name="connsiteY24" fmla="*/ 2959917 h 6858002"/>
              <a:gd name="connsiteX25" fmla="*/ 6080363 w 6088698"/>
              <a:gd name="connsiteY25" fmla="*/ 3095705 h 6858002"/>
              <a:gd name="connsiteX26" fmla="*/ 6084530 w 6088698"/>
              <a:gd name="connsiteY26" fmla="*/ 3232865 h 6858002"/>
              <a:gd name="connsiteX27" fmla="*/ 6087308 w 6088698"/>
              <a:gd name="connsiteY27" fmla="*/ 3372768 h 6858002"/>
              <a:gd name="connsiteX28" fmla="*/ 6087308 w 6088698"/>
              <a:gd name="connsiteY28" fmla="*/ 3514043 h 6858002"/>
              <a:gd name="connsiteX29" fmla="*/ 6088698 w 6088698"/>
              <a:gd name="connsiteY29" fmla="*/ 3656689 h 6858002"/>
              <a:gd name="connsiteX30" fmla="*/ 6087308 w 6088698"/>
              <a:gd name="connsiteY30" fmla="*/ 3800707 h 6858002"/>
              <a:gd name="connsiteX31" fmla="*/ 6084530 w 6088698"/>
              <a:gd name="connsiteY31" fmla="*/ 3946783 h 6858002"/>
              <a:gd name="connsiteX32" fmla="*/ 6081983 w 6088698"/>
              <a:gd name="connsiteY32" fmla="*/ 4092858 h 6858002"/>
              <a:gd name="connsiteX33" fmla="*/ 6076427 w 6088698"/>
              <a:gd name="connsiteY33" fmla="*/ 4240991 h 6858002"/>
              <a:gd name="connsiteX34" fmla="*/ 6070639 w 6088698"/>
              <a:gd name="connsiteY34" fmla="*/ 4390495 h 6858002"/>
              <a:gd name="connsiteX35" fmla="*/ 6063924 w 6088698"/>
              <a:gd name="connsiteY35" fmla="*/ 4540000 h 6858002"/>
              <a:gd name="connsiteX36" fmla="*/ 6054432 w 6088698"/>
              <a:gd name="connsiteY36" fmla="*/ 4690876 h 6858002"/>
              <a:gd name="connsiteX37" fmla="*/ 6043086 w 6088698"/>
              <a:gd name="connsiteY37" fmla="*/ 4843123 h 6858002"/>
              <a:gd name="connsiteX38" fmla="*/ 6032204 w 6088698"/>
              <a:gd name="connsiteY38" fmla="*/ 4996057 h 6858002"/>
              <a:gd name="connsiteX39" fmla="*/ 6018313 w 6088698"/>
              <a:gd name="connsiteY39" fmla="*/ 5148990 h 6858002"/>
              <a:gd name="connsiteX40" fmla="*/ 6001642 w 6088698"/>
              <a:gd name="connsiteY40" fmla="*/ 5303981 h 6858002"/>
              <a:gd name="connsiteX41" fmla="*/ 5984972 w 6088698"/>
              <a:gd name="connsiteY41" fmla="*/ 5456914 h 6858002"/>
              <a:gd name="connsiteX42" fmla="*/ 5965754 w 6088698"/>
              <a:gd name="connsiteY42" fmla="*/ 5612591 h 6858002"/>
              <a:gd name="connsiteX43" fmla="*/ 5944685 w 6088698"/>
              <a:gd name="connsiteY43" fmla="*/ 5768953 h 6858002"/>
              <a:gd name="connsiteX44" fmla="*/ 5922459 w 6088698"/>
              <a:gd name="connsiteY44" fmla="*/ 5923258 h 6858002"/>
              <a:gd name="connsiteX45" fmla="*/ 5896527 w 6088698"/>
              <a:gd name="connsiteY45" fmla="*/ 6079621 h 6858002"/>
              <a:gd name="connsiteX46" fmla="*/ 5868743 w 6088698"/>
              <a:gd name="connsiteY46" fmla="*/ 6235297 h 6858002"/>
              <a:gd name="connsiteX47" fmla="*/ 5841190 w 6088698"/>
              <a:gd name="connsiteY47" fmla="*/ 6391660 h 6858002"/>
              <a:gd name="connsiteX48" fmla="*/ 5809008 w 6088698"/>
              <a:gd name="connsiteY48" fmla="*/ 6547336 h 6858002"/>
              <a:gd name="connsiteX49" fmla="*/ 5776130 w 6088698"/>
              <a:gd name="connsiteY49" fmla="*/ 6702327 h 6858002"/>
              <a:gd name="connsiteX50" fmla="*/ 5741633 w 6088698"/>
              <a:gd name="connsiteY50" fmla="*/ 6858002 h 6858002"/>
              <a:gd name="connsiteX51" fmla="*/ 2610464 w 6088698"/>
              <a:gd name="connsiteY51" fmla="*/ 6858002 h 6858002"/>
              <a:gd name="connsiteX52" fmla="*/ 0 w 6088698"/>
              <a:gd name="connsiteY52"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088698" h="6858002">
                <a:moveTo>
                  <a:pt x="0" y="0"/>
                </a:moveTo>
                <a:lnTo>
                  <a:pt x="2610464" y="0"/>
                </a:lnTo>
                <a:lnTo>
                  <a:pt x="2610464" y="3"/>
                </a:lnTo>
                <a:lnTo>
                  <a:pt x="5749313" y="3"/>
                </a:lnTo>
                <a:lnTo>
                  <a:pt x="5749313" y="4"/>
                </a:lnTo>
                <a:lnTo>
                  <a:pt x="5740011" y="4"/>
                </a:lnTo>
                <a:lnTo>
                  <a:pt x="5748114" y="40466"/>
                </a:lnTo>
                <a:lnTo>
                  <a:pt x="5771963" y="159110"/>
                </a:lnTo>
                <a:lnTo>
                  <a:pt x="5788633" y="245521"/>
                </a:lnTo>
                <a:lnTo>
                  <a:pt x="5806229" y="348391"/>
                </a:lnTo>
                <a:lnTo>
                  <a:pt x="5827299" y="470463"/>
                </a:lnTo>
                <a:lnTo>
                  <a:pt x="5849526" y="605566"/>
                </a:lnTo>
                <a:lnTo>
                  <a:pt x="5872911" y="757813"/>
                </a:lnTo>
                <a:lnTo>
                  <a:pt x="5897684" y="923777"/>
                </a:lnTo>
                <a:lnTo>
                  <a:pt x="5922459" y="1104142"/>
                </a:lnTo>
                <a:lnTo>
                  <a:pt x="5947695" y="1296166"/>
                </a:lnTo>
                <a:lnTo>
                  <a:pt x="5971079" y="1503278"/>
                </a:lnTo>
                <a:lnTo>
                  <a:pt x="5993538" y="1719991"/>
                </a:lnTo>
                <a:lnTo>
                  <a:pt x="6013913" y="1949048"/>
                </a:lnTo>
                <a:lnTo>
                  <a:pt x="6033361" y="2187706"/>
                </a:lnTo>
                <a:lnTo>
                  <a:pt x="6051654" y="2436652"/>
                </a:lnTo>
                <a:lnTo>
                  <a:pt x="6058136" y="2564211"/>
                </a:lnTo>
                <a:lnTo>
                  <a:pt x="6065314" y="2694512"/>
                </a:lnTo>
                <a:lnTo>
                  <a:pt x="6072027" y="2826871"/>
                </a:lnTo>
                <a:lnTo>
                  <a:pt x="6076427" y="2959917"/>
                </a:lnTo>
                <a:lnTo>
                  <a:pt x="6080363" y="3095705"/>
                </a:lnTo>
                <a:lnTo>
                  <a:pt x="6084530" y="3232865"/>
                </a:lnTo>
                <a:lnTo>
                  <a:pt x="6087308" y="3372768"/>
                </a:lnTo>
                <a:lnTo>
                  <a:pt x="6087308" y="3514043"/>
                </a:lnTo>
                <a:lnTo>
                  <a:pt x="6088698" y="3656689"/>
                </a:lnTo>
                <a:lnTo>
                  <a:pt x="6087308" y="3800707"/>
                </a:lnTo>
                <a:lnTo>
                  <a:pt x="6084530" y="3946783"/>
                </a:lnTo>
                <a:lnTo>
                  <a:pt x="6081983" y="4092858"/>
                </a:lnTo>
                <a:lnTo>
                  <a:pt x="6076427" y="4240991"/>
                </a:lnTo>
                <a:lnTo>
                  <a:pt x="6070639" y="4390495"/>
                </a:lnTo>
                <a:lnTo>
                  <a:pt x="6063924" y="4540000"/>
                </a:lnTo>
                <a:lnTo>
                  <a:pt x="6054432" y="4690876"/>
                </a:lnTo>
                <a:lnTo>
                  <a:pt x="6043086" y="4843123"/>
                </a:lnTo>
                <a:lnTo>
                  <a:pt x="6032204" y="4996057"/>
                </a:lnTo>
                <a:lnTo>
                  <a:pt x="6018313" y="5148990"/>
                </a:lnTo>
                <a:lnTo>
                  <a:pt x="6001642" y="5303981"/>
                </a:lnTo>
                <a:lnTo>
                  <a:pt x="5984972" y="5456914"/>
                </a:lnTo>
                <a:lnTo>
                  <a:pt x="5965754" y="5612591"/>
                </a:lnTo>
                <a:lnTo>
                  <a:pt x="5944685" y="5768953"/>
                </a:lnTo>
                <a:lnTo>
                  <a:pt x="5922459" y="5923258"/>
                </a:lnTo>
                <a:lnTo>
                  <a:pt x="5896527" y="6079621"/>
                </a:lnTo>
                <a:lnTo>
                  <a:pt x="5868743" y="6235297"/>
                </a:lnTo>
                <a:lnTo>
                  <a:pt x="5841190" y="6391660"/>
                </a:lnTo>
                <a:lnTo>
                  <a:pt x="5809008" y="6547336"/>
                </a:lnTo>
                <a:lnTo>
                  <a:pt x="5776130" y="6702327"/>
                </a:lnTo>
                <a:lnTo>
                  <a:pt x="5741633" y="6858002"/>
                </a:lnTo>
                <a:lnTo>
                  <a:pt x="2610464"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648616-1D33-4AAE-9EF8-F531A2430ABE}"/>
              </a:ext>
            </a:extLst>
          </p:cNvPr>
          <p:cNvSpPr>
            <a:spLocks noGrp="1"/>
          </p:cNvSpPr>
          <p:nvPr>
            <p:ph type="title"/>
          </p:nvPr>
        </p:nvSpPr>
        <p:spPr>
          <a:xfrm>
            <a:off x="900506" y="1118808"/>
            <a:ext cx="4671467" cy="4747683"/>
          </a:xfrm>
        </p:spPr>
        <p:txBody>
          <a:bodyPr anchor="ctr">
            <a:normAutofit/>
          </a:bodyPr>
          <a:lstStyle/>
          <a:p>
            <a:pPr algn="l"/>
            <a:r>
              <a:rPr lang="en-GB" sz="4800"/>
              <a:t>In summary!</a:t>
            </a:r>
          </a:p>
        </p:txBody>
      </p:sp>
      <p:sp>
        <p:nvSpPr>
          <p:cNvPr id="3" name="Content Placeholder 2">
            <a:extLst>
              <a:ext uri="{FF2B5EF4-FFF2-40B4-BE49-F238E27FC236}">
                <a16:creationId xmlns:a16="http://schemas.microsoft.com/office/drawing/2014/main" id="{662C13D9-91BF-4A63-80D1-14384033F342}"/>
              </a:ext>
            </a:extLst>
          </p:cNvPr>
          <p:cNvSpPr>
            <a:spLocks noGrp="1"/>
          </p:cNvSpPr>
          <p:nvPr>
            <p:ph idx="1"/>
          </p:nvPr>
        </p:nvSpPr>
        <p:spPr>
          <a:xfrm>
            <a:off x="6498769" y="1118809"/>
            <a:ext cx="5049763" cy="4747681"/>
          </a:xfrm>
          <a:effectLst/>
        </p:spPr>
        <p:txBody>
          <a:bodyPr anchor="ctr">
            <a:normAutofit/>
          </a:bodyPr>
          <a:lstStyle/>
          <a:p>
            <a:r>
              <a:rPr lang="en-GB">
                <a:solidFill>
                  <a:schemeClr val="tx1"/>
                </a:solidFill>
              </a:rPr>
              <a:t>The Greek gods have been represented in a myriad of ways throughout time, whether through literature, parodies or movies etc. They have come a long way from the Iliad. Homer used the gods for literary purposes, to display humour and betrayal and show us a gods fickle nature, an example of what may come with power. He also attempts to display human nature through his epic poems, using the demi-god Achilles and Hector the Trojan. </a:t>
            </a:r>
          </a:p>
        </p:txBody>
      </p:sp>
    </p:spTree>
    <p:extLst>
      <p:ext uri="{BB962C8B-B14F-4D97-AF65-F5344CB8AC3E}">
        <p14:creationId xmlns:p14="http://schemas.microsoft.com/office/powerpoint/2010/main" val="2264801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CF0714-81D6-4B89-9610-BEF2BA331330}"/>
              </a:ext>
            </a:extLst>
          </p:cNvPr>
          <p:cNvSpPr>
            <a:spLocks noGrp="1"/>
          </p:cNvSpPr>
          <p:nvPr>
            <p:ph type="title"/>
          </p:nvPr>
        </p:nvSpPr>
        <p:spPr>
          <a:xfrm>
            <a:off x="834013" y="1115568"/>
            <a:ext cx="3487616" cy="4626864"/>
          </a:xfrm>
        </p:spPr>
        <p:txBody>
          <a:bodyPr>
            <a:normAutofit/>
          </a:bodyPr>
          <a:lstStyle/>
          <a:p>
            <a:pPr algn="l"/>
            <a:r>
              <a:rPr lang="en-GB" sz="3600"/>
              <a:t>Bibliography</a:t>
            </a:r>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AE2B0C-3A2E-4DB8-86C8-81207B41AF2A}"/>
              </a:ext>
            </a:extLst>
          </p:cNvPr>
          <p:cNvSpPr>
            <a:spLocks noGrp="1"/>
          </p:cNvSpPr>
          <p:nvPr>
            <p:ph idx="1"/>
          </p:nvPr>
        </p:nvSpPr>
        <p:spPr>
          <a:xfrm>
            <a:off x="5105398" y="1115568"/>
            <a:ext cx="6245352" cy="4626864"/>
          </a:xfrm>
        </p:spPr>
        <p:txBody>
          <a:bodyPr anchor="ctr">
            <a:normAutofit fontScale="70000" lnSpcReduction="20000"/>
          </a:bodyPr>
          <a:lstStyle/>
          <a:p>
            <a:pPr lvl="0"/>
            <a:r>
              <a:rPr lang="en-GB" dirty="0">
                <a:effectLst/>
              </a:rPr>
              <a:t>Amazon.com. (2019). [online] Available at: https://www.amazon.com/Argonauts-Poster-Armstrong-Kovack-Raymond/dp/B002S787BM [Accessed 5 Jun. 2019].</a:t>
            </a:r>
          </a:p>
          <a:p>
            <a:pPr lvl="0"/>
            <a:r>
              <a:rPr lang="en-GB" dirty="0">
                <a:effectLst/>
              </a:rPr>
              <a:t>Amazon.com. (2019). [online] Available at: https://www.amazon.com/Hercules-New-York-Arnold-Stang/dp/B00004XMSC [Accessed 4 Jun. 2019].</a:t>
            </a:r>
          </a:p>
          <a:p>
            <a:pPr lvl="0"/>
            <a:r>
              <a:rPr lang="en-GB" dirty="0" err="1">
                <a:effectLst/>
              </a:rPr>
              <a:t>Canatella</a:t>
            </a:r>
            <a:r>
              <a:rPr lang="en-GB" dirty="0">
                <a:effectLst/>
              </a:rPr>
              <a:t>, H. (2006). </a:t>
            </a:r>
            <a:r>
              <a:rPr lang="en-GB" i="1" dirty="0">
                <a:effectLst/>
              </a:rPr>
              <a:t>Plato and Aristotle’s Educational Lessons from the Iliad</a:t>
            </a:r>
            <a:r>
              <a:rPr lang="en-GB" dirty="0">
                <a:effectLst/>
              </a:rPr>
              <a:t>. [</a:t>
            </a:r>
            <a:r>
              <a:rPr lang="en-GB" dirty="0" err="1">
                <a:effectLst/>
              </a:rPr>
              <a:t>ebook</a:t>
            </a:r>
            <a:r>
              <a:rPr lang="en-GB" dirty="0">
                <a:effectLst/>
              </a:rPr>
              <a:t>] Prince George. Available at: http://file:///C:/Users/SRVau/Downloads/73-235-1-PB%20(1).pdf [Accessed 4 Jun. 2019].</a:t>
            </a:r>
          </a:p>
          <a:p>
            <a:pPr lvl="0"/>
            <a:r>
              <a:rPr lang="en-GB" dirty="0">
                <a:effectLst>
                  <a:outerShdw blurRad="9525" dist="25400" dir="14640000" algn="tl">
                    <a:schemeClr val="bg1">
                      <a:alpha val="30000"/>
                    </a:schemeClr>
                  </a:outerShdw>
                </a:effectLst>
              </a:rPr>
              <a:t>Deviant Art (2015). </a:t>
            </a:r>
            <a:r>
              <a:rPr lang="en-GB" i="1" dirty="0">
                <a:effectLst>
                  <a:outerShdw blurRad="9525" dist="25400" dir="14640000" algn="tl">
                    <a:schemeClr val="bg1">
                      <a:alpha val="30000"/>
                    </a:schemeClr>
                  </a:outerShdw>
                </a:effectLst>
              </a:rPr>
              <a:t>Image of the cartoon gods in Hercules</a:t>
            </a:r>
            <a:r>
              <a:rPr lang="en-GB" dirty="0">
                <a:effectLst>
                  <a:outerShdw blurRad="9525" dist="25400" dir="14640000" algn="tl">
                    <a:schemeClr val="bg1">
                      <a:alpha val="30000"/>
                    </a:schemeClr>
                  </a:outerShdw>
                </a:effectLst>
              </a:rPr>
              <a:t>. [image] Available at: https://www.deviantart.com/s0nofapollo/art/Disney-Hercules-Olympian-Gods-317082497 [Accessed 4 Jun. 2019].</a:t>
            </a:r>
            <a:endParaRPr lang="en-GB" dirty="0">
              <a:effectLst/>
            </a:endParaRPr>
          </a:p>
          <a:p>
            <a:pPr lvl="0"/>
            <a:r>
              <a:rPr lang="en-GB" dirty="0">
                <a:effectLst/>
              </a:rPr>
              <a:t>Fandom Wiki (n.d.). </a:t>
            </a:r>
            <a:r>
              <a:rPr lang="en-GB" i="1" dirty="0">
                <a:effectLst/>
              </a:rPr>
              <a:t>Picture from the Percy Jackson movie in regards to modern interpretations of the gods</a:t>
            </a:r>
            <a:r>
              <a:rPr lang="en-GB" dirty="0">
                <a:effectLst/>
              </a:rPr>
              <a:t>. [image] Available at: https://100gamesvictorfanficstories.fandom.com/wiki/Olympian_Council [Accessed 3 Jun. 2019].</a:t>
            </a:r>
          </a:p>
          <a:p>
            <a:pPr lvl="0"/>
            <a:r>
              <a:rPr lang="en-GB" dirty="0">
                <a:effectLst/>
              </a:rPr>
              <a:t>Ferris, A. (2019). </a:t>
            </a:r>
            <a:r>
              <a:rPr lang="en-GB" i="1" dirty="0">
                <a:effectLst/>
              </a:rPr>
              <a:t>Author Rick Riordan Discusses Interpreting Mythology For Middle Schoolers | (The) Absolute</a:t>
            </a:r>
            <a:r>
              <a:rPr lang="en-GB" dirty="0">
                <a:effectLst/>
              </a:rPr>
              <a:t>. [online] Theabsolutemag.com. Available at: http://theabsolutemag.com/6499/videos/rick-riordan-discusses-interpreting-mythology-for-middle-schoolers/ [Accessed 4 Jun. 2019].</a:t>
            </a:r>
          </a:p>
          <a:p>
            <a:pPr>
              <a:lnSpc>
                <a:spcPct val="90000"/>
              </a:lnSpc>
            </a:pPr>
            <a:endParaRPr lang="en-GB" sz="1300" dirty="0"/>
          </a:p>
        </p:txBody>
      </p:sp>
    </p:spTree>
    <p:extLst>
      <p:ext uri="{BB962C8B-B14F-4D97-AF65-F5344CB8AC3E}">
        <p14:creationId xmlns:p14="http://schemas.microsoft.com/office/powerpoint/2010/main" val="2731266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C49F-4EC9-4179-8259-2EA5CC80FD38}"/>
              </a:ext>
            </a:extLst>
          </p:cNvPr>
          <p:cNvSpPr>
            <a:spLocks noGrp="1"/>
          </p:cNvSpPr>
          <p:nvPr>
            <p:ph type="title"/>
          </p:nvPr>
        </p:nvSpPr>
        <p:spPr>
          <a:xfrm>
            <a:off x="913795" y="609600"/>
            <a:ext cx="10353762" cy="970450"/>
          </a:xfrm>
        </p:spPr>
        <p:txBody>
          <a:bodyPr>
            <a:normAutofit/>
          </a:bodyPr>
          <a:lstStyle/>
          <a:p>
            <a:r>
              <a:rPr lang="en-GB" dirty="0"/>
              <a:t>Thank you for listening!</a:t>
            </a:r>
          </a:p>
        </p:txBody>
      </p:sp>
      <p:sp>
        <p:nvSpPr>
          <p:cNvPr id="3" name="Content Placeholder 2">
            <a:extLst>
              <a:ext uri="{FF2B5EF4-FFF2-40B4-BE49-F238E27FC236}">
                <a16:creationId xmlns:a16="http://schemas.microsoft.com/office/drawing/2014/main" id="{BF62E3D8-8E49-4FD1-B6A3-C99954B05818}"/>
              </a:ext>
            </a:extLst>
          </p:cNvPr>
          <p:cNvSpPr>
            <a:spLocks noGrp="1"/>
          </p:cNvSpPr>
          <p:nvPr>
            <p:ph idx="1"/>
          </p:nvPr>
        </p:nvSpPr>
        <p:spPr>
          <a:xfrm>
            <a:off x="2071688" y="2414312"/>
            <a:ext cx="5751773" cy="2029375"/>
          </a:xfrm>
        </p:spPr>
        <p:txBody>
          <a:bodyPr anchor="ctr">
            <a:normAutofit/>
          </a:bodyPr>
          <a:lstStyle/>
          <a:p>
            <a:endParaRPr lang="en-GB" dirty="0"/>
          </a:p>
          <a:p>
            <a:endParaRPr lang="en-GB" dirty="0"/>
          </a:p>
          <a:p>
            <a:pPr marL="36900" indent="0">
              <a:buNone/>
            </a:pPr>
            <a:r>
              <a:rPr lang="en-GB" dirty="0"/>
              <a:t>Are there any questions?</a:t>
            </a:r>
          </a:p>
        </p:txBody>
      </p:sp>
      <p:pic>
        <p:nvPicPr>
          <p:cNvPr id="7" name="Graphic 6" descr="Help">
            <a:extLst>
              <a:ext uri="{FF2B5EF4-FFF2-40B4-BE49-F238E27FC236}">
                <a16:creationId xmlns:a16="http://schemas.microsoft.com/office/drawing/2014/main" id="{24187D55-EA6A-4326-869B-EAC73469E9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70289" y="2132822"/>
            <a:ext cx="3258006" cy="3258006"/>
          </a:xfrm>
          <a:prstGeom prst="rect">
            <a:avLst/>
          </a:prstGeom>
        </p:spPr>
      </p:pic>
    </p:spTree>
    <p:extLst>
      <p:ext uri="{BB962C8B-B14F-4D97-AF65-F5344CB8AC3E}">
        <p14:creationId xmlns:p14="http://schemas.microsoft.com/office/powerpoint/2010/main" val="7870002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831</Words>
  <Application>Microsoft Office PowerPoint</Application>
  <PresentationFormat>Widescreen</PresentationFormat>
  <Paragraphs>52</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Baskerville Old Face</vt:lpstr>
      <vt:lpstr>Calibri</vt:lpstr>
      <vt:lpstr>Calisto MT</vt:lpstr>
      <vt:lpstr>Wingdings 2</vt:lpstr>
      <vt:lpstr>Slate</vt:lpstr>
      <vt:lpstr>How are the gods represented in modern media in comparison to the Iliad? What has this representation achieved?</vt:lpstr>
      <vt:lpstr>Popular Gods</vt:lpstr>
      <vt:lpstr>Other examples of gods in modern media </vt:lpstr>
      <vt:lpstr>Interpretations in older movies and other forms of media</vt:lpstr>
      <vt:lpstr>Brief overview on what the Iliad is about</vt:lpstr>
      <vt:lpstr>The Iliad’s portrayal </vt:lpstr>
      <vt:lpstr>What’s the difference?</vt:lpstr>
      <vt:lpstr>PowerPoint Presentation</vt:lpstr>
      <vt:lpstr>In summary!</vt:lpstr>
      <vt:lpstr>Bibliography</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are the gods represented in modern media in comparison to the Iliad? What has this representation achieved?</dc:title>
  <dc:creator>Sara Vaughan (1803069)</dc:creator>
  <cp:lastModifiedBy>Sara Vaughan (1803069)</cp:lastModifiedBy>
  <cp:revision>9</cp:revision>
  <dcterms:created xsi:type="dcterms:W3CDTF">2019-06-05T23:28:06Z</dcterms:created>
  <dcterms:modified xsi:type="dcterms:W3CDTF">2019-06-05T23:51:16Z</dcterms:modified>
</cp:coreProperties>
</file>