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11" Type="http://schemas.openxmlformats.org/officeDocument/2006/relationships/slide" Target="slides/slide7.xml"/><Relationship Id="rId10" Type="http://schemas.openxmlformats.org/officeDocument/2006/relationships/slide" Target="slides/slide6.xml"/><Relationship Id="rId12" Type="http://schemas.openxmlformats.org/officeDocument/2006/relationships/slide" Target="slides/slide8.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lang="en-GB" sz="1200">
                <a:solidFill>
                  <a:schemeClr val="dk1"/>
                </a:solidFill>
              </a:rPr>
              <a:t>So where did it all begin? From writing my second assignment I have given considerable thought as to what particular aspect I shall try to illustrate in this assignment. The history and the effort given by so many early  activists is so endearing. Without their continued work we would not be where we are today. </a:t>
            </a:r>
            <a:endParaRPr sz="1200">
              <a:solidFill>
                <a:schemeClr val="dk1"/>
              </a:solidFill>
            </a:endParaRPr>
          </a:p>
          <a:p>
            <a:pPr indent="0" lvl="0" marL="0" rtl="0" algn="l">
              <a:lnSpc>
                <a:spcPct val="150000"/>
              </a:lnSpc>
              <a:spcBef>
                <a:spcPts val="0"/>
              </a:spcBef>
              <a:spcAft>
                <a:spcPts val="0"/>
              </a:spcAft>
              <a:buClr>
                <a:schemeClr val="dk1"/>
              </a:buClr>
              <a:buSzPts val="1100"/>
              <a:buFont typeface="Arial"/>
              <a:buNone/>
            </a:pPr>
            <a:r>
              <a:rPr lang="en-GB" sz="1200">
                <a:solidFill>
                  <a:schemeClr val="dk1"/>
                </a:solidFill>
              </a:rPr>
              <a:t>Therefore I have decided to focus my work on the historical development of global  lesbian and gay rights</a:t>
            </a:r>
            <a:endParaRPr sz="1200">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7" name="Shape 57"/>
        <p:cNvGrpSpPr/>
        <p:nvPr/>
      </p:nvGrpSpPr>
      <p:grpSpPr>
        <a:xfrm>
          <a:off x="0" y="0"/>
          <a:ext cx="0" cy="0"/>
          <a:chOff x="0" y="0"/>
          <a:chExt cx="0" cy="0"/>
        </a:xfrm>
      </p:grpSpPr>
      <p:sp>
        <p:nvSpPr>
          <p:cNvPr id="58" name="Google Shape;58;g4c81291452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4c8129145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rPr>
              <a:t>So where did it all begin? </a:t>
            </a:r>
            <a:endParaRPr sz="1200">
              <a:solidFill>
                <a:schemeClr val="dk1"/>
              </a:solidFill>
            </a:endParaRPr>
          </a:p>
          <a:p>
            <a:pPr indent="0" lvl="0" marL="0" rtl="0" algn="l">
              <a:lnSpc>
                <a:spcPct val="150000"/>
              </a:lnSpc>
              <a:spcBef>
                <a:spcPts val="0"/>
              </a:spcBef>
              <a:spcAft>
                <a:spcPts val="0"/>
              </a:spcAft>
              <a:buClr>
                <a:schemeClr val="dk1"/>
              </a:buClr>
              <a:buSzPts val="1100"/>
              <a:buFont typeface="Arial"/>
              <a:buNone/>
            </a:pPr>
            <a:r>
              <a:rPr lang="en-GB" sz="1200">
                <a:solidFill>
                  <a:schemeClr val="dk1"/>
                </a:solidFill>
              </a:rPr>
              <a:t>The history of Human Rights can be traced back to as far back as 539 BC when Cyrus was King of Persia, conquered Babylon, freed the slaves and declared that all people had a right to choose their own religion and established racial equality.</a:t>
            </a:r>
            <a:endParaRPr sz="1200">
              <a:solidFill>
                <a:schemeClr val="dk1"/>
              </a:solidFill>
            </a:endParaRPr>
          </a:p>
          <a:p>
            <a:pPr indent="0" lvl="0" marL="0" rtl="0" algn="l">
              <a:lnSpc>
                <a:spcPct val="150000"/>
              </a:lnSpc>
              <a:spcBef>
                <a:spcPts val="0"/>
              </a:spcBef>
              <a:spcAft>
                <a:spcPts val="0"/>
              </a:spcAft>
              <a:buClr>
                <a:schemeClr val="dk1"/>
              </a:buClr>
              <a:buSzPts val="1100"/>
              <a:buFont typeface="Arial"/>
              <a:buNone/>
            </a:pPr>
            <a:r>
              <a:rPr lang="en-GB" sz="1200">
                <a:solidFill>
                  <a:schemeClr val="dk1"/>
                </a:solidFill>
              </a:rPr>
              <a:t> From this time onwards peoples rights and responsibilities have come from religion, beliefs, customs or laws. In medieval Britain the Magna Carta a charter of rights created by King John 1166 which is considered to be the of the beginning of the  legal constitution of the United Kingdom. Following this came laws and Bills setting out powers and rights.(hrlibrary.edu)</a:t>
            </a:r>
            <a:endParaRPr sz="1200">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 name="Shape 63"/>
        <p:cNvGrpSpPr/>
        <p:nvPr/>
      </p:nvGrpSpPr>
      <p:grpSpPr>
        <a:xfrm>
          <a:off x="0" y="0"/>
          <a:ext cx="0" cy="0"/>
          <a:chOff x="0" y="0"/>
          <a:chExt cx="0" cy="0"/>
        </a:xfrm>
      </p:grpSpPr>
      <p:sp>
        <p:nvSpPr>
          <p:cNvPr id="64" name="Google Shape;64;g4da6b85b6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4da6b85b6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lang="en-GB" sz="1200">
                <a:solidFill>
                  <a:schemeClr val="dk1"/>
                </a:solidFill>
              </a:rPr>
              <a:t>In Greek times pederasty (love between a man and a boy) is portrayed in Homer’s Iliad. In ancient Greek history Achilles, feeling upset by the king stops fighting outside Troy. His lover Patroclus, worrying that Achilles is losing his honour puts on Achilles’ armour and goes out to fight  Patroclus is killed, this makes Achilles return to the battle to kill the Trojan Hector.</a:t>
            </a:r>
            <a:endParaRPr sz="1200">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0" name="Shape 70"/>
        <p:cNvGrpSpPr/>
        <p:nvPr/>
      </p:nvGrpSpPr>
      <p:grpSpPr>
        <a:xfrm>
          <a:off x="0" y="0"/>
          <a:ext cx="0" cy="0"/>
          <a:chOff x="0" y="0"/>
          <a:chExt cx="0" cy="0"/>
        </a:xfrm>
      </p:grpSpPr>
      <p:sp>
        <p:nvSpPr>
          <p:cNvPr id="71" name="Google Shape;71;g4c81291452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4c81291452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lang="en-GB" sz="1200">
                <a:solidFill>
                  <a:srgbClr val="3D3A3B"/>
                </a:solidFill>
              </a:rPr>
              <a:t>The idea that human beings should have a set of basic rights and freedoms has deep roots in Britain. Landmark developments in Britain include:</a:t>
            </a:r>
            <a:endParaRPr sz="1200">
              <a:solidFill>
                <a:srgbClr val="3D3A3B"/>
              </a:solidFill>
            </a:endParaRPr>
          </a:p>
          <a:p>
            <a:pPr indent="-304800" lvl="0" marL="457200" rtl="0" algn="l">
              <a:lnSpc>
                <a:spcPct val="150000"/>
              </a:lnSpc>
              <a:spcBef>
                <a:spcPts val="800"/>
              </a:spcBef>
              <a:spcAft>
                <a:spcPts val="0"/>
              </a:spcAft>
              <a:buClr>
                <a:srgbClr val="3D3A3B"/>
              </a:buClr>
              <a:buSzPts val="1200"/>
              <a:buChar char="●"/>
            </a:pPr>
            <a:r>
              <a:rPr lang="en-GB" sz="1200">
                <a:solidFill>
                  <a:srgbClr val="3D3A3B"/>
                </a:solidFill>
              </a:rPr>
              <a:t>the Magna Carta of 1215</a:t>
            </a:r>
            <a:endParaRPr sz="1200">
              <a:solidFill>
                <a:srgbClr val="3D3A3B"/>
              </a:solidFill>
            </a:endParaRPr>
          </a:p>
          <a:p>
            <a:pPr indent="-304800" lvl="0" marL="457200" rtl="0" algn="l">
              <a:lnSpc>
                <a:spcPct val="150000"/>
              </a:lnSpc>
              <a:spcBef>
                <a:spcPts val="0"/>
              </a:spcBef>
              <a:spcAft>
                <a:spcPts val="0"/>
              </a:spcAft>
              <a:buClr>
                <a:srgbClr val="3D3A3B"/>
              </a:buClr>
              <a:buSzPts val="1200"/>
              <a:buChar char="●"/>
            </a:pPr>
            <a:r>
              <a:rPr lang="en-GB" sz="1200">
                <a:solidFill>
                  <a:srgbClr val="3D3A3B"/>
                </a:solidFill>
              </a:rPr>
              <a:t>the Habeas Corpus Act of 1679</a:t>
            </a:r>
            <a:endParaRPr sz="1200">
              <a:solidFill>
                <a:srgbClr val="3D3A3B"/>
              </a:solidFill>
            </a:endParaRPr>
          </a:p>
          <a:p>
            <a:pPr indent="-304800" lvl="0" marL="457200" rtl="0" algn="l">
              <a:lnSpc>
                <a:spcPct val="150000"/>
              </a:lnSpc>
              <a:spcBef>
                <a:spcPts val="0"/>
              </a:spcBef>
              <a:spcAft>
                <a:spcPts val="0"/>
              </a:spcAft>
              <a:buClr>
                <a:srgbClr val="3D3A3B"/>
              </a:buClr>
              <a:buSzPts val="1200"/>
              <a:buChar char="●"/>
            </a:pPr>
            <a:r>
              <a:rPr lang="en-GB" sz="1200">
                <a:solidFill>
                  <a:srgbClr val="3D3A3B"/>
                </a:solidFill>
              </a:rPr>
              <a:t>the Bill of Rights of 1689</a:t>
            </a:r>
            <a:endParaRPr sz="1200">
              <a:solidFill>
                <a:srgbClr val="3D3A3B"/>
              </a:solidFill>
            </a:endParaRPr>
          </a:p>
          <a:p>
            <a:pPr indent="-304800" lvl="0" marL="457200" rtl="0" algn="l">
              <a:lnSpc>
                <a:spcPct val="150000"/>
              </a:lnSpc>
              <a:spcBef>
                <a:spcPts val="0"/>
              </a:spcBef>
              <a:spcAft>
                <a:spcPts val="0"/>
              </a:spcAft>
              <a:buClr>
                <a:srgbClr val="3D3A3B"/>
              </a:buClr>
              <a:buSzPts val="1200"/>
              <a:buChar char="●"/>
            </a:pPr>
            <a:r>
              <a:t/>
            </a:r>
            <a:endParaRPr sz="1200">
              <a:solidFill>
                <a:srgbClr val="3D3A3B"/>
              </a:solidFill>
            </a:endParaRPr>
          </a:p>
          <a:p>
            <a:pPr indent="0" lvl="0" marL="0" rtl="0" algn="l">
              <a:spcBef>
                <a:spcPts val="80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6" name="Shape 76"/>
        <p:cNvGrpSpPr/>
        <p:nvPr/>
      </p:nvGrpSpPr>
      <p:grpSpPr>
        <a:xfrm>
          <a:off x="0" y="0"/>
          <a:ext cx="0" cy="0"/>
          <a:chOff x="0" y="0"/>
          <a:chExt cx="0" cy="0"/>
        </a:xfrm>
      </p:grpSpPr>
      <p:sp>
        <p:nvSpPr>
          <p:cNvPr id="77" name="Google Shape;77;g4c81291452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4c81291452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lang="en-GB" sz="1200">
                <a:solidFill>
                  <a:schemeClr val="dk1"/>
                </a:solidFill>
              </a:rPr>
              <a:t> In 1969,police raided Stonewall Inn, a divided community with a bar popular with lesbian and gays in New York. It was a riot that lasted for two nights and three days , where crowds battled the police.There was corruption within the police force as well as political resistance. The Stonewall Riots put an end to the fear of exposure and was a symbolic end to their victim status. (Cruikshank,1992,p.69) From this time a transformation occurred, the name ‘gay’ was adopted which showed an acceptance to their group identity. From being invisible or hidden they became open.Legislations were developed, papers, magazines and books were published. This all helped to change the ‘concept of homosexuality from a behavior to an identity’ (Cruikshank,1992.p.191)</a:t>
            </a:r>
            <a:endParaRPr sz="1200">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2" name="Shape 82"/>
        <p:cNvGrpSpPr/>
        <p:nvPr/>
      </p:nvGrpSpPr>
      <p:grpSpPr>
        <a:xfrm>
          <a:off x="0" y="0"/>
          <a:ext cx="0" cy="0"/>
          <a:chOff x="0" y="0"/>
          <a:chExt cx="0" cy="0"/>
        </a:xfrm>
      </p:grpSpPr>
      <p:sp>
        <p:nvSpPr>
          <p:cNvPr id="83" name="Google Shape;83;g4c81291452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4c81291452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just">
              <a:lnSpc>
                <a:spcPct val="150000"/>
              </a:lnSpc>
              <a:spcBef>
                <a:spcPts val="0"/>
              </a:spcBef>
              <a:spcAft>
                <a:spcPts val="0"/>
              </a:spcAft>
              <a:buClr>
                <a:schemeClr val="dk1"/>
              </a:buClr>
              <a:buSzPts val="1100"/>
              <a:buFont typeface="Arial"/>
              <a:buNone/>
            </a:pPr>
            <a:r>
              <a:rPr lang="en-GB" sz="1200">
                <a:solidFill>
                  <a:schemeClr val="dk1"/>
                </a:solidFill>
              </a:rPr>
              <a:t>Therefore whilst we are seeing considerable progress in Britain and parts of western Europe,according to research published by ILGA  there are over 76 countries where people are still being discriminated against.In 13 countries being gay or bisexual is punishable by death. In 74 countries same sex contact is a criminal offence (Independent, 2016) Globally some countries are being denied their claim of the full set of Human Rights (Marks,2006) When these rights are not allowed it has an impact on individuals health,discrimination in housing,jobs and health care.</a:t>
            </a:r>
            <a:endParaRPr sz="1200">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8" name="Shape 88"/>
        <p:cNvGrpSpPr/>
        <p:nvPr/>
      </p:nvGrpSpPr>
      <p:grpSpPr>
        <a:xfrm>
          <a:off x="0" y="0"/>
          <a:ext cx="0" cy="0"/>
          <a:chOff x="0" y="0"/>
          <a:chExt cx="0" cy="0"/>
        </a:xfrm>
      </p:grpSpPr>
      <p:sp>
        <p:nvSpPr>
          <p:cNvPr id="89" name="Google Shape;89;g4c81291452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4c81291452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4" name="Shape 94"/>
        <p:cNvGrpSpPr/>
        <p:nvPr/>
      </p:nvGrpSpPr>
      <p:grpSpPr>
        <a:xfrm>
          <a:off x="0" y="0"/>
          <a:ext cx="0" cy="0"/>
          <a:chOff x="0" y="0"/>
          <a:chExt cx="0" cy="0"/>
        </a:xfrm>
      </p:grpSpPr>
      <p:sp>
        <p:nvSpPr>
          <p:cNvPr id="95" name="Google Shape;95;g4c81291452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4c81291452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https://www.youtube.com/watch?v=zoNrXpFwg9k&amp;list=RDzoNrXpFwg9k&amp;start_radio=1&amp;t=218" TargetMode="External"/><Relationship Id="rId4" Type="http://schemas.openxmlformats.org/officeDocument/2006/relationships/hyperlink" Target="https://www.youtube.com/watch?v=zoNrXpFwg9k&amp;list=RDzoNrXpFwg9k&amp;start_radio=1&amp;t=218" TargetMode="External"/><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youtu.be/sRS-ToNpcNY" TargetMode="Externa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6.xml"/><Relationship Id="rId3" Type="http://schemas.openxmlformats.org/officeDocument/2006/relationships/hyperlink" Target="https://www.businessinsider.com/lgbtq-rights-around-the-world-maps-2018-10?r=US&amp;IR=T" TargetMode="Externa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73125" y="245275"/>
            <a:ext cx="8659200" cy="2799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 </a:t>
            </a:r>
            <a:r>
              <a:rPr lang="en-GB" sz="1400"/>
              <a:t>The achievement for equality for lesbian and gay citizens is part of the unfinished business of modern democracy. (Kaplan,1997,p3.)</a:t>
            </a:r>
            <a:endParaRPr sz="1400"/>
          </a:p>
        </p:txBody>
      </p:sp>
      <p:sp>
        <p:nvSpPr>
          <p:cNvPr id="55" name="Google Shape;55;p13"/>
          <p:cNvSpPr txBox="1"/>
          <p:nvPr>
            <p:ph idx="1" type="subTitle"/>
          </p:nvPr>
        </p:nvSpPr>
        <p:spPr>
          <a:xfrm>
            <a:off x="311700" y="3873850"/>
            <a:ext cx="7472100" cy="771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sz="3000">
                <a:solidFill>
                  <a:schemeClr val="dk1"/>
                </a:solidFill>
              </a:rPr>
              <a:t>Assignment 3</a:t>
            </a:r>
            <a:endParaRPr sz="3000"/>
          </a:p>
          <a:p>
            <a:pPr indent="0" lvl="0" marL="0" rtl="0" algn="ctr">
              <a:spcBef>
                <a:spcPts val="0"/>
              </a:spcBef>
              <a:spcAft>
                <a:spcPts val="0"/>
              </a:spcAft>
              <a:buNone/>
            </a:pPr>
            <a:r>
              <a:t/>
            </a:r>
            <a:endParaRPr sz="3000">
              <a:solidFill>
                <a:schemeClr val="dk1"/>
              </a:solidFill>
            </a:endParaRPr>
          </a:p>
          <a:p>
            <a:pPr indent="0" lvl="0" marL="0" rtl="0" algn="ctr">
              <a:spcBef>
                <a:spcPts val="0"/>
              </a:spcBef>
              <a:spcAft>
                <a:spcPts val="0"/>
              </a:spcAft>
              <a:buNone/>
            </a:pPr>
            <a:r>
              <a:t/>
            </a:r>
            <a:endParaRPr sz="3000">
              <a:solidFill>
                <a:schemeClr val="dk1"/>
              </a:solidFill>
            </a:endParaRPr>
          </a:p>
          <a:p>
            <a:pPr indent="0" lvl="0" marL="0" rtl="0" algn="ctr">
              <a:spcBef>
                <a:spcPts val="0"/>
              </a:spcBef>
              <a:spcAft>
                <a:spcPts val="0"/>
              </a:spcAft>
              <a:buClr>
                <a:schemeClr val="dk1"/>
              </a:buClr>
              <a:buSzPts val="1100"/>
              <a:buFont typeface="Arial"/>
              <a:buNone/>
            </a:pPr>
            <a:r>
              <a:t/>
            </a:r>
            <a:endParaRPr sz="3000"/>
          </a:p>
        </p:txBody>
      </p:sp>
      <p:pic>
        <p:nvPicPr>
          <p:cNvPr id="56" name="Google Shape;56;p13"/>
          <p:cNvPicPr preferRelativeResize="0"/>
          <p:nvPr/>
        </p:nvPicPr>
        <p:blipFill>
          <a:blip r:embed="rId3">
            <a:alphaModFix/>
          </a:blip>
          <a:stretch>
            <a:fillRect/>
          </a:stretch>
        </p:blipFill>
        <p:spPr>
          <a:xfrm>
            <a:off x="5736675" y="331852"/>
            <a:ext cx="2619375" cy="19333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0" name="Shape 60"/>
        <p:cNvGrpSpPr/>
        <p:nvPr/>
      </p:nvGrpSpPr>
      <p:grpSpPr>
        <a:xfrm>
          <a:off x="0" y="0"/>
          <a:ext cx="0" cy="0"/>
          <a:chOff x="0" y="0"/>
          <a:chExt cx="0" cy="0"/>
        </a:xfrm>
      </p:grpSpPr>
      <p:sp>
        <p:nvSpPr>
          <p:cNvPr id="61" name="Google Shape;61;p14"/>
          <p:cNvSpPr txBox="1"/>
          <p:nvPr>
            <p:ph type="ctrTitle"/>
          </p:nvPr>
        </p:nvSpPr>
        <p:spPr>
          <a:xfrm>
            <a:off x="311700" y="744575"/>
            <a:ext cx="8520600" cy="4124700"/>
          </a:xfrm>
          <a:prstGeom prst="rect">
            <a:avLst/>
          </a:prstGeom>
        </p:spPr>
        <p:txBody>
          <a:bodyPr anchorCtr="0" anchor="b" bIns="91425" lIns="91425" spcFirstLastPara="1" rIns="91425" wrap="square" tIns="91425">
            <a:noAutofit/>
          </a:bodyPr>
          <a:lstStyle/>
          <a:p>
            <a:pPr indent="0" lvl="0" marL="0" rtl="0" algn="l">
              <a:lnSpc>
                <a:spcPct val="150000"/>
              </a:lnSpc>
              <a:spcBef>
                <a:spcPts val="0"/>
              </a:spcBef>
              <a:spcAft>
                <a:spcPts val="0"/>
              </a:spcAft>
              <a:buNone/>
            </a:pPr>
            <a:r>
              <a:rPr lang="en-GB" sz="3600"/>
              <a:t>Cyrus King of Persia</a:t>
            </a:r>
            <a:endParaRPr sz="3600"/>
          </a:p>
          <a:p>
            <a:pPr indent="0" lvl="0" marL="0" rtl="0" algn="l">
              <a:lnSpc>
                <a:spcPct val="150000"/>
              </a:lnSpc>
              <a:spcBef>
                <a:spcPts val="0"/>
              </a:spcBef>
              <a:spcAft>
                <a:spcPts val="0"/>
              </a:spcAft>
              <a:buNone/>
            </a:pPr>
            <a:r>
              <a:t/>
            </a:r>
            <a:endParaRPr sz="1200"/>
          </a:p>
          <a:p>
            <a:pPr indent="0" lvl="0" marL="0" rtl="0" algn="l">
              <a:lnSpc>
                <a:spcPct val="150000"/>
              </a:lnSpc>
              <a:spcBef>
                <a:spcPts val="0"/>
              </a:spcBef>
              <a:spcAft>
                <a:spcPts val="0"/>
              </a:spcAft>
              <a:buNone/>
            </a:pPr>
            <a:r>
              <a:t/>
            </a:r>
            <a:endParaRPr sz="1200"/>
          </a:p>
          <a:p>
            <a:pPr indent="0" lvl="0" marL="0" rtl="0" algn="l">
              <a:lnSpc>
                <a:spcPct val="150000"/>
              </a:lnSpc>
              <a:spcBef>
                <a:spcPts val="0"/>
              </a:spcBef>
              <a:spcAft>
                <a:spcPts val="0"/>
              </a:spcAft>
              <a:buNone/>
            </a:pPr>
            <a:r>
              <a:t/>
            </a:r>
            <a:endParaRPr sz="1200"/>
          </a:p>
          <a:p>
            <a:pPr indent="0" lvl="0" marL="0" rtl="0" algn="l">
              <a:lnSpc>
                <a:spcPct val="150000"/>
              </a:lnSpc>
              <a:spcBef>
                <a:spcPts val="0"/>
              </a:spcBef>
              <a:spcAft>
                <a:spcPts val="0"/>
              </a:spcAft>
              <a:buNone/>
            </a:pPr>
            <a:r>
              <a:t/>
            </a:r>
            <a:endParaRPr sz="1200"/>
          </a:p>
          <a:p>
            <a:pPr indent="0" lvl="0" marL="0" rtl="0" algn="l">
              <a:lnSpc>
                <a:spcPct val="150000"/>
              </a:lnSpc>
              <a:spcBef>
                <a:spcPts val="0"/>
              </a:spcBef>
              <a:spcAft>
                <a:spcPts val="0"/>
              </a:spcAft>
              <a:buNone/>
            </a:pPr>
            <a:r>
              <a:t/>
            </a:r>
            <a:endParaRPr sz="1200"/>
          </a:p>
          <a:p>
            <a:pPr indent="0" lvl="0" marL="0" rtl="0" algn="l">
              <a:lnSpc>
                <a:spcPct val="150000"/>
              </a:lnSpc>
              <a:spcBef>
                <a:spcPts val="0"/>
              </a:spcBef>
              <a:spcAft>
                <a:spcPts val="0"/>
              </a:spcAft>
              <a:buClr>
                <a:schemeClr val="dk1"/>
              </a:buClr>
              <a:buSzPts val="1100"/>
              <a:buFont typeface="Arial"/>
              <a:buNone/>
            </a:pPr>
            <a:r>
              <a:rPr lang="en-GB" sz="1200" u="sng">
                <a:solidFill>
                  <a:srgbClr val="1155CC"/>
                </a:solidFill>
                <a:hlinkClick r:id="rId3"/>
              </a:rPr>
              <a:t>www.youtube.com/watch?v=zoNrXpFwg9k&amp;list=RDzoNrXpFwg9k&amp;</a:t>
            </a:r>
            <a:r>
              <a:rPr lang="en-GB" sz="1200" u="sng">
                <a:solidFill>
                  <a:srgbClr val="1155CC"/>
                </a:solidFill>
                <a:hlinkClick r:id="rId4"/>
              </a:rPr>
              <a:t>start_radio=1&amp;t=218</a:t>
            </a:r>
            <a:endParaRPr sz="1100"/>
          </a:p>
          <a:p>
            <a:pPr indent="0" lvl="0" marL="0" rtl="0" algn="ctr">
              <a:spcBef>
                <a:spcPts val="0"/>
              </a:spcBef>
              <a:spcAft>
                <a:spcPts val="0"/>
              </a:spcAft>
              <a:buNone/>
            </a:pPr>
            <a:r>
              <a:t/>
            </a:r>
            <a:endParaRPr/>
          </a:p>
        </p:txBody>
      </p:sp>
      <p:pic>
        <p:nvPicPr>
          <p:cNvPr id="62" name="Google Shape;62;p14"/>
          <p:cNvPicPr preferRelativeResize="0"/>
          <p:nvPr/>
        </p:nvPicPr>
        <p:blipFill>
          <a:blip r:embed="rId5">
            <a:alphaModFix/>
          </a:blip>
          <a:stretch>
            <a:fillRect/>
          </a:stretch>
        </p:blipFill>
        <p:spPr>
          <a:xfrm>
            <a:off x="5475325" y="590600"/>
            <a:ext cx="2940000" cy="31101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6" name="Shape 66"/>
        <p:cNvGrpSpPr/>
        <p:nvPr/>
      </p:nvGrpSpPr>
      <p:grpSpPr>
        <a:xfrm>
          <a:off x="0" y="0"/>
          <a:ext cx="0" cy="0"/>
          <a:chOff x="0" y="0"/>
          <a:chExt cx="0" cy="0"/>
        </a:xfrm>
      </p:grpSpPr>
      <p:sp>
        <p:nvSpPr>
          <p:cNvPr id="67" name="Google Shape;67;p15"/>
          <p:cNvSpPr txBox="1"/>
          <p:nvPr>
            <p:ph type="ctrTitle"/>
          </p:nvPr>
        </p:nvSpPr>
        <p:spPr>
          <a:xfrm>
            <a:off x="311700" y="152400"/>
            <a:ext cx="8520600" cy="3629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a:p>
        </p:txBody>
      </p:sp>
      <p:sp>
        <p:nvSpPr>
          <p:cNvPr id="68" name="Google Shape;68;p15"/>
          <p:cNvSpPr txBox="1"/>
          <p:nvPr>
            <p:ph idx="1" type="subTitle"/>
          </p:nvPr>
        </p:nvSpPr>
        <p:spPr>
          <a:xfrm>
            <a:off x="335550" y="3975150"/>
            <a:ext cx="8472900" cy="58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pic>
        <p:nvPicPr>
          <p:cNvPr id="69" name="Google Shape;69;p15"/>
          <p:cNvPicPr preferRelativeResize="0"/>
          <p:nvPr/>
        </p:nvPicPr>
        <p:blipFill>
          <a:blip r:embed="rId3">
            <a:alphaModFix/>
          </a:blip>
          <a:stretch>
            <a:fillRect/>
          </a:stretch>
        </p:blipFill>
        <p:spPr>
          <a:xfrm>
            <a:off x="712375" y="339050"/>
            <a:ext cx="3352650" cy="33127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3" name="Shape 73"/>
        <p:cNvGrpSpPr/>
        <p:nvPr/>
      </p:nvGrpSpPr>
      <p:grpSpPr>
        <a:xfrm>
          <a:off x="0" y="0"/>
          <a:ext cx="0" cy="0"/>
          <a:chOff x="0" y="0"/>
          <a:chExt cx="0" cy="0"/>
        </a:xfrm>
      </p:grpSpPr>
      <p:sp>
        <p:nvSpPr>
          <p:cNvPr id="74" name="Google Shape;74;p16"/>
          <p:cNvSpPr txBox="1"/>
          <p:nvPr>
            <p:ph type="ctrTitle"/>
          </p:nvPr>
        </p:nvSpPr>
        <p:spPr>
          <a:xfrm>
            <a:off x="311700" y="173125"/>
            <a:ext cx="8520600" cy="4703400"/>
          </a:xfrm>
          <a:prstGeom prst="rect">
            <a:avLst/>
          </a:prstGeom>
        </p:spPr>
        <p:txBody>
          <a:bodyPr anchorCtr="0" anchor="b"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lang="en-GB" sz="1200"/>
              <a:t> </a:t>
            </a:r>
            <a:r>
              <a:rPr lang="en-GB" sz="1200" u="sng">
                <a:solidFill>
                  <a:srgbClr val="1155CC"/>
                </a:solidFill>
                <a:hlinkClick r:id="rId3"/>
              </a:rPr>
              <a:t>https://youtu.be/sRS-ToNpcNY</a:t>
            </a:r>
            <a:endParaRPr sz="1200"/>
          </a:p>
          <a:p>
            <a:pPr indent="0" lvl="0" marL="0" rtl="0" algn="ctr">
              <a:spcBef>
                <a:spcPts val="800"/>
              </a:spcBef>
              <a:spcAft>
                <a:spcPts val="0"/>
              </a:spcAft>
              <a:buNone/>
            </a:pPr>
            <a:r>
              <a:t/>
            </a:r>
            <a:endParaRPr sz="1400"/>
          </a:p>
        </p:txBody>
      </p:sp>
      <p:pic>
        <p:nvPicPr>
          <p:cNvPr id="75" name="Google Shape;75;p16"/>
          <p:cNvPicPr preferRelativeResize="0"/>
          <p:nvPr/>
        </p:nvPicPr>
        <p:blipFill>
          <a:blip r:embed="rId4">
            <a:alphaModFix/>
          </a:blip>
          <a:stretch>
            <a:fillRect/>
          </a:stretch>
        </p:blipFill>
        <p:spPr>
          <a:xfrm>
            <a:off x="5406600" y="504975"/>
            <a:ext cx="2964000" cy="385725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9" name="Shape 79"/>
        <p:cNvGrpSpPr/>
        <p:nvPr/>
      </p:nvGrpSpPr>
      <p:grpSpPr>
        <a:xfrm>
          <a:off x="0" y="0"/>
          <a:ext cx="0" cy="0"/>
          <a:chOff x="0" y="0"/>
          <a:chExt cx="0" cy="0"/>
        </a:xfrm>
      </p:grpSpPr>
      <p:sp>
        <p:nvSpPr>
          <p:cNvPr id="80" name="Google Shape;80;p17"/>
          <p:cNvSpPr txBox="1"/>
          <p:nvPr>
            <p:ph type="ctrTitle"/>
          </p:nvPr>
        </p:nvSpPr>
        <p:spPr>
          <a:xfrm>
            <a:off x="311700" y="744575"/>
            <a:ext cx="8520600" cy="4045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Stonewall Riots 1969</a:t>
            </a:r>
            <a:endParaRPr/>
          </a:p>
        </p:txBody>
      </p:sp>
      <p:pic>
        <p:nvPicPr>
          <p:cNvPr id="81" name="Google Shape;81;p17"/>
          <p:cNvPicPr preferRelativeResize="0"/>
          <p:nvPr/>
        </p:nvPicPr>
        <p:blipFill>
          <a:blip r:embed="rId3">
            <a:alphaModFix/>
          </a:blip>
          <a:stretch>
            <a:fillRect/>
          </a:stretch>
        </p:blipFill>
        <p:spPr>
          <a:xfrm>
            <a:off x="1811600" y="1220050"/>
            <a:ext cx="4933950" cy="27622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5" name="Shape 85"/>
        <p:cNvGrpSpPr/>
        <p:nvPr/>
      </p:nvGrpSpPr>
      <p:grpSpPr>
        <a:xfrm>
          <a:off x="0" y="0"/>
          <a:ext cx="0" cy="0"/>
          <a:chOff x="0" y="0"/>
          <a:chExt cx="0" cy="0"/>
        </a:xfrm>
      </p:grpSpPr>
      <p:sp>
        <p:nvSpPr>
          <p:cNvPr id="86" name="Google Shape;86;p18"/>
          <p:cNvSpPr txBox="1"/>
          <p:nvPr>
            <p:ph idx="1" type="body"/>
          </p:nvPr>
        </p:nvSpPr>
        <p:spPr>
          <a:xfrm>
            <a:off x="728600" y="4191275"/>
            <a:ext cx="5581800" cy="644400"/>
          </a:xfrm>
          <a:prstGeom prst="rect">
            <a:avLst/>
          </a:prstGeom>
        </p:spPr>
        <p:txBody>
          <a:bodyPr anchorCtr="0" anchor="ctr"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lang="en-GB" sz="1200" u="sng">
                <a:solidFill>
                  <a:srgbClr val="1155CC"/>
                </a:solidFill>
                <a:hlinkClick r:id="rId3"/>
              </a:rPr>
              <a:t>https://www.businessinsider.com/lgbtq-rights-around-the-world-maps-2018-10?r=US&amp;IR=T</a:t>
            </a:r>
            <a:endParaRPr/>
          </a:p>
        </p:txBody>
      </p:sp>
      <p:pic>
        <p:nvPicPr>
          <p:cNvPr id="87" name="Google Shape;87;p18"/>
          <p:cNvPicPr preferRelativeResize="0"/>
          <p:nvPr/>
        </p:nvPicPr>
        <p:blipFill>
          <a:blip r:embed="rId4">
            <a:alphaModFix/>
          </a:blip>
          <a:stretch>
            <a:fillRect/>
          </a:stretch>
        </p:blipFill>
        <p:spPr>
          <a:xfrm>
            <a:off x="728600" y="657375"/>
            <a:ext cx="6643925" cy="33219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1" name="Shape 91"/>
        <p:cNvGrpSpPr/>
        <p:nvPr/>
      </p:nvGrpSpPr>
      <p:grpSpPr>
        <a:xfrm>
          <a:off x="0" y="0"/>
          <a:ext cx="0" cy="0"/>
          <a:chOff x="0" y="0"/>
          <a:chExt cx="0" cy="0"/>
        </a:xfrm>
      </p:grpSpPr>
      <p:sp>
        <p:nvSpPr>
          <p:cNvPr id="92" name="Google Shape;92;p19"/>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https://www.theguardian.com/world/2018/sep/06/indian-supreme-court-decriminalises-homosexuality</a:t>
            </a:r>
            <a:endParaRPr sz="2400">
              <a:solidFill>
                <a:schemeClr val="dk1"/>
              </a:solidFill>
            </a:endParaRPr>
          </a:p>
          <a:p>
            <a:pPr indent="0" lvl="0" marL="0" rtl="0" algn="ctr">
              <a:spcBef>
                <a:spcPts val="0"/>
              </a:spcBef>
              <a:spcAft>
                <a:spcPts val="0"/>
              </a:spcAft>
              <a:buNone/>
            </a:pPr>
            <a:r>
              <a:t/>
            </a:r>
            <a:endParaRPr sz="2400">
              <a:solidFill>
                <a:schemeClr val="dk1"/>
              </a:solidFill>
            </a:endParaRPr>
          </a:p>
          <a:p>
            <a:pPr indent="0" lvl="0" marL="0" rtl="0" algn="ctr">
              <a:spcBef>
                <a:spcPts val="0"/>
              </a:spcBef>
              <a:spcAft>
                <a:spcPts val="0"/>
              </a:spcAft>
              <a:buNone/>
            </a:pPr>
            <a:r>
              <a:t/>
            </a:r>
            <a:endParaRPr sz="2400">
              <a:solidFill>
                <a:schemeClr val="dk1"/>
              </a:solidFill>
            </a:endParaRPr>
          </a:p>
          <a:p>
            <a:pPr indent="0" lvl="0" marL="0" rtl="0" algn="ctr">
              <a:spcBef>
                <a:spcPts val="0"/>
              </a:spcBef>
              <a:spcAft>
                <a:spcPts val="0"/>
              </a:spcAft>
              <a:buNone/>
            </a:pPr>
            <a:r>
              <a:rPr lang="en-GB"/>
              <a:t>India</a:t>
            </a:r>
            <a:endParaRPr/>
          </a:p>
        </p:txBody>
      </p:sp>
      <p:sp>
        <p:nvSpPr>
          <p:cNvPr id="93" name="Google Shape;93;p19"/>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24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7" name="Shape 97"/>
        <p:cNvGrpSpPr/>
        <p:nvPr/>
      </p:nvGrpSpPr>
      <p:grpSpPr>
        <a:xfrm>
          <a:off x="0" y="0"/>
          <a:ext cx="0" cy="0"/>
          <a:chOff x="0" y="0"/>
          <a:chExt cx="0" cy="0"/>
        </a:xfrm>
      </p:grpSpPr>
      <p:sp>
        <p:nvSpPr>
          <p:cNvPr id="98" name="Google Shape;98;p20"/>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a:p>
        </p:txBody>
      </p:sp>
      <p:sp>
        <p:nvSpPr>
          <p:cNvPr id="99" name="Google Shape;99;p20"/>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China</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