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21374100" cy="15113000"/>
  <p:notesSz cx="6858000" cy="9144000"/>
  <p:embeddedFontLst>
    <p:embeddedFont>
      <p:font typeface="Calibri" pitchFamily="34" charset="0"/>
      <p:regular r:id="rId4"/>
      <p:bold r:id="rId5"/>
      <p:italic r:id="rId6"/>
      <p:boldItalic r:id="rId7"/>
    </p:embeddedFont>
    <p:embeddedFont>
      <p:font typeface="Arial Bold" charset="0"/>
      <p:regular r:id="rId8"/>
      <p:bold r:id="rId9"/>
    </p:embeddedFont>
    <p:embeddedFont>
      <p:font typeface="Arial Bold Italics" charset="0"/>
      <p:regular r:id="rId10"/>
    </p:embeddedFont>
    <p:embeddedFont>
      <p:font typeface="Arial Italics" charset="0"/>
      <p:regular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22" autoAdjust="0"/>
  </p:normalViewPr>
  <p:slideViewPr>
    <p:cSldViewPr>
      <p:cViewPr varScale="1">
        <p:scale>
          <a:sx n="38" d="100"/>
          <a:sy n="38" d="100"/>
        </p:scale>
        <p:origin x="-124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02825" y="685607"/>
            <a:ext cx="18978349" cy="13709345"/>
            <a:chOff x="0" y="0"/>
            <a:chExt cx="3400706" cy="2456560"/>
          </a:xfrm>
        </p:grpSpPr>
        <p:sp>
          <p:nvSpPr>
            <p:cNvPr id="3" name="Freeform 3"/>
            <p:cNvSpPr/>
            <p:nvPr/>
          </p:nvSpPr>
          <p:spPr>
            <a:xfrm>
              <a:off x="0" y="0"/>
              <a:ext cx="3400706" cy="2456560"/>
            </a:xfrm>
            <a:custGeom>
              <a:avLst/>
              <a:gdLst/>
              <a:ahLst/>
              <a:cxnLst/>
              <a:rect l="l" t="t" r="r" b="b"/>
              <a:pathLst>
                <a:path w="3400706" h="2456560">
                  <a:moveTo>
                    <a:pt x="0" y="0"/>
                  </a:moveTo>
                  <a:lnTo>
                    <a:pt x="3400706" y="0"/>
                  </a:lnTo>
                  <a:lnTo>
                    <a:pt x="3400706" y="2456560"/>
                  </a:lnTo>
                  <a:lnTo>
                    <a:pt x="0" y="2456560"/>
                  </a:lnTo>
                  <a:close/>
                </a:path>
              </a:pathLst>
            </a:custGeom>
            <a:ln w="19050" cap="sq">
              <a:solidFill>
                <a:srgbClr val="000000"/>
              </a:solidFill>
              <a:prstDash val="solid"/>
              <a:miter/>
            </a:ln>
          </p:spPr>
        </p:sp>
        <p:sp>
          <p:nvSpPr>
            <p:cNvPr id="4" name="TextBox 4"/>
            <p:cNvSpPr txBox="1"/>
            <p:nvPr/>
          </p:nvSpPr>
          <p:spPr>
            <a:xfrm>
              <a:off x="0" y="-47625"/>
              <a:ext cx="3400706" cy="2504185"/>
            </a:xfrm>
            <a:prstGeom prst="rect">
              <a:avLst/>
            </a:prstGeom>
          </p:spPr>
          <p:txBody>
            <a:bodyPr lIns="23333" tIns="23333" rIns="23333" bIns="23333" rtlCol="0" anchor="ctr"/>
            <a:lstStyle/>
            <a:p>
              <a:pPr algn="ctr">
                <a:lnSpc>
                  <a:spcPts val="2990"/>
                </a:lnSpc>
              </a:pPr>
              <a:endParaRPr/>
            </a:p>
          </p:txBody>
        </p:sp>
      </p:grpSp>
      <p:grpSp>
        <p:nvGrpSpPr>
          <p:cNvPr id="5" name="Group 5"/>
          <p:cNvGrpSpPr/>
          <p:nvPr/>
        </p:nvGrpSpPr>
        <p:grpSpPr>
          <a:xfrm>
            <a:off x="1202825" y="13845124"/>
            <a:ext cx="18978349" cy="549828"/>
            <a:chOff x="0" y="0"/>
            <a:chExt cx="4534275" cy="131364"/>
          </a:xfrm>
        </p:grpSpPr>
        <p:sp>
          <p:nvSpPr>
            <p:cNvPr id="6" name="Freeform 6"/>
            <p:cNvSpPr/>
            <p:nvPr/>
          </p:nvSpPr>
          <p:spPr>
            <a:xfrm>
              <a:off x="0" y="0"/>
              <a:ext cx="4534275" cy="131364"/>
            </a:xfrm>
            <a:custGeom>
              <a:avLst/>
              <a:gdLst/>
              <a:ahLst/>
              <a:cxnLst/>
              <a:rect l="l" t="t" r="r" b="b"/>
              <a:pathLst>
                <a:path w="4534275" h="131364">
                  <a:moveTo>
                    <a:pt x="0" y="0"/>
                  </a:moveTo>
                  <a:lnTo>
                    <a:pt x="4534275" y="0"/>
                  </a:lnTo>
                  <a:lnTo>
                    <a:pt x="4534275" y="131364"/>
                  </a:lnTo>
                  <a:lnTo>
                    <a:pt x="0" y="131364"/>
                  </a:lnTo>
                  <a:close/>
                </a:path>
              </a:pathLst>
            </a:custGeom>
            <a:solidFill>
              <a:srgbClr val="DDEB54"/>
            </a:solidFill>
          </p:spPr>
        </p:sp>
        <p:sp>
          <p:nvSpPr>
            <p:cNvPr id="7" name="TextBox 7"/>
            <p:cNvSpPr txBox="1"/>
            <p:nvPr/>
          </p:nvSpPr>
          <p:spPr>
            <a:xfrm>
              <a:off x="0" y="-57150"/>
              <a:ext cx="4534275" cy="188514"/>
            </a:xfrm>
            <a:prstGeom prst="rect">
              <a:avLst/>
            </a:prstGeom>
          </p:spPr>
          <p:txBody>
            <a:bodyPr lIns="17500" tIns="17500" rIns="17500" bIns="17500" rtlCol="0" anchor="ctr"/>
            <a:lstStyle/>
            <a:p>
              <a:pPr algn="ctr">
                <a:lnSpc>
                  <a:spcPts val="2572"/>
                </a:lnSpc>
              </a:pPr>
              <a:endParaRPr/>
            </a:p>
          </p:txBody>
        </p:sp>
      </p:grpSp>
      <p:grpSp>
        <p:nvGrpSpPr>
          <p:cNvPr id="8" name="Group 8"/>
          <p:cNvGrpSpPr/>
          <p:nvPr/>
        </p:nvGrpSpPr>
        <p:grpSpPr>
          <a:xfrm>
            <a:off x="1202825" y="705328"/>
            <a:ext cx="18978349" cy="2201590"/>
            <a:chOff x="0" y="0"/>
            <a:chExt cx="3213191" cy="372747"/>
          </a:xfrm>
        </p:grpSpPr>
        <p:sp>
          <p:nvSpPr>
            <p:cNvPr id="9" name="Freeform 9"/>
            <p:cNvSpPr/>
            <p:nvPr/>
          </p:nvSpPr>
          <p:spPr>
            <a:xfrm rot="-10800000">
              <a:off x="0" y="0"/>
              <a:ext cx="3213191" cy="372747"/>
            </a:xfrm>
            <a:custGeom>
              <a:avLst/>
              <a:gdLst/>
              <a:ahLst/>
              <a:cxnLst/>
              <a:rect l="l" t="t" r="r" b="b"/>
              <a:pathLst>
                <a:path w="3213191" h="372747">
                  <a:moveTo>
                    <a:pt x="3213191" y="372747"/>
                  </a:moveTo>
                  <a:lnTo>
                    <a:pt x="0" y="372747"/>
                  </a:lnTo>
                  <a:lnTo>
                    <a:pt x="0" y="0"/>
                  </a:lnTo>
                  <a:lnTo>
                    <a:pt x="3213191" y="0"/>
                  </a:lnTo>
                  <a:close/>
                </a:path>
              </a:pathLst>
            </a:custGeom>
            <a:blipFill>
              <a:blip r:embed="rId2"/>
              <a:stretch>
                <a:fillRect t="-834443" r="-27773" b="-718760"/>
              </a:stretch>
            </a:blipFill>
          </p:spPr>
        </p:sp>
      </p:grpSp>
      <p:grpSp>
        <p:nvGrpSpPr>
          <p:cNvPr id="10" name="Group 10"/>
          <p:cNvGrpSpPr/>
          <p:nvPr/>
        </p:nvGrpSpPr>
        <p:grpSpPr>
          <a:xfrm>
            <a:off x="1202825" y="2915667"/>
            <a:ext cx="18978349" cy="589269"/>
            <a:chOff x="0" y="0"/>
            <a:chExt cx="4534275" cy="140787"/>
          </a:xfrm>
        </p:grpSpPr>
        <p:sp>
          <p:nvSpPr>
            <p:cNvPr id="11" name="Freeform 11"/>
            <p:cNvSpPr/>
            <p:nvPr/>
          </p:nvSpPr>
          <p:spPr>
            <a:xfrm>
              <a:off x="0" y="0"/>
              <a:ext cx="4534275" cy="140787"/>
            </a:xfrm>
            <a:custGeom>
              <a:avLst/>
              <a:gdLst/>
              <a:ahLst/>
              <a:cxnLst/>
              <a:rect l="l" t="t" r="r" b="b"/>
              <a:pathLst>
                <a:path w="4534275" h="140787">
                  <a:moveTo>
                    <a:pt x="0" y="0"/>
                  </a:moveTo>
                  <a:lnTo>
                    <a:pt x="4534275" y="0"/>
                  </a:lnTo>
                  <a:lnTo>
                    <a:pt x="4534275" y="140787"/>
                  </a:lnTo>
                  <a:lnTo>
                    <a:pt x="0" y="140787"/>
                  </a:lnTo>
                  <a:close/>
                </a:path>
              </a:pathLst>
            </a:custGeom>
            <a:solidFill>
              <a:srgbClr val="DDEB54"/>
            </a:solidFill>
          </p:spPr>
        </p:sp>
        <p:sp>
          <p:nvSpPr>
            <p:cNvPr id="12" name="TextBox 12"/>
            <p:cNvSpPr txBox="1"/>
            <p:nvPr/>
          </p:nvSpPr>
          <p:spPr>
            <a:xfrm>
              <a:off x="0" y="-57150"/>
              <a:ext cx="4534275" cy="197937"/>
            </a:xfrm>
            <a:prstGeom prst="rect">
              <a:avLst/>
            </a:prstGeom>
          </p:spPr>
          <p:txBody>
            <a:bodyPr lIns="17500" tIns="17500" rIns="17500" bIns="17500" rtlCol="0" anchor="ctr"/>
            <a:lstStyle/>
            <a:p>
              <a:pPr algn="ctr">
                <a:lnSpc>
                  <a:spcPts val="2572"/>
                </a:lnSpc>
              </a:pPr>
              <a:endParaRPr/>
            </a:p>
          </p:txBody>
        </p:sp>
      </p:grpSp>
      <p:sp>
        <p:nvSpPr>
          <p:cNvPr id="13" name="AutoShape 13"/>
          <p:cNvSpPr/>
          <p:nvPr/>
        </p:nvSpPr>
        <p:spPr>
          <a:xfrm>
            <a:off x="6443062" y="3529329"/>
            <a:ext cx="0" cy="10275021"/>
          </a:xfrm>
          <a:prstGeom prst="line">
            <a:avLst/>
          </a:prstGeom>
          <a:ln w="19050" cap="flat">
            <a:solidFill>
              <a:srgbClr val="000000"/>
            </a:solidFill>
            <a:prstDash val="solid"/>
            <a:headEnd type="none" w="sm" len="sm"/>
            <a:tailEnd type="none" w="sm" len="sm"/>
          </a:ln>
        </p:spPr>
      </p:sp>
      <p:sp>
        <p:nvSpPr>
          <p:cNvPr id="14" name="AutoShape 14"/>
          <p:cNvSpPr/>
          <p:nvPr/>
        </p:nvSpPr>
        <p:spPr>
          <a:xfrm flipH="1">
            <a:off x="12352722" y="3504936"/>
            <a:ext cx="0" cy="10340188"/>
          </a:xfrm>
          <a:prstGeom prst="line">
            <a:avLst/>
          </a:prstGeom>
          <a:ln w="19050" cap="flat">
            <a:solidFill>
              <a:srgbClr val="000000"/>
            </a:solidFill>
            <a:prstDash val="solid"/>
            <a:headEnd type="none" w="sm" len="sm"/>
            <a:tailEnd type="none" w="sm" len="sm"/>
          </a:ln>
        </p:spPr>
      </p:sp>
      <p:sp>
        <p:nvSpPr>
          <p:cNvPr id="15" name="AutoShape 15"/>
          <p:cNvSpPr/>
          <p:nvPr/>
        </p:nvSpPr>
        <p:spPr>
          <a:xfrm>
            <a:off x="1202825" y="3504936"/>
            <a:ext cx="18978349" cy="0"/>
          </a:xfrm>
          <a:prstGeom prst="line">
            <a:avLst/>
          </a:prstGeom>
          <a:ln w="19050" cap="flat">
            <a:solidFill>
              <a:srgbClr val="000000"/>
            </a:solidFill>
            <a:prstDash val="solid"/>
            <a:headEnd type="none" w="sm" len="sm"/>
            <a:tailEnd type="none" w="sm" len="sm"/>
          </a:ln>
        </p:spPr>
      </p:sp>
      <p:sp>
        <p:nvSpPr>
          <p:cNvPr id="16" name="Freeform 16"/>
          <p:cNvSpPr/>
          <p:nvPr/>
        </p:nvSpPr>
        <p:spPr>
          <a:xfrm>
            <a:off x="6735958" y="4236820"/>
            <a:ext cx="2716635" cy="2039445"/>
          </a:xfrm>
          <a:custGeom>
            <a:avLst/>
            <a:gdLst/>
            <a:ahLst/>
            <a:cxnLst/>
            <a:rect l="l" t="t" r="r" b="b"/>
            <a:pathLst>
              <a:path w="2716635" h="2039445">
                <a:moveTo>
                  <a:pt x="0" y="0"/>
                </a:moveTo>
                <a:lnTo>
                  <a:pt x="2716635" y="0"/>
                </a:lnTo>
                <a:lnTo>
                  <a:pt x="2716635" y="2039445"/>
                </a:lnTo>
                <a:lnTo>
                  <a:pt x="0" y="2039445"/>
                </a:lnTo>
                <a:lnTo>
                  <a:pt x="0" y="0"/>
                </a:lnTo>
                <a:close/>
              </a:path>
            </a:pathLst>
          </a:custGeom>
          <a:blipFill>
            <a:blip r:embed="rId3"/>
            <a:stretch>
              <a:fillRect/>
            </a:stretch>
          </a:blipFill>
          <a:ln w="9525" cap="sq">
            <a:solidFill>
              <a:srgbClr val="000000"/>
            </a:solidFill>
            <a:prstDash val="solid"/>
            <a:miter/>
          </a:ln>
        </p:spPr>
      </p:sp>
      <p:sp>
        <p:nvSpPr>
          <p:cNvPr id="17" name="Freeform 17"/>
          <p:cNvSpPr/>
          <p:nvPr/>
        </p:nvSpPr>
        <p:spPr>
          <a:xfrm>
            <a:off x="9576418" y="4409811"/>
            <a:ext cx="2493853" cy="2739624"/>
          </a:xfrm>
          <a:custGeom>
            <a:avLst/>
            <a:gdLst/>
            <a:ahLst/>
            <a:cxnLst/>
            <a:rect l="l" t="t" r="r" b="b"/>
            <a:pathLst>
              <a:path w="2493853" h="2739624">
                <a:moveTo>
                  <a:pt x="0" y="0"/>
                </a:moveTo>
                <a:lnTo>
                  <a:pt x="2493853" y="0"/>
                </a:lnTo>
                <a:lnTo>
                  <a:pt x="2493853" y="2739624"/>
                </a:lnTo>
                <a:lnTo>
                  <a:pt x="0" y="2739624"/>
                </a:lnTo>
                <a:lnTo>
                  <a:pt x="0" y="0"/>
                </a:lnTo>
                <a:close/>
              </a:path>
            </a:pathLst>
          </a:custGeom>
          <a:blipFill>
            <a:blip r:embed="rId4"/>
            <a:stretch>
              <a:fillRect/>
            </a:stretch>
          </a:blipFill>
        </p:spPr>
      </p:sp>
      <p:sp>
        <p:nvSpPr>
          <p:cNvPr id="18" name="Freeform 18"/>
          <p:cNvSpPr/>
          <p:nvPr/>
        </p:nvSpPr>
        <p:spPr>
          <a:xfrm>
            <a:off x="12804065" y="4145194"/>
            <a:ext cx="3477779" cy="3719292"/>
          </a:xfrm>
          <a:custGeom>
            <a:avLst/>
            <a:gdLst/>
            <a:ahLst/>
            <a:cxnLst/>
            <a:rect l="l" t="t" r="r" b="b"/>
            <a:pathLst>
              <a:path w="3477779" h="3719292">
                <a:moveTo>
                  <a:pt x="0" y="0"/>
                </a:moveTo>
                <a:lnTo>
                  <a:pt x="3477779" y="0"/>
                </a:lnTo>
                <a:lnTo>
                  <a:pt x="3477779" y="3719292"/>
                </a:lnTo>
                <a:lnTo>
                  <a:pt x="0" y="3719292"/>
                </a:lnTo>
                <a:lnTo>
                  <a:pt x="0" y="0"/>
                </a:lnTo>
                <a:close/>
              </a:path>
            </a:pathLst>
          </a:custGeom>
          <a:blipFill>
            <a:blip r:embed="rId5"/>
            <a:stretch>
              <a:fillRect/>
            </a:stretch>
          </a:blipFill>
          <a:ln w="9525" cap="sq">
            <a:solidFill>
              <a:srgbClr val="000000"/>
            </a:solidFill>
            <a:prstDash val="solid"/>
            <a:miter/>
          </a:ln>
        </p:spPr>
      </p:sp>
      <p:sp>
        <p:nvSpPr>
          <p:cNvPr id="19" name="TextBox 19"/>
          <p:cNvSpPr txBox="1"/>
          <p:nvPr/>
        </p:nvSpPr>
        <p:spPr>
          <a:xfrm>
            <a:off x="1635523" y="4170145"/>
            <a:ext cx="4675524" cy="915210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Scale of the public health problem:</a:t>
            </a:r>
          </a:p>
          <a:p>
            <a:pPr marL="331898" lvl="1" indent="-165949" algn="just">
              <a:lnSpc>
                <a:spcPts val="2305"/>
              </a:lnSpc>
              <a:buFont typeface="Arial"/>
              <a:buChar char="•"/>
            </a:pPr>
            <a:r>
              <a:rPr lang="en-US" sz="1537">
                <a:solidFill>
                  <a:srgbClr val="000001"/>
                </a:solidFill>
                <a:latin typeface="Arial"/>
                <a:ea typeface="Arial"/>
                <a:cs typeface="Arial"/>
                <a:sym typeface="Arial"/>
              </a:rPr>
              <a:t>Hypertension (high blood pressure) is a ‘silent’ condition that increases the risk of heart disease, stroke, kidney disease and premature death. WHO estimates about 1.4 billion adults live with hypertension worldwide, with around two thirds of cases in low- and middle-income countries (WHO, 2025).</a:t>
            </a:r>
          </a:p>
          <a:p>
            <a:pPr marL="331898" lvl="1" indent="-165949" algn="just">
              <a:lnSpc>
                <a:spcPts val="2305"/>
              </a:lnSpc>
              <a:buFont typeface="Arial"/>
              <a:buChar char="•"/>
            </a:pPr>
            <a:r>
              <a:rPr lang="en-US" sz="1537">
                <a:solidFill>
                  <a:srgbClr val="000001"/>
                </a:solidFill>
                <a:latin typeface="Arial"/>
                <a:ea typeface="Arial"/>
                <a:cs typeface="Arial"/>
                <a:sym typeface="Arial"/>
              </a:rPr>
              <a:t>Control remains suboptimal because many people are undiagnosed, monitoring is infrequent, and medication titration can be delayed.</a:t>
            </a:r>
          </a:p>
          <a:p>
            <a:pPr algn="just">
              <a:lnSpc>
                <a:spcPts val="2305"/>
              </a:lnSpc>
            </a:pPr>
            <a:r>
              <a:rPr lang="en-US" sz="1537" b="1">
                <a:solidFill>
                  <a:srgbClr val="000001"/>
                </a:solidFill>
                <a:latin typeface="Arial Bold"/>
                <a:ea typeface="Arial Bold"/>
                <a:cs typeface="Arial Bold"/>
                <a:sym typeface="Arial Bold"/>
              </a:rPr>
              <a:t>Why an intervention is necessary:</a:t>
            </a:r>
          </a:p>
          <a:p>
            <a:pPr marL="331898" lvl="1" indent="-165949" algn="just">
              <a:lnSpc>
                <a:spcPts val="2305"/>
              </a:lnSpc>
              <a:buFont typeface="Arial"/>
              <a:buChar char="•"/>
            </a:pPr>
            <a:r>
              <a:rPr lang="en-US" sz="1537">
                <a:solidFill>
                  <a:srgbClr val="000001"/>
                </a:solidFill>
                <a:latin typeface="Arial"/>
                <a:ea typeface="Arial"/>
                <a:cs typeface="Arial"/>
                <a:sym typeface="Arial"/>
              </a:rPr>
              <a:t>Because symptoms are often absent, motivation to act relies on risk understanding and self-efficacy. Common barriers include time, transport, clinic access, cost, and uncertainty about what readings mean.</a:t>
            </a:r>
          </a:p>
          <a:p>
            <a:pPr algn="just">
              <a:lnSpc>
                <a:spcPts val="2305"/>
              </a:lnSpc>
            </a:pPr>
            <a:r>
              <a:rPr lang="en-US" sz="1537" b="1">
                <a:solidFill>
                  <a:srgbClr val="000001"/>
                </a:solidFill>
                <a:latin typeface="Arial Bold"/>
                <a:ea typeface="Arial Bold"/>
                <a:cs typeface="Arial Bold"/>
                <a:sym typeface="Arial Bold"/>
              </a:rPr>
              <a:t>Previous interventions (digital and non-digital):</a:t>
            </a:r>
          </a:p>
          <a:p>
            <a:pPr marL="331898" lvl="1" indent="-165949" algn="just">
              <a:lnSpc>
                <a:spcPts val="2305"/>
              </a:lnSpc>
              <a:buFont typeface="Arial"/>
              <a:buChar char="•"/>
            </a:pPr>
            <a:r>
              <a:rPr lang="en-US" sz="1537">
                <a:solidFill>
                  <a:srgbClr val="000001"/>
                </a:solidFill>
                <a:latin typeface="Arial"/>
                <a:ea typeface="Arial"/>
                <a:cs typeface="Arial"/>
                <a:sym typeface="Arial"/>
              </a:rPr>
              <a:t>Non-digital: community screening, lifestyle programmes (salt reduction, physical activity), medication review, pharmacist BP checks, and structured care plans.</a:t>
            </a:r>
          </a:p>
          <a:p>
            <a:pPr marL="331898" lvl="1" indent="-165949" algn="just">
              <a:lnSpc>
                <a:spcPts val="2305"/>
              </a:lnSpc>
              <a:buFont typeface="Arial"/>
              <a:buChar char="•"/>
            </a:pPr>
            <a:r>
              <a:rPr lang="en-US" sz="1537">
                <a:solidFill>
                  <a:srgbClr val="000001"/>
                </a:solidFill>
                <a:latin typeface="Arial"/>
                <a:ea typeface="Arial"/>
                <a:cs typeface="Arial"/>
                <a:sym typeface="Arial"/>
              </a:rPr>
              <a:t>Digital: SMS reminders, app-based BP logs, telemonitoring and remote review. Trial evidence (TASMINH4) showed self-monitoring, particularly with telemonitoring, improved BP control compared with usual care (McManus et al., 2018).</a:t>
            </a:r>
          </a:p>
          <a:p>
            <a:pPr algn="just">
              <a:lnSpc>
                <a:spcPts val="2305"/>
              </a:lnSpc>
            </a:pPr>
            <a:r>
              <a:rPr lang="en-US" sz="1537" b="1">
                <a:solidFill>
                  <a:srgbClr val="000001"/>
                </a:solidFill>
                <a:latin typeface="Arial Bold"/>
                <a:ea typeface="Arial Bold"/>
                <a:cs typeface="Arial Bold"/>
                <a:sym typeface="Arial Bold"/>
              </a:rPr>
              <a:t>Chosen digital health intervention:</a:t>
            </a:r>
          </a:p>
          <a:p>
            <a:pPr marL="331898" lvl="1" indent="-165949" algn="just">
              <a:lnSpc>
                <a:spcPts val="2305"/>
              </a:lnSpc>
              <a:buFont typeface="Arial"/>
              <a:buChar char="•"/>
            </a:pPr>
            <a:r>
              <a:rPr lang="en-US" sz="1537">
                <a:solidFill>
                  <a:srgbClr val="000001"/>
                </a:solidFill>
                <a:latin typeface="Arial"/>
                <a:ea typeface="Arial"/>
                <a:cs typeface="Arial"/>
                <a:sym typeface="Arial"/>
              </a:rPr>
              <a:t>CareBridge BP builds on telemonitoring evidence but adds inclusion-first design (SMS fallback + community pharmacy touchpoints) to address digital inequality.</a:t>
            </a:r>
          </a:p>
        </p:txBody>
      </p:sp>
      <p:sp>
        <p:nvSpPr>
          <p:cNvPr id="20" name="TextBox 20"/>
          <p:cNvSpPr txBox="1"/>
          <p:nvPr/>
        </p:nvSpPr>
        <p:spPr>
          <a:xfrm>
            <a:off x="1635523" y="3810824"/>
            <a:ext cx="2906565" cy="334371"/>
          </a:xfrm>
          <a:prstGeom prst="rect">
            <a:avLst/>
          </a:prstGeom>
        </p:spPr>
        <p:txBody>
          <a:bodyPr lIns="0" tIns="0" rIns="0" bIns="0" rtlCol="0" anchor="t">
            <a:spAutoFit/>
          </a:bodyPr>
          <a:lstStyle/>
          <a:p>
            <a:pPr algn="l">
              <a:lnSpc>
                <a:spcPts val="2572"/>
              </a:lnSpc>
            </a:pPr>
            <a:r>
              <a:rPr lang="en-US" sz="1837" b="1" spc="82">
                <a:solidFill>
                  <a:srgbClr val="F47051"/>
                </a:solidFill>
                <a:latin typeface="Arial Bold"/>
                <a:ea typeface="Arial Bold"/>
                <a:cs typeface="Arial Bold"/>
                <a:sym typeface="Arial Bold"/>
              </a:rPr>
              <a:t>1. BACKGROUND</a:t>
            </a:r>
          </a:p>
        </p:txBody>
      </p:sp>
      <p:sp>
        <p:nvSpPr>
          <p:cNvPr id="21" name="TextBox 21"/>
          <p:cNvSpPr txBox="1"/>
          <p:nvPr/>
        </p:nvSpPr>
        <p:spPr>
          <a:xfrm>
            <a:off x="4641971" y="939322"/>
            <a:ext cx="12100057" cy="1662021"/>
          </a:xfrm>
          <a:prstGeom prst="rect">
            <a:avLst/>
          </a:prstGeom>
        </p:spPr>
        <p:txBody>
          <a:bodyPr lIns="0" tIns="0" rIns="0" bIns="0" rtlCol="0" anchor="t">
            <a:spAutoFit/>
          </a:bodyPr>
          <a:lstStyle/>
          <a:p>
            <a:pPr algn="ctr">
              <a:lnSpc>
                <a:spcPts val="4336"/>
              </a:lnSpc>
            </a:pPr>
            <a:r>
              <a:rPr lang="en-US" sz="3770" b="1">
                <a:solidFill>
                  <a:srgbClr val="FFFFFF"/>
                </a:solidFill>
                <a:latin typeface="Arial Bold"/>
                <a:ea typeface="Arial Bold"/>
                <a:cs typeface="Arial Bold"/>
                <a:sym typeface="Arial Bold"/>
              </a:rPr>
              <a:t>CAREBRIDGE BP – INCLUSIVE HYPERTENSION SELF-MONITORING WITH TELEMONITORING, SMS FALLBACK AND PHARMACY TOUCHPOINTS</a:t>
            </a:r>
          </a:p>
        </p:txBody>
      </p:sp>
      <p:sp>
        <p:nvSpPr>
          <p:cNvPr id="22" name="TextBox 22"/>
          <p:cNvSpPr txBox="1"/>
          <p:nvPr/>
        </p:nvSpPr>
        <p:spPr>
          <a:xfrm>
            <a:off x="1512000" y="929730"/>
            <a:ext cx="2997130" cy="1614528"/>
          </a:xfrm>
          <a:prstGeom prst="rect">
            <a:avLst/>
          </a:prstGeom>
        </p:spPr>
        <p:txBody>
          <a:bodyPr lIns="0" tIns="0" rIns="0" bIns="0" rtlCol="0" anchor="t">
            <a:spAutoFit/>
          </a:bodyPr>
          <a:lstStyle/>
          <a:p>
            <a:pPr algn="l">
              <a:lnSpc>
                <a:spcPts val="2554"/>
              </a:lnSpc>
            </a:pPr>
            <a:r>
              <a:rPr lang="en-US" sz="1596" b="1">
                <a:solidFill>
                  <a:srgbClr val="DDEB54"/>
                </a:solidFill>
                <a:latin typeface="Arial Bold"/>
                <a:ea typeface="Arial Bold"/>
                <a:cs typeface="Arial Bold"/>
                <a:sym typeface="Arial Bold"/>
              </a:rPr>
              <a:t>COMPONENT 2 POSTER</a:t>
            </a:r>
          </a:p>
          <a:p>
            <a:pPr algn="l">
              <a:lnSpc>
                <a:spcPts val="2554"/>
              </a:lnSpc>
            </a:pPr>
            <a:r>
              <a:rPr lang="en-US" sz="1596" b="1">
                <a:solidFill>
                  <a:srgbClr val="DDEB54"/>
                </a:solidFill>
                <a:latin typeface="Arial Bold"/>
                <a:ea typeface="Arial Bold"/>
                <a:cs typeface="Arial Bold"/>
                <a:sym typeface="Arial Bold"/>
              </a:rPr>
              <a:t>MoDULE CODE: </a:t>
            </a:r>
            <a:r>
              <a:rPr lang="en-US" sz="1596">
                <a:solidFill>
                  <a:srgbClr val="DDEB54"/>
                </a:solidFill>
                <a:latin typeface="Arial"/>
                <a:ea typeface="Arial"/>
                <a:cs typeface="Arial"/>
                <a:sym typeface="Arial"/>
              </a:rPr>
              <a:t>LCHS7009</a:t>
            </a:r>
          </a:p>
          <a:p>
            <a:pPr algn="l">
              <a:lnSpc>
                <a:spcPts val="2554"/>
              </a:lnSpc>
            </a:pPr>
            <a:r>
              <a:rPr lang="en-US" sz="1596" b="1">
                <a:solidFill>
                  <a:srgbClr val="DDEB54"/>
                </a:solidFill>
                <a:latin typeface="Arial Bold"/>
                <a:ea typeface="Arial Bold"/>
                <a:cs typeface="Arial Bold"/>
                <a:sym typeface="Arial Bold"/>
              </a:rPr>
              <a:t>MODULE: </a:t>
            </a:r>
            <a:r>
              <a:rPr lang="en-US" sz="1596">
                <a:solidFill>
                  <a:srgbClr val="DDEB54"/>
                </a:solidFill>
                <a:latin typeface="Arial"/>
                <a:ea typeface="Arial"/>
                <a:cs typeface="Arial"/>
                <a:sym typeface="Arial"/>
              </a:rPr>
              <a:t>POPULATION HEALTH AND DIGITAL HEALTH PROMOTION</a:t>
            </a:r>
          </a:p>
        </p:txBody>
      </p:sp>
      <p:sp>
        <p:nvSpPr>
          <p:cNvPr id="23" name="TextBox 23"/>
          <p:cNvSpPr txBox="1"/>
          <p:nvPr/>
        </p:nvSpPr>
        <p:spPr>
          <a:xfrm>
            <a:off x="16875379" y="1091674"/>
            <a:ext cx="2997130" cy="1290641"/>
          </a:xfrm>
          <a:prstGeom prst="rect">
            <a:avLst/>
          </a:prstGeom>
        </p:spPr>
        <p:txBody>
          <a:bodyPr lIns="0" tIns="0" rIns="0" bIns="0" rtlCol="0" anchor="t">
            <a:spAutoFit/>
          </a:bodyPr>
          <a:lstStyle/>
          <a:p>
            <a:pPr algn="r">
              <a:lnSpc>
                <a:spcPts val="2554"/>
              </a:lnSpc>
            </a:pPr>
            <a:r>
              <a:rPr lang="en-US" sz="1596" b="1" dirty="0">
                <a:solidFill>
                  <a:srgbClr val="DDEB54"/>
                </a:solidFill>
                <a:latin typeface="Arial Bold"/>
                <a:ea typeface="Arial Bold"/>
                <a:cs typeface="Arial Bold"/>
                <a:sym typeface="Arial Bold"/>
              </a:rPr>
              <a:t>NAME:</a:t>
            </a:r>
            <a:r>
              <a:rPr lang="en-US" sz="1596" dirty="0">
                <a:solidFill>
                  <a:srgbClr val="DDEB54"/>
                </a:solidFill>
                <a:latin typeface="Arial"/>
                <a:ea typeface="Arial"/>
                <a:cs typeface="Arial"/>
                <a:sym typeface="Arial"/>
              </a:rPr>
              <a:t>TAHIA HAQUE</a:t>
            </a:r>
          </a:p>
          <a:p>
            <a:pPr algn="r">
              <a:lnSpc>
                <a:spcPts val="2554"/>
              </a:lnSpc>
            </a:pPr>
            <a:r>
              <a:rPr lang="en-US" sz="1596" b="1">
                <a:solidFill>
                  <a:srgbClr val="DDEB54"/>
                </a:solidFill>
                <a:latin typeface="Arial Bold"/>
                <a:ea typeface="Arial Bold"/>
                <a:cs typeface="Arial Bold"/>
                <a:sym typeface="Arial Bold"/>
              </a:rPr>
              <a:t>STUDENT ID: </a:t>
            </a:r>
            <a:r>
              <a:rPr lang="en-US" sz="1596" b="1" smtClean="0">
                <a:solidFill>
                  <a:srgbClr val="DDEB54"/>
                </a:solidFill>
                <a:latin typeface="Arial"/>
                <a:ea typeface="Arial Bold"/>
                <a:cs typeface="Arial"/>
                <a:sym typeface="Arial"/>
              </a:rPr>
              <a:t>2513087</a:t>
            </a:r>
            <a:endParaRPr lang="en-US" sz="1596" b="1">
              <a:solidFill>
                <a:srgbClr val="DDEB54"/>
              </a:solidFill>
              <a:latin typeface="Arial Bold"/>
              <a:ea typeface="Arial Bold"/>
              <a:cs typeface="Arial Bold"/>
              <a:sym typeface="Arial Bold"/>
            </a:endParaRPr>
          </a:p>
          <a:p>
            <a:pPr algn="r">
              <a:lnSpc>
                <a:spcPts val="2554"/>
              </a:lnSpc>
            </a:pPr>
            <a:r>
              <a:rPr lang="en-US" sz="1596" b="1" dirty="0">
                <a:solidFill>
                  <a:srgbClr val="DDEB54"/>
                </a:solidFill>
                <a:latin typeface="Arial Bold"/>
                <a:ea typeface="Arial Bold"/>
                <a:cs typeface="Arial Bold"/>
                <a:sym typeface="Arial Bold"/>
              </a:rPr>
              <a:t>LECTURER’S NAME: DR BESTY JOSE</a:t>
            </a:r>
          </a:p>
        </p:txBody>
      </p:sp>
      <p:sp>
        <p:nvSpPr>
          <p:cNvPr id="24" name="TextBox 24"/>
          <p:cNvSpPr txBox="1"/>
          <p:nvPr/>
        </p:nvSpPr>
        <p:spPr>
          <a:xfrm>
            <a:off x="6933829" y="6337615"/>
            <a:ext cx="2320894" cy="231808"/>
          </a:xfrm>
          <a:prstGeom prst="rect">
            <a:avLst/>
          </a:prstGeom>
        </p:spPr>
        <p:txBody>
          <a:bodyPr lIns="0" tIns="0" rIns="0" bIns="0" rtlCol="0" anchor="t">
            <a:spAutoFit/>
          </a:bodyPr>
          <a:lstStyle/>
          <a:p>
            <a:pPr algn="ctr">
              <a:lnSpc>
                <a:spcPts val="951"/>
              </a:lnSpc>
              <a:spcBef>
                <a:spcPct val="0"/>
              </a:spcBef>
            </a:pPr>
            <a:r>
              <a:rPr lang="en-US" sz="679" b="1" i="1" spc="30">
                <a:solidFill>
                  <a:srgbClr val="000000"/>
                </a:solidFill>
                <a:latin typeface="Arial Bold Italics"/>
                <a:ea typeface="Arial Bold Italics"/>
                <a:cs typeface="Arial Bold Italics"/>
                <a:sym typeface="Arial Bold Italics"/>
              </a:rPr>
              <a:t>Figure A. Hypertension burden overview. Source: WHO Hypertension topic page (WHO, 2025).</a:t>
            </a:r>
          </a:p>
        </p:txBody>
      </p:sp>
      <p:sp>
        <p:nvSpPr>
          <p:cNvPr id="25" name="TextBox 25"/>
          <p:cNvSpPr txBox="1"/>
          <p:nvPr/>
        </p:nvSpPr>
        <p:spPr>
          <a:xfrm>
            <a:off x="9576418" y="7130385"/>
            <a:ext cx="2493853" cy="369238"/>
          </a:xfrm>
          <a:prstGeom prst="rect">
            <a:avLst/>
          </a:prstGeom>
        </p:spPr>
        <p:txBody>
          <a:bodyPr lIns="0" tIns="0" rIns="0" bIns="0" rtlCol="0" anchor="t">
            <a:spAutoFit/>
          </a:bodyPr>
          <a:lstStyle/>
          <a:p>
            <a:pPr algn="ctr">
              <a:lnSpc>
                <a:spcPts val="752"/>
              </a:lnSpc>
              <a:spcBef>
                <a:spcPct val="0"/>
              </a:spcBef>
            </a:pPr>
            <a:r>
              <a:rPr lang="en-US" sz="537" b="1" i="1" spc="24">
                <a:solidFill>
                  <a:srgbClr val="000000"/>
                </a:solidFill>
                <a:latin typeface="Arial Bold Italics"/>
                <a:ea typeface="Arial Bold Italics"/>
                <a:cs typeface="Arial Bold Italics"/>
                <a:sym typeface="Arial Bold Italics"/>
              </a:rPr>
              <a:t>Figure B. Digital blood pressure monitor. Source: Wikimedia Commons (Solaris2006), CC BY-SA 3.0. https://commons.wikimedia.org/wiki/File:Digital_Blood_Pressure_Monitor.jpg (Accessed: 6 March 2026).</a:t>
            </a:r>
          </a:p>
        </p:txBody>
      </p:sp>
      <p:sp>
        <p:nvSpPr>
          <p:cNvPr id="26" name="TextBox 26"/>
          <p:cNvSpPr txBox="1"/>
          <p:nvPr/>
        </p:nvSpPr>
        <p:spPr>
          <a:xfrm>
            <a:off x="6735958" y="7483129"/>
            <a:ext cx="5334313" cy="2136585"/>
          </a:xfrm>
          <a:prstGeom prst="rect">
            <a:avLst/>
          </a:prstGeom>
        </p:spPr>
        <p:txBody>
          <a:bodyPr lIns="0" tIns="0" rIns="0" bIns="0" rtlCol="0" anchor="t">
            <a:spAutoFit/>
          </a:bodyPr>
          <a:lstStyle/>
          <a:p>
            <a:pPr algn="just">
              <a:lnSpc>
                <a:spcPts val="2155"/>
              </a:lnSpc>
            </a:pPr>
            <a:r>
              <a:rPr lang="en-US" sz="1437" b="1">
                <a:solidFill>
                  <a:srgbClr val="000001"/>
                </a:solidFill>
                <a:latin typeface="Arial Bold"/>
                <a:ea typeface="Arial Bold"/>
                <a:cs typeface="Arial Bold"/>
                <a:sym typeface="Arial Bold"/>
              </a:rPr>
              <a:t>Why inequality matters for hypertension:</a:t>
            </a:r>
          </a:p>
          <a:p>
            <a:pPr marL="310308" lvl="1" indent="-155154" algn="just">
              <a:lnSpc>
                <a:spcPts val="2155"/>
              </a:lnSpc>
              <a:buFont typeface="Arial"/>
              <a:buChar char="•"/>
            </a:pPr>
            <a:r>
              <a:rPr lang="en-US" sz="1437">
                <a:solidFill>
                  <a:srgbClr val="000001"/>
                </a:solidFill>
                <a:latin typeface="Arial"/>
                <a:ea typeface="Arial"/>
                <a:cs typeface="Arial"/>
                <a:sym typeface="Arial"/>
              </a:rPr>
              <a:t>People in deprived areas may have higher salt exposure, more stress, less safe space for activity, and poorer access to routine review, which can limit the effectiveness of education alone.</a:t>
            </a:r>
          </a:p>
          <a:p>
            <a:pPr marL="310308" lvl="1" indent="-155154" algn="just">
              <a:lnSpc>
                <a:spcPts val="2155"/>
              </a:lnSpc>
              <a:buFont typeface="Arial"/>
              <a:buChar char="•"/>
            </a:pPr>
            <a:r>
              <a:rPr lang="en-US" sz="1437">
                <a:solidFill>
                  <a:srgbClr val="000001"/>
                </a:solidFill>
                <a:latin typeface="Arial"/>
                <a:ea typeface="Arial"/>
                <a:cs typeface="Arial"/>
                <a:sym typeface="Arial"/>
              </a:rPr>
              <a:t>Digital-only solutions can widen gaps if they assume smartphones, data, and literacy; CareBridge BP therefore includes SMS and pharmacy support to reduce exclusion.</a:t>
            </a:r>
          </a:p>
        </p:txBody>
      </p:sp>
      <p:sp>
        <p:nvSpPr>
          <p:cNvPr id="27" name="TextBox 27"/>
          <p:cNvSpPr txBox="1"/>
          <p:nvPr/>
        </p:nvSpPr>
        <p:spPr>
          <a:xfrm>
            <a:off x="6711806" y="10309513"/>
            <a:ext cx="5358466" cy="343710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Health promotion values and principles:</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Empowerment and participation:</a:t>
            </a:r>
            <a:r>
              <a:rPr lang="en-US" sz="1537">
                <a:solidFill>
                  <a:srgbClr val="000001"/>
                </a:solidFill>
                <a:latin typeface="Arial"/>
                <a:ea typeface="Arial"/>
                <a:cs typeface="Arial"/>
                <a:sym typeface="Arial"/>
              </a:rPr>
              <a:t> enabling people to manage their condition with skills and supportive services.</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Equity</a:t>
            </a:r>
            <a:r>
              <a:rPr lang="en-US" sz="1537">
                <a:solidFill>
                  <a:srgbClr val="000001"/>
                </a:solidFill>
                <a:latin typeface="Arial"/>
                <a:ea typeface="Arial"/>
                <a:cs typeface="Arial"/>
                <a:sym typeface="Arial"/>
              </a:rPr>
              <a:t>: reducing avoidable health differences, including digital exclusion and uneven access to routine monitoring.</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Supportive environments:</a:t>
            </a:r>
            <a:r>
              <a:rPr lang="en-US" sz="1537">
                <a:solidFill>
                  <a:srgbClr val="000001"/>
                </a:solidFill>
                <a:latin typeface="Arial"/>
                <a:ea typeface="Arial"/>
                <a:cs typeface="Arial"/>
                <a:sym typeface="Arial"/>
              </a:rPr>
              <a:t> making the ‘healthy choice’ easier through reminders, local support and clear pathways.</a:t>
            </a:r>
          </a:p>
          <a:p>
            <a:pPr algn="just">
              <a:lnSpc>
                <a:spcPts val="2305"/>
              </a:lnSpc>
            </a:pPr>
            <a:r>
              <a:rPr lang="en-US" sz="1537" b="1">
                <a:solidFill>
                  <a:srgbClr val="000001"/>
                </a:solidFill>
                <a:latin typeface="Arial Bold"/>
                <a:ea typeface="Arial Bold"/>
                <a:cs typeface="Arial Bold"/>
                <a:sym typeface="Arial Bold"/>
              </a:rPr>
              <a:t>Alignment to health promotion principles:</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Develop personal skills:</a:t>
            </a:r>
            <a:r>
              <a:rPr lang="en-US" sz="1537">
                <a:solidFill>
                  <a:srgbClr val="000001"/>
                </a:solidFill>
                <a:latin typeface="Arial"/>
                <a:ea typeface="Arial"/>
                <a:cs typeface="Arial"/>
                <a:sym typeface="Arial"/>
              </a:rPr>
              <a:t> coaching on correct BP measurement, tailored micro-learning on salt, activity and medicine routines.</a:t>
            </a:r>
          </a:p>
        </p:txBody>
      </p:sp>
      <p:sp>
        <p:nvSpPr>
          <p:cNvPr id="28" name="TextBox 28"/>
          <p:cNvSpPr txBox="1"/>
          <p:nvPr/>
        </p:nvSpPr>
        <p:spPr>
          <a:xfrm>
            <a:off x="6735958" y="9679830"/>
            <a:ext cx="5334313" cy="658258"/>
          </a:xfrm>
          <a:prstGeom prst="rect">
            <a:avLst/>
          </a:prstGeom>
        </p:spPr>
        <p:txBody>
          <a:bodyPr lIns="0" tIns="0" rIns="0" bIns="0" rtlCol="0" anchor="t">
            <a:spAutoFit/>
          </a:bodyPr>
          <a:lstStyle/>
          <a:p>
            <a:pPr algn="l">
              <a:lnSpc>
                <a:spcPts val="2572"/>
              </a:lnSpc>
            </a:pPr>
            <a:r>
              <a:rPr lang="en-US" sz="1837" b="1" spc="82">
                <a:solidFill>
                  <a:srgbClr val="F47051"/>
                </a:solidFill>
                <a:latin typeface="Arial Bold"/>
                <a:ea typeface="Arial Bold"/>
                <a:cs typeface="Arial Bold"/>
                <a:sym typeface="Arial Bold"/>
              </a:rPr>
              <a:t>2. HEALTH PROMOTION VALUES AND PRINCIPLES</a:t>
            </a:r>
          </a:p>
        </p:txBody>
      </p:sp>
      <p:sp>
        <p:nvSpPr>
          <p:cNvPr id="29" name="TextBox 29"/>
          <p:cNvSpPr txBox="1"/>
          <p:nvPr/>
        </p:nvSpPr>
        <p:spPr>
          <a:xfrm>
            <a:off x="16567594" y="4998881"/>
            <a:ext cx="3138958" cy="2865605"/>
          </a:xfrm>
          <a:prstGeom prst="rect">
            <a:avLst/>
          </a:prstGeom>
        </p:spPr>
        <p:txBody>
          <a:bodyPr lIns="0" tIns="0" rIns="0" bIns="0" rtlCol="0" anchor="t">
            <a:spAutoFit/>
          </a:bodyPr>
          <a:lstStyle/>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Strengthen community action:</a:t>
            </a:r>
            <a:r>
              <a:rPr lang="en-US" sz="1537">
                <a:solidFill>
                  <a:srgbClr val="000001"/>
                </a:solidFill>
                <a:latin typeface="Arial"/>
                <a:ea typeface="Arial"/>
                <a:cs typeface="Arial"/>
                <a:sym typeface="Arial"/>
              </a:rPr>
              <a:t> pharmacy touchpoints for teach-back coaching and referral support for those who need in-person help.</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Reorient health services:</a:t>
            </a:r>
            <a:r>
              <a:rPr lang="en-US" sz="1537">
                <a:solidFill>
                  <a:srgbClr val="000001"/>
                </a:solidFill>
                <a:latin typeface="Arial"/>
                <a:ea typeface="Arial"/>
                <a:cs typeface="Arial"/>
                <a:sym typeface="Arial"/>
              </a:rPr>
              <a:t> remote review focuses clinician time on high-risk trends rather than routine readings, supporting timely titration</a:t>
            </a:r>
          </a:p>
        </p:txBody>
      </p:sp>
      <p:sp>
        <p:nvSpPr>
          <p:cNvPr id="30" name="TextBox 30"/>
          <p:cNvSpPr txBox="1"/>
          <p:nvPr/>
        </p:nvSpPr>
        <p:spPr>
          <a:xfrm>
            <a:off x="12804574" y="7920112"/>
            <a:ext cx="7067935" cy="315135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Addressing digital health inequality:</a:t>
            </a:r>
          </a:p>
          <a:p>
            <a:pPr marL="331898" lvl="1" indent="-165949" algn="just">
              <a:lnSpc>
                <a:spcPts val="2305"/>
              </a:lnSpc>
              <a:buFont typeface="Arial"/>
              <a:buChar char="•"/>
            </a:pPr>
            <a:r>
              <a:rPr lang="en-US" sz="1537">
                <a:solidFill>
                  <a:srgbClr val="000001"/>
                </a:solidFill>
                <a:latin typeface="Arial"/>
                <a:ea typeface="Arial"/>
                <a:cs typeface="Arial"/>
                <a:sym typeface="Arial"/>
              </a:rPr>
              <a:t>SMS fallback, plain-language prompts and optional paper summaries ensure support remains available for people without reliable smartphones/data, consistent with NHS England digital inclusion guidance (NHS England, 2023).</a:t>
            </a:r>
          </a:p>
          <a:p>
            <a:pPr algn="just">
              <a:lnSpc>
                <a:spcPts val="2305"/>
              </a:lnSpc>
            </a:pPr>
            <a:r>
              <a:rPr lang="en-US" sz="1537" b="1">
                <a:solidFill>
                  <a:srgbClr val="000001"/>
                </a:solidFill>
                <a:latin typeface="Arial Bold"/>
                <a:ea typeface="Arial Bold"/>
                <a:cs typeface="Arial Bold"/>
                <a:sym typeface="Arial Bold"/>
              </a:rPr>
              <a:t>Practical examples of how the intervention delivers health promotion:</a:t>
            </a:r>
          </a:p>
          <a:p>
            <a:pPr marL="331898" lvl="1" indent="-165949" algn="l">
              <a:lnSpc>
                <a:spcPts val="2305"/>
              </a:lnSpc>
              <a:buFont typeface="Arial"/>
              <a:buChar char="•"/>
            </a:pPr>
            <a:r>
              <a:rPr lang="en-US" sz="1537" b="1" i="1">
                <a:solidFill>
                  <a:srgbClr val="000001"/>
                </a:solidFill>
                <a:latin typeface="Arial Bold Italics"/>
                <a:ea typeface="Arial Bold Italics"/>
                <a:cs typeface="Arial Bold Italics"/>
                <a:sym typeface="Arial Bold Italics"/>
              </a:rPr>
              <a:t>Self-monitoring as a skill:</a:t>
            </a:r>
            <a:r>
              <a:rPr lang="en-US" sz="1537">
                <a:solidFill>
                  <a:srgbClr val="000001"/>
                </a:solidFill>
                <a:latin typeface="Arial"/>
                <a:ea typeface="Arial"/>
                <a:cs typeface="Arial"/>
                <a:sym typeface="Arial"/>
              </a:rPr>
              <a:t> users learn to measure correctly, interpret trends, and plan actions, not just collect numbers.</a:t>
            </a:r>
          </a:p>
          <a:p>
            <a:pPr marL="331898" lvl="1" indent="-165949" algn="l">
              <a:lnSpc>
                <a:spcPts val="2305"/>
              </a:lnSpc>
              <a:buFont typeface="Arial"/>
              <a:buChar char="•"/>
            </a:pPr>
            <a:r>
              <a:rPr lang="en-US" sz="1537" b="1" i="1">
                <a:solidFill>
                  <a:srgbClr val="000001"/>
                </a:solidFill>
                <a:latin typeface="Arial Bold Italics"/>
                <a:ea typeface="Arial Bold Italics"/>
                <a:cs typeface="Arial Bold Italics"/>
                <a:sym typeface="Arial Bold Italics"/>
              </a:rPr>
              <a:t>Supportive environment:</a:t>
            </a:r>
            <a:r>
              <a:rPr lang="en-US" sz="1537">
                <a:solidFill>
                  <a:srgbClr val="000001"/>
                </a:solidFill>
                <a:latin typeface="Arial"/>
                <a:ea typeface="Arial"/>
                <a:cs typeface="Arial"/>
                <a:sym typeface="Arial"/>
              </a:rPr>
              <a:t> reminders are timed around daily routines (work, caregiving) and offer low-cost options (salt swaps, short walking plans).</a:t>
            </a:r>
          </a:p>
          <a:p>
            <a:pPr marL="331898" lvl="1" indent="-165949" algn="l">
              <a:lnSpc>
                <a:spcPts val="2305"/>
              </a:lnSpc>
              <a:buFont typeface="Arial"/>
              <a:buChar char="•"/>
            </a:pPr>
            <a:r>
              <a:rPr lang="en-US" sz="1537" b="1" i="1">
                <a:solidFill>
                  <a:srgbClr val="000001"/>
                </a:solidFill>
                <a:latin typeface="Arial Bold Italics"/>
                <a:ea typeface="Arial Bold Italics"/>
                <a:cs typeface="Arial Bold Italics"/>
                <a:sym typeface="Arial Bold Italics"/>
              </a:rPr>
              <a:t>Participation: </a:t>
            </a:r>
            <a:r>
              <a:rPr lang="en-US" sz="1537">
                <a:solidFill>
                  <a:srgbClr val="000001"/>
                </a:solidFill>
                <a:latin typeface="Arial"/>
                <a:ea typeface="Arial"/>
                <a:cs typeface="Arial"/>
                <a:sym typeface="Arial"/>
              </a:rPr>
              <a:t>users can set personal goals and choose app or SMS mode; feedback is framed as progress rather than punishment</a:t>
            </a:r>
          </a:p>
        </p:txBody>
      </p:sp>
      <p:sp>
        <p:nvSpPr>
          <p:cNvPr id="31" name="TextBox 31"/>
          <p:cNvSpPr txBox="1"/>
          <p:nvPr/>
        </p:nvSpPr>
        <p:spPr>
          <a:xfrm>
            <a:off x="16467508" y="4097569"/>
            <a:ext cx="3339130" cy="723410"/>
          </a:xfrm>
          <a:prstGeom prst="rect">
            <a:avLst/>
          </a:prstGeom>
        </p:spPr>
        <p:txBody>
          <a:bodyPr lIns="0" tIns="0" rIns="0" bIns="0" rtlCol="0" anchor="t">
            <a:spAutoFit/>
          </a:bodyPr>
          <a:lstStyle/>
          <a:p>
            <a:pPr algn="ctr">
              <a:lnSpc>
                <a:spcPts val="1434"/>
              </a:lnSpc>
              <a:spcBef>
                <a:spcPct val="0"/>
              </a:spcBef>
            </a:pPr>
            <a:r>
              <a:rPr lang="en-US" sz="896" i="1">
                <a:solidFill>
                  <a:srgbClr val="000000"/>
                </a:solidFill>
                <a:latin typeface="Arial Italics"/>
                <a:ea typeface="Arial Italics"/>
                <a:cs typeface="Arial Italics"/>
                <a:sym typeface="Arial Italics"/>
              </a:rPr>
              <a:t>Figure C. How BP is measured using Korotkoff sounds. Source: Wikimedia Commons, CC BY-SA 3.0. https://commons.wikimedia.org/wiki/File:Korotkow_English.jpg (Accessed: 6 March 2026).</a:t>
            </a:r>
          </a:p>
        </p:txBody>
      </p:sp>
      <p:sp>
        <p:nvSpPr>
          <p:cNvPr id="32" name="TextBox 32"/>
          <p:cNvSpPr txBox="1"/>
          <p:nvPr/>
        </p:nvSpPr>
        <p:spPr>
          <a:xfrm>
            <a:off x="12804574" y="11261967"/>
            <a:ext cx="6901979" cy="334371"/>
          </a:xfrm>
          <a:prstGeom prst="rect">
            <a:avLst/>
          </a:prstGeom>
        </p:spPr>
        <p:txBody>
          <a:bodyPr lIns="0" tIns="0" rIns="0" bIns="0" rtlCol="0" anchor="t">
            <a:spAutoFit/>
          </a:bodyPr>
          <a:lstStyle/>
          <a:p>
            <a:pPr algn="l">
              <a:lnSpc>
                <a:spcPts val="2572"/>
              </a:lnSpc>
            </a:pPr>
            <a:r>
              <a:rPr lang="en-US" sz="1837" b="1" spc="82">
                <a:solidFill>
                  <a:srgbClr val="F47051"/>
                </a:solidFill>
                <a:latin typeface="Arial Bold"/>
                <a:ea typeface="Arial Bold"/>
                <a:cs typeface="Arial Bold"/>
                <a:sym typeface="Arial Bold"/>
              </a:rPr>
              <a:t>3. BEHAVIOURAL CHANGE THEORY (HBM)</a:t>
            </a:r>
          </a:p>
        </p:txBody>
      </p:sp>
      <p:sp>
        <p:nvSpPr>
          <p:cNvPr id="33" name="TextBox 33"/>
          <p:cNvSpPr txBox="1"/>
          <p:nvPr/>
        </p:nvSpPr>
        <p:spPr>
          <a:xfrm>
            <a:off x="12762297" y="11653487"/>
            <a:ext cx="7067935" cy="143685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Behavioural change theory: Health Belief Model (HBM)</a:t>
            </a:r>
          </a:p>
          <a:p>
            <a:pPr algn="just">
              <a:lnSpc>
                <a:spcPts val="2305"/>
              </a:lnSpc>
            </a:pPr>
            <a:r>
              <a:rPr lang="en-US" sz="1537">
                <a:solidFill>
                  <a:srgbClr val="000001"/>
                </a:solidFill>
                <a:latin typeface="Arial"/>
                <a:ea typeface="Arial"/>
                <a:cs typeface="Arial"/>
                <a:sym typeface="Arial"/>
              </a:rPr>
              <a:t>HBM explains why people take health actions based on perceived threat and perceived ability to act. It is relevant to hypertension because the condition is often symptom-free, so action depends on beliefs and cues rather than immediate discomfort.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02825" y="685607"/>
            <a:ext cx="18978349" cy="13709345"/>
            <a:chOff x="0" y="0"/>
            <a:chExt cx="3400706" cy="2456560"/>
          </a:xfrm>
        </p:grpSpPr>
        <p:sp>
          <p:nvSpPr>
            <p:cNvPr id="3" name="Freeform 3"/>
            <p:cNvSpPr/>
            <p:nvPr/>
          </p:nvSpPr>
          <p:spPr>
            <a:xfrm>
              <a:off x="0" y="0"/>
              <a:ext cx="3400706" cy="2456560"/>
            </a:xfrm>
            <a:custGeom>
              <a:avLst/>
              <a:gdLst/>
              <a:ahLst/>
              <a:cxnLst/>
              <a:rect l="l" t="t" r="r" b="b"/>
              <a:pathLst>
                <a:path w="3400706" h="2456560">
                  <a:moveTo>
                    <a:pt x="0" y="0"/>
                  </a:moveTo>
                  <a:lnTo>
                    <a:pt x="3400706" y="0"/>
                  </a:lnTo>
                  <a:lnTo>
                    <a:pt x="3400706" y="2456560"/>
                  </a:lnTo>
                  <a:lnTo>
                    <a:pt x="0" y="2456560"/>
                  </a:lnTo>
                  <a:close/>
                </a:path>
              </a:pathLst>
            </a:custGeom>
            <a:ln w="19050" cap="sq">
              <a:solidFill>
                <a:srgbClr val="000000"/>
              </a:solidFill>
              <a:prstDash val="solid"/>
              <a:miter/>
            </a:ln>
          </p:spPr>
        </p:sp>
        <p:sp>
          <p:nvSpPr>
            <p:cNvPr id="4" name="TextBox 4"/>
            <p:cNvSpPr txBox="1"/>
            <p:nvPr/>
          </p:nvSpPr>
          <p:spPr>
            <a:xfrm>
              <a:off x="0" y="-47625"/>
              <a:ext cx="3400706" cy="2504185"/>
            </a:xfrm>
            <a:prstGeom prst="rect">
              <a:avLst/>
            </a:prstGeom>
          </p:spPr>
          <p:txBody>
            <a:bodyPr lIns="23333" tIns="23333" rIns="23333" bIns="23333" rtlCol="0" anchor="ctr"/>
            <a:lstStyle/>
            <a:p>
              <a:pPr algn="ctr">
                <a:lnSpc>
                  <a:spcPts val="2990"/>
                </a:lnSpc>
              </a:pPr>
              <a:endParaRPr/>
            </a:p>
          </p:txBody>
        </p:sp>
      </p:grpSp>
      <p:grpSp>
        <p:nvGrpSpPr>
          <p:cNvPr id="5" name="Group 5"/>
          <p:cNvGrpSpPr/>
          <p:nvPr/>
        </p:nvGrpSpPr>
        <p:grpSpPr>
          <a:xfrm>
            <a:off x="1202825" y="11958724"/>
            <a:ext cx="12991465" cy="2411835"/>
            <a:chOff x="0" y="0"/>
            <a:chExt cx="3103898" cy="576231"/>
          </a:xfrm>
        </p:grpSpPr>
        <p:sp>
          <p:nvSpPr>
            <p:cNvPr id="6" name="Freeform 6"/>
            <p:cNvSpPr/>
            <p:nvPr/>
          </p:nvSpPr>
          <p:spPr>
            <a:xfrm>
              <a:off x="0" y="0"/>
              <a:ext cx="3103899" cy="576231"/>
            </a:xfrm>
            <a:custGeom>
              <a:avLst/>
              <a:gdLst/>
              <a:ahLst/>
              <a:cxnLst/>
              <a:rect l="l" t="t" r="r" b="b"/>
              <a:pathLst>
                <a:path w="3103899" h="576231">
                  <a:moveTo>
                    <a:pt x="0" y="0"/>
                  </a:moveTo>
                  <a:lnTo>
                    <a:pt x="3103899" y="0"/>
                  </a:lnTo>
                  <a:lnTo>
                    <a:pt x="3103899" y="576231"/>
                  </a:lnTo>
                  <a:lnTo>
                    <a:pt x="0" y="576231"/>
                  </a:lnTo>
                  <a:close/>
                </a:path>
              </a:pathLst>
            </a:custGeom>
            <a:solidFill>
              <a:srgbClr val="DDEB54"/>
            </a:solidFill>
          </p:spPr>
        </p:sp>
        <p:sp>
          <p:nvSpPr>
            <p:cNvPr id="7" name="TextBox 7"/>
            <p:cNvSpPr txBox="1"/>
            <p:nvPr/>
          </p:nvSpPr>
          <p:spPr>
            <a:xfrm>
              <a:off x="0" y="-57150"/>
              <a:ext cx="3103898" cy="633381"/>
            </a:xfrm>
            <a:prstGeom prst="rect">
              <a:avLst/>
            </a:prstGeom>
          </p:spPr>
          <p:txBody>
            <a:bodyPr lIns="17500" tIns="17500" rIns="17500" bIns="17500" rtlCol="0" anchor="ctr"/>
            <a:lstStyle/>
            <a:p>
              <a:pPr algn="ctr">
                <a:lnSpc>
                  <a:spcPts val="2572"/>
                </a:lnSpc>
              </a:pPr>
              <a:endParaRPr/>
            </a:p>
          </p:txBody>
        </p:sp>
      </p:grpSp>
      <p:grpSp>
        <p:nvGrpSpPr>
          <p:cNvPr id="8" name="Group 8"/>
          <p:cNvGrpSpPr/>
          <p:nvPr/>
        </p:nvGrpSpPr>
        <p:grpSpPr>
          <a:xfrm>
            <a:off x="1202825" y="705328"/>
            <a:ext cx="18978349" cy="1294926"/>
            <a:chOff x="0" y="0"/>
            <a:chExt cx="3213191" cy="219242"/>
          </a:xfrm>
        </p:grpSpPr>
        <p:sp>
          <p:nvSpPr>
            <p:cNvPr id="9" name="Freeform 9"/>
            <p:cNvSpPr/>
            <p:nvPr/>
          </p:nvSpPr>
          <p:spPr>
            <a:xfrm rot="-10800000">
              <a:off x="0" y="0"/>
              <a:ext cx="3213191" cy="219242"/>
            </a:xfrm>
            <a:custGeom>
              <a:avLst/>
              <a:gdLst/>
              <a:ahLst/>
              <a:cxnLst/>
              <a:rect l="l" t="t" r="r" b="b"/>
              <a:pathLst>
                <a:path w="3213191" h="219242">
                  <a:moveTo>
                    <a:pt x="3213191" y="219242"/>
                  </a:moveTo>
                  <a:lnTo>
                    <a:pt x="0" y="219242"/>
                  </a:lnTo>
                  <a:lnTo>
                    <a:pt x="0" y="0"/>
                  </a:lnTo>
                  <a:lnTo>
                    <a:pt x="3213191" y="0"/>
                  </a:lnTo>
                  <a:close/>
                </a:path>
              </a:pathLst>
            </a:custGeom>
            <a:blipFill>
              <a:blip r:embed="rId2"/>
              <a:stretch>
                <a:fillRect t="-1453700" r="-27773" b="-1257021"/>
              </a:stretch>
            </a:blipFill>
          </p:spPr>
        </p:sp>
      </p:grpSp>
      <p:sp>
        <p:nvSpPr>
          <p:cNvPr id="10" name="AutoShape 10"/>
          <p:cNvSpPr/>
          <p:nvPr/>
        </p:nvSpPr>
        <p:spPr>
          <a:xfrm>
            <a:off x="7558755" y="2000254"/>
            <a:ext cx="0" cy="10005579"/>
          </a:xfrm>
          <a:prstGeom prst="line">
            <a:avLst/>
          </a:prstGeom>
          <a:ln w="19050" cap="flat">
            <a:solidFill>
              <a:srgbClr val="000000"/>
            </a:solidFill>
            <a:prstDash val="solid"/>
            <a:headEnd type="none" w="sm" len="sm"/>
            <a:tailEnd type="none" w="sm" len="sm"/>
          </a:ln>
        </p:spPr>
      </p:sp>
      <p:sp>
        <p:nvSpPr>
          <p:cNvPr id="11" name="AutoShape 11"/>
          <p:cNvSpPr/>
          <p:nvPr/>
        </p:nvSpPr>
        <p:spPr>
          <a:xfrm>
            <a:off x="14194290" y="2000254"/>
            <a:ext cx="0" cy="12325275"/>
          </a:xfrm>
          <a:prstGeom prst="line">
            <a:avLst/>
          </a:prstGeom>
          <a:ln w="19050" cap="flat">
            <a:solidFill>
              <a:srgbClr val="000000"/>
            </a:solidFill>
            <a:prstDash val="solid"/>
            <a:headEnd type="none" w="sm" len="sm"/>
            <a:tailEnd type="none" w="sm" len="sm"/>
          </a:ln>
        </p:spPr>
      </p:sp>
      <p:sp>
        <p:nvSpPr>
          <p:cNvPr id="12" name="Freeform 12"/>
          <p:cNvSpPr/>
          <p:nvPr/>
        </p:nvSpPr>
        <p:spPr>
          <a:xfrm>
            <a:off x="1668900" y="6413677"/>
            <a:ext cx="3612740" cy="3445651"/>
          </a:xfrm>
          <a:custGeom>
            <a:avLst/>
            <a:gdLst/>
            <a:ahLst/>
            <a:cxnLst/>
            <a:rect l="l" t="t" r="r" b="b"/>
            <a:pathLst>
              <a:path w="3612740" h="3445651">
                <a:moveTo>
                  <a:pt x="0" y="0"/>
                </a:moveTo>
                <a:lnTo>
                  <a:pt x="3612740" y="0"/>
                </a:lnTo>
                <a:lnTo>
                  <a:pt x="3612740" y="3445651"/>
                </a:lnTo>
                <a:lnTo>
                  <a:pt x="0" y="3445651"/>
                </a:lnTo>
                <a:lnTo>
                  <a:pt x="0" y="0"/>
                </a:lnTo>
                <a:close/>
              </a:path>
            </a:pathLst>
          </a:custGeom>
          <a:blipFill>
            <a:blip r:embed="rId3"/>
            <a:stretch>
              <a:fillRect/>
            </a:stretch>
          </a:blipFill>
        </p:spPr>
      </p:sp>
      <p:sp>
        <p:nvSpPr>
          <p:cNvPr id="13" name="Freeform 13"/>
          <p:cNvSpPr/>
          <p:nvPr/>
        </p:nvSpPr>
        <p:spPr>
          <a:xfrm>
            <a:off x="7825455" y="8965140"/>
            <a:ext cx="6220440" cy="894188"/>
          </a:xfrm>
          <a:custGeom>
            <a:avLst/>
            <a:gdLst/>
            <a:ahLst/>
            <a:cxnLst/>
            <a:rect l="l" t="t" r="r" b="b"/>
            <a:pathLst>
              <a:path w="6220440" h="894188">
                <a:moveTo>
                  <a:pt x="0" y="0"/>
                </a:moveTo>
                <a:lnTo>
                  <a:pt x="6220440" y="0"/>
                </a:lnTo>
                <a:lnTo>
                  <a:pt x="6220440" y="894188"/>
                </a:lnTo>
                <a:lnTo>
                  <a:pt x="0" y="894188"/>
                </a:lnTo>
                <a:lnTo>
                  <a:pt x="0" y="0"/>
                </a:lnTo>
                <a:close/>
              </a:path>
            </a:pathLst>
          </a:custGeom>
          <a:blipFill>
            <a:blip r:embed="rId4"/>
            <a:stretch>
              <a:fillRect/>
            </a:stretch>
          </a:blipFill>
        </p:spPr>
      </p:sp>
      <p:sp>
        <p:nvSpPr>
          <p:cNvPr id="14" name="TextBox 14"/>
          <p:cNvSpPr txBox="1"/>
          <p:nvPr/>
        </p:nvSpPr>
        <p:spPr>
          <a:xfrm>
            <a:off x="7825455" y="2171156"/>
            <a:ext cx="6220440" cy="658035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Core components:</a:t>
            </a:r>
          </a:p>
          <a:p>
            <a:pPr marL="331898" lvl="1" indent="-165949" algn="just">
              <a:lnSpc>
                <a:spcPts val="2305"/>
              </a:lnSpc>
              <a:buAutoNum type="arabicPeriod"/>
            </a:pPr>
            <a:r>
              <a:rPr lang="en-US" sz="1537">
                <a:solidFill>
                  <a:srgbClr val="000001"/>
                </a:solidFill>
                <a:latin typeface="Arial"/>
                <a:ea typeface="Arial"/>
                <a:cs typeface="Arial"/>
                <a:sym typeface="Arial"/>
              </a:rPr>
              <a:t>BP cuff integration: Bluetooth upload where available, with manual entry option for basic devices.</a:t>
            </a:r>
          </a:p>
          <a:p>
            <a:pPr marL="331898" lvl="1" indent="-165949" algn="just">
              <a:lnSpc>
                <a:spcPts val="2305"/>
              </a:lnSpc>
              <a:buAutoNum type="arabicPeriod"/>
            </a:pPr>
            <a:r>
              <a:rPr lang="en-US" sz="1537">
                <a:solidFill>
                  <a:srgbClr val="000001"/>
                </a:solidFill>
                <a:latin typeface="Arial"/>
                <a:ea typeface="Arial"/>
                <a:cs typeface="Arial"/>
                <a:sym typeface="Arial"/>
              </a:rPr>
              <a:t>Mobile app: reminders, BP logs, education micro-modules and weekly summaries.</a:t>
            </a:r>
          </a:p>
          <a:p>
            <a:pPr marL="331898" lvl="1" indent="-165949" algn="just">
              <a:lnSpc>
                <a:spcPts val="2305"/>
              </a:lnSpc>
              <a:buAutoNum type="arabicPeriod"/>
            </a:pPr>
            <a:r>
              <a:rPr lang="en-US" sz="1537">
                <a:solidFill>
                  <a:srgbClr val="000001"/>
                </a:solidFill>
                <a:latin typeface="Arial"/>
                <a:ea typeface="Arial"/>
                <a:cs typeface="Arial"/>
                <a:sym typeface="Arial"/>
              </a:rPr>
              <a:t>SMS gateway: coded SMS submissions and reminders for low data or unreliable smartphones.</a:t>
            </a:r>
          </a:p>
          <a:p>
            <a:pPr marL="331898" lvl="1" indent="-165949" algn="just">
              <a:lnSpc>
                <a:spcPts val="2305"/>
              </a:lnSpc>
              <a:buAutoNum type="arabicPeriod"/>
            </a:pPr>
            <a:r>
              <a:rPr lang="en-US" sz="1537">
                <a:solidFill>
                  <a:srgbClr val="000001"/>
                </a:solidFill>
                <a:latin typeface="Arial"/>
                <a:ea typeface="Arial"/>
                <a:cs typeface="Arial"/>
                <a:sym typeface="Arial"/>
              </a:rPr>
              <a:t>Rules engine: flags sustained high readings and recommends appropriate actions aligned to safety guidance.</a:t>
            </a:r>
          </a:p>
          <a:p>
            <a:pPr marL="331898" lvl="1" indent="-165949" algn="just">
              <a:lnSpc>
                <a:spcPts val="2305"/>
              </a:lnSpc>
              <a:buAutoNum type="arabicPeriod"/>
            </a:pPr>
            <a:r>
              <a:rPr lang="en-US" sz="1537">
                <a:solidFill>
                  <a:srgbClr val="000001"/>
                </a:solidFill>
                <a:latin typeface="Arial"/>
                <a:ea typeface="Arial"/>
                <a:cs typeface="Arial"/>
                <a:sym typeface="Arial"/>
              </a:rPr>
              <a:t>Community touchpoints: pharmacy technique checks, teach-back coaching and referral guidance; clinician summaries for titration decisions.</a:t>
            </a:r>
          </a:p>
          <a:p>
            <a:pPr algn="just">
              <a:lnSpc>
                <a:spcPts val="2305"/>
              </a:lnSpc>
            </a:pPr>
            <a:r>
              <a:rPr lang="en-US" sz="1537" b="1">
                <a:solidFill>
                  <a:srgbClr val="000001"/>
                </a:solidFill>
                <a:latin typeface="Arial Bold"/>
                <a:ea typeface="Arial Bold"/>
                <a:cs typeface="Arial Bold"/>
                <a:sym typeface="Arial Bold"/>
              </a:rPr>
              <a:t>User journey (example):</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Week 1 onboarding:</a:t>
            </a:r>
            <a:r>
              <a:rPr lang="en-US" sz="1537" b="1">
                <a:solidFill>
                  <a:srgbClr val="000001"/>
                </a:solidFill>
                <a:latin typeface="Arial Bold"/>
                <a:ea typeface="Arial Bold"/>
                <a:cs typeface="Arial Bold"/>
                <a:sym typeface="Arial Bold"/>
              </a:rPr>
              <a:t> </a:t>
            </a:r>
            <a:r>
              <a:rPr lang="en-US" sz="1537">
                <a:solidFill>
                  <a:srgbClr val="000001"/>
                </a:solidFill>
                <a:latin typeface="Arial"/>
                <a:ea typeface="Arial"/>
                <a:cs typeface="Arial"/>
                <a:sym typeface="Arial"/>
              </a:rPr>
              <a:t>technique tutorial + baseline readings; user sets reminder times and chooses app or SMS mode.</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Ongoing:</a:t>
            </a:r>
            <a:r>
              <a:rPr lang="en-US" sz="1537" b="1">
                <a:solidFill>
                  <a:srgbClr val="000001"/>
                </a:solidFill>
                <a:latin typeface="Arial Bold"/>
                <a:ea typeface="Arial Bold"/>
                <a:cs typeface="Arial Bold"/>
                <a:sym typeface="Arial Bold"/>
              </a:rPr>
              <a:t> </a:t>
            </a:r>
            <a:r>
              <a:rPr lang="en-US" sz="1537">
                <a:solidFill>
                  <a:srgbClr val="000001"/>
                </a:solidFill>
                <a:latin typeface="Arial"/>
                <a:ea typeface="Arial"/>
                <a:cs typeface="Arial"/>
                <a:sym typeface="Arial"/>
              </a:rPr>
              <a:t>readings trigger immediate feedback; sustained high trends trigger a prompt for pharmacy/GP review.</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Weekly:</a:t>
            </a:r>
            <a:r>
              <a:rPr lang="en-US" sz="1537" i="1">
                <a:solidFill>
                  <a:srgbClr val="000001"/>
                </a:solidFill>
                <a:latin typeface="Arial Italics"/>
                <a:ea typeface="Arial Italics"/>
                <a:cs typeface="Arial Italics"/>
                <a:sym typeface="Arial Italics"/>
              </a:rPr>
              <a:t> </a:t>
            </a:r>
            <a:r>
              <a:rPr lang="en-US" sz="1537">
                <a:solidFill>
                  <a:srgbClr val="000001"/>
                </a:solidFill>
                <a:latin typeface="Arial"/>
                <a:ea typeface="Arial"/>
                <a:cs typeface="Arial"/>
                <a:sym typeface="Arial"/>
              </a:rPr>
              <a:t>summary shows progress and benefits, reinforcing motivation and self-efficacy.</a:t>
            </a:r>
          </a:p>
          <a:p>
            <a:pPr algn="just">
              <a:lnSpc>
                <a:spcPts val="2305"/>
              </a:lnSpc>
            </a:pPr>
            <a:r>
              <a:rPr lang="en-US" sz="1537" b="1">
                <a:solidFill>
                  <a:srgbClr val="000001"/>
                </a:solidFill>
                <a:latin typeface="Arial Bold"/>
                <a:ea typeface="Arial Bold"/>
                <a:cs typeface="Arial Bold"/>
                <a:sym typeface="Arial Bold"/>
              </a:rPr>
              <a:t>Evidence rationale:</a:t>
            </a:r>
          </a:p>
          <a:p>
            <a:pPr algn="just">
              <a:lnSpc>
                <a:spcPts val="2305"/>
              </a:lnSpc>
            </a:pPr>
            <a:r>
              <a:rPr lang="en-US" sz="1537">
                <a:solidFill>
                  <a:srgbClr val="000001"/>
                </a:solidFill>
                <a:latin typeface="Arial"/>
                <a:ea typeface="Arial"/>
                <a:cs typeface="Arial"/>
                <a:sym typeface="Arial"/>
              </a:rPr>
              <a:t>Self-monitoring with telemonitoring improved BP control in TASMINH4 (McManus et al., 2018). CareBridge BP adds inclusion-first delivery so benefits are not limited to digitally confident users</a:t>
            </a:r>
            <a:r>
              <a:rPr lang="en-US" sz="1537" b="1">
                <a:solidFill>
                  <a:srgbClr val="000001"/>
                </a:solidFill>
                <a:latin typeface="Arial Bold"/>
                <a:ea typeface="Arial Bold"/>
                <a:cs typeface="Arial Bold"/>
                <a:sym typeface="Arial Bold"/>
              </a:rPr>
              <a:t>.</a:t>
            </a:r>
          </a:p>
        </p:txBody>
      </p:sp>
      <p:sp>
        <p:nvSpPr>
          <p:cNvPr id="16" name="TextBox 16"/>
          <p:cNvSpPr txBox="1"/>
          <p:nvPr/>
        </p:nvSpPr>
        <p:spPr>
          <a:xfrm>
            <a:off x="1668900" y="2171156"/>
            <a:ext cx="5678797" cy="400860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Key constructs:</a:t>
            </a:r>
            <a:r>
              <a:rPr lang="en-US" sz="1537">
                <a:solidFill>
                  <a:srgbClr val="000001"/>
                </a:solidFill>
                <a:latin typeface="Arial"/>
                <a:ea typeface="Arial"/>
                <a:cs typeface="Arial"/>
                <a:sym typeface="Arial"/>
              </a:rPr>
              <a:t> </a:t>
            </a:r>
          </a:p>
          <a:p>
            <a:pPr algn="just">
              <a:lnSpc>
                <a:spcPts val="2305"/>
              </a:lnSpc>
            </a:pPr>
            <a:r>
              <a:rPr lang="en-US" sz="1537" b="1">
                <a:solidFill>
                  <a:srgbClr val="000001"/>
                </a:solidFill>
                <a:latin typeface="Arial Bold"/>
                <a:ea typeface="Arial Bold"/>
                <a:cs typeface="Arial Bold"/>
                <a:sym typeface="Arial Bold"/>
              </a:rPr>
              <a:t>HBM applied to CareBridge BP:</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Susceptibility: </a:t>
            </a:r>
            <a:r>
              <a:rPr lang="en-US" sz="1537">
                <a:solidFill>
                  <a:srgbClr val="000001"/>
                </a:solidFill>
                <a:latin typeface="Arial"/>
                <a:ea typeface="Arial"/>
                <a:cs typeface="Arial"/>
                <a:sym typeface="Arial"/>
              </a:rPr>
              <a:t>personalised feedback links readings and family history to individual risk.</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Severity</a:t>
            </a:r>
            <a:r>
              <a:rPr lang="en-US" sz="1537">
                <a:solidFill>
                  <a:srgbClr val="000001"/>
                </a:solidFill>
                <a:latin typeface="Arial"/>
                <a:ea typeface="Arial"/>
                <a:cs typeface="Arial"/>
                <a:sym typeface="Arial"/>
              </a:rPr>
              <a:t>: brief messages explain stroke/heart risks and why ‘silent’ hypertension still harms health.</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Benefits:</a:t>
            </a:r>
            <a:r>
              <a:rPr lang="en-US" sz="1537">
                <a:solidFill>
                  <a:srgbClr val="000001"/>
                </a:solidFill>
                <a:latin typeface="Arial"/>
                <a:ea typeface="Arial"/>
                <a:cs typeface="Arial"/>
                <a:sym typeface="Arial"/>
              </a:rPr>
              <a:t> benefits framed as control, fewer complications, and reassurance through visible progress.</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Barriers:</a:t>
            </a:r>
            <a:r>
              <a:rPr lang="en-US" sz="1537">
                <a:solidFill>
                  <a:srgbClr val="000001"/>
                </a:solidFill>
                <a:latin typeface="Arial"/>
                <a:ea typeface="Arial"/>
                <a:cs typeface="Arial"/>
                <a:sym typeface="Arial"/>
              </a:rPr>
              <a:t> reduced through SMS fallback, low-literacy language, time-saving reminders and pharmacy support.</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Cues to action:</a:t>
            </a:r>
            <a:r>
              <a:rPr lang="en-US" sz="1537">
                <a:solidFill>
                  <a:srgbClr val="000001"/>
                </a:solidFill>
                <a:latin typeface="Arial"/>
                <a:ea typeface="Arial"/>
                <a:cs typeface="Arial"/>
                <a:sym typeface="Arial"/>
              </a:rPr>
              <a:t> reminders, high-BP trend flags, weekly summaries and prompts to seek review.</a:t>
            </a:r>
          </a:p>
          <a:p>
            <a:pPr marL="331898" lvl="1" indent="-165949" algn="just">
              <a:lnSpc>
                <a:spcPts val="2305"/>
              </a:lnSpc>
              <a:buFont typeface="Arial"/>
              <a:buChar char="•"/>
            </a:pPr>
            <a:r>
              <a:rPr lang="en-US" sz="1537" b="1" i="1">
                <a:solidFill>
                  <a:srgbClr val="000001"/>
                </a:solidFill>
                <a:latin typeface="Arial Bold Italics"/>
                <a:ea typeface="Arial Bold Italics"/>
                <a:cs typeface="Arial Bold Italics"/>
                <a:sym typeface="Arial Bold Italics"/>
              </a:rPr>
              <a:t>Self-efficacy:</a:t>
            </a:r>
            <a:r>
              <a:rPr lang="en-US" sz="1537">
                <a:solidFill>
                  <a:srgbClr val="000001"/>
                </a:solidFill>
                <a:latin typeface="Arial"/>
                <a:ea typeface="Arial"/>
                <a:cs typeface="Arial"/>
                <a:sym typeface="Arial"/>
              </a:rPr>
              <a:t> step-by-step measurement guidance, achievable goals and positive progress feedback</a:t>
            </a:r>
          </a:p>
        </p:txBody>
      </p:sp>
      <p:sp>
        <p:nvSpPr>
          <p:cNvPr id="17" name="TextBox 17"/>
          <p:cNvSpPr txBox="1"/>
          <p:nvPr/>
        </p:nvSpPr>
        <p:spPr>
          <a:xfrm>
            <a:off x="1611073" y="788443"/>
            <a:ext cx="18260927" cy="1119170"/>
          </a:xfrm>
          <a:prstGeom prst="rect">
            <a:avLst/>
          </a:prstGeom>
        </p:spPr>
        <p:txBody>
          <a:bodyPr lIns="0" tIns="0" rIns="0" bIns="0" rtlCol="0" anchor="t">
            <a:spAutoFit/>
          </a:bodyPr>
          <a:lstStyle/>
          <a:p>
            <a:pPr algn="ctr">
              <a:lnSpc>
                <a:spcPts val="4336"/>
              </a:lnSpc>
            </a:pPr>
            <a:r>
              <a:rPr lang="en-US" sz="3770" b="1">
                <a:solidFill>
                  <a:srgbClr val="FFFFFF"/>
                </a:solidFill>
                <a:latin typeface="Arial Bold"/>
                <a:ea typeface="Arial Bold"/>
                <a:cs typeface="Arial Bold"/>
                <a:sym typeface="Arial Bold"/>
              </a:rPr>
              <a:t>CAREBRIDGE BP – INCLUSIVE HYPERTENSION SELF-MONITORING WITH TELEMONITORING, SMS FALLBACK AND PHARMACY TOUCHPOINTS</a:t>
            </a:r>
          </a:p>
        </p:txBody>
      </p:sp>
      <p:sp>
        <p:nvSpPr>
          <p:cNvPr id="18" name="TextBox 18"/>
          <p:cNvSpPr txBox="1"/>
          <p:nvPr/>
        </p:nvSpPr>
        <p:spPr>
          <a:xfrm>
            <a:off x="5465163" y="7315928"/>
            <a:ext cx="1612351" cy="1910887"/>
          </a:xfrm>
          <a:prstGeom prst="rect">
            <a:avLst/>
          </a:prstGeom>
        </p:spPr>
        <p:txBody>
          <a:bodyPr lIns="0" tIns="0" rIns="0" bIns="0" rtlCol="0" anchor="t">
            <a:spAutoFit/>
          </a:bodyPr>
          <a:lstStyle/>
          <a:p>
            <a:pPr algn="just">
              <a:lnSpc>
                <a:spcPts val="1914"/>
              </a:lnSpc>
            </a:pPr>
            <a:r>
              <a:rPr lang="en-US" sz="1196" i="1">
                <a:solidFill>
                  <a:srgbClr val="000000"/>
                </a:solidFill>
                <a:latin typeface="Arial Italics"/>
                <a:ea typeface="Arial Italics"/>
                <a:cs typeface="Arial Italics"/>
                <a:sym typeface="Arial Italics"/>
              </a:rPr>
              <a:t>Figure D. HBM mapped to CareBridge BP features (conceptual). Source basis: lecture slides + HBM literature (Rosenstock, 1974; Janz and Becker, 1984).</a:t>
            </a:r>
          </a:p>
        </p:txBody>
      </p:sp>
      <p:sp>
        <p:nvSpPr>
          <p:cNvPr id="19" name="TextBox 19"/>
          <p:cNvSpPr txBox="1"/>
          <p:nvPr/>
        </p:nvSpPr>
        <p:spPr>
          <a:xfrm>
            <a:off x="1727558" y="10026569"/>
            <a:ext cx="5678797" cy="1722605"/>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CareBridge BP intervention specification</a:t>
            </a:r>
          </a:p>
          <a:p>
            <a:pPr algn="just">
              <a:lnSpc>
                <a:spcPts val="2305"/>
              </a:lnSpc>
            </a:pPr>
            <a:r>
              <a:rPr lang="en-US" sz="1537" b="1">
                <a:solidFill>
                  <a:srgbClr val="000001"/>
                </a:solidFill>
                <a:latin typeface="Arial Bold"/>
                <a:ea typeface="Arial Bold"/>
                <a:cs typeface="Arial Bold"/>
                <a:sym typeface="Arial Bold"/>
              </a:rPr>
              <a:t>Intervention details: </a:t>
            </a:r>
            <a:r>
              <a:rPr lang="en-US" sz="1537">
                <a:solidFill>
                  <a:srgbClr val="000001"/>
                </a:solidFill>
                <a:latin typeface="Arial"/>
                <a:ea typeface="Arial"/>
                <a:cs typeface="Arial"/>
                <a:sym typeface="Arial"/>
              </a:rPr>
              <a:t>CareBridge BP (how it works)</a:t>
            </a:r>
          </a:p>
          <a:p>
            <a:pPr algn="just">
              <a:lnSpc>
                <a:spcPts val="2305"/>
              </a:lnSpc>
            </a:pPr>
            <a:r>
              <a:rPr lang="en-US" sz="1537" b="1">
                <a:solidFill>
                  <a:srgbClr val="000001"/>
                </a:solidFill>
                <a:latin typeface="Arial Bold"/>
                <a:ea typeface="Arial Bold"/>
                <a:cs typeface="Arial Bold"/>
                <a:sym typeface="Arial Bold"/>
              </a:rPr>
              <a:t>Target population group:</a:t>
            </a:r>
          </a:p>
          <a:p>
            <a:pPr marL="331898" lvl="1" indent="-165949" algn="l">
              <a:lnSpc>
                <a:spcPts val="2305"/>
              </a:lnSpc>
              <a:buFont typeface="Arial"/>
              <a:buChar char="•"/>
            </a:pPr>
            <a:r>
              <a:rPr lang="en-US" sz="1537">
                <a:solidFill>
                  <a:srgbClr val="000001"/>
                </a:solidFill>
                <a:latin typeface="Arial"/>
                <a:ea typeface="Arial"/>
                <a:cs typeface="Arial"/>
                <a:sym typeface="Arial"/>
              </a:rPr>
              <a:t>Adults with diagnosed hypertension who are uncontrolled or newly diagnosed, plus high-risk individuals identified in community screening.</a:t>
            </a:r>
          </a:p>
        </p:txBody>
      </p:sp>
      <p:sp>
        <p:nvSpPr>
          <p:cNvPr id="20" name="TextBox 20"/>
          <p:cNvSpPr txBox="1"/>
          <p:nvPr/>
        </p:nvSpPr>
        <p:spPr>
          <a:xfrm>
            <a:off x="7825455" y="10002203"/>
            <a:ext cx="6220440" cy="1629632"/>
          </a:xfrm>
          <a:prstGeom prst="rect">
            <a:avLst/>
          </a:prstGeom>
        </p:spPr>
        <p:txBody>
          <a:bodyPr lIns="0" tIns="0" rIns="0" bIns="0" rtlCol="0" anchor="t">
            <a:spAutoFit/>
          </a:bodyPr>
          <a:lstStyle/>
          <a:p>
            <a:pPr algn="just">
              <a:lnSpc>
                <a:spcPts val="2305"/>
              </a:lnSpc>
            </a:pPr>
            <a:r>
              <a:rPr lang="en-US" sz="1537" b="1">
                <a:solidFill>
                  <a:srgbClr val="000001"/>
                </a:solidFill>
                <a:latin typeface="Arial Bold"/>
                <a:ea typeface="Arial Bold"/>
                <a:cs typeface="Arial Bold"/>
                <a:sym typeface="Arial Bold"/>
              </a:rPr>
              <a:t>Data governance and trust (design requirement):</a:t>
            </a:r>
          </a:p>
          <a:p>
            <a:pPr marL="310308" lvl="1" indent="-155154" algn="l">
              <a:lnSpc>
                <a:spcPts val="2155"/>
              </a:lnSpc>
              <a:buFont typeface="Arial"/>
              <a:buChar char="•"/>
            </a:pPr>
            <a:r>
              <a:rPr lang="en-US" sz="1437">
                <a:solidFill>
                  <a:srgbClr val="000001"/>
                </a:solidFill>
                <a:latin typeface="Arial"/>
                <a:ea typeface="Arial"/>
                <a:cs typeface="Arial"/>
                <a:sym typeface="Arial"/>
              </a:rPr>
              <a:t>Data sharing should be tiered: (1) local-only storage, (2) share weekly summary with GP/pharmacist, (3) anonymised service improvement metrics.</a:t>
            </a:r>
          </a:p>
          <a:p>
            <a:pPr marL="310308" lvl="1" indent="-155154" algn="l">
              <a:lnSpc>
                <a:spcPts val="2155"/>
              </a:lnSpc>
              <a:buFont typeface="Arial"/>
              <a:buChar char="•"/>
            </a:pPr>
            <a:r>
              <a:rPr lang="en-US" sz="1437">
                <a:solidFill>
                  <a:srgbClr val="000001"/>
                </a:solidFill>
                <a:latin typeface="Arial"/>
                <a:ea typeface="Arial"/>
                <a:cs typeface="Arial"/>
                <a:sym typeface="Arial"/>
              </a:rPr>
              <a:t>Privacy-by-design is essential for SMS mode (neutral messages, no diagnosis wording, opt-in), particularly in shared-phone households.</a:t>
            </a:r>
          </a:p>
        </p:txBody>
      </p:sp>
      <p:sp>
        <p:nvSpPr>
          <p:cNvPr id="21" name="TextBox 21"/>
          <p:cNvSpPr txBox="1"/>
          <p:nvPr/>
        </p:nvSpPr>
        <p:spPr>
          <a:xfrm>
            <a:off x="14460990" y="2180681"/>
            <a:ext cx="4531494" cy="334371"/>
          </a:xfrm>
          <a:prstGeom prst="rect">
            <a:avLst/>
          </a:prstGeom>
        </p:spPr>
        <p:txBody>
          <a:bodyPr lIns="0" tIns="0" rIns="0" bIns="0" rtlCol="0" anchor="t">
            <a:spAutoFit/>
          </a:bodyPr>
          <a:lstStyle/>
          <a:p>
            <a:pPr algn="l">
              <a:lnSpc>
                <a:spcPts val="2572"/>
              </a:lnSpc>
            </a:pPr>
            <a:r>
              <a:rPr lang="en-US" sz="1837" b="1" spc="82">
                <a:solidFill>
                  <a:srgbClr val="F47051"/>
                </a:solidFill>
                <a:latin typeface="Arial Bold"/>
                <a:ea typeface="Arial Bold"/>
                <a:cs typeface="Arial Bold"/>
                <a:sym typeface="Arial Bold"/>
              </a:rPr>
              <a:t>4. EXPECTED OUTCOME</a:t>
            </a:r>
          </a:p>
        </p:txBody>
      </p:sp>
      <p:sp>
        <p:nvSpPr>
          <p:cNvPr id="22" name="TextBox 22"/>
          <p:cNvSpPr txBox="1"/>
          <p:nvPr/>
        </p:nvSpPr>
        <p:spPr>
          <a:xfrm>
            <a:off x="14460990" y="7225629"/>
            <a:ext cx="4531494" cy="334371"/>
          </a:xfrm>
          <a:prstGeom prst="rect">
            <a:avLst/>
          </a:prstGeom>
        </p:spPr>
        <p:txBody>
          <a:bodyPr lIns="0" tIns="0" rIns="0" bIns="0" rtlCol="0" anchor="t">
            <a:spAutoFit/>
          </a:bodyPr>
          <a:lstStyle/>
          <a:p>
            <a:pPr algn="l">
              <a:lnSpc>
                <a:spcPts val="2572"/>
              </a:lnSpc>
            </a:pPr>
            <a:r>
              <a:rPr lang="en-US" sz="1837" b="1" spc="82">
                <a:solidFill>
                  <a:srgbClr val="F47051"/>
                </a:solidFill>
                <a:latin typeface="Arial Bold"/>
                <a:ea typeface="Arial Bold"/>
                <a:cs typeface="Arial Bold"/>
                <a:sym typeface="Arial Bold"/>
              </a:rPr>
              <a:t>5. CONCLUSION</a:t>
            </a:r>
          </a:p>
        </p:txBody>
      </p:sp>
      <p:sp>
        <p:nvSpPr>
          <p:cNvPr id="23" name="TextBox 23"/>
          <p:cNvSpPr txBox="1"/>
          <p:nvPr/>
        </p:nvSpPr>
        <p:spPr>
          <a:xfrm>
            <a:off x="14384790" y="7636200"/>
            <a:ext cx="5487210" cy="6294605"/>
          </a:xfrm>
          <a:prstGeom prst="rect">
            <a:avLst/>
          </a:prstGeom>
        </p:spPr>
        <p:txBody>
          <a:bodyPr lIns="0" tIns="0" rIns="0" bIns="0" rtlCol="0" anchor="t">
            <a:spAutoFit/>
          </a:bodyPr>
          <a:lstStyle/>
          <a:p>
            <a:pPr algn="just">
              <a:lnSpc>
                <a:spcPts val="2305"/>
              </a:lnSpc>
            </a:pPr>
            <a:r>
              <a:rPr lang="en-US" sz="1537" b="1" dirty="0">
                <a:solidFill>
                  <a:srgbClr val="000001"/>
                </a:solidFill>
                <a:latin typeface="Arial Bold"/>
                <a:ea typeface="Arial Bold"/>
                <a:cs typeface="Arial Bold"/>
                <a:sym typeface="Arial Bold"/>
              </a:rPr>
              <a:t>Policy:</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Commission inclusion-first telemonitoring that expands access without removing non-digital routes (NHS England, 2023).</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Use pharmacies for coaching and clear escalation; require accessibility and equity monitoring.</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Plan interoperability so summaries support medication review with minimal extra workload.</a:t>
            </a:r>
          </a:p>
          <a:p>
            <a:pPr algn="just">
              <a:lnSpc>
                <a:spcPts val="2305"/>
              </a:lnSpc>
            </a:pPr>
            <a:r>
              <a:rPr lang="en-US" sz="1537" b="1" dirty="0">
                <a:solidFill>
                  <a:srgbClr val="000001"/>
                </a:solidFill>
                <a:latin typeface="Arial Bold"/>
                <a:ea typeface="Arial Bold"/>
                <a:cs typeface="Arial Bold"/>
                <a:sym typeface="Arial Bold"/>
              </a:rPr>
              <a:t>Education:</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a:t>
            </a:r>
            <a:r>
              <a:rPr lang="en-US" sz="1537" dirty="0" err="1">
                <a:solidFill>
                  <a:srgbClr val="000001"/>
                </a:solidFill>
                <a:latin typeface="Arial"/>
                <a:ea typeface="Arial"/>
                <a:cs typeface="Arial"/>
                <a:sym typeface="Arial"/>
              </a:rPr>
              <a:t>Standardise</a:t>
            </a:r>
            <a:r>
              <a:rPr lang="en-US" sz="1537" dirty="0">
                <a:solidFill>
                  <a:srgbClr val="000001"/>
                </a:solidFill>
                <a:latin typeface="Arial"/>
                <a:ea typeface="Arial"/>
                <a:cs typeface="Arial"/>
                <a:sym typeface="Arial"/>
              </a:rPr>
              <a:t> BP self-monitoring teaching (micro-modules + teach-back).</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Train staff and pharmacies as assisted-digital hubs (SMS setup, technique, interpretation).</a:t>
            </a:r>
          </a:p>
          <a:p>
            <a:pPr algn="just">
              <a:lnSpc>
                <a:spcPts val="2305"/>
              </a:lnSpc>
            </a:pPr>
            <a:r>
              <a:rPr lang="en-US" sz="1537" b="1" dirty="0">
                <a:solidFill>
                  <a:srgbClr val="000001"/>
                </a:solidFill>
                <a:latin typeface="Arial Bold"/>
                <a:ea typeface="Arial Bold"/>
                <a:cs typeface="Arial Bold"/>
                <a:sym typeface="Arial Bold"/>
              </a:rPr>
              <a:t>Research</a:t>
            </a:r>
            <a:r>
              <a:rPr lang="en-US" sz="1537" dirty="0">
                <a:solidFill>
                  <a:srgbClr val="000001"/>
                </a:solidFill>
                <a:latin typeface="Arial"/>
                <a:ea typeface="Arial"/>
                <a:cs typeface="Arial"/>
                <a:sym typeface="Arial"/>
              </a:rPr>
              <a:t>:</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Evaluate BP control, titration, engagement, and equity impacts.</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Use mixed methods on trust/privacy; test HBM message framing and SMS effectiveness.</a:t>
            </a:r>
          </a:p>
          <a:p>
            <a:pPr algn="just">
              <a:lnSpc>
                <a:spcPts val="2305"/>
              </a:lnSpc>
            </a:pPr>
            <a:r>
              <a:rPr lang="en-US" sz="1537" b="1" dirty="0">
                <a:solidFill>
                  <a:srgbClr val="000001"/>
                </a:solidFill>
                <a:latin typeface="Arial Bold"/>
                <a:ea typeface="Arial Bold"/>
                <a:cs typeface="Arial Bold"/>
                <a:sym typeface="Arial Bold"/>
              </a:rPr>
              <a:t>Overall:</a:t>
            </a:r>
          </a:p>
          <a:p>
            <a:pPr marL="331898" lvl="1" indent="-165949" algn="just">
              <a:lnSpc>
                <a:spcPts val="2305"/>
              </a:lnSpc>
              <a:buFont typeface="Arial"/>
              <a:buChar char="•"/>
            </a:pPr>
            <a:r>
              <a:rPr lang="en-US" sz="1537" dirty="0">
                <a:solidFill>
                  <a:srgbClr val="000001"/>
                </a:solidFill>
                <a:latin typeface="Arial"/>
                <a:ea typeface="Arial"/>
                <a:cs typeface="Arial"/>
                <a:sym typeface="Arial"/>
              </a:rPr>
              <a:t> </a:t>
            </a:r>
            <a:r>
              <a:rPr lang="en-US" sz="1537" dirty="0" err="1">
                <a:solidFill>
                  <a:srgbClr val="000001"/>
                </a:solidFill>
                <a:latin typeface="Arial"/>
                <a:ea typeface="Arial"/>
                <a:cs typeface="Arial"/>
                <a:sym typeface="Arial"/>
              </a:rPr>
              <a:t>CareBridge</a:t>
            </a:r>
            <a:r>
              <a:rPr lang="en-US" sz="1537" dirty="0">
                <a:solidFill>
                  <a:srgbClr val="000001"/>
                </a:solidFill>
                <a:latin typeface="Arial"/>
                <a:ea typeface="Arial"/>
                <a:cs typeface="Arial"/>
                <a:sym typeface="Arial"/>
              </a:rPr>
              <a:t> BP empowers self-management, strengthens community support, and reduces digital inequality via SMS/low-data design.</a:t>
            </a:r>
          </a:p>
        </p:txBody>
      </p:sp>
      <p:sp>
        <p:nvSpPr>
          <p:cNvPr id="24" name="TextBox 24"/>
          <p:cNvSpPr txBox="1"/>
          <p:nvPr/>
        </p:nvSpPr>
        <p:spPr>
          <a:xfrm>
            <a:off x="1456736" y="12263426"/>
            <a:ext cx="5949619" cy="2062103"/>
          </a:xfrm>
          <a:prstGeom prst="rect">
            <a:avLst/>
          </a:prstGeom>
        </p:spPr>
        <p:txBody>
          <a:bodyPr lIns="0" tIns="0" rIns="0" bIns="0" rtlCol="0" anchor="t">
            <a:spAutoFit/>
          </a:bodyPr>
          <a:lstStyle/>
          <a:p>
            <a:pPr algn="just">
              <a:lnSpc>
                <a:spcPts val="1350"/>
              </a:lnSpc>
            </a:pPr>
            <a:r>
              <a:rPr lang="en-US" sz="900">
                <a:solidFill>
                  <a:srgbClr val="000001"/>
                </a:solidFill>
                <a:latin typeface="Arial"/>
                <a:ea typeface="Arial"/>
                <a:cs typeface="Arial"/>
                <a:sym typeface="Arial"/>
              </a:rPr>
              <a:t>Janz, N.K. and Becker, M.H. (1984) ‘The Health Belief Model: a decade later’, Health Education Quarterly, 11(1), pp. 1–47. Available at: https://deepblue.lib.umich.edu/bitstream/handle/2027.42/66877/10.1177_109019818401100101.pdf (Accessed: 6 March 2026).</a:t>
            </a:r>
          </a:p>
          <a:p>
            <a:pPr algn="just">
              <a:lnSpc>
                <a:spcPts val="1350"/>
              </a:lnSpc>
            </a:pPr>
            <a:r>
              <a:rPr lang="en-US" sz="900">
                <a:solidFill>
                  <a:srgbClr val="000001"/>
                </a:solidFill>
                <a:latin typeface="Arial"/>
                <a:ea typeface="Arial"/>
                <a:cs typeface="Arial"/>
                <a:sym typeface="Arial"/>
              </a:rPr>
              <a:t>LCHS7007 Behaviour change (2026) Lecture slides: Health Belief Model constructs (unpublished teaching material).</a:t>
            </a:r>
          </a:p>
          <a:p>
            <a:pPr algn="just">
              <a:lnSpc>
                <a:spcPts val="1350"/>
              </a:lnSpc>
            </a:pPr>
            <a:r>
              <a:rPr lang="en-US" sz="900">
                <a:solidFill>
                  <a:srgbClr val="000001"/>
                </a:solidFill>
                <a:latin typeface="Arial"/>
                <a:ea typeface="Arial"/>
                <a:cs typeface="Arial"/>
                <a:sym typeface="Arial"/>
              </a:rPr>
              <a:t>McManus, R.J. et al. (2018) ‘Efficacy of self-monitored blood pressure, with or without telemonitoring, for titration of antihypertensive medication (TASMINH4): an unmasked randomised controlled trial’, The Lancet, 391(10124), pp. 949–959. Available at: https://www.thelancet.com/journals/lancet/article/PIIS0140-6736(18)30309-X/fulltext (Accessed: 4 March 2026).</a:t>
            </a:r>
          </a:p>
          <a:p>
            <a:pPr algn="just">
              <a:lnSpc>
                <a:spcPts val="1350"/>
              </a:lnSpc>
            </a:pPr>
            <a:r>
              <a:rPr lang="en-US" sz="900">
                <a:solidFill>
                  <a:srgbClr val="000001"/>
                </a:solidFill>
                <a:latin typeface="Arial"/>
                <a:ea typeface="Arial"/>
                <a:cs typeface="Arial"/>
                <a:sym typeface="Arial"/>
              </a:rPr>
              <a:t>NHS England (2023) ‘Inclusive digital healthcare: a framework for NHS action on digital inclusion’. Available at: https://www.england.nhs.uk/long-read/inclusive-digital-healthcare-a-framework-for-nhs-action-on-digital-inclusion/ (Accessed: 4 March 2026).</a:t>
            </a:r>
          </a:p>
        </p:txBody>
      </p:sp>
      <p:sp>
        <p:nvSpPr>
          <p:cNvPr id="25" name="TextBox 25"/>
          <p:cNvSpPr txBox="1"/>
          <p:nvPr/>
        </p:nvSpPr>
        <p:spPr>
          <a:xfrm>
            <a:off x="1456736" y="11976680"/>
            <a:ext cx="4531494" cy="291788"/>
          </a:xfrm>
          <a:prstGeom prst="rect">
            <a:avLst/>
          </a:prstGeom>
        </p:spPr>
        <p:txBody>
          <a:bodyPr lIns="0" tIns="0" rIns="0" bIns="0" rtlCol="0" anchor="t">
            <a:spAutoFit/>
          </a:bodyPr>
          <a:lstStyle/>
          <a:p>
            <a:pPr algn="l">
              <a:lnSpc>
                <a:spcPts val="2292"/>
              </a:lnSpc>
            </a:pPr>
            <a:r>
              <a:rPr lang="en-US" sz="1637" b="1" spc="73">
                <a:solidFill>
                  <a:srgbClr val="F47051"/>
                </a:solidFill>
                <a:latin typeface="Arial Bold"/>
                <a:ea typeface="Arial Bold"/>
                <a:cs typeface="Arial Bold"/>
                <a:sym typeface="Arial Bold"/>
              </a:rPr>
              <a:t>REFERENCES</a:t>
            </a:r>
          </a:p>
        </p:txBody>
      </p:sp>
      <p:sp>
        <p:nvSpPr>
          <p:cNvPr id="26" name="TextBox 26"/>
          <p:cNvSpPr txBox="1"/>
          <p:nvPr/>
        </p:nvSpPr>
        <p:spPr>
          <a:xfrm>
            <a:off x="7698558" y="12230368"/>
            <a:ext cx="6343332" cy="2062103"/>
          </a:xfrm>
          <a:prstGeom prst="rect">
            <a:avLst/>
          </a:prstGeom>
        </p:spPr>
        <p:txBody>
          <a:bodyPr lIns="0" tIns="0" rIns="0" bIns="0" rtlCol="0" anchor="t">
            <a:spAutoFit/>
          </a:bodyPr>
          <a:lstStyle/>
          <a:p>
            <a:pPr algn="just">
              <a:lnSpc>
                <a:spcPts val="1350"/>
              </a:lnSpc>
            </a:pPr>
            <a:r>
              <a:rPr lang="en-US" sz="900">
                <a:solidFill>
                  <a:srgbClr val="000001"/>
                </a:solidFill>
                <a:latin typeface="Arial"/>
                <a:ea typeface="Arial"/>
                <a:cs typeface="Arial"/>
                <a:sym typeface="Arial"/>
              </a:rPr>
              <a:t>Rosenstock, I.M. (1974) ‘The Health Belief Model and Preventive Health Behavior’, Health Education Monographs, 2(4), pp. 354–386. Available at: https://journals.sagepub.com/doi/10.1177/109019817400200405 (Accessed: 6 March 2026).</a:t>
            </a:r>
          </a:p>
          <a:p>
            <a:pPr algn="just">
              <a:lnSpc>
                <a:spcPts val="1350"/>
              </a:lnSpc>
            </a:pPr>
            <a:r>
              <a:rPr lang="en-US" sz="900">
                <a:solidFill>
                  <a:srgbClr val="000001"/>
                </a:solidFill>
                <a:latin typeface="Arial"/>
                <a:ea typeface="Arial"/>
                <a:cs typeface="Arial"/>
                <a:sym typeface="Arial"/>
              </a:rPr>
              <a:t>World Health Organization (WHO) (2025) ‘Hypertension’. Available at: https://www.who.int/health-topics/hypertension/ (Accessed: 6 March 2026).</a:t>
            </a:r>
          </a:p>
          <a:p>
            <a:pPr algn="just">
              <a:lnSpc>
                <a:spcPts val="1350"/>
              </a:lnSpc>
            </a:pPr>
            <a:r>
              <a:rPr lang="en-US" sz="900">
                <a:solidFill>
                  <a:srgbClr val="000001"/>
                </a:solidFill>
                <a:latin typeface="Arial"/>
                <a:ea typeface="Arial"/>
                <a:cs typeface="Arial"/>
                <a:sym typeface="Arial"/>
              </a:rPr>
              <a:t>Wikimedia Commons (2006) ‘Digital Blood Pressure Monitor.jpg’ (Solaris2006), CC BY-SA 3.0. Available at: https://commons.wikimedia.org/wiki/File:Digital_Blood_Pressure_Monitor.jpg (Accessed: 6 March 2026).</a:t>
            </a:r>
          </a:p>
          <a:p>
            <a:pPr algn="just">
              <a:lnSpc>
                <a:spcPts val="1350"/>
              </a:lnSpc>
            </a:pPr>
            <a:r>
              <a:rPr lang="en-US" sz="900">
                <a:solidFill>
                  <a:srgbClr val="000001"/>
                </a:solidFill>
                <a:latin typeface="Arial"/>
                <a:ea typeface="Arial"/>
                <a:cs typeface="Arial"/>
                <a:sym typeface="Arial"/>
              </a:rPr>
              <a:t>Wikimedia Commons (2020) ‘Korotkow English.jpg’ (Fernando Archuby), CC BY-SA 3.0. Available at: https://commons.wikimedia.org/wiki/File:Korotkow_English.jpg (Accessed: 6 March 2026).</a:t>
            </a:r>
          </a:p>
          <a:p>
            <a:pPr algn="just">
              <a:lnSpc>
                <a:spcPts val="1350"/>
              </a:lnSpc>
            </a:pPr>
            <a:r>
              <a:rPr lang="en-US" sz="900">
                <a:solidFill>
                  <a:srgbClr val="000001"/>
                </a:solidFill>
                <a:latin typeface="Arial"/>
                <a:ea typeface="Arial"/>
                <a:cs typeface="Arial"/>
                <a:sym typeface="Arial"/>
              </a:rPr>
              <a:t>World Health Organization (WHO) (2023) ‘Hypertension fact sheet’. Available at: https://www.who.int/news-room/fact-sheets/detail/hypertension (Accessed: 6 March 2026).</a:t>
            </a:r>
          </a:p>
          <a:p>
            <a:pPr algn="just">
              <a:lnSpc>
                <a:spcPts val="1350"/>
              </a:lnSpc>
            </a:pPr>
            <a:r>
              <a:rPr lang="en-US" sz="900">
                <a:solidFill>
                  <a:srgbClr val="000001"/>
                </a:solidFill>
                <a:latin typeface="Arial"/>
                <a:ea typeface="Arial"/>
                <a:cs typeface="Arial"/>
                <a:sym typeface="Arial"/>
              </a:rPr>
              <a:t>NHS (2024) ‘High blood pressure (hypertension)’. Available at: https://www.nhs.uk/conditions/high-blood-pressure-hypertension/ (Accessed: 6 March 2026).</a:t>
            </a:r>
          </a:p>
        </p:txBody>
      </p:sp>
      <p:graphicFrame>
        <p:nvGraphicFramePr>
          <p:cNvPr id="27" name="Table 26">
            <a:extLst>
              <a:ext uri="{FF2B5EF4-FFF2-40B4-BE49-F238E27FC236}">
                <a16:creationId xmlns:a16="http://schemas.microsoft.com/office/drawing/2014/main" xmlns="" id="{57A1ABB9-55E9-7DAF-6D60-4CA0DE098E62}"/>
              </a:ext>
            </a:extLst>
          </p:cNvPr>
          <p:cNvGraphicFramePr>
            <a:graphicFrameLocks noGrp="1"/>
          </p:cNvGraphicFramePr>
          <p:nvPr>
            <p:extLst>
              <p:ext uri="{D42A27DB-BD31-4B8C-83A1-F6EECF244321}">
                <p14:modId xmlns:p14="http://schemas.microsoft.com/office/powerpoint/2010/main" xmlns="" val="3848963460"/>
              </p:ext>
            </p:extLst>
          </p:nvPr>
        </p:nvGraphicFramePr>
        <p:xfrm>
          <a:off x="14460990" y="2591252"/>
          <a:ext cx="5487403" cy="4319192"/>
        </p:xfrm>
        <a:graphic>
          <a:graphicData uri="http://schemas.openxmlformats.org/drawingml/2006/table">
            <a:tbl>
              <a:tblPr/>
              <a:tblGrid>
                <a:gridCol w="1179060">
                  <a:extLst>
                    <a:ext uri="{9D8B030D-6E8A-4147-A177-3AD203B41FA5}">
                      <a16:colId xmlns:a16="http://schemas.microsoft.com/office/drawing/2014/main" xmlns="" val="3123419567"/>
                    </a:ext>
                  </a:extLst>
                </a:gridCol>
                <a:gridCol w="4308343">
                  <a:extLst>
                    <a:ext uri="{9D8B030D-6E8A-4147-A177-3AD203B41FA5}">
                      <a16:colId xmlns:a16="http://schemas.microsoft.com/office/drawing/2014/main" xmlns="" val="3515600476"/>
                    </a:ext>
                  </a:extLst>
                </a:gridCol>
              </a:tblGrid>
              <a:tr h="1605623">
                <a:tc>
                  <a:txBody>
                    <a:bodyPr/>
                    <a:lstStyle/>
                    <a:p>
                      <a:pPr algn="ctr">
                        <a:buNone/>
                      </a:pPr>
                      <a:r>
                        <a:rPr lang="en-US" sz="1400" dirty="0">
                          <a:latin typeface="Arial" panose="020B0604020202020204" pitchFamily="34" charset="0"/>
                          <a:cs typeface="Arial" panose="020B0604020202020204" pitchFamily="34" charset="0"/>
                        </a:rPr>
                        <a:t>Expected outcomes</a:t>
                      </a:r>
                    </a:p>
                  </a:txBody>
                  <a:tcPr marL="41145" marR="41145" marT="20573" marB="20573" anchor="ctr">
                    <a:lnL>
                      <a:noFill/>
                    </a:lnL>
                    <a:lnR>
                      <a:noFill/>
                    </a:lnR>
                    <a:lnT>
                      <a:noFill/>
                    </a:lnT>
                    <a:lnB>
                      <a:noFill/>
                    </a:lnB>
                    <a:solidFill>
                      <a:schemeClr val="accent5">
                        <a:lumMod val="20000"/>
                        <a:lumOff val="80000"/>
                      </a:schemeClr>
                    </a:solidFill>
                  </a:tcPr>
                </a:tc>
                <a:tc>
                  <a:txBody>
                    <a:bodyPr/>
                    <a:lstStyle/>
                    <a:p>
                      <a:pPr algn="just">
                        <a:buNone/>
                      </a:pPr>
                      <a:r>
                        <a:rPr lang="en-US" sz="1400" dirty="0">
                          <a:latin typeface="Arial" panose="020B0604020202020204" pitchFamily="34" charset="0"/>
                          <a:cs typeface="Arial" panose="020B0604020202020204" pitchFamily="34" charset="0"/>
                        </a:rPr>
                        <a:t>Earlier identification of uncontrolled BP via regular home </a:t>
                      </a:r>
                      <a:r>
                        <a:rPr lang="en-US" sz="1400" dirty="0" err="1">
                          <a:latin typeface="Arial" panose="020B0604020202020204" pitchFamily="34" charset="0"/>
                          <a:cs typeface="Arial" panose="020B0604020202020204" pitchFamily="34" charset="0"/>
                        </a:rPr>
                        <a:t>readings.Better</a:t>
                      </a:r>
                      <a:r>
                        <a:rPr lang="en-US" sz="1400" dirty="0">
                          <a:latin typeface="Arial" panose="020B0604020202020204" pitchFamily="34" charset="0"/>
                          <a:cs typeface="Arial" panose="020B0604020202020204" pitchFamily="34" charset="0"/>
                        </a:rPr>
                        <a:t> adherence and faster titration through telemonitoring prompts + clinician review of high-risk </a:t>
                      </a:r>
                      <a:r>
                        <a:rPr lang="en-US" sz="1400" dirty="0" err="1">
                          <a:latin typeface="Arial" panose="020B0604020202020204" pitchFamily="34" charset="0"/>
                          <a:cs typeface="Arial" panose="020B0604020202020204" pitchFamily="34" charset="0"/>
                        </a:rPr>
                        <a:t>trends.Higher</a:t>
                      </a:r>
                      <a:r>
                        <a:rPr lang="en-US" sz="1400" dirty="0">
                          <a:latin typeface="Arial" panose="020B0604020202020204" pitchFamily="34" charset="0"/>
                          <a:cs typeface="Arial" panose="020B0604020202020204" pitchFamily="34" charset="0"/>
                        </a:rPr>
                        <a:t> self-efficacy and sustained lifestyle actions via micro-learning and feedback. Fewer long-term complications if BP control improves, with better confidence in self-management.</a:t>
                      </a:r>
                    </a:p>
                  </a:txBody>
                  <a:tcPr marL="41145" marR="41145" marT="20573" marB="20573"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xmlns="" val="955837475"/>
                  </a:ext>
                </a:extLst>
              </a:tr>
              <a:tr h="1089531">
                <a:tc>
                  <a:txBody>
                    <a:bodyPr/>
                    <a:lstStyle/>
                    <a:p>
                      <a:pPr algn="ctr">
                        <a:buNone/>
                      </a:pPr>
                      <a:r>
                        <a:rPr lang="en-US" sz="1400">
                          <a:latin typeface="Arial" panose="020B0604020202020204" pitchFamily="34" charset="0"/>
                          <a:cs typeface="Arial" panose="020B0604020202020204" pitchFamily="34" charset="0"/>
                        </a:rPr>
                        <a:t>Potential shortfalls and risks</a:t>
                      </a:r>
                    </a:p>
                  </a:txBody>
                  <a:tcPr marL="41145" marR="41145" marT="20573" marB="20573" anchor="ctr">
                    <a:lnL>
                      <a:noFill/>
                    </a:lnL>
                    <a:lnR>
                      <a:noFill/>
                    </a:lnR>
                    <a:lnT>
                      <a:noFill/>
                    </a:lnT>
                    <a:lnB>
                      <a:noFill/>
                    </a:lnB>
                    <a:solidFill>
                      <a:schemeClr val="accent4">
                        <a:lumMod val="20000"/>
                        <a:lumOff val="80000"/>
                      </a:schemeClr>
                    </a:solidFill>
                  </a:tcPr>
                </a:tc>
                <a:tc>
                  <a:txBody>
                    <a:bodyPr/>
                    <a:lstStyle/>
                    <a:p>
                      <a:pPr algn="just">
                        <a:buNone/>
                      </a:pPr>
                      <a:r>
                        <a:rPr lang="en-US" sz="1400" dirty="0">
                          <a:latin typeface="Arial" panose="020B0604020202020204" pitchFamily="34" charset="0"/>
                          <a:cs typeface="Arial" panose="020B0604020202020204" pitchFamily="34" charset="0"/>
                        </a:rPr>
                        <a:t>Measurement error or false reassurance if technique/recording is </a:t>
                      </a:r>
                      <a:r>
                        <a:rPr lang="en-US" sz="1400" dirty="0" err="1">
                          <a:latin typeface="Arial" panose="020B0604020202020204" pitchFamily="34" charset="0"/>
                          <a:cs typeface="Arial" panose="020B0604020202020204" pitchFamily="34" charset="0"/>
                        </a:rPr>
                        <a:t>poor.Alert</a:t>
                      </a:r>
                      <a:r>
                        <a:rPr lang="en-US" sz="1400" dirty="0">
                          <a:latin typeface="Arial" panose="020B0604020202020204" pitchFamily="34" charset="0"/>
                          <a:cs typeface="Arial" panose="020B0604020202020204" pitchFamily="34" charset="0"/>
                        </a:rPr>
                        <a:t> fatigue if prompts are too frequent or </a:t>
                      </a:r>
                      <a:r>
                        <a:rPr lang="en-US" sz="1400" dirty="0" err="1">
                          <a:latin typeface="Arial" panose="020B0604020202020204" pitchFamily="34" charset="0"/>
                          <a:cs typeface="Arial" panose="020B0604020202020204" pitchFamily="34" charset="0"/>
                        </a:rPr>
                        <a:t>unclear.Privacy</a:t>
                      </a:r>
                      <a:r>
                        <a:rPr lang="en-US" sz="1400" dirty="0">
                          <a:latin typeface="Arial" panose="020B0604020202020204" pitchFamily="34" charset="0"/>
                          <a:cs typeface="Arial" panose="020B0604020202020204" pitchFamily="34" charset="0"/>
                        </a:rPr>
                        <a:t> concerns with SMS on shared </a:t>
                      </a:r>
                      <a:r>
                        <a:rPr lang="en-US" sz="1400" dirty="0" err="1">
                          <a:latin typeface="Arial" panose="020B0604020202020204" pitchFamily="34" charset="0"/>
                          <a:cs typeface="Arial" panose="020B0604020202020204" pitchFamily="34" charset="0"/>
                        </a:rPr>
                        <a:t>phones.Service</a:t>
                      </a:r>
                      <a:r>
                        <a:rPr lang="en-US" sz="1400" dirty="0">
                          <a:latin typeface="Arial" panose="020B0604020202020204" pitchFamily="34" charset="0"/>
                          <a:cs typeface="Arial" panose="020B0604020202020204" pitchFamily="34" charset="0"/>
                        </a:rPr>
                        <a:t> workload if review queues are not </a:t>
                      </a:r>
                      <a:r>
                        <a:rPr lang="en-US" sz="1400" dirty="0" err="1">
                          <a:latin typeface="Arial" panose="020B0604020202020204" pitchFamily="34" charset="0"/>
                          <a:cs typeface="Arial" panose="020B0604020202020204" pitchFamily="34" charset="0"/>
                        </a:rPr>
                        <a:t>prioritised</a:t>
                      </a:r>
                      <a:r>
                        <a:rPr lang="en-US" sz="1400" dirty="0">
                          <a:latin typeface="Arial" panose="020B0604020202020204" pitchFamily="34" charset="0"/>
                          <a:cs typeface="Arial" panose="020B0604020202020204" pitchFamily="34" charset="0"/>
                        </a:rPr>
                        <a:t>.</a:t>
                      </a:r>
                    </a:p>
                  </a:txBody>
                  <a:tcPr marL="41145" marR="41145" marT="20573" marB="20573" anchor="ctr">
                    <a:lnL>
                      <a:noFill/>
                    </a:lnL>
                    <a:lnR>
                      <a:noFill/>
                    </a:lnR>
                    <a:lnT>
                      <a:noFill/>
                    </a:lnT>
                    <a:lnB>
                      <a:noFill/>
                    </a:lnB>
                    <a:solidFill>
                      <a:schemeClr val="accent4">
                        <a:lumMod val="20000"/>
                        <a:lumOff val="80000"/>
                      </a:schemeClr>
                    </a:solidFill>
                  </a:tcPr>
                </a:tc>
                <a:extLst>
                  <a:ext uri="{0D108BD9-81ED-4DB2-BD59-A6C34878D82A}">
                    <a16:rowId xmlns:a16="http://schemas.microsoft.com/office/drawing/2014/main" xmlns="" val="2666957480"/>
                  </a:ext>
                </a:extLst>
              </a:tr>
              <a:tr h="1605623">
                <a:tc>
                  <a:txBody>
                    <a:bodyPr/>
                    <a:lstStyle/>
                    <a:p>
                      <a:pPr algn="ctr">
                        <a:buNone/>
                      </a:pPr>
                      <a:r>
                        <a:rPr lang="en-US" sz="1400" dirty="0">
                          <a:latin typeface="Arial" panose="020B0604020202020204" pitchFamily="34" charset="0"/>
                          <a:cs typeface="Arial" panose="020B0604020202020204" pitchFamily="34" charset="0"/>
                        </a:rPr>
                        <a:t>How to address shortfalls</a:t>
                      </a:r>
                    </a:p>
                  </a:txBody>
                  <a:tcPr marL="41145" marR="41145" marT="20573" marB="20573" anchor="ctr">
                    <a:lnL>
                      <a:noFill/>
                    </a:lnL>
                    <a:lnR>
                      <a:noFill/>
                    </a:lnR>
                    <a:lnT>
                      <a:noFill/>
                    </a:lnT>
                    <a:lnB>
                      <a:noFill/>
                    </a:lnB>
                    <a:solidFill>
                      <a:schemeClr val="accent3">
                        <a:lumMod val="20000"/>
                        <a:lumOff val="80000"/>
                      </a:schemeClr>
                    </a:solidFill>
                  </a:tcPr>
                </a:tc>
                <a:tc>
                  <a:txBody>
                    <a:bodyPr/>
                    <a:lstStyle/>
                    <a:p>
                      <a:pPr algn="just">
                        <a:buNone/>
                      </a:pPr>
                      <a:r>
                        <a:rPr lang="en-US" sz="1400" dirty="0">
                          <a:latin typeface="Arial" panose="020B0604020202020204" pitchFamily="34" charset="0"/>
                          <a:cs typeface="Arial" panose="020B0604020202020204" pitchFamily="34" charset="0"/>
                        </a:rPr>
                        <a:t>Mandatory onboarding + teach-back; periodic pharmacy technique </a:t>
                      </a:r>
                      <a:r>
                        <a:rPr lang="en-US" sz="1400" dirty="0" err="1">
                          <a:latin typeface="Arial" panose="020B0604020202020204" pitchFamily="34" charset="0"/>
                          <a:cs typeface="Arial" panose="020B0604020202020204" pitchFamily="34" charset="0"/>
                        </a:rPr>
                        <a:t>checks.Personalised</a:t>
                      </a:r>
                      <a:r>
                        <a:rPr lang="en-US" sz="1400" dirty="0">
                          <a:latin typeface="Arial" panose="020B0604020202020204" pitchFamily="34" charset="0"/>
                          <a:cs typeface="Arial" panose="020B0604020202020204" pitchFamily="34" charset="0"/>
                        </a:rPr>
                        <a:t> prompts, quiet hours, and actionable messages </a:t>
                      </a:r>
                      <a:r>
                        <a:rPr lang="en-US" sz="1400" dirty="0" err="1">
                          <a:latin typeface="Arial" panose="020B0604020202020204" pitchFamily="34" charset="0"/>
                          <a:cs typeface="Arial" panose="020B0604020202020204" pitchFamily="34" charset="0"/>
                        </a:rPr>
                        <a:t>only.Neutral</a:t>
                      </a:r>
                      <a:r>
                        <a:rPr lang="en-US" sz="1400" dirty="0">
                          <a:latin typeface="Arial" panose="020B0604020202020204" pitchFamily="34" charset="0"/>
                          <a:cs typeface="Arial" panose="020B0604020202020204" pitchFamily="34" charset="0"/>
                        </a:rPr>
                        <a:t> SMS wording, opt-in consent, paper summaries where </a:t>
                      </a:r>
                      <a:r>
                        <a:rPr lang="en-US" sz="1400" dirty="0" err="1">
                          <a:latin typeface="Arial" panose="020B0604020202020204" pitchFamily="34" charset="0"/>
                          <a:cs typeface="Arial" panose="020B0604020202020204" pitchFamily="34" charset="0"/>
                        </a:rPr>
                        <a:t>needed.Tiered</a:t>
                      </a:r>
                      <a:r>
                        <a:rPr lang="en-US" sz="1400" dirty="0">
                          <a:latin typeface="Arial" panose="020B0604020202020204" pitchFamily="34" charset="0"/>
                          <a:cs typeface="Arial" panose="020B0604020202020204" pitchFamily="34" charset="0"/>
                        </a:rPr>
                        <a:t> escalation so clinicians review sustained high-risk patterns; compare outcomes for app vs SMS users.</a:t>
                      </a:r>
                    </a:p>
                  </a:txBody>
                  <a:tcPr marL="41145" marR="41145" marT="20573" marB="20573" anchor="ctr">
                    <a:lnL>
                      <a:noFill/>
                    </a:lnL>
                    <a:lnR>
                      <a:noFill/>
                    </a:lnR>
                    <a:lnT>
                      <a:noFill/>
                    </a:lnT>
                    <a:lnB>
                      <a:noFill/>
                    </a:lnB>
                    <a:solidFill>
                      <a:schemeClr val="accent3">
                        <a:lumMod val="20000"/>
                        <a:lumOff val="80000"/>
                      </a:schemeClr>
                    </a:solidFill>
                  </a:tcPr>
                </a:tc>
                <a:extLst>
                  <a:ext uri="{0D108BD9-81ED-4DB2-BD59-A6C34878D82A}">
                    <a16:rowId xmlns:a16="http://schemas.microsoft.com/office/drawing/2014/main" xmlns="" val="2057522235"/>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1729</Words>
  <Application>Microsoft Office PowerPoint</Application>
  <PresentationFormat>Custom</PresentationFormat>
  <Paragraphs>102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Arial Bold</vt:lpstr>
      <vt:lpstr>Arial Bold Italics</vt:lpstr>
      <vt:lpstr>Arial Italics</vt:lpstr>
      <vt:lpstr>Office Theme</vt:lpstr>
      <vt:lpstr>Slide 1</vt:lpstr>
      <vt:lpstr>Slide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Research Poster</dc:title>
  <cp:lastModifiedBy>Lenovo</cp:lastModifiedBy>
  <cp:revision>3</cp:revision>
  <dcterms:created xsi:type="dcterms:W3CDTF">2006-08-16T00:00:00Z</dcterms:created>
  <dcterms:modified xsi:type="dcterms:W3CDTF">2026-03-06T11:20:38Z</dcterms:modified>
  <dc:identifier>DAHDKm1ACaY</dc:identifier>
</cp:coreProperties>
</file>