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4D7B"/>
    <a:srgbClr val="0A2D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5BC6FD-CA33-415F-A8CE-CBFC2113DE7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F742919-913D-4AFE-99FF-FF5C0FD2A76E}">
      <dgm:prSet phldrT="[Text]" phldr="0" custT="1"/>
      <dgm:spPr/>
      <dgm:t>
        <a:bodyPr/>
        <a:lstStyle/>
        <a:p>
          <a:r>
            <a:rPr lang="en-GB" sz="2400" b="1" dirty="0">
              <a:latin typeface="Arial" panose="020B0604020202020204" pitchFamily="34" charset="0"/>
              <a:cs typeface="Arial" panose="020B0604020202020204" pitchFamily="34" charset="0"/>
            </a:rPr>
            <a:t>Tesco PLC </a:t>
          </a:r>
        </a:p>
      </dgm:t>
    </dgm:pt>
    <dgm:pt modelId="{18A4A782-B6FD-4274-8D90-5886531F0015}" type="parTrans" cxnId="{0E51E05B-6EA5-4FEB-94A9-C119446E615D}">
      <dgm:prSet/>
      <dgm:spPr/>
      <dgm:t>
        <a:bodyPr/>
        <a:lstStyle/>
        <a:p>
          <a:endParaRPr lang="en-GB"/>
        </a:p>
      </dgm:t>
    </dgm:pt>
    <dgm:pt modelId="{45E2FA16-0835-4128-888E-BAADF7016C70}" type="sibTrans" cxnId="{0E51E05B-6EA5-4FEB-94A9-C119446E615D}">
      <dgm:prSet/>
      <dgm:spPr/>
      <dgm:t>
        <a:bodyPr/>
        <a:lstStyle/>
        <a:p>
          <a:endParaRPr lang="en-GB"/>
        </a:p>
      </dgm:t>
    </dgm:pt>
    <dgm:pt modelId="{7B642F7C-2680-4E73-8819-132DACE45B4B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UK &amp; ROI</a:t>
          </a:r>
        </a:p>
      </dgm:t>
    </dgm:pt>
    <dgm:pt modelId="{4F79CD06-5B08-44E2-9926-A4F3AD8B9AB4}" type="parTrans" cxnId="{D3559D3C-FC74-4736-BCB9-C4506A241DBD}">
      <dgm:prSet/>
      <dgm:spPr/>
      <dgm:t>
        <a:bodyPr/>
        <a:lstStyle/>
        <a:p>
          <a:endParaRPr lang="en-GB"/>
        </a:p>
      </dgm:t>
    </dgm:pt>
    <dgm:pt modelId="{2299AF16-C7DC-42FB-9F14-F4A448DC063F}" type="sibTrans" cxnId="{D3559D3C-FC74-4736-BCB9-C4506A241DBD}">
      <dgm:prSet/>
      <dgm:spPr/>
      <dgm:t>
        <a:bodyPr/>
        <a:lstStyle/>
        <a:p>
          <a:endParaRPr lang="en-GB"/>
        </a:p>
      </dgm:t>
    </dgm:pt>
    <dgm:pt modelId="{2A7BDCC1-BFA1-4311-BF8F-E3CAB5CB71C3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Central Europe</a:t>
          </a:r>
        </a:p>
      </dgm:t>
    </dgm:pt>
    <dgm:pt modelId="{A13B1C52-ADFA-4E84-82EB-DA3559ACEA4D}" type="parTrans" cxnId="{CA1C1C95-183E-4967-A33E-550FC5016AC9}">
      <dgm:prSet/>
      <dgm:spPr/>
      <dgm:t>
        <a:bodyPr/>
        <a:lstStyle/>
        <a:p>
          <a:endParaRPr lang="en-GB"/>
        </a:p>
      </dgm:t>
    </dgm:pt>
    <dgm:pt modelId="{6C726799-9483-4A12-91CE-FB5AB9BB85EE}" type="sibTrans" cxnId="{CA1C1C95-183E-4967-A33E-550FC5016AC9}">
      <dgm:prSet/>
      <dgm:spPr/>
      <dgm:t>
        <a:bodyPr/>
        <a:lstStyle/>
        <a:p>
          <a:endParaRPr lang="en-GB"/>
        </a:p>
      </dgm:t>
    </dgm:pt>
    <dgm:pt modelId="{FD6F989E-E882-4A71-A5A0-29BC497673FF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Booker</a:t>
          </a:r>
        </a:p>
      </dgm:t>
    </dgm:pt>
    <dgm:pt modelId="{00406695-F1B5-408B-8479-B1280FAA89FC}" type="parTrans" cxnId="{C4594550-E7B1-49E6-A5E5-5DB6C4CED065}">
      <dgm:prSet/>
      <dgm:spPr/>
      <dgm:t>
        <a:bodyPr/>
        <a:lstStyle/>
        <a:p>
          <a:endParaRPr lang="en-GB"/>
        </a:p>
      </dgm:t>
    </dgm:pt>
    <dgm:pt modelId="{3F494EC9-5471-4C3C-AB8B-3B930263D2DC}" type="sibTrans" cxnId="{C4594550-E7B1-49E6-A5E5-5DB6C4CED065}">
      <dgm:prSet/>
      <dgm:spPr/>
      <dgm:t>
        <a:bodyPr/>
        <a:lstStyle/>
        <a:p>
          <a:endParaRPr lang="en-GB"/>
        </a:p>
      </dgm:t>
    </dgm:pt>
    <dgm:pt modelId="{0FB3A6C0-E1EA-42C0-A012-A73CF3875F51}" type="pres">
      <dgm:prSet presAssocID="{145BC6FD-CA33-415F-A8CE-CBFC2113DE7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641C1D0-7A39-42BF-978E-B68BFAF41DA1}" type="pres">
      <dgm:prSet presAssocID="{0F742919-913D-4AFE-99FF-FF5C0FD2A76E}" presName="hierRoot1" presStyleCnt="0">
        <dgm:presLayoutVars>
          <dgm:hierBranch val="init"/>
        </dgm:presLayoutVars>
      </dgm:prSet>
      <dgm:spPr/>
    </dgm:pt>
    <dgm:pt modelId="{768CBEDD-F74C-4181-A55F-D729C21FC134}" type="pres">
      <dgm:prSet presAssocID="{0F742919-913D-4AFE-99FF-FF5C0FD2A76E}" presName="rootComposite1" presStyleCnt="0"/>
      <dgm:spPr/>
    </dgm:pt>
    <dgm:pt modelId="{00868D5C-A304-40DE-9269-9A9685D59EB7}" type="pres">
      <dgm:prSet presAssocID="{0F742919-913D-4AFE-99FF-FF5C0FD2A76E}" presName="rootText1" presStyleLbl="node0" presStyleIdx="0" presStyleCnt="1" custScaleY="140304">
        <dgm:presLayoutVars>
          <dgm:chPref val="3"/>
        </dgm:presLayoutVars>
      </dgm:prSet>
      <dgm:spPr/>
    </dgm:pt>
    <dgm:pt modelId="{64937575-84A4-4E66-B2C0-B5736031C540}" type="pres">
      <dgm:prSet presAssocID="{0F742919-913D-4AFE-99FF-FF5C0FD2A76E}" presName="rootConnector1" presStyleLbl="node1" presStyleIdx="0" presStyleCnt="0"/>
      <dgm:spPr/>
    </dgm:pt>
    <dgm:pt modelId="{67167E55-1FE1-4881-AC9D-D32090CF6169}" type="pres">
      <dgm:prSet presAssocID="{0F742919-913D-4AFE-99FF-FF5C0FD2A76E}" presName="hierChild2" presStyleCnt="0"/>
      <dgm:spPr/>
    </dgm:pt>
    <dgm:pt modelId="{CF7D94FA-7F56-491E-9F30-A65DF998BBF7}" type="pres">
      <dgm:prSet presAssocID="{4F79CD06-5B08-44E2-9926-A4F3AD8B9AB4}" presName="Name37" presStyleLbl="parChTrans1D2" presStyleIdx="0" presStyleCnt="3"/>
      <dgm:spPr/>
    </dgm:pt>
    <dgm:pt modelId="{E41A8A5B-22D0-43E8-B43B-83EB0DC7DBF7}" type="pres">
      <dgm:prSet presAssocID="{7B642F7C-2680-4E73-8819-132DACE45B4B}" presName="hierRoot2" presStyleCnt="0">
        <dgm:presLayoutVars>
          <dgm:hierBranch val="init"/>
        </dgm:presLayoutVars>
      </dgm:prSet>
      <dgm:spPr/>
    </dgm:pt>
    <dgm:pt modelId="{013102B0-6C24-4BD5-9A00-164DE526D2E4}" type="pres">
      <dgm:prSet presAssocID="{7B642F7C-2680-4E73-8819-132DACE45B4B}" presName="rootComposite" presStyleCnt="0"/>
      <dgm:spPr/>
    </dgm:pt>
    <dgm:pt modelId="{7B65EB7E-7C6C-41F6-B778-A709A7BA251D}" type="pres">
      <dgm:prSet presAssocID="{7B642F7C-2680-4E73-8819-132DACE45B4B}" presName="rootText" presStyleLbl="node2" presStyleIdx="0" presStyleCnt="3" custScaleY="166862">
        <dgm:presLayoutVars>
          <dgm:chPref val="3"/>
        </dgm:presLayoutVars>
      </dgm:prSet>
      <dgm:spPr/>
    </dgm:pt>
    <dgm:pt modelId="{DCADFD54-0E5F-4218-AA86-905259F9DE16}" type="pres">
      <dgm:prSet presAssocID="{7B642F7C-2680-4E73-8819-132DACE45B4B}" presName="rootConnector" presStyleLbl="node2" presStyleIdx="0" presStyleCnt="3"/>
      <dgm:spPr/>
    </dgm:pt>
    <dgm:pt modelId="{788C8AE5-BAFC-4673-964C-524AB8D342FA}" type="pres">
      <dgm:prSet presAssocID="{7B642F7C-2680-4E73-8819-132DACE45B4B}" presName="hierChild4" presStyleCnt="0"/>
      <dgm:spPr/>
    </dgm:pt>
    <dgm:pt modelId="{634CA0E7-FD87-49DA-B4E4-CA6143F12F3A}" type="pres">
      <dgm:prSet presAssocID="{7B642F7C-2680-4E73-8819-132DACE45B4B}" presName="hierChild5" presStyleCnt="0"/>
      <dgm:spPr/>
    </dgm:pt>
    <dgm:pt modelId="{BB0681E8-637B-4A7A-A168-8255939FF4EB}" type="pres">
      <dgm:prSet presAssocID="{A13B1C52-ADFA-4E84-82EB-DA3559ACEA4D}" presName="Name37" presStyleLbl="parChTrans1D2" presStyleIdx="1" presStyleCnt="3"/>
      <dgm:spPr/>
    </dgm:pt>
    <dgm:pt modelId="{ABB6B692-A54B-49A9-B53D-BE2CD28CF844}" type="pres">
      <dgm:prSet presAssocID="{2A7BDCC1-BFA1-4311-BF8F-E3CAB5CB71C3}" presName="hierRoot2" presStyleCnt="0">
        <dgm:presLayoutVars>
          <dgm:hierBranch val="init"/>
        </dgm:presLayoutVars>
      </dgm:prSet>
      <dgm:spPr/>
    </dgm:pt>
    <dgm:pt modelId="{1301C1C8-68C5-4763-948B-0C17EF38F2DA}" type="pres">
      <dgm:prSet presAssocID="{2A7BDCC1-BFA1-4311-BF8F-E3CAB5CB71C3}" presName="rootComposite" presStyleCnt="0"/>
      <dgm:spPr/>
    </dgm:pt>
    <dgm:pt modelId="{28921E52-3D91-4127-A0AC-FBD17D7D0992}" type="pres">
      <dgm:prSet presAssocID="{2A7BDCC1-BFA1-4311-BF8F-E3CAB5CB71C3}" presName="rootText" presStyleLbl="node2" presStyleIdx="1" presStyleCnt="3" custScaleX="104316" custScaleY="167530">
        <dgm:presLayoutVars>
          <dgm:chPref val="3"/>
        </dgm:presLayoutVars>
      </dgm:prSet>
      <dgm:spPr/>
    </dgm:pt>
    <dgm:pt modelId="{67D5FB1B-11C8-44BF-89F7-48B3AE430500}" type="pres">
      <dgm:prSet presAssocID="{2A7BDCC1-BFA1-4311-BF8F-E3CAB5CB71C3}" presName="rootConnector" presStyleLbl="node2" presStyleIdx="1" presStyleCnt="3"/>
      <dgm:spPr/>
    </dgm:pt>
    <dgm:pt modelId="{59CD4331-FA67-4E48-AD70-EA49C9C71808}" type="pres">
      <dgm:prSet presAssocID="{2A7BDCC1-BFA1-4311-BF8F-E3CAB5CB71C3}" presName="hierChild4" presStyleCnt="0"/>
      <dgm:spPr/>
    </dgm:pt>
    <dgm:pt modelId="{F636916E-422E-4965-A77C-25CD9EF832D8}" type="pres">
      <dgm:prSet presAssocID="{2A7BDCC1-BFA1-4311-BF8F-E3CAB5CB71C3}" presName="hierChild5" presStyleCnt="0"/>
      <dgm:spPr/>
    </dgm:pt>
    <dgm:pt modelId="{45268260-0969-4AAB-9DF0-17E04646DAFB}" type="pres">
      <dgm:prSet presAssocID="{00406695-F1B5-408B-8479-B1280FAA89FC}" presName="Name37" presStyleLbl="parChTrans1D2" presStyleIdx="2" presStyleCnt="3"/>
      <dgm:spPr/>
    </dgm:pt>
    <dgm:pt modelId="{89177C97-6EDC-4884-A069-AD270385FF59}" type="pres">
      <dgm:prSet presAssocID="{FD6F989E-E882-4A71-A5A0-29BC497673FF}" presName="hierRoot2" presStyleCnt="0">
        <dgm:presLayoutVars>
          <dgm:hierBranch val="init"/>
        </dgm:presLayoutVars>
      </dgm:prSet>
      <dgm:spPr/>
    </dgm:pt>
    <dgm:pt modelId="{2E2CC895-DEC7-4135-8398-FD637EA5A307}" type="pres">
      <dgm:prSet presAssocID="{FD6F989E-E882-4A71-A5A0-29BC497673FF}" presName="rootComposite" presStyleCnt="0"/>
      <dgm:spPr/>
    </dgm:pt>
    <dgm:pt modelId="{58F5ECCA-434D-4A97-9072-7B06531BEA67}" type="pres">
      <dgm:prSet presAssocID="{FD6F989E-E882-4A71-A5A0-29BC497673FF}" presName="rootText" presStyleLbl="node2" presStyleIdx="2" presStyleCnt="3" custScaleX="100069" custScaleY="144780">
        <dgm:presLayoutVars>
          <dgm:chPref val="3"/>
        </dgm:presLayoutVars>
      </dgm:prSet>
      <dgm:spPr/>
    </dgm:pt>
    <dgm:pt modelId="{600DCE6C-3A9C-4F31-983A-005DF302594D}" type="pres">
      <dgm:prSet presAssocID="{FD6F989E-E882-4A71-A5A0-29BC497673FF}" presName="rootConnector" presStyleLbl="node2" presStyleIdx="2" presStyleCnt="3"/>
      <dgm:spPr/>
    </dgm:pt>
    <dgm:pt modelId="{010ED891-7AFD-473D-A13F-EF36AD4F57AD}" type="pres">
      <dgm:prSet presAssocID="{FD6F989E-E882-4A71-A5A0-29BC497673FF}" presName="hierChild4" presStyleCnt="0"/>
      <dgm:spPr/>
    </dgm:pt>
    <dgm:pt modelId="{71D04C72-0EF2-4F6F-A911-4C2B36996311}" type="pres">
      <dgm:prSet presAssocID="{FD6F989E-E882-4A71-A5A0-29BC497673FF}" presName="hierChild5" presStyleCnt="0"/>
      <dgm:spPr/>
    </dgm:pt>
    <dgm:pt modelId="{46BAB8B3-8BAD-48A5-93CE-E1E8E764B33A}" type="pres">
      <dgm:prSet presAssocID="{0F742919-913D-4AFE-99FF-FF5C0FD2A76E}" presName="hierChild3" presStyleCnt="0"/>
      <dgm:spPr/>
    </dgm:pt>
  </dgm:ptLst>
  <dgm:cxnLst>
    <dgm:cxn modelId="{B7ADA310-32E7-43BE-BEA7-412A99FF77F5}" type="presOf" srcId="{7B642F7C-2680-4E73-8819-132DACE45B4B}" destId="{7B65EB7E-7C6C-41F6-B778-A709A7BA251D}" srcOrd="0" destOrd="0" presId="urn:microsoft.com/office/officeart/2005/8/layout/orgChart1"/>
    <dgm:cxn modelId="{D3559D3C-FC74-4736-BCB9-C4506A241DBD}" srcId="{0F742919-913D-4AFE-99FF-FF5C0FD2A76E}" destId="{7B642F7C-2680-4E73-8819-132DACE45B4B}" srcOrd="0" destOrd="0" parTransId="{4F79CD06-5B08-44E2-9926-A4F3AD8B9AB4}" sibTransId="{2299AF16-C7DC-42FB-9F14-F4A448DC063F}"/>
    <dgm:cxn modelId="{0E51E05B-6EA5-4FEB-94A9-C119446E615D}" srcId="{145BC6FD-CA33-415F-A8CE-CBFC2113DE7E}" destId="{0F742919-913D-4AFE-99FF-FF5C0FD2A76E}" srcOrd="0" destOrd="0" parTransId="{18A4A782-B6FD-4274-8D90-5886531F0015}" sibTransId="{45E2FA16-0835-4128-888E-BAADF7016C70}"/>
    <dgm:cxn modelId="{949C5D5E-BAA4-44F8-8EC5-2E48A12BAD73}" type="presOf" srcId="{2A7BDCC1-BFA1-4311-BF8F-E3CAB5CB71C3}" destId="{67D5FB1B-11C8-44BF-89F7-48B3AE430500}" srcOrd="1" destOrd="0" presId="urn:microsoft.com/office/officeart/2005/8/layout/orgChart1"/>
    <dgm:cxn modelId="{B2EFFD43-455D-4CAF-9104-21FBFF198E8A}" type="presOf" srcId="{7B642F7C-2680-4E73-8819-132DACE45B4B}" destId="{DCADFD54-0E5F-4218-AA86-905259F9DE16}" srcOrd="1" destOrd="0" presId="urn:microsoft.com/office/officeart/2005/8/layout/orgChart1"/>
    <dgm:cxn modelId="{C4594550-E7B1-49E6-A5E5-5DB6C4CED065}" srcId="{0F742919-913D-4AFE-99FF-FF5C0FD2A76E}" destId="{FD6F989E-E882-4A71-A5A0-29BC497673FF}" srcOrd="2" destOrd="0" parTransId="{00406695-F1B5-408B-8479-B1280FAA89FC}" sibTransId="{3F494EC9-5471-4C3C-AB8B-3B930263D2DC}"/>
    <dgm:cxn modelId="{E514C851-A770-449C-8417-E23151D5390B}" type="presOf" srcId="{FD6F989E-E882-4A71-A5A0-29BC497673FF}" destId="{600DCE6C-3A9C-4F31-983A-005DF302594D}" srcOrd="1" destOrd="0" presId="urn:microsoft.com/office/officeart/2005/8/layout/orgChart1"/>
    <dgm:cxn modelId="{DFB23255-47ED-4FB8-9B33-9BAAFB444E9C}" type="presOf" srcId="{00406695-F1B5-408B-8479-B1280FAA89FC}" destId="{45268260-0969-4AAB-9DF0-17E04646DAFB}" srcOrd="0" destOrd="0" presId="urn:microsoft.com/office/officeart/2005/8/layout/orgChart1"/>
    <dgm:cxn modelId="{4C32248D-5557-4805-9314-4703ADBEAA73}" type="presOf" srcId="{0F742919-913D-4AFE-99FF-FF5C0FD2A76E}" destId="{00868D5C-A304-40DE-9269-9A9685D59EB7}" srcOrd="0" destOrd="0" presId="urn:microsoft.com/office/officeart/2005/8/layout/orgChart1"/>
    <dgm:cxn modelId="{CA1C1C95-183E-4967-A33E-550FC5016AC9}" srcId="{0F742919-913D-4AFE-99FF-FF5C0FD2A76E}" destId="{2A7BDCC1-BFA1-4311-BF8F-E3CAB5CB71C3}" srcOrd="1" destOrd="0" parTransId="{A13B1C52-ADFA-4E84-82EB-DA3559ACEA4D}" sibTransId="{6C726799-9483-4A12-91CE-FB5AB9BB85EE}"/>
    <dgm:cxn modelId="{6A313296-724C-4541-BE4E-5462ED059F88}" type="presOf" srcId="{2A7BDCC1-BFA1-4311-BF8F-E3CAB5CB71C3}" destId="{28921E52-3D91-4127-A0AC-FBD17D7D0992}" srcOrd="0" destOrd="0" presId="urn:microsoft.com/office/officeart/2005/8/layout/orgChart1"/>
    <dgm:cxn modelId="{DB8053B6-9B45-482F-A2C6-7BEB1AFAB320}" type="presOf" srcId="{0F742919-913D-4AFE-99FF-FF5C0FD2A76E}" destId="{64937575-84A4-4E66-B2C0-B5736031C540}" srcOrd="1" destOrd="0" presId="urn:microsoft.com/office/officeart/2005/8/layout/orgChart1"/>
    <dgm:cxn modelId="{BDEA37D4-84FB-4CCF-8819-134A5B37B959}" type="presOf" srcId="{A13B1C52-ADFA-4E84-82EB-DA3559ACEA4D}" destId="{BB0681E8-637B-4A7A-A168-8255939FF4EB}" srcOrd="0" destOrd="0" presId="urn:microsoft.com/office/officeart/2005/8/layout/orgChart1"/>
    <dgm:cxn modelId="{6043C9E7-FDF8-4AE0-BF53-D5F553184027}" type="presOf" srcId="{145BC6FD-CA33-415F-A8CE-CBFC2113DE7E}" destId="{0FB3A6C0-E1EA-42C0-A012-A73CF3875F51}" srcOrd="0" destOrd="0" presId="urn:microsoft.com/office/officeart/2005/8/layout/orgChart1"/>
    <dgm:cxn modelId="{DC666BE8-9384-4474-8DA2-B9288CF38F96}" type="presOf" srcId="{4F79CD06-5B08-44E2-9926-A4F3AD8B9AB4}" destId="{CF7D94FA-7F56-491E-9F30-A65DF998BBF7}" srcOrd="0" destOrd="0" presId="urn:microsoft.com/office/officeart/2005/8/layout/orgChart1"/>
    <dgm:cxn modelId="{8A67C8FF-C95D-4973-8C14-0C94D596983B}" type="presOf" srcId="{FD6F989E-E882-4A71-A5A0-29BC497673FF}" destId="{58F5ECCA-434D-4A97-9072-7B06531BEA67}" srcOrd="0" destOrd="0" presId="urn:microsoft.com/office/officeart/2005/8/layout/orgChart1"/>
    <dgm:cxn modelId="{DE1E28CB-115F-4D28-80DC-16AF95F9681E}" type="presParOf" srcId="{0FB3A6C0-E1EA-42C0-A012-A73CF3875F51}" destId="{6641C1D0-7A39-42BF-978E-B68BFAF41DA1}" srcOrd="0" destOrd="0" presId="urn:microsoft.com/office/officeart/2005/8/layout/orgChart1"/>
    <dgm:cxn modelId="{14B49E33-0476-4A1C-A9B5-A26B12803AC1}" type="presParOf" srcId="{6641C1D0-7A39-42BF-978E-B68BFAF41DA1}" destId="{768CBEDD-F74C-4181-A55F-D729C21FC134}" srcOrd="0" destOrd="0" presId="urn:microsoft.com/office/officeart/2005/8/layout/orgChart1"/>
    <dgm:cxn modelId="{8FB6B6A7-D732-45E0-BFB3-F8C4EF310870}" type="presParOf" srcId="{768CBEDD-F74C-4181-A55F-D729C21FC134}" destId="{00868D5C-A304-40DE-9269-9A9685D59EB7}" srcOrd="0" destOrd="0" presId="urn:microsoft.com/office/officeart/2005/8/layout/orgChart1"/>
    <dgm:cxn modelId="{D556F640-1C4E-450B-B7F1-81B4BBFE4E2C}" type="presParOf" srcId="{768CBEDD-F74C-4181-A55F-D729C21FC134}" destId="{64937575-84A4-4E66-B2C0-B5736031C540}" srcOrd="1" destOrd="0" presId="urn:microsoft.com/office/officeart/2005/8/layout/orgChart1"/>
    <dgm:cxn modelId="{7793E9E2-494A-4720-9C50-ED556238D846}" type="presParOf" srcId="{6641C1D0-7A39-42BF-978E-B68BFAF41DA1}" destId="{67167E55-1FE1-4881-AC9D-D32090CF6169}" srcOrd="1" destOrd="0" presId="urn:microsoft.com/office/officeart/2005/8/layout/orgChart1"/>
    <dgm:cxn modelId="{A60DF6DD-7C72-45E0-8179-779D86B698B5}" type="presParOf" srcId="{67167E55-1FE1-4881-AC9D-D32090CF6169}" destId="{CF7D94FA-7F56-491E-9F30-A65DF998BBF7}" srcOrd="0" destOrd="0" presId="urn:microsoft.com/office/officeart/2005/8/layout/orgChart1"/>
    <dgm:cxn modelId="{3F45E09E-6635-4E3F-85AD-6B8B76763DCB}" type="presParOf" srcId="{67167E55-1FE1-4881-AC9D-D32090CF6169}" destId="{E41A8A5B-22D0-43E8-B43B-83EB0DC7DBF7}" srcOrd="1" destOrd="0" presId="urn:microsoft.com/office/officeart/2005/8/layout/orgChart1"/>
    <dgm:cxn modelId="{9B064B7F-383A-4946-96D8-78747E7E017C}" type="presParOf" srcId="{E41A8A5B-22D0-43E8-B43B-83EB0DC7DBF7}" destId="{013102B0-6C24-4BD5-9A00-164DE526D2E4}" srcOrd="0" destOrd="0" presId="urn:microsoft.com/office/officeart/2005/8/layout/orgChart1"/>
    <dgm:cxn modelId="{4FD4305F-A53C-4FEB-AE95-235A8CB5B37B}" type="presParOf" srcId="{013102B0-6C24-4BD5-9A00-164DE526D2E4}" destId="{7B65EB7E-7C6C-41F6-B778-A709A7BA251D}" srcOrd="0" destOrd="0" presId="urn:microsoft.com/office/officeart/2005/8/layout/orgChart1"/>
    <dgm:cxn modelId="{8B3B6DD4-F5B1-425C-ADAF-8913D3999A3E}" type="presParOf" srcId="{013102B0-6C24-4BD5-9A00-164DE526D2E4}" destId="{DCADFD54-0E5F-4218-AA86-905259F9DE16}" srcOrd="1" destOrd="0" presId="urn:microsoft.com/office/officeart/2005/8/layout/orgChart1"/>
    <dgm:cxn modelId="{4D934A1D-C85B-4ADB-BBC8-287970418737}" type="presParOf" srcId="{E41A8A5B-22D0-43E8-B43B-83EB0DC7DBF7}" destId="{788C8AE5-BAFC-4673-964C-524AB8D342FA}" srcOrd="1" destOrd="0" presId="urn:microsoft.com/office/officeart/2005/8/layout/orgChart1"/>
    <dgm:cxn modelId="{8D06024A-9877-4806-854E-973653A5E410}" type="presParOf" srcId="{E41A8A5B-22D0-43E8-B43B-83EB0DC7DBF7}" destId="{634CA0E7-FD87-49DA-B4E4-CA6143F12F3A}" srcOrd="2" destOrd="0" presId="urn:microsoft.com/office/officeart/2005/8/layout/orgChart1"/>
    <dgm:cxn modelId="{E72A584E-8C72-4ED4-ABF5-DDE7F173E52C}" type="presParOf" srcId="{67167E55-1FE1-4881-AC9D-D32090CF6169}" destId="{BB0681E8-637B-4A7A-A168-8255939FF4EB}" srcOrd="2" destOrd="0" presId="urn:microsoft.com/office/officeart/2005/8/layout/orgChart1"/>
    <dgm:cxn modelId="{C1AAD976-7EF1-4E2B-A1A4-DE5725C1AD8D}" type="presParOf" srcId="{67167E55-1FE1-4881-AC9D-D32090CF6169}" destId="{ABB6B692-A54B-49A9-B53D-BE2CD28CF844}" srcOrd="3" destOrd="0" presId="urn:microsoft.com/office/officeart/2005/8/layout/orgChart1"/>
    <dgm:cxn modelId="{75BF2233-BF15-4ECF-BBDF-B18858C63756}" type="presParOf" srcId="{ABB6B692-A54B-49A9-B53D-BE2CD28CF844}" destId="{1301C1C8-68C5-4763-948B-0C17EF38F2DA}" srcOrd="0" destOrd="0" presId="urn:microsoft.com/office/officeart/2005/8/layout/orgChart1"/>
    <dgm:cxn modelId="{DF4EE421-F6D4-4912-A126-F9F0A0F5D481}" type="presParOf" srcId="{1301C1C8-68C5-4763-948B-0C17EF38F2DA}" destId="{28921E52-3D91-4127-A0AC-FBD17D7D0992}" srcOrd="0" destOrd="0" presId="urn:microsoft.com/office/officeart/2005/8/layout/orgChart1"/>
    <dgm:cxn modelId="{D87B950A-8D94-4BDC-ABD2-BC8B947EBBC0}" type="presParOf" srcId="{1301C1C8-68C5-4763-948B-0C17EF38F2DA}" destId="{67D5FB1B-11C8-44BF-89F7-48B3AE430500}" srcOrd="1" destOrd="0" presId="urn:microsoft.com/office/officeart/2005/8/layout/orgChart1"/>
    <dgm:cxn modelId="{DDD2A737-F61E-464F-A6E8-B4C3CA227C2D}" type="presParOf" srcId="{ABB6B692-A54B-49A9-B53D-BE2CD28CF844}" destId="{59CD4331-FA67-4E48-AD70-EA49C9C71808}" srcOrd="1" destOrd="0" presId="urn:microsoft.com/office/officeart/2005/8/layout/orgChart1"/>
    <dgm:cxn modelId="{5A35A61C-0FA4-45A9-97FB-09563F55E951}" type="presParOf" srcId="{ABB6B692-A54B-49A9-B53D-BE2CD28CF844}" destId="{F636916E-422E-4965-A77C-25CD9EF832D8}" srcOrd="2" destOrd="0" presId="urn:microsoft.com/office/officeart/2005/8/layout/orgChart1"/>
    <dgm:cxn modelId="{81E6FBD1-5470-48D9-BE58-5DB86710CDAB}" type="presParOf" srcId="{67167E55-1FE1-4881-AC9D-D32090CF6169}" destId="{45268260-0969-4AAB-9DF0-17E04646DAFB}" srcOrd="4" destOrd="0" presId="urn:microsoft.com/office/officeart/2005/8/layout/orgChart1"/>
    <dgm:cxn modelId="{75FD7819-A1BC-4757-A831-014C5CAF3CF6}" type="presParOf" srcId="{67167E55-1FE1-4881-AC9D-D32090CF6169}" destId="{89177C97-6EDC-4884-A069-AD270385FF59}" srcOrd="5" destOrd="0" presId="urn:microsoft.com/office/officeart/2005/8/layout/orgChart1"/>
    <dgm:cxn modelId="{BA1B006B-D8FB-4758-A9F2-899063936905}" type="presParOf" srcId="{89177C97-6EDC-4884-A069-AD270385FF59}" destId="{2E2CC895-DEC7-4135-8398-FD637EA5A307}" srcOrd="0" destOrd="0" presId="urn:microsoft.com/office/officeart/2005/8/layout/orgChart1"/>
    <dgm:cxn modelId="{E6C09DDE-5741-4781-89F3-477563E78CC7}" type="presParOf" srcId="{2E2CC895-DEC7-4135-8398-FD637EA5A307}" destId="{58F5ECCA-434D-4A97-9072-7B06531BEA67}" srcOrd="0" destOrd="0" presId="urn:microsoft.com/office/officeart/2005/8/layout/orgChart1"/>
    <dgm:cxn modelId="{AACA51D0-6306-4A1D-9399-1A1CBF56E056}" type="presParOf" srcId="{2E2CC895-DEC7-4135-8398-FD637EA5A307}" destId="{600DCE6C-3A9C-4F31-983A-005DF302594D}" srcOrd="1" destOrd="0" presId="urn:microsoft.com/office/officeart/2005/8/layout/orgChart1"/>
    <dgm:cxn modelId="{AE07D7E8-6969-40BD-9476-1154BD2B0DBB}" type="presParOf" srcId="{89177C97-6EDC-4884-A069-AD270385FF59}" destId="{010ED891-7AFD-473D-A13F-EF36AD4F57AD}" srcOrd="1" destOrd="0" presId="urn:microsoft.com/office/officeart/2005/8/layout/orgChart1"/>
    <dgm:cxn modelId="{C84423F3-364A-4095-81E7-46FE97394624}" type="presParOf" srcId="{89177C97-6EDC-4884-A069-AD270385FF59}" destId="{71D04C72-0EF2-4F6F-A911-4C2B36996311}" srcOrd="2" destOrd="0" presId="urn:microsoft.com/office/officeart/2005/8/layout/orgChart1"/>
    <dgm:cxn modelId="{293A5D4E-7EBB-4D32-ABDD-19700E975375}" type="presParOf" srcId="{6641C1D0-7A39-42BF-978E-B68BFAF41DA1}" destId="{46BAB8B3-8BAD-48A5-93CE-E1E8E764B33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268260-0969-4AAB-9DF0-17E04646DAFB}">
      <dsp:nvSpPr>
        <dsp:cNvPr id="0" name=""/>
        <dsp:cNvSpPr/>
      </dsp:nvSpPr>
      <dsp:spPr>
        <a:xfrm>
          <a:off x="1750142" y="1690970"/>
          <a:ext cx="1243219" cy="211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5992"/>
              </a:lnTo>
              <a:lnTo>
                <a:pt x="1243219" y="105992"/>
              </a:lnTo>
              <a:lnTo>
                <a:pt x="1243219" y="211984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0681E8-637B-4A7A-A168-8255939FF4EB}">
      <dsp:nvSpPr>
        <dsp:cNvPr id="0" name=""/>
        <dsp:cNvSpPr/>
      </dsp:nvSpPr>
      <dsp:spPr>
        <a:xfrm>
          <a:off x="1704073" y="1690970"/>
          <a:ext cx="91440" cy="211984"/>
        </a:xfrm>
        <a:custGeom>
          <a:avLst/>
          <a:gdLst/>
          <a:ahLst/>
          <a:cxnLst/>
          <a:rect l="0" t="0" r="0" b="0"/>
          <a:pathLst>
            <a:path>
              <a:moveTo>
                <a:pt x="46068" y="0"/>
              </a:moveTo>
              <a:lnTo>
                <a:pt x="46068" y="105992"/>
              </a:lnTo>
              <a:lnTo>
                <a:pt x="45720" y="105992"/>
              </a:lnTo>
              <a:lnTo>
                <a:pt x="45720" y="211984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7D94FA-7F56-491E-9F30-A65DF998BBF7}">
      <dsp:nvSpPr>
        <dsp:cNvPr id="0" name=""/>
        <dsp:cNvSpPr/>
      </dsp:nvSpPr>
      <dsp:spPr>
        <a:xfrm>
          <a:off x="506574" y="1690970"/>
          <a:ext cx="1243567" cy="211984"/>
        </a:xfrm>
        <a:custGeom>
          <a:avLst/>
          <a:gdLst/>
          <a:ahLst/>
          <a:cxnLst/>
          <a:rect l="0" t="0" r="0" b="0"/>
          <a:pathLst>
            <a:path>
              <a:moveTo>
                <a:pt x="1243567" y="0"/>
              </a:moveTo>
              <a:lnTo>
                <a:pt x="1243567" y="105992"/>
              </a:lnTo>
              <a:lnTo>
                <a:pt x="0" y="105992"/>
              </a:lnTo>
              <a:lnTo>
                <a:pt x="0" y="211984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868D5C-A304-40DE-9269-9A9685D59EB7}">
      <dsp:nvSpPr>
        <dsp:cNvPr id="0" name=""/>
        <dsp:cNvSpPr/>
      </dsp:nvSpPr>
      <dsp:spPr>
        <a:xfrm>
          <a:off x="1245416" y="982820"/>
          <a:ext cx="1009450" cy="7081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Arial" panose="020B0604020202020204" pitchFamily="34" charset="0"/>
              <a:cs typeface="Arial" panose="020B0604020202020204" pitchFamily="34" charset="0"/>
            </a:rPr>
            <a:t>Tesco PLC </a:t>
          </a:r>
        </a:p>
      </dsp:txBody>
      <dsp:txXfrm>
        <a:off x="1245416" y="982820"/>
        <a:ext cx="1009450" cy="708149"/>
      </dsp:txXfrm>
    </dsp:sp>
    <dsp:sp modelId="{7B65EB7E-7C6C-41F6-B778-A709A7BA251D}">
      <dsp:nvSpPr>
        <dsp:cNvPr id="0" name=""/>
        <dsp:cNvSpPr/>
      </dsp:nvSpPr>
      <dsp:spPr>
        <a:xfrm>
          <a:off x="1848" y="1902955"/>
          <a:ext cx="1009450" cy="8421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UK &amp; ROI</a:t>
          </a:r>
        </a:p>
      </dsp:txBody>
      <dsp:txXfrm>
        <a:off x="1848" y="1902955"/>
        <a:ext cx="1009450" cy="842194"/>
      </dsp:txXfrm>
    </dsp:sp>
    <dsp:sp modelId="{28921E52-3D91-4127-A0AC-FBD17D7D0992}">
      <dsp:nvSpPr>
        <dsp:cNvPr id="0" name=""/>
        <dsp:cNvSpPr/>
      </dsp:nvSpPr>
      <dsp:spPr>
        <a:xfrm>
          <a:off x="1223284" y="1902955"/>
          <a:ext cx="1053018" cy="8455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Central Europe</a:t>
          </a:r>
        </a:p>
      </dsp:txBody>
      <dsp:txXfrm>
        <a:off x="1223284" y="1902955"/>
        <a:ext cx="1053018" cy="845566"/>
      </dsp:txXfrm>
    </dsp:sp>
    <dsp:sp modelId="{58F5ECCA-434D-4A97-9072-7B06531BEA67}">
      <dsp:nvSpPr>
        <dsp:cNvPr id="0" name=""/>
        <dsp:cNvSpPr/>
      </dsp:nvSpPr>
      <dsp:spPr>
        <a:xfrm>
          <a:off x="2488287" y="1902955"/>
          <a:ext cx="1010147" cy="7307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Booker</a:t>
          </a:r>
        </a:p>
      </dsp:txBody>
      <dsp:txXfrm>
        <a:off x="2488287" y="1902955"/>
        <a:ext cx="1010147" cy="7307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2C34E-A0C6-15F8-B100-6B22F58F79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0B8DA2-D5F7-79B9-E5A2-3305C0DE3B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B788BF-2238-6B93-4197-F980FD6D7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CC90A4-2026-9F45-4A8D-DFEE0CF99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3F95F-6BF2-B7E7-3AE2-837A3B1CC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1587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152DA-32FA-B288-A534-01723755F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3D28B-F620-421F-F47C-3E789AF1A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30A5C-2922-259C-81BD-5D49F7AFC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DF78A-A4BE-C0D3-0FAC-F9949CC90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B03F17-F0E5-8E3B-DE2F-D8E7F6EEC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6069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E5900-B4FD-2610-59DA-8A9DAD537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AD3E2B-FD32-F787-7481-D56DF26E64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C29EA2-7B35-2D25-9483-7FC56EC4B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3912B-2129-4CAE-AF0A-060C774B1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7062E9-275D-A19C-FD2E-991989F28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158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57B7B-7F58-C55D-BD9E-28F560A64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9C08E-0C6C-6AAE-A758-0E3573FBD2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AE5D5F-884F-A70B-A797-0949433C28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DA3EDD-1DFB-CFB1-EE6D-619CD705C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F884E1-EA9D-6C11-2E2C-158A53205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A94A8A-9786-5F5C-CBC9-F8ACF2ABE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7219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4769E-0F43-A604-21B6-18074F29D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E4F040-CCE0-F476-D46B-80E5474872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D3F09D-F6F1-C61C-4F0B-48836B3B7A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DB6337-E7E4-1CC4-68A2-9849497AD6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883D2F-4C51-828E-EC98-2038A6E3C9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458A3F-D2DD-9F8C-D973-29D7B0E40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BFA3A1-E1DE-A927-3B85-34679A24E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99D86B-85A5-87D7-9F96-DB2DCDFAD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0308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C12BF-6CD2-DA3A-513A-3A96288F1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833B31-E40C-34FF-1E34-8EA30A352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9B3DEE-002B-CC8F-CF63-276699C1D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51906F-FE23-EF18-FB4F-9FA5DF5D5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7985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649A09-1AB1-8B3B-4295-E510BBDDB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61648D-4A79-7575-C6B9-923B8F27D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8B5908-3C73-A3FB-39DA-96D18D40C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806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4FE37-20C3-8259-F147-DD2A4D81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32DAF0-9648-C1F7-7473-6EAC2A437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4BB4ED-6DFA-6B72-C401-2CC87AE488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79386B-D6CD-D535-2BF7-2E9DA18ED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D1E98C-3C64-04F1-AC56-FDC47034C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CC6182-963A-097D-394B-56693EEBB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6897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D5953-4B58-7B2A-7F12-8AE9307D6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6154B1-9CB5-1465-9C11-F8AE518297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51CC77-34D4-943C-661C-251950C967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340789-D784-9CC1-459F-D996E1969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FFB30E-E02C-6903-2C4B-2072CBE94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71A3-37F2-006B-49E2-F40D8B7BB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8628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0CD93-B60E-ADBE-5989-B8234D034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519589-8951-25CE-9C50-17325C842A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9FF501-370B-8234-731C-2770DFA75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1FB479-352B-6E3C-E2CB-C4890A22B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A69CD-13B6-2341-CE44-DED19F126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1741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1FB97-41E2-D36E-00E8-4512CDC1B2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43339E-A140-6E52-CB9E-116661AEF4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82AE4A-4203-15FE-96C4-A726C7909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83668-3774-E131-A257-81EA8CBAB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F8BEC-9D6B-91E2-39CB-6CB7EEC26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8161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C3B369-9087-90F6-5DA6-8275E84A5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DFF47-2F9A-D58E-2A22-159F713FD0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456DF-AF48-8BC8-D248-861FF7B1F6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97462F-23AA-4200-9AE2-EF0A55B919EB}" type="datetimeFigureOut">
              <a:rPr lang="en-GB" smtClean="0"/>
              <a:t>06/07/2026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4494A-5120-6DD8-7CE2-251D6BB0D3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0329DC-CB11-8F30-8985-8AC4EF53E4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B7129E-119B-4D0A-81F6-22BC7ADB3B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9369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nagers.org.uk/" TargetMode="External"/><Relationship Id="rId2" Type="http://schemas.openxmlformats.org/officeDocument/2006/relationships/hyperlink" Target="https://www.cipd.org/uk/knowledge/factsheets/organisational-development-design-factsheet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www.tescoplc.com/investors/reports-results-and-presentation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Title 3">
            <a:extLst>
              <a:ext uri="{FF2B5EF4-FFF2-40B4-BE49-F238E27FC236}">
                <a16:creationId xmlns:a16="http://schemas.microsoft.com/office/drawing/2014/main" id="{14261ADA-AC7A-DD90-1081-6967560D7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200" y="57558"/>
            <a:ext cx="6743698" cy="1556870"/>
          </a:xfrm>
        </p:spPr>
        <p:txBody>
          <a:bodyPr anchor="b">
            <a:normAutofit/>
          </a:bodyPr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Organisational Structure Design at Tesco PLC</a:t>
            </a:r>
          </a:p>
        </p:txBody>
      </p:sp>
      <p:sp>
        <p:nvSpPr>
          <p:cNvPr id="59" name="Content Placeholder 10">
            <a:extLst>
              <a:ext uri="{FF2B5EF4-FFF2-40B4-BE49-F238E27FC236}">
                <a16:creationId xmlns:a16="http://schemas.microsoft.com/office/drawing/2014/main" id="{F53BEB26-6A90-AE48-EA42-DE37AF8D88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08" y="2277036"/>
            <a:ext cx="8872693" cy="3461155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Module Title: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Understanding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Structure and Culture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LCBB4009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Assessment: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Component 1: Practical Individual Presentation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Student Name: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Derya Mustafa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Student ID: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2527014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Submission Date: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24 July 2026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627ABC9-181C-275F-5917-0ECDE60E1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" b="-5"/>
          <a:stretch>
            <a:fillRect/>
          </a:stretch>
        </p:blipFill>
        <p:spPr>
          <a:xfrm>
            <a:off x="9599872" y="3808246"/>
            <a:ext cx="2592126" cy="2592126"/>
          </a:xfrm>
          <a:custGeom>
            <a:avLst/>
            <a:gdLst/>
            <a:ahLst/>
            <a:cxnLst/>
            <a:rect l="l" t="t" r="r" b="b"/>
            <a:pathLst>
              <a:path w="2592126" h="2592126">
                <a:moveTo>
                  <a:pt x="1296063" y="0"/>
                </a:moveTo>
                <a:cubicBezTo>
                  <a:pt x="2011859" y="0"/>
                  <a:pt x="2592126" y="580267"/>
                  <a:pt x="2592126" y="1296063"/>
                </a:cubicBezTo>
                <a:cubicBezTo>
                  <a:pt x="2592126" y="2011859"/>
                  <a:pt x="2011859" y="2592126"/>
                  <a:pt x="1296063" y="2592126"/>
                </a:cubicBezTo>
                <a:cubicBezTo>
                  <a:pt x="580267" y="2592126"/>
                  <a:pt x="0" y="2011859"/>
                  <a:pt x="0" y="1296063"/>
                </a:cubicBezTo>
                <a:cubicBezTo>
                  <a:pt x="0" y="580267"/>
                  <a:pt x="580267" y="0"/>
                  <a:pt x="1296063" y="0"/>
                </a:cubicBezTo>
                <a:close/>
              </a:path>
            </a:pathLst>
          </a:cu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2FDD59-A401-EE6C-9628-8D3F5E50C4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" b="-5"/>
          <a:stretch>
            <a:fillRect/>
          </a:stretch>
        </p:blipFill>
        <p:spPr>
          <a:xfrm>
            <a:off x="9280228" y="0"/>
            <a:ext cx="2592126" cy="2592126"/>
          </a:xfrm>
          <a:custGeom>
            <a:avLst/>
            <a:gdLst/>
            <a:ahLst/>
            <a:cxnLst/>
            <a:rect l="l" t="t" r="r" b="b"/>
            <a:pathLst>
              <a:path w="2592126" h="2592126">
                <a:moveTo>
                  <a:pt x="1296063" y="0"/>
                </a:moveTo>
                <a:cubicBezTo>
                  <a:pt x="2011859" y="0"/>
                  <a:pt x="2592126" y="580267"/>
                  <a:pt x="2592126" y="1296063"/>
                </a:cubicBezTo>
                <a:cubicBezTo>
                  <a:pt x="2592126" y="2011859"/>
                  <a:pt x="2011859" y="2592126"/>
                  <a:pt x="1296063" y="2592126"/>
                </a:cubicBezTo>
                <a:cubicBezTo>
                  <a:pt x="580267" y="2592126"/>
                  <a:pt x="0" y="2011859"/>
                  <a:pt x="0" y="1296063"/>
                </a:cubicBezTo>
                <a:cubicBezTo>
                  <a:pt x="0" y="580267"/>
                  <a:pt x="580267" y="0"/>
                  <a:pt x="1296063" y="0"/>
                </a:cubicBezTo>
                <a:close/>
              </a:path>
            </a:pathLst>
          </a:custGeom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327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A454D-A4C5-2886-9A6B-D32E5E176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Presentation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FB088B-740C-95CE-4CAD-6A5AD75A18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What is organisational structure?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Importance of organisational structure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Functional organisational structure (Tesco)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Divisional organisational structure (Tesco)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Matrix organisational structure (Tesco)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E19404F-D36D-7716-6AD0-9C8BC5FA35DD}"/>
              </a:ext>
            </a:extLst>
          </p:cNvPr>
          <p:cNvSpPr/>
          <p:nvPr/>
        </p:nvSpPr>
        <p:spPr>
          <a:xfrm>
            <a:off x="0" y="6452573"/>
            <a:ext cx="12192000" cy="405427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40000"/>
                  <a:lumOff val="60000"/>
                </a:schemeClr>
              </a:gs>
              <a:gs pos="98000">
                <a:schemeClr val="tx2">
                  <a:lumMod val="92000"/>
                  <a:lumOff val="8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233B71-093E-9913-8D26-687698D74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103" y="1317522"/>
            <a:ext cx="3716593" cy="3805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604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F36AB-D172-894A-EDC1-25615628F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What is Organisational Structure?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3371797-A6DD-3952-0FE5-A0420CDA20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490506"/>
            <a:ext cx="12191999" cy="3674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7EF406-5268-40A5-AE5D-2D553435177D}"/>
              </a:ext>
            </a:extLst>
          </p:cNvPr>
          <p:cNvSpPr txBox="1"/>
          <p:nvPr/>
        </p:nvSpPr>
        <p:spPr>
          <a:xfrm>
            <a:off x="82272" y="1905506"/>
            <a:ext cx="9376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Organisational structure defines how roles, responsibilities and authority are organised within an organisation.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It establishes reporting relationships and supports communication and coordination between departments.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 effective organisational structure improves efficiency, decision-making and organisational performance (Mullins and Rees, 2023; CMI, 2024).</a:t>
            </a:r>
          </a:p>
        </p:txBody>
      </p:sp>
    </p:spTree>
    <p:extLst>
      <p:ext uri="{BB962C8B-B14F-4D97-AF65-F5344CB8AC3E}">
        <p14:creationId xmlns:p14="http://schemas.microsoft.com/office/powerpoint/2010/main" val="3487350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D8EDF-6802-7289-59A0-671BFC8E3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Why is Organisational Structure Important?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A772C4-1D27-0C73-CB6F-25C8C2287D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492875"/>
            <a:ext cx="12191999" cy="3651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2157AB-5583-7133-5547-0C3E08662E66}"/>
              </a:ext>
            </a:extLst>
          </p:cNvPr>
          <p:cNvSpPr txBox="1"/>
          <p:nvPr/>
        </p:nvSpPr>
        <p:spPr>
          <a:xfrm>
            <a:off x="93785" y="1855522"/>
            <a:ext cx="92271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Improves communication and coordination between departments.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Clarifies roles, responsibilities and reporting relationships.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Supports faster and more effective decision-making.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Increases operational efficiency and accountability.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Helps organisations achieve strategic goals while improving organisational performance (Robbins et al., 2021).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B914E33-9D92-C718-564C-2B69EFBEF5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135" y="1487156"/>
            <a:ext cx="2669080" cy="284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399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5E16C-A7DD-A2E0-30DB-171DF19D5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Functional Organisational Structure at Tesco PLC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4E4F0-0B03-F580-0028-C1662A1F9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489" y="1825625"/>
            <a:ext cx="8563897" cy="435133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Employees are grouped according to their specialised functions.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Each department is managed by a functional manager.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Tesco organises employees into specialised departments, such as Food Trading, Non-Food Trading and Personnel, with each department managed by a functional manager.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This structure improves specialisation, efficiency, operational control and customer service (Mullins and Rees, 2023; CMI, 2024).</a:t>
            </a:r>
          </a:p>
          <a:p>
            <a:pPr>
              <a:lnSpc>
                <a:spcPct val="10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70F599-B680-8187-00E0-5B3C996C8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75120"/>
            <a:ext cx="12192000" cy="3657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528E60-10E1-60CC-2E5C-4972335358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374" y="1327468"/>
            <a:ext cx="3333136" cy="386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073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8A4EF6-3401-07C1-52F2-EF996BE38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Divisional Organisational Structure at Tesco PLC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65B2C-846F-1132-31C2-5DE57D87C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034" y="1825625"/>
            <a:ext cx="8380360" cy="388691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Employees are organised into divisions based on products, services or geographical areas.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Each division operates with its own management team and functional departments.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Tesco manages different business divisions, including UK &amp; ROI, Central Europe and Booker.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This structure improves flexibility, customer focus and responsiveness to market needs (Tesco PLC, 2025; CIPD, 2025).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134E26-4834-6DF5-421A-755E8DDC9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92874"/>
            <a:ext cx="12192000" cy="365125"/>
          </a:xfrm>
          <a:prstGeom prst="rect">
            <a:avLst/>
          </a:prstGeom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0EA85C7-CAF3-8CA4-7153-B83701EB70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6474481"/>
              </p:ext>
            </p:extLst>
          </p:nvPr>
        </p:nvGraphicFramePr>
        <p:xfrm>
          <a:off x="8593394" y="727587"/>
          <a:ext cx="3500284" cy="3731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8871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A73A4-04BA-9CB6-FD8B-94035E6F5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Matrix Organisational Structure at Tesco PLC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17F44C-1F43-2A15-1E6F-1E8ECD3728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016" y="1825625"/>
            <a:ext cx="8500906" cy="435133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Employees report to both functional managers and project or regional managers.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This structure encourages collaboration across departments and business functions.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Tesco uses cross-functional teams to support projects, innovation and customer-focused initiatives.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Matrix structures improve flexibility, knowledge sharing and faster decision-making (Mullins and Rees, 2023; CMI, 2024).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CC5CFE-F0D2-D545-89C5-4E436C82A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92874"/>
            <a:ext cx="12192000" cy="3651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B1E235-DFB5-8545-593B-8C682D1D02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2597" y="1400123"/>
            <a:ext cx="3245617" cy="371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744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526E8-8FC4-463C-65C0-99EE2C27E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36D1C-044E-0B33-AB63-A33197BBC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Organisational structure defines how work, responsibilities and communication are managed within an organisation.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Tesco uses functional, divisional and matrix structures to meet different business needs.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Each organisational structure offers distinct advantages, including improved efficiency, flexibility and collaboration.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Choosing the right organisational structure helps Tesco achieve its strategic objectives and improve organisational performance (Mullins and Rees, 2023; Tesco PLC, 2025).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4DB434-64AC-339B-59BD-11A9A2012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92875"/>
            <a:ext cx="1219200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232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F510D-70A7-4C59-F700-EEE8CE722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7149"/>
            <a:ext cx="10515600" cy="1120877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53DC29-725D-5955-D62F-D02DE48B6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471" y="1179872"/>
            <a:ext cx="11088329" cy="4997092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CIPD (2025) Organisation design. Available at: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https://www.cipd.org/uk/knowledge/factsheets/organisational-development-design-factsheet/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(Accessed: 7July 2026).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CMI (2024) Chartered Management Institute. Available at: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https://www.managers.org.uk/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(Accessed: 7 July 2026).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Mullins, L.J. and Rees, G. (2023)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Organizational Behaviour in the Workplace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12</a:t>
            </a:r>
            <a:r>
              <a:rPr lang="en-GB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ed. Harlow: Pearson Education.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Robbins, S.P., Coulter, M.K., and Randel, A.E. (2021)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Management.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en-GB" sz="24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Global ed. Harlow: Pearson Education.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Tesco PLC (2025)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Annual Report and Financial Statements 2025.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https://www.tescoplc.com/investors/reports-results-and-presentations/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(Accessed: 7 July 2026).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FF13A1-D5D0-997B-FCB4-E0C92C7541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492875"/>
            <a:ext cx="1219200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335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E8950C9B46B248B903B359A63F05A8" ma:contentTypeVersion="4" ma:contentTypeDescription="Create a new document." ma:contentTypeScope="" ma:versionID="3eb0a838b639d72fe64a84b63d40f4b8">
  <xsd:schema xmlns:xsd="http://www.w3.org/2001/XMLSchema" xmlns:xs="http://www.w3.org/2001/XMLSchema" xmlns:p="http://schemas.microsoft.com/office/2006/metadata/properties" xmlns:ns3="a2869aec-534e-4d31-8a93-17daff6bdddf" targetNamespace="http://schemas.microsoft.com/office/2006/metadata/properties" ma:root="true" ma:fieldsID="f735720e13fa27179ffeb3248bec5dba" ns3:_="">
    <xsd:import namespace="a2869aec-534e-4d31-8a93-17daff6bddd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869aec-534e-4d31-8a93-17daff6bddd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1577631-799C-459E-A95E-7EF7A669BD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2869aec-534e-4d31-8a93-17daff6bddd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FADC074-59CF-48DE-9CEF-536732241F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B2257D-5699-416D-9C0F-19FB19502825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www.w3.org/XML/1998/namespace"/>
    <ds:schemaRef ds:uri="http://schemas.openxmlformats.org/package/2006/metadata/core-properties"/>
    <ds:schemaRef ds:uri="a2869aec-534e-4d31-8a93-17daff6bddd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2983</TotalTime>
  <Words>619</Words>
  <Application>Microsoft Office PowerPoint</Application>
  <PresentationFormat>Widescreen</PresentationFormat>
  <Paragraphs>56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Organisational Structure Design at Tesco PLC</vt:lpstr>
      <vt:lpstr>Presentation Outline</vt:lpstr>
      <vt:lpstr>What is Organisational Structure?</vt:lpstr>
      <vt:lpstr>Why is Organisational Structure Important?</vt:lpstr>
      <vt:lpstr>Functional Organisational Structure at Tesco PLC</vt:lpstr>
      <vt:lpstr>Divisional Organisational Structure at Tesco PLC</vt:lpstr>
      <vt:lpstr>Matrix Organisational Structure at Tesco PLC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Derya Mustafa (2527014)</dc:creator>
  <cp:lastModifiedBy>Derya Mustafa (2527014)</cp:lastModifiedBy>
  <cp:revision>2</cp:revision>
  <dcterms:created xsi:type="dcterms:W3CDTF">2026-07-06T16:35:03Z</dcterms:created>
  <dcterms:modified xsi:type="dcterms:W3CDTF">2026-07-08T18:18:10Z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0x010100BDE8950C9B46B248B903B359A63F05A8</vt:lpwstr>
  </property>
</Properties>
</file>